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7" r:id="rId4"/>
    <p:sldId id="260" r:id="rId5"/>
    <p:sldId id="259" r:id="rId6"/>
    <p:sldId id="277" r:id="rId7"/>
    <p:sldId id="262" r:id="rId8"/>
    <p:sldId id="266" r:id="rId9"/>
    <p:sldId id="263" r:id="rId10"/>
    <p:sldId id="265" r:id="rId11"/>
    <p:sldId id="267" r:id="rId12"/>
    <p:sldId id="268" r:id="rId13"/>
    <p:sldId id="269" r:id="rId14"/>
    <p:sldId id="270" r:id="rId15"/>
    <p:sldId id="276" r:id="rId16"/>
    <p:sldId id="275" r:id="rId17"/>
    <p:sldId id="280" r:id="rId18"/>
    <p:sldId id="272" r:id="rId19"/>
    <p:sldId id="271" r:id="rId20"/>
    <p:sldId id="278" r:id="rId21"/>
    <p:sldId id="279" r:id="rId22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A5D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96480" autoAdjust="0"/>
  </p:normalViewPr>
  <p:slideViewPr>
    <p:cSldViewPr>
      <p:cViewPr varScale="1">
        <p:scale>
          <a:sx n="89" d="100"/>
          <a:sy n="89" d="100"/>
        </p:scale>
        <p:origin x="-1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A374D-3A1C-45B6-8284-617719DC7E66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65420-8AA8-4962-B02E-4DF7BEEFCC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A2EE-BA56-4227-A56F-D0F0BEC4B2FD}" type="datetimeFigureOut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AF2F-70C2-4566-B53F-C24982DF32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877-11FD-4F74-A2BC-6F1753D5D174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CB2A-1A6B-40D3-856F-70DB57D9FF88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40CC2-2E74-4C35-8866-D4F55F0A8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FA4D-BCBC-4EFF-BA0E-DECCB076DFB6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2003F-D117-469F-AA52-F8C5950A6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  <a:lvl2pPr>
              <a:defRPr>
                <a:latin typeface="+mn-lt"/>
                <a:cs typeface="Times New Roman" pitchFamily="18" charset="0"/>
              </a:defRPr>
            </a:lvl2pPr>
            <a:lvl3pPr>
              <a:defRPr>
                <a:latin typeface="+mn-lt"/>
                <a:cs typeface="Times New Roman" pitchFamily="18" charset="0"/>
              </a:defRPr>
            </a:lvl3pPr>
            <a:lvl4pPr>
              <a:defRPr>
                <a:latin typeface="+mn-lt"/>
                <a:cs typeface="Times New Roman" pitchFamily="18" charset="0"/>
              </a:defRPr>
            </a:lvl4pPr>
            <a:lvl5pPr>
              <a:defRPr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fld id="{D48E2B47-444C-45B2-B7BD-24E5C5A76837}" type="datetime1">
              <a:rPr lang="en-US" smtClean="0"/>
              <a:pPr/>
              <a:t>6/10/2011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08F-6563-4AFD-96A9-EC3D4C5AF28A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29731-FA14-4C77-88D0-10F0A2FF13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FA28-D6CA-4E1B-8755-A551F482D72A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6E656-E091-4914-91B5-B9C48FA06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6DA0-7E71-4137-AB1D-28CE160EF01A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CB7B3-DB11-4330-8ADD-4D902F2CE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934-FFC7-4A39-BE02-E306A331EF15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798-2DCE-4FA1-AEAB-EED7B098A87C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3AD5-A2F8-40BB-9791-C547DBBC2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64E6-9B83-45AD-9267-011D67179630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4E1C0-2DA8-4AE3-8261-35239B577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58-48DF-4D49-9F2A-A6DB5D71B0CF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99D13-8B06-400B-9F2A-24338A276F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10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1F8274-7CD6-4101-98F3-B2A81EFAEA83}" type="datetime1">
              <a:rPr lang="en-US" smtClean="0"/>
              <a:pPr/>
              <a:t>6/10/2011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BF9A7DBA-4B0C-4632-8271-9CA8E958DF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7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1"/>
            <a:ext cx="8382000" cy="2305050"/>
          </a:xfrm>
          <a:effectLst/>
        </p:spPr>
        <p:txBody>
          <a:bodyPr>
            <a:normAutofit/>
          </a:bodyPr>
          <a:lstStyle/>
          <a:p>
            <a:r>
              <a:rPr lang="en-US" sz="4000" dirty="0" smtClean="0"/>
              <a:t>Playing Dice with Soar</a:t>
            </a:r>
            <a:br>
              <a:rPr lang="en-US" sz="4000" dirty="0" smtClean="0"/>
            </a:br>
            <a:r>
              <a:rPr lang="en-US" sz="2800" dirty="0" err="1" smtClean="0"/>
              <a:t>Soar</a:t>
            </a:r>
            <a:r>
              <a:rPr lang="en-US" sz="2800" dirty="0" smtClean="0"/>
              <a:t> Workshop</a:t>
            </a:r>
            <a:br>
              <a:rPr lang="en-US" sz="2800" dirty="0" smtClean="0"/>
            </a:br>
            <a:r>
              <a:rPr lang="en-US" sz="2800" dirty="0" smtClean="0"/>
              <a:t>June  2011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2667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John E. Laird</a:t>
            </a:r>
          </a:p>
          <a:p>
            <a:r>
              <a:rPr lang="en-US" sz="2400" dirty="0" smtClean="0"/>
              <a:t>Nate Derbinsky, Miller Tinkerhess</a:t>
            </a:r>
          </a:p>
          <a:p>
            <a:r>
              <a:rPr lang="en-US" sz="2200" dirty="0" smtClean="0"/>
              <a:t>University of Michigan</a:t>
            </a:r>
          </a:p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pic>
        <p:nvPicPr>
          <p:cNvPr id="6" name="Picture 33" descr="UM-sealTrans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05513" y="5249863"/>
            <a:ext cx="969963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Replace Look-Ahead Evaluation with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Expected-Value Calculation (Agent 1)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90841" y="1773380"/>
            <a:ext cx="1339272" cy="1320802"/>
            <a:chOff x="1490841" y="1773380"/>
            <a:chExt cx="1339272" cy="1320802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44805" y="3696833"/>
            <a:ext cx="2493815" cy="498555"/>
            <a:chOff x="2449019" y="3696833"/>
            <a:chExt cx="2493815" cy="498555"/>
          </a:xfrm>
        </p:grpSpPr>
        <p:cxnSp>
          <p:nvCxnSpPr>
            <p:cNvPr id="40" name="Straight Arrow Connector 39"/>
            <p:cNvCxnSpPr>
              <a:stCxn id="29" idx="6"/>
              <a:endCxn id="80" idx="2"/>
            </p:cNvCxnSpPr>
            <p:nvPr/>
          </p:nvCxnSpPr>
          <p:spPr>
            <a:xfrm>
              <a:off x="2655313" y="4193877"/>
              <a:ext cx="200971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449019" y="3696833"/>
              <a:ext cx="2493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913592" y="4061361"/>
            <a:ext cx="1144791" cy="1727251"/>
            <a:chOff x="1913592" y="4061361"/>
            <a:chExt cx="1144791" cy="1727251"/>
          </a:xfrm>
        </p:grpSpPr>
        <p:sp>
          <p:nvSpPr>
            <p:cNvPr id="34" name="Oval 33"/>
            <p:cNvSpPr/>
            <p:nvPr/>
          </p:nvSpPr>
          <p:spPr>
            <a:xfrm>
              <a:off x="1913592" y="5229710"/>
              <a:ext cx="602101" cy="5589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dirty="0" smtClean="0">
                <a:solidFill>
                  <a:schemeClr val="tx2"/>
                </a:solidFill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2832752" y="4061361"/>
              <a:ext cx="225631" cy="237507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2097481" y="4431888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2224360" y="5181600"/>
            <a:ext cx="2464081" cy="574942"/>
            <a:chOff x="2728575" y="5135435"/>
            <a:chExt cx="2464081" cy="646331"/>
          </a:xfrm>
        </p:grpSpPr>
        <p:cxnSp>
          <p:nvCxnSpPr>
            <p:cNvPr id="47" name="Straight Arrow Connector 46"/>
            <p:cNvCxnSpPr>
              <a:stCxn id="34" idx="6"/>
              <a:endCxn id="91" idx="2"/>
            </p:cNvCxnSpPr>
            <p:nvPr/>
          </p:nvCxnSpPr>
          <p:spPr>
            <a:xfrm>
              <a:off x="3019908" y="5503670"/>
              <a:ext cx="1931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728575" y="5135435"/>
              <a:ext cx="24640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</a:t>
              </a:r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ompute-bid-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difference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6339521" y="4961314"/>
            <a:ext cx="19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  <a:latin typeface="+mn-lt"/>
              </a:rPr>
              <a:t>Evaluation = risky</a:t>
            </a:r>
            <a:endParaRPr lang="en-US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5597654" y="3233559"/>
            <a:ext cx="528419" cy="2927092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33888" y="3727610"/>
            <a:ext cx="2164264" cy="467778"/>
            <a:chOff x="2510637" y="3724372"/>
            <a:chExt cx="2164264" cy="467778"/>
          </a:xfrm>
        </p:grpSpPr>
        <p:cxnSp>
          <p:nvCxnSpPr>
            <p:cNvPr id="84" name="Straight Arrow Connector 83"/>
            <p:cNvCxnSpPr>
              <a:stCxn id="80" idx="6"/>
              <a:endCxn id="51" idx="2"/>
            </p:cNvCxnSpPr>
            <p:nvPr/>
          </p:nvCxnSpPr>
          <p:spPr>
            <a:xfrm flipV="1">
              <a:off x="2612572" y="4190886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10637" y="3724372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Evaluate(challenge)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526798" y="3753584"/>
            <a:ext cx="1747836" cy="440540"/>
            <a:chOff x="2547433" y="3730943"/>
            <a:chExt cx="2164264" cy="440540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47433" y="3730943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Evaluate(pass)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safe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30617" y="3492017"/>
            <a:ext cx="1613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very risky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risky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828800"/>
            <a:ext cx="4817680" cy="1663218"/>
            <a:chOff x="3519630" y="1828800"/>
            <a:chExt cx="4817680" cy="1663218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5146311" y="2288297"/>
              <a:ext cx="739887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6139950" y="1294658"/>
              <a:ext cx="739887" cy="3654832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4176002" y="2985543"/>
              <a:ext cx="739887" cy="27306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828800"/>
              <a:ext cx="2325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Challenge &gt; Bid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Challenge &gt; Pass</a:t>
              </a:r>
              <a:endParaRPr lang="en-US" dirty="0" smtClean="0">
                <a:solidFill>
                  <a:schemeClr val="tx2"/>
                </a:solidFill>
                <a:latin typeface="+mn-lt"/>
              </a:endParaRPr>
            </a:p>
            <a:p>
              <a:r>
                <a:rPr lang="en-US" dirty="0" smtClean="0">
                  <a:solidFill>
                    <a:schemeClr val="tx2"/>
                  </a:solidFill>
                </a:rPr>
                <a:t>Bid &gt; Pass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23444" y="1712699"/>
            <a:ext cx="1422123" cy="1317541"/>
            <a:chOff x="1523444" y="1712699"/>
            <a:chExt cx="1422123" cy="1317541"/>
          </a:xfrm>
        </p:grpSpPr>
        <p:sp>
          <p:nvSpPr>
            <p:cNvPr id="3" name="TextBox 2"/>
            <p:cNvSpPr txBox="1"/>
            <p:nvPr/>
          </p:nvSpPr>
          <p:spPr>
            <a:xfrm>
              <a:off x="1559630" y="1712699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Bid: 6[4]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90258" y="2146801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Challenge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23444" y="2660908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</a:t>
              </a:r>
              <a:endParaRPr lang="en-US" dirty="0"/>
            </a:p>
          </p:txBody>
        </p:sp>
      </p:grpSp>
      <p:sp>
        <p:nvSpPr>
          <p:cNvPr id="5" name="AutoShape 2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2.gstatic.com/images?q=tbn:ANd9GcSvdX1oDIs2w4G8p7gLBq7HFYqHvMZNA6dAayOyw89sisd8U_c&amp;t=1&amp;usg=__UQpg8WhLthOsU7pGj0vV37XFSC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t="14403"/>
          <a:stretch/>
        </p:blipFill>
        <p:spPr bwMode="auto">
          <a:xfrm>
            <a:off x="205204" y="2065098"/>
            <a:ext cx="1111927" cy="6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151098" y="3727610"/>
            <a:ext cx="21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n-lt"/>
              </a:rPr>
              <a:t>Evaluate(bid: 6[4])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4447099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-1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748149" y="5221069"/>
            <a:ext cx="24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</a:t>
            </a:r>
            <a:r>
              <a:rPr lang="en-US" dirty="0" smtClean="0">
                <a:solidFill>
                  <a:schemeClr val="tx2"/>
                </a:solidFill>
                <a:latin typeface="+mn-lt"/>
              </a:rPr>
              <a:t>ompute-bid-</a:t>
            </a:r>
          </a:p>
          <a:p>
            <a:pPr algn="ctr"/>
            <a:r>
              <a:rPr lang="en-US" dirty="0" smtClean="0">
                <a:solidFill>
                  <a:schemeClr val="tx2"/>
                </a:solidFill>
                <a:latin typeface="+mn-lt"/>
              </a:rPr>
              <a:t>likelihood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49200" y="5229710"/>
            <a:ext cx="2545158" cy="558902"/>
            <a:chOff x="5049200" y="5229710"/>
            <a:chExt cx="2545158" cy="558902"/>
          </a:xfrm>
        </p:grpSpPr>
        <p:cxnSp>
          <p:nvCxnSpPr>
            <p:cNvPr id="94" name="Straight Arrow Connector 93"/>
            <p:cNvCxnSpPr/>
            <p:nvPr/>
          </p:nvCxnSpPr>
          <p:spPr>
            <a:xfrm>
              <a:off x="5049200" y="5509161"/>
              <a:ext cx="1931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6992257" y="5229710"/>
              <a:ext cx="602101" cy="5589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073867" y="6172200"/>
            <a:ext cx="5456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Possible Evaluations: lose</a:t>
            </a:r>
            <a:r>
              <a:rPr lang="en-US" dirty="0"/>
              <a:t>, very risky, risky, safe, </a:t>
            </a:r>
            <a:r>
              <a:rPr lang="en-US" dirty="0" smtClean="0"/>
              <a:t>certain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495" y="4499649"/>
            <a:ext cx="22864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[Exposed 4’s] +</a:t>
            </a:r>
          </a:p>
          <a:p>
            <a:r>
              <a:rPr lang="en-US" dirty="0" smtClean="0"/>
              <a:t>[in my cup 4’s] +</a:t>
            </a:r>
          </a:p>
          <a:p>
            <a:r>
              <a:rPr lang="en-US" dirty="0" smtClean="0"/>
              <a:t>[unknown]/6 –</a:t>
            </a:r>
          </a:p>
          <a:p>
            <a:r>
              <a:rPr lang="en-US" dirty="0" smtClean="0"/>
              <a:t>[# of dice bid: 6]</a:t>
            </a:r>
          </a:p>
          <a:p>
            <a:r>
              <a:rPr lang="en-US" dirty="0" smtClean="0"/>
              <a:t>=</a:t>
            </a:r>
          </a:p>
          <a:p>
            <a:r>
              <a:rPr lang="en-US" dirty="0" smtClean="0"/>
              <a:t>Bid difference</a:t>
            </a:r>
          </a:p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5715000" y="1752600"/>
            <a:ext cx="2623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of evaluations to preferences is done by a bunch of rules with many special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54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80" grpId="0" animBg="1"/>
      <p:bldP spid="51" grpId="0" animBg="1"/>
      <p:bldP spid="67" grpId="0" animBg="1"/>
      <p:bldP spid="82" grpId="0"/>
      <p:bldP spid="86" grpId="0"/>
      <p:bldP spid="89" grpId="0" animBg="1"/>
      <p:bldP spid="90" grpId="0" animBg="1"/>
      <p:bldP spid="103" grpId="0"/>
      <p:bldP spid="88" grpId="0"/>
      <p:bldP spid="91" grpId="0" animBg="1"/>
      <p:bldP spid="96" grpId="0"/>
      <p:bldP spid="17" grpId="0"/>
      <p:bldP spid="18" grpId="0"/>
      <p:bldP spid="9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#1</a:t>
            </a:r>
            <a:br>
              <a:rPr lang="en-US" dirty="0" smtClean="0"/>
            </a:br>
            <a:r>
              <a:rPr lang="en-US" dirty="0" smtClean="0"/>
              <a:t>Operators for Evaluation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Simple Bid (Raises)</a:t>
            </a:r>
          </a:p>
          <a:p>
            <a:pPr lvl="1"/>
            <a:r>
              <a:rPr lang="en-US" dirty="0" smtClean="0"/>
              <a:t>Compute-bid-difference [-N to +M] </a:t>
            </a:r>
          </a:p>
          <a:p>
            <a:pPr lvl="1"/>
            <a:r>
              <a:rPr lang="en-US" dirty="0"/>
              <a:t>Evaluate-bid-likelihood [lose, very risky, risky, safe, </a:t>
            </a:r>
            <a:r>
              <a:rPr lang="en-US" dirty="0" smtClean="0"/>
              <a:t>certain]</a:t>
            </a:r>
          </a:p>
          <a:p>
            <a:r>
              <a:rPr lang="en-US" dirty="0" smtClean="0"/>
              <a:t>Bid, Push, and Reroll</a:t>
            </a:r>
          </a:p>
          <a:p>
            <a:pPr lvl="1"/>
            <a:r>
              <a:rPr lang="en-US" dirty="0" smtClean="0"/>
              <a:t>Compute-bid-push-difference 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Evaluate-bid-likelihood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Compute-challenge-bid-difference</a:t>
            </a:r>
          </a:p>
          <a:p>
            <a:pPr lvl="1"/>
            <a:r>
              <a:rPr lang="en-US" dirty="0" smtClean="0"/>
              <a:t>Evaluate-challenge-bid-likelihood</a:t>
            </a:r>
          </a:p>
          <a:p>
            <a:pPr lvl="1"/>
            <a:r>
              <a:rPr lang="en-US" dirty="0" smtClean="0"/>
              <a:t>Compute-challenge-pass-likelihood</a:t>
            </a:r>
          </a:p>
          <a:p>
            <a:r>
              <a:rPr lang="en-US" dirty="0" smtClean="0"/>
              <a:t>Exact</a:t>
            </a:r>
          </a:p>
          <a:p>
            <a:pPr lvl="1"/>
            <a:r>
              <a:rPr lang="en-US" dirty="0" smtClean="0"/>
              <a:t>Compute-exact-difference</a:t>
            </a:r>
          </a:p>
          <a:p>
            <a:pPr lvl="1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Evaluate-bid-likelihood</a:t>
            </a:r>
          </a:p>
          <a:p>
            <a:r>
              <a:rPr lang="en-US" dirty="0" smtClean="0"/>
              <a:t>Pass</a:t>
            </a:r>
          </a:p>
          <a:p>
            <a:pPr lvl="1"/>
            <a:r>
              <a:rPr lang="en-US" dirty="0" smtClean="0"/>
              <a:t>Compute-pass-likelihood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4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Replace Look-Ahead Evaluation with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Probability Calculation (Agent 2)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90841" y="1773380"/>
            <a:ext cx="1339272" cy="1320802"/>
            <a:chOff x="1490841" y="1773380"/>
            <a:chExt cx="1339272" cy="1320802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>
            <a:stCxn id="29" idx="6"/>
            <a:endCxn id="80" idx="2"/>
          </p:cNvCxnSpPr>
          <p:nvPr/>
        </p:nvCxnSpPr>
        <p:spPr>
          <a:xfrm>
            <a:off x="2151099" y="4193877"/>
            <a:ext cx="2009711" cy="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13592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2752" y="4061361"/>
            <a:ext cx="225631" cy="2375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097481" y="4431888"/>
            <a:ext cx="918930" cy="639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24360" y="5181603"/>
            <a:ext cx="2464081" cy="923330"/>
            <a:chOff x="2728575" y="5135437"/>
            <a:chExt cx="2464081" cy="1037977"/>
          </a:xfrm>
        </p:grpSpPr>
        <p:cxnSp>
          <p:nvCxnSpPr>
            <p:cNvPr id="47" name="Straight Arrow Connector 46"/>
            <p:cNvCxnSpPr>
              <a:stCxn id="34" idx="6"/>
              <a:endCxn id="91" idx="2"/>
            </p:cNvCxnSpPr>
            <p:nvPr/>
          </p:nvCxnSpPr>
          <p:spPr>
            <a:xfrm>
              <a:off x="3019908" y="5503670"/>
              <a:ext cx="1931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728575" y="5135437"/>
              <a:ext cx="2464081" cy="1037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</a:t>
              </a:r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ompute-bid-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probability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[using </a:t>
              </a:r>
              <a:r>
                <a:rPr lang="en-US" dirty="0" err="1" smtClean="0">
                  <a:solidFill>
                    <a:schemeClr val="tx2"/>
                  </a:solidFill>
                  <a:latin typeface="+mn-lt"/>
                </a:rPr>
                <a:t>QnA</a:t>
              </a:r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]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73547" y="4860378"/>
            <a:ext cx="19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  <a:latin typeface="+mn-lt"/>
              </a:rPr>
              <a:t>Evaluation = .3</a:t>
            </a:r>
            <a:endParaRPr lang="en-US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4415135" y="4416078"/>
            <a:ext cx="427483" cy="46111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33888" y="3727610"/>
            <a:ext cx="2164264" cy="467778"/>
            <a:chOff x="2510637" y="3724372"/>
            <a:chExt cx="2164264" cy="467778"/>
          </a:xfrm>
        </p:grpSpPr>
        <p:cxnSp>
          <p:nvCxnSpPr>
            <p:cNvPr id="84" name="Straight Arrow Connector 83"/>
            <p:cNvCxnSpPr>
              <a:stCxn id="80" idx="6"/>
              <a:endCxn id="51" idx="2"/>
            </p:cNvCxnSpPr>
            <p:nvPr/>
          </p:nvCxnSpPr>
          <p:spPr>
            <a:xfrm flipV="1">
              <a:off x="2612572" y="4190886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10637" y="3724372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Evaluate(challenge)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526798" y="3753584"/>
            <a:ext cx="1747836" cy="440540"/>
            <a:chOff x="2547433" y="3730943"/>
            <a:chExt cx="2164264" cy="440540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47433" y="3730943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Evaluate(pass)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.9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37180" y="3505850"/>
            <a:ext cx="187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very risky</a:t>
            </a:r>
          </a:p>
          <a:p>
            <a:pPr algn="ctr"/>
            <a:r>
              <a:rPr lang="en-US" sz="1400" i="1" dirty="0" smtClean="0">
                <a:solidFill>
                  <a:schemeClr val="tx2"/>
                </a:solidFill>
              </a:rPr>
              <a:t>.08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.3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972394"/>
            <a:ext cx="4654027" cy="1533456"/>
            <a:chOff x="3519630" y="1972394"/>
            <a:chExt cx="4654027" cy="1533456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5218108" y="2360094"/>
              <a:ext cx="596293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6123004" y="1455197"/>
              <a:ext cx="610126" cy="3491180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4247799" y="3057340"/>
              <a:ext cx="596293" cy="27306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972394"/>
              <a:ext cx="2325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Challenge = .9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Bid: 6[4] = .3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Pass = .08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23444" y="1712699"/>
            <a:ext cx="1422123" cy="1317541"/>
            <a:chOff x="1523444" y="1712699"/>
            <a:chExt cx="1422123" cy="1317541"/>
          </a:xfrm>
        </p:grpSpPr>
        <p:sp>
          <p:nvSpPr>
            <p:cNvPr id="3" name="TextBox 2"/>
            <p:cNvSpPr txBox="1"/>
            <p:nvPr/>
          </p:nvSpPr>
          <p:spPr>
            <a:xfrm>
              <a:off x="1559630" y="1712699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Bid: 6[4]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90258" y="2146801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Challenge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23444" y="2660908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Pass</a:t>
              </a:r>
              <a:endParaRPr lang="en-US" dirty="0"/>
            </a:p>
          </p:txBody>
        </p:sp>
      </p:grpSp>
      <p:sp>
        <p:nvSpPr>
          <p:cNvPr id="5" name="AutoShape 2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2.gstatic.com/images?q=tbn:ANd9GcSvdX1oDIs2w4G8p7gLBq7HFYqHvMZNA6dAayOyw89sisd8U_c&amp;t=1&amp;usg=__UQpg8WhLthOsU7pGj0vV37XFSC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t="14403"/>
          <a:stretch/>
        </p:blipFill>
        <p:spPr bwMode="auto">
          <a:xfrm>
            <a:off x="205204" y="2065098"/>
            <a:ext cx="1111927" cy="6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151098" y="3727610"/>
            <a:ext cx="21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n-lt"/>
              </a:rPr>
              <a:t>Evaluate(bid: 6[4])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4447099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15000" y="1752600"/>
            <a:ext cx="2623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Conversion of evaluations to preferences is done by a bunch of rules with many special cases.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9978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5" grpId="0" animBg="1"/>
      <p:bldP spid="74" grpId="0"/>
      <p:bldP spid="80" grpId="0" animBg="1"/>
      <p:bldP spid="51" grpId="0" animBg="1"/>
      <p:bldP spid="67" grpId="0" animBg="1"/>
      <p:bldP spid="82" grpId="0"/>
      <p:bldP spid="86" grpId="0"/>
      <p:bldP spid="89" grpId="0" animBg="1"/>
      <p:bldP spid="90" grpId="0" animBg="1"/>
      <p:bldP spid="103" grpId="0"/>
      <p:bldP spid="88" grpId="0"/>
      <p:bldP spid="91" grpId="0" animBg="1"/>
      <p:bldP spid="6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#2</a:t>
            </a:r>
            <a:br>
              <a:rPr lang="en-US" dirty="0" smtClean="0"/>
            </a:br>
            <a:r>
              <a:rPr lang="en-US" dirty="0" smtClean="0"/>
              <a:t>Evaluation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Simple Bids (Raises)</a:t>
            </a:r>
          </a:p>
          <a:p>
            <a:pPr lvl="1"/>
            <a:r>
              <a:rPr lang="en-US" dirty="0" smtClean="0"/>
              <a:t>Compute-bid-probability</a:t>
            </a:r>
          </a:p>
          <a:p>
            <a:r>
              <a:rPr lang="en-US" dirty="0" smtClean="0"/>
              <a:t>Bid, Push, and Reroll</a:t>
            </a:r>
          </a:p>
          <a:p>
            <a:pPr lvl="1"/>
            <a:r>
              <a:rPr lang="en-US" dirty="0" smtClean="0"/>
              <a:t>Compute-bid-push-probability</a:t>
            </a:r>
          </a:p>
          <a:p>
            <a:r>
              <a:rPr lang="en-US" dirty="0" smtClean="0"/>
              <a:t>Challenge</a:t>
            </a:r>
          </a:p>
          <a:p>
            <a:pPr lvl="1"/>
            <a:r>
              <a:rPr lang="en-US" dirty="0" smtClean="0"/>
              <a:t>Compute-challenge-probability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Compute-challenge-pass-likelihood</a:t>
            </a:r>
          </a:p>
          <a:p>
            <a:r>
              <a:rPr lang="en-US" dirty="0" smtClean="0"/>
              <a:t>Exact</a:t>
            </a:r>
          </a:p>
          <a:p>
            <a:pPr lvl="1"/>
            <a:r>
              <a:rPr lang="en-US" dirty="0" smtClean="0"/>
              <a:t>Compute-exact-probability</a:t>
            </a:r>
          </a:p>
          <a:p>
            <a:r>
              <a:rPr lang="en-US" dirty="0"/>
              <a:t>Pass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Compute-pass-likelihood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6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Plays a good game!</a:t>
            </a:r>
          </a:p>
          <a:p>
            <a:pPr lvl="1"/>
            <a:r>
              <a:rPr lang="en-US" dirty="0" smtClean="0"/>
              <a:t>Doesn’t make stupid bids and is a bit unpredictable </a:t>
            </a:r>
          </a:p>
          <a:p>
            <a:pPr lvl="1"/>
            <a:r>
              <a:rPr lang="en-US" dirty="0" smtClean="0"/>
              <a:t>Tends to be conservative on bids</a:t>
            </a:r>
            <a:endParaRPr lang="en-US" dirty="0" smtClean="0"/>
          </a:p>
          <a:p>
            <a:pPr lvl="1"/>
            <a:r>
              <a:rPr lang="en-US" dirty="0"/>
              <a:t>Tends to </a:t>
            </a:r>
            <a:r>
              <a:rPr lang="en-US" dirty="0" smtClean="0"/>
              <a:t>be aggressive on challenges</a:t>
            </a:r>
          </a:p>
          <a:p>
            <a:pPr lvl="1"/>
            <a:r>
              <a:rPr lang="en-US" dirty="0" smtClean="0"/>
              <a:t>Has beaten </a:t>
            </a:r>
            <a:r>
              <a:rPr lang="en-US" smtClean="0"/>
              <a:t>human “experts”</a:t>
            </a:r>
            <a:endParaRPr lang="en-US" dirty="0"/>
          </a:p>
          <a:p>
            <a:r>
              <a:rPr lang="en-US" dirty="0" smtClean="0"/>
              <a:t>Bluffs when it doesn’t have a good bid.</a:t>
            </a:r>
          </a:p>
          <a:p>
            <a:pPr lvl="1"/>
            <a:r>
              <a:rPr lang="en-US" dirty="0" smtClean="0"/>
              <a:t>But doesn’t explicitly decide to bluff</a:t>
            </a:r>
          </a:p>
          <a:p>
            <a:r>
              <a:rPr lang="en-US" dirty="0" smtClean="0"/>
              <a:t>Does not always take the safest bid</a:t>
            </a:r>
          </a:p>
          <a:p>
            <a:pPr lvl="1"/>
            <a:r>
              <a:rPr lang="en-US" dirty="0" smtClean="0"/>
              <a:t>Sometimes from randomness</a:t>
            </a:r>
          </a:p>
          <a:p>
            <a:pPr lvl="1"/>
            <a:r>
              <a:rPr lang="en-US" dirty="0" smtClean="0"/>
              <a:t>Sometimes because of selection knowledge</a:t>
            </a:r>
          </a:p>
          <a:p>
            <a:pPr lvl="2"/>
            <a:r>
              <a:rPr lang="en-US" dirty="0" smtClean="0"/>
              <a:t>Don’t take certain pass when have another safe bid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90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Previous Player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 fontScale="925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Agent tends to challenge too often.</a:t>
            </a:r>
          </a:p>
          <a:p>
            <a:pPr marL="742950" lvl="2" indent="-342900"/>
            <a:r>
              <a:rPr lang="en-US" dirty="0" smtClean="0"/>
              <a:t>A player usually makes a specific bid for a reason!</a:t>
            </a: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Approach:</a:t>
            </a:r>
          </a:p>
          <a:p>
            <a:pPr marL="742950" lvl="2" indent="-342900"/>
            <a:r>
              <a:rPr lang="en-US" dirty="0" smtClean="0"/>
              <a:t>Add s</a:t>
            </a:r>
            <a:r>
              <a:rPr lang="en-US" dirty="0" smtClean="0"/>
              <a:t>election </a:t>
            </a:r>
            <a:r>
              <a:rPr lang="en-US" dirty="0"/>
              <a:t>space </a:t>
            </a:r>
            <a:r>
              <a:rPr lang="en-US" dirty="0" smtClean="0"/>
              <a:t>operator that computes </a:t>
            </a:r>
            <a:r>
              <a:rPr lang="en-US" dirty="0" smtClean="0"/>
              <a:t>likely dice </a:t>
            </a:r>
            <a:r>
              <a:rPr lang="en-US" dirty="0" smtClean="0"/>
              <a:t>under previous player’s cup based on </a:t>
            </a:r>
            <a:r>
              <a:rPr lang="en-US" dirty="0" smtClean="0"/>
              <a:t>most recent bid</a:t>
            </a:r>
            <a:r>
              <a:rPr lang="en-US" dirty="0" smtClean="0"/>
              <a:t>. </a:t>
            </a:r>
          </a:p>
          <a:p>
            <a:pPr marL="1200150" lvl="3" indent="-342900"/>
            <a:r>
              <a:rPr lang="en-US" dirty="0" smtClean="0"/>
              <a:t>Selected </a:t>
            </a:r>
            <a:r>
              <a:rPr lang="en-US" dirty="0" smtClean="0"/>
              <a:t>only if no certain bid </a:t>
            </a:r>
            <a:r>
              <a:rPr lang="en-US" dirty="0" smtClean="0"/>
              <a:t>using known dice. </a:t>
            </a:r>
            <a:endParaRPr lang="en-US" dirty="0"/>
          </a:p>
          <a:p>
            <a:pPr marL="742950" lvl="2" indent="-342900"/>
            <a:r>
              <a:rPr lang="en-US" dirty="0" smtClean="0"/>
              <a:t>Analysis </a:t>
            </a:r>
            <a:r>
              <a:rPr lang="en-US" dirty="0" smtClean="0"/>
              <a:t>of previous player’s bid</a:t>
            </a:r>
            <a:endParaRPr lang="en-US" dirty="0"/>
          </a:p>
          <a:p>
            <a:pPr lvl="2"/>
            <a:r>
              <a:rPr lang="en-US" dirty="0" smtClean="0"/>
              <a:t>Iterate </a:t>
            </a:r>
            <a:r>
              <a:rPr lang="en-US" dirty="0" smtClean="0"/>
              <a:t>through possible number of dice bid </a:t>
            </a:r>
            <a:r>
              <a:rPr lang="en-US" dirty="0" smtClean="0"/>
              <a:t>starting with 1 until</a:t>
            </a:r>
            <a:endParaRPr lang="en-US" dirty="0" smtClean="0"/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f</a:t>
            </a:r>
            <a:r>
              <a:rPr lang="en-US" dirty="0" smtClean="0"/>
              <a:t>ind a number that would make the bid reasonable or</a:t>
            </a:r>
          </a:p>
          <a:p>
            <a:pPr marL="1828800" lvl="3" indent="-457200">
              <a:buFont typeface="+mj-lt"/>
              <a:buAutoNum type="arabicPeriod"/>
            </a:pPr>
            <a:r>
              <a:rPr lang="en-US" dirty="0"/>
              <a:t>r</a:t>
            </a:r>
            <a:r>
              <a:rPr lang="en-US" dirty="0" smtClean="0"/>
              <a:t>each a number that is very unlikely </a:t>
            </a:r>
            <a:endParaRPr lang="en-US" dirty="0" smtClean="0"/>
          </a:p>
          <a:p>
            <a:pPr lvl="1" indent="-280988">
              <a:buFont typeface="Arial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 smtClean="0"/>
              <a:t>result to recalculate expected value/probabilities of possible bids.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1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1000 two player games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14478"/>
              </p:ext>
            </p:extLst>
          </p:nvPr>
        </p:nvGraphicFramePr>
        <p:xfrm>
          <a:off x="609600" y="1447800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Model – Probability </a:t>
                      </a:r>
                      <a:endParaRPr lang="en-US" dirty="0"/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Model – Expectation </a:t>
                      </a:r>
                      <a:endParaRPr lang="en-US" dirty="0"/>
                    </a:p>
                  </a:txBody>
                  <a:tcPr>
                    <a:solidFill>
                      <a:srgbClr val="82A5D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Model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– Probability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761/239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703/297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Model – Expectation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681/319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607/393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844727"/>
              </p:ext>
            </p:extLst>
          </p:nvPr>
        </p:nvGraphicFramePr>
        <p:xfrm>
          <a:off x="609600" y="3048000"/>
          <a:ext cx="73914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/>
                <a:gridCol w="2463800"/>
                <a:gridCol w="2463800"/>
              </a:tblGrid>
              <a:tr h="381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 – No</a:t>
                      </a:r>
                      <a:r>
                        <a:rPr lang="en-US" baseline="0" dirty="0" smtClean="0"/>
                        <a:t> Model </a:t>
                      </a:r>
                      <a:endParaRPr lang="en-US" dirty="0"/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Expectation</a:t>
                      </a:r>
                      <a:r>
                        <a:rPr lang="en-US" baseline="0" dirty="0" smtClean="0"/>
                        <a:t> – </a:t>
                      </a:r>
                      <a:r>
                        <a:rPr lang="en-US" dirty="0" smtClean="0"/>
                        <a:t>Model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>
                    <a:solidFill>
                      <a:srgbClr val="82A5D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Probability  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– No Model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451/549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319/681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Probability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 – Model 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82A5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703/297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571/429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45720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Player </a:t>
            </a:r>
            <a:r>
              <a:rPr lang="en-US" sz="2400" dirty="0" smtClean="0"/>
              <a:t>against self is ~</a:t>
            </a:r>
            <a:r>
              <a:rPr lang="en-US" sz="2400" dirty="0" smtClean="0"/>
              <a:t>480/52</a:t>
            </a:r>
            <a:r>
              <a:rPr lang="en-US" sz="2400" dirty="0" smtClean="0"/>
              <a:t>0</a:t>
            </a:r>
            <a:endParaRPr 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Without model, expectation-based is better.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With model, probability-based is better.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 smtClean="0"/>
              <a:t>Model </a:t>
            </a:r>
            <a:r>
              <a:rPr lang="en-US" sz="2400" dirty="0"/>
              <a:t>is more important for the probability-based agent.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741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&amp; Four  Player Games </a:t>
            </a:r>
            <a:br>
              <a:rPr lang="en-US" dirty="0" smtClean="0"/>
            </a:br>
            <a:r>
              <a:rPr lang="en-US" dirty="0" smtClean="0"/>
              <a:t>with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801761"/>
              </p:ext>
            </p:extLst>
          </p:nvPr>
        </p:nvGraphicFramePr>
        <p:xfrm>
          <a:off x="685800" y="1676400"/>
          <a:ext cx="2971800" cy="1280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73305"/>
                <a:gridCol w="13984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Expectation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414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Expectation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289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297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06623"/>
              </p:ext>
            </p:extLst>
          </p:nvPr>
        </p:nvGraphicFramePr>
        <p:xfrm>
          <a:off x="685800" y="3208020"/>
          <a:ext cx="2971800" cy="1280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73305"/>
                <a:gridCol w="13984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Expectation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384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284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332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0109"/>
              </p:ext>
            </p:extLst>
          </p:nvPr>
        </p:nvGraphicFramePr>
        <p:xfrm>
          <a:off x="685800" y="4739640"/>
          <a:ext cx="2971800" cy="1280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573305"/>
                <a:gridCol w="139849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Probability</a:t>
                      </a:r>
                      <a:endParaRPr lang="en-US" sz="22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346</a:t>
                      </a:r>
                      <a:endParaRPr lang="en-US" sz="2200" b="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331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323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31288"/>
              </p:ext>
            </p:extLst>
          </p:nvPr>
        </p:nvGraphicFramePr>
        <p:xfrm>
          <a:off x="4800600" y="1676400"/>
          <a:ext cx="3124200" cy="17068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53988"/>
                <a:gridCol w="1470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Expectation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246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231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Expectation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267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256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22137"/>
              </p:ext>
            </p:extLst>
          </p:nvPr>
        </p:nvGraphicFramePr>
        <p:xfrm>
          <a:off x="4800600" y="3962400"/>
          <a:ext cx="3124200" cy="17068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53988"/>
                <a:gridCol w="14702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Expectation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0" dirty="0" smtClean="0"/>
                        <a:t>381</a:t>
                      </a:r>
                      <a:endParaRPr lang="en-US" sz="2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Expectation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230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146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Probability 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 smtClean="0"/>
                        <a:t>243</a:t>
                      </a:r>
                      <a:endParaRPr lang="en-US" sz="22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44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More Opponent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Extend evaluation calculations</a:t>
            </a:r>
          </a:p>
          <a:p>
            <a:pPr lvl="1"/>
            <a:r>
              <a:rPr lang="en-US" dirty="0" smtClean="0"/>
              <a:t>Worst case analysis for next player for my best bids</a:t>
            </a:r>
          </a:p>
          <a:p>
            <a:pPr lvl="2"/>
            <a:r>
              <a:rPr lang="en-US" dirty="0" smtClean="0"/>
              <a:t>“No matter what he has, he won’t challenge that </a:t>
            </a:r>
            <a:r>
              <a:rPr lang="en-US" dirty="0" smtClean="0"/>
              <a:t>bid.”</a:t>
            </a:r>
          </a:p>
          <a:p>
            <a:pPr lvl="2"/>
            <a:r>
              <a:rPr lang="en-US" dirty="0" smtClean="0"/>
              <a:t>Allows agent to bluff more.</a:t>
            </a:r>
            <a:endParaRPr lang="en-US" dirty="0" smtClean="0"/>
          </a:p>
          <a:p>
            <a:pPr lvl="1"/>
            <a:r>
              <a:rPr lang="en-US" dirty="0" smtClean="0"/>
              <a:t>Possibly biased by next player’s last bid.</a:t>
            </a:r>
            <a:endParaRPr lang="en-US" dirty="0" smtClean="0"/>
          </a:p>
          <a:p>
            <a:r>
              <a:rPr lang="en-US" dirty="0" smtClean="0"/>
              <a:t>Episodic </a:t>
            </a:r>
            <a:r>
              <a:rPr lang="en-US" dirty="0" smtClean="0"/>
              <a:t>memory: </a:t>
            </a:r>
            <a:endParaRPr lang="en-US" dirty="0" smtClean="0"/>
          </a:p>
          <a:p>
            <a:pPr lvl="1"/>
            <a:r>
              <a:rPr lang="en-US" dirty="0"/>
              <a:t>H</a:t>
            </a:r>
            <a:r>
              <a:rPr lang="en-US" dirty="0" smtClean="0"/>
              <a:t>istory </a:t>
            </a:r>
            <a:r>
              <a:rPr lang="en-US" dirty="0" smtClean="0"/>
              <a:t>of </a:t>
            </a:r>
            <a:r>
              <a:rPr lang="en-US" dirty="0" smtClean="0"/>
              <a:t>how next player responded to similar bids.</a:t>
            </a:r>
          </a:p>
          <a:p>
            <a:pPr lvl="1"/>
            <a:r>
              <a:rPr lang="en-US" dirty="0" smtClean="0"/>
              <a:t>History of what player had when made similar bid.</a:t>
            </a:r>
          </a:p>
          <a:p>
            <a:r>
              <a:rPr lang="en-US" dirty="0" smtClean="0"/>
              <a:t>Model other players to have better estimates of hidden dice.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Chunking and 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Use chunking to learn (lots of) RL rules.</a:t>
            </a:r>
          </a:p>
          <a:p>
            <a:pPr lvl="1"/>
            <a:r>
              <a:rPr lang="en-US" dirty="0" smtClean="0"/>
              <a:t>Hard to write these by hand – too many cases</a:t>
            </a:r>
          </a:p>
          <a:p>
            <a:pPr lvl="1"/>
            <a:r>
              <a:rPr lang="en-US" dirty="0" smtClean="0"/>
              <a:t>Chunking works with the current agents to learn rules that test features relevant to created preference.</a:t>
            </a:r>
          </a:p>
          <a:p>
            <a:pPr lvl="1"/>
            <a:r>
              <a:rPr lang="en-US" dirty="0" smtClean="0"/>
              <a:t>Numeric preferences are initial values for RL. </a:t>
            </a:r>
          </a:p>
          <a:p>
            <a:r>
              <a:rPr lang="en-US" dirty="0" smtClean="0"/>
              <a:t>Use RL to “tune” rules learned by chunking.</a:t>
            </a:r>
          </a:p>
          <a:p>
            <a:pPr lvl="1"/>
            <a:r>
              <a:rPr lang="en-US" dirty="0" smtClean="0"/>
              <a:t>Need lots of experience.</a:t>
            </a:r>
          </a:p>
          <a:p>
            <a:r>
              <a:rPr lang="en-US" dirty="0" smtClean="0"/>
              <a:t>Interesting proposal for the source of RL rules.</a:t>
            </a:r>
          </a:p>
          <a:p>
            <a:r>
              <a:rPr lang="en-US" dirty="0" smtClean="0"/>
              <a:t>Initial results are not promising…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3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Supporting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Freedice.net [Nate Derbinsky]</a:t>
            </a:r>
          </a:p>
          <a:p>
            <a:pPr lvl="1"/>
            <a:r>
              <a:rPr lang="en-US" dirty="0" smtClean="0"/>
              <a:t>Supports correspondence dice games for humans and bots through web interface</a:t>
            </a:r>
          </a:p>
          <a:p>
            <a:pPr lvl="1"/>
            <a:r>
              <a:rPr lang="en-US" dirty="0" smtClean="0"/>
              <a:t>Used for original development</a:t>
            </a:r>
          </a:p>
          <a:p>
            <a:r>
              <a:rPr lang="en-US" dirty="0" smtClean="0"/>
              <a:t>Dice World [Miller Tinkerhess]</a:t>
            </a:r>
          </a:p>
          <a:p>
            <a:pPr lvl="1"/>
            <a:r>
              <a:rPr lang="en-US" dirty="0" smtClean="0"/>
              <a:t>Java based dice game </a:t>
            </a:r>
          </a:p>
          <a:p>
            <a:pPr lvl="1"/>
            <a:r>
              <a:rPr lang="en-US" dirty="0" smtClean="0"/>
              <a:t>Many times faster than </a:t>
            </a:r>
            <a:r>
              <a:rPr lang="en-US" dirty="0" err="1" smtClean="0"/>
              <a:t>Freedice</a:t>
            </a:r>
            <a:endParaRPr lang="en-US" dirty="0" smtClean="0"/>
          </a:p>
          <a:p>
            <a:pPr lvl="1"/>
            <a:r>
              <a:rPr lang="en-US" dirty="0" smtClean="0"/>
              <a:t>Used for generating results</a:t>
            </a:r>
          </a:p>
          <a:p>
            <a:r>
              <a:rPr lang="en-US" dirty="0" smtClean="0"/>
              <a:t>Both give same information available to all players </a:t>
            </a:r>
          </a:p>
          <a:p>
            <a:r>
              <a:rPr lang="en-US" dirty="0" err="1" smtClean="0"/>
              <a:t>QnA</a:t>
            </a:r>
            <a:r>
              <a:rPr lang="en-US" dirty="0" smtClean="0"/>
              <a:t> [Nate Derbinsky]</a:t>
            </a:r>
          </a:p>
          <a:p>
            <a:pPr lvl="1"/>
            <a:r>
              <a:rPr lang="en-US" dirty="0" smtClean="0"/>
              <a:t>Allows easy attachment of external software device where there is an immediate response.</a:t>
            </a:r>
          </a:p>
          <a:p>
            <a:pPr lvl="1"/>
            <a:r>
              <a:rPr lang="en-US" dirty="0" smtClean="0"/>
              <a:t>Similar to I/O but with single access for input &amp; output</a:t>
            </a:r>
          </a:p>
          <a:p>
            <a:r>
              <a:rPr lang="en-US" dirty="0" smtClean="0"/>
              <a:t>Dice Probability Calculator [Jon Voigt &amp; Nate Derbinsky]</a:t>
            </a:r>
          </a:p>
          <a:p>
            <a:pPr lvl="1"/>
            <a:r>
              <a:rPr lang="en-US" dirty="0" smtClean="0"/>
              <a:t>Computes simple probabilities: how likely is it for there to be 6 dice of the same face if there are a total of 20 dice.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Work: </a:t>
            </a:r>
            <a:br>
              <a:rPr lang="en-US" dirty="0" smtClean="0"/>
            </a:br>
            <a:r>
              <a:rPr lang="en-US" dirty="0" smtClean="0"/>
              <a:t>More Baselines and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Pure probability and expectation-based without heuristics.</a:t>
            </a:r>
          </a:p>
          <a:p>
            <a:r>
              <a:rPr lang="en-US" dirty="0" smtClean="0"/>
              <a:t>RL agents with different value </a:t>
            </a:r>
            <a:r>
              <a:rPr lang="en-US" dirty="0" smtClean="0"/>
              <a:t>functions.</a:t>
            </a:r>
            <a:endParaRPr lang="en-US" dirty="0" smtClean="0"/>
          </a:p>
          <a:p>
            <a:pPr lvl="1"/>
            <a:r>
              <a:rPr lang="en-US" dirty="0" smtClean="0"/>
              <a:t>Fair number of state-action pairs:</a:t>
            </a:r>
          </a:p>
          <a:p>
            <a:pPr lvl="1"/>
            <a:r>
              <a:rPr lang="en-US" dirty="0" smtClean="0"/>
              <a:t>Number of possible prior bids (&gt;200) * possible configurations of dice (10</a:t>
            </a:r>
            <a:r>
              <a:rPr lang="en-US" baseline="30000" dirty="0" smtClean="0"/>
              <a:t>6</a:t>
            </a:r>
            <a:r>
              <a:rPr lang="en-US" dirty="0" smtClean="0"/>
              <a:t>)</a:t>
            </a:r>
            <a:r>
              <a:rPr lang="en-US" dirty="0"/>
              <a:t> * number of next bids (~15) </a:t>
            </a:r>
            <a:r>
              <a:rPr lang="en-US" dirty="0" smtClean="0"/>
              <a:t>= 3 </a:t>
            </a:r>
            <a:r>
              <a:rPr lang="en-US" dirty="0" smtClean="0"/>
              <a:t>Billion</a:t>
            </a:r>
          </a:p>
          <a:p>
            <a:r>
              <a:rPr lang="en-US" dirty="0" smtClean="0"/>
              <a:t>Human players (from the web?).</a:t>
            </a:r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(large) set </a:t>
            </a:r>
            <a:r>
              <a:rPr lang="en-US" dirty="0" smtClean="0"/>
              <a:t>of cases that can be used for direct comparison:</a:t>
            </a:r>
          </a:p>
          <a:p>
            <a:pPr lvl="1"/>
            <a:r>
              <a:rPr lang="en-US" dirty="0" smtClean="0"/>
              <a:t>Find states </a:t>
            </a:r>
            <a:r>
              <a:rPr lang="en-US" dirty="0" smtClean="0"/>
              <a:t>where </a:t>
            </a:r>
            <a:r>
              <a:rPr lang="en-US" dirty="0" smtClean="0"/>
              <a:t>different agents </a:t>
            </a:r>
            <a:r>
              <a:rPr lang="en-US" dirty="0" smtClean="0"/>
              <a:t>make different bids.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Nuggets: </a:t>
            </a:r>
          </a:p>
          <a:p>
            <a:pPr lvl="1"/>
            <a:r>
              <a:rPr lang="en-US" dirty="0" smtClean="0"/>
              <a:t>Two different approaches for reasoning with probabilities in Soar that fits in “naturally”.</a:t>
            </a:r>
          </a:p>
          <a:p>
            <a:pPr lvl="1"/>
            <a:r>
              <a:rPr lang="en-US" dirty="0" smtClean="0"/>
              <a:t>Example of using opponent model.</a:t>
            </a:r>
          </a:p>
          <a:p>
            <a:pPr lvl="1"/>
            <a:r>
              <a:rPr lang="en-US" dirty="0" smtClean="0"/>
              <a:t>Leads to a competent dice player.</a:t>
            </a:r>
          </a:p>
          <a:p>
            <a:r>
              <a:rPr lang="en-US" dirty="0" smtClean="0"/>
              <a:t>Coal </a:t>
            </a:r>
          </a:p>
          <a:p>
            <a:pPr lvl="1"/>
            <a:r>
              <a:rPr lang="en-US" dirty="0" smtClean="0"/>
              <a:t>Don’t understand strengths and weaknesses.</a:t>
            </a:r>
          </a:p>
          <a:p>
            <a:pPr lvl="1"/>
            <a:r>
              <a:rPr lang="en-US" dirty="0" smtClean="0"/>
              <a:t>Has promise for generating and using RL rules but haven’t achieved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1026" name="Picture 2" descr="http://goldinvestingnews.com/files/2009/03/gold-dice310x2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r="4436"/>
          <a:stretch/>
        </p:blipFill>
        <p:spPr bwMode="auto">
          <a:xfrm>
            <a:off x="0" y="0"/>
            <a:ext cx="211455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hop-kids-toys.com/img/gamescience-coal-black-dice_195439_25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 b="22200"/>
          <a:stretch/>
        </p:blipFill>
        <p:spPr bwMode="auto">
          <a:xfrm>
            <a:off x="6762750" y="4762"/>
            <a:ext cx="238125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8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Game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Roll </a:t>
            </a:r>
            <a:r>
              <a:rPr lang="en-US" dirty="0" smtClean="0"/>
              <a:t>dice </a:t>
            </a:r>
            <a:r>
              <a:rPr lang="en-US" dirty="0" smtClean="0"/>
              <a:t>in </a:t>
            </a:r>
            <a:r>
              <a:rPr lang="en-US" dirty="0" smtClean="0"/>
              <a:t>cup</a:t>
            </a:r>
            <a:endParaRPr lang="en-US" dirty="0" smtClean="0"/>
          </a:p>
          <a:p>
            <a:pPr lvl="1"/>
            <a:r>
              <a:rPr lang="en-US" dirty="0" smtClean="0"/>
              <a:t>Everyone starts with five dice</a:t>
            </a:r>
          </a:p>
          <a:p>
            <a:r>
              <a:rPr lang="en-US" dirty="0" smtClean="0"/>
              <a:t>Actions</a:t>
            </a:r>
          </a:p>
          <a:p>
            <a:pPr lvl="1"/>
            <a:r>
              <a:rPr lang="en-US" dirty="0" smtClean="0"/>
              <a:t>Bid: number of dice of a given rank: six twos</a:t>
            </a:r>
          </a:p>
          <a:p>
            <a:pPr lvl="1"/>
            <a:r>
              <a:rPr lang="en-US" dirty="0" smtClean="0"/>
              <a:t>Bid and reroll: push out a subset of dice and reroll</a:t>
            </a:r>
          </a:p>
          <a:p>
            <a:pPr lvl="1"/>
            <a:r>
              <a:rPr lang="en-US" dirty="0" smtClean="0"/>
              <a:t>Exact: exactly the number of dice bid in play</a:t>
            </a:r>
          </a:p>
          <a:p>
            <a:pPr lvl="1"/>
            <a:r>
              <a:rPr lang="en-US" dirty="0" smtClean="0"/>
              <a:t>Challenge: &lt; number of dice bid in play</a:t>
            </a:r>
          </a:p>
          <a:p>
            <a:pPr lvl="1"/>
            <a:r>
              <a:rPr lang="en-US" dirty="0" smtClean="0"/>
              <a:t>Pass: all dice are the same (must have &gt;= 2 dice).</a:t>
            </a:r>
          </a:p>
          <a:p>
            <a:r>
              <a:rPr lang="en-US" dirty="0" smtClean="0"/>
              <a:t>Lose die if lose a challenge</a:t>
            </a:r>
          </a:p>
          <a:p>
            <a:r>
              <a:rPr lang="en-US" dirty="0" smtClean="0"/>
              <a:t>Last one with remaining dice wins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Strategic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80059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raise too high, you might be challenged.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you don’t raise high enough, it will come around again for another turn.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 only lose a die if you challenged or are challenged.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Pushing dice increases information for other players and reduces your 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Issues in Dice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Multi-faceted uncertainty</a:t>
            </a:r>
          </a:p>
          <a:p>
            <a:pPr lvl="1"/>
            <a:r>
              <a:rPr lang="en-US" dirty="0" smtClean="0"/>
              <a:t>What dice are under other cups?</a:t>
            </a:r>
          </a:p>
          <a:p>
            <a:pPr lvl="1"/>
            <a:r>
              <a:rPr lang="en-US" dirty="0" smtClean="0"/>
              <a:t>What did that bid indicate?</a:t>
            </a:r>
          </a:p>
          <a:p>
            <a:pPr lvl="1"/>
            <a:r>
              <a:rPr lang="en-US" dirty="0" smtClean="0"/>
              <a:t>What will the next player do after my bid?</a:t>
            </a:r>
          </a:p>
          <a:p>
            <a:pPr lvl="1"/>
            <a:r>
              <a:rPr lang="en-US" dirty="0" smtClean="0"/>
              <a:t>How combine different sources of uncertainty?</a:t>
            </a:r>
          </a:p>
          <a:p>
            <a:r>
              <a:rPr lang="en-US" dirty="0" smtClean="0"/>
              <a:t>Non-trivial cognitive challenge for humans</a:t>
            </a:r>
          </a:p>
          <a:p>
            <a:pPr lvl="1"/>
            <a:r>
              <a:rPr lang="en-US" dirty="0" smtClean="0"/>
              <a:t>Actions take seconds to minutes </a:t>
            </a:r>
          </a:p>
          <a:p>
            <a:r>
              <a:rPr lang="en-US" dirty="0" smtClean="0"/>
              <a:t>Human performance correlated with experience</a:t>
            </a:r>
          </a:p>
          <a:p>
            <a:pPr lvl="1"/>
            <a:r>
              <a:rPr lang="en-US" dirty="0" smtClean="0"/>
              <a:t>A fair amount to learn beyond the rules</a:t>
            </a:r>
          </a:p>
          <a:p>
            <a:pPr lvl="1"/>
            <a:r>
              <a:rPr lang="en-US" dirty="0" smtClean="0"/>
              <a:t>Potential for opponent modeling</a:t>
            </a:r>
          </a:p>
          <a:p>
            <a:pPr lvl="1"/>
            <a:r>
              <a:rPr lang="en-US" dirty="0" smtClean="0"/>
              <a:t>Potential for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making under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multi-faceted uncertainty in Soar?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Agent 1: Expected Values</a:t>
            </a:r>
            <a:endParaRPr lang="en-US" dirty="0"/>
          </a:p>
          <a:p>
            <a:pPr lvl="1"/>
            <a:r>
              <a:rPr lang="en-US" dirty="0" smtClean="0"/>
              <a:t>Compute </a:t>
            </a:r>
            <a:r>
              <a:rPr lang="en-US" dirty="0"/>
              <a:t>expected value for </a:t>
            </a:r>
            <a:r>
              <a:rPr lang="en-US" dirty="0" smtClean="0"/>
              <a:t>the </a:t>
            </a:r>
            <a:r>
              <a:rPr lang="en-US" dirty="0"/>
              <a:t>bid </a:t>
            </a:r>
            <a:r>
              <a:rPr lang="en-US" dirty="0" smtClean="0"/>
              <a:t>based </a:t>
            </a:r>
            <a:r>
              <a:rPr lang="en-US" dirty="0"/>
              <a:t>on known and unknown dice.</a:t>
            </a:r>
          </a:p>
          <a:p>
            <a:pPr lvl="2"/>
            <a:r>
              <a:rPr lang="en-US" dirty="0" smtClean="0"/>
              <a:t>If there are 6 unknown dice, and I have 2 2’s, then there are most likely 6/6 = 1 + 2 = 3 2’s.</a:t>
            </a:r>
          </a:p>
          <a:p>
            <a:pPr lvl="2"/>
            <a:r>
              <a:rPr lang="en-US" dirty="0" smtClean="0"/>
              <a:t>Compare bids to that expected value and classify as certain, safe, risky, very risky. </a:t>
            </a:r>
          </a:p>
          <a:p>
            <a:pPr lvl="2"/>
            <a:r>
              <a:rPr lang="en-US" dirty="0" smtClean="0"/>
              <a:t>Similar </a:t>
            </a:r>
            <a:r>
              <a:rPr lang="en-US" dirty="0"/>
              <a:t>to what we think humans do.</a:t>
            </a:r>
          </a:p>
          <a:p>
            <a:r>
              <a:rPr lang="en-US" dirty="0" smtClean="0"/>
              <a:t>Agent 2: Probability Values</a:t>
            </a:r>
            <a:endParaRPr lang="en-US" dirty="0"/>
          </a:p>
          <a:p>
            <a:pPr lvl="1"/>
            <a:r>
              <a:rPr lang="en-US" dirty="0"/>
              <a:t>Compute </a:t>
            </a:r>
            <a:r>
              <a:rPr lang="en-US" dirty="0" smtClean="0"/>
              <a:t>probability </a:t>
            </a:r>
            <a:r>
              <a:rPr lang="en-US" dirty="0"/>
              <a:t>of bids being successful.</a:t>
            </a:r>
          </a:p>
          <a:p>
            <a:pPr lvl="2"/>
            <a:r>
              <a:rPr lang="en-US" dirty="0"/>
              <a:t>Uses external software calculator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Additional heuristics contribute to final bid:</a:t>
            </a:r>
          </a:p>
          <a:p>
            <a:pPr lvl="1"/>
            <a:r>
              <a:rPr lang="en-US" dirty="0" smtClean="0"/>
              <a:t>Don’t pass or challenge if have another good bid.</a:t>
            </a:r>
          </a:p>
          <a:p>
            <a:pPr lvl="1"/>
            <a:r>
              <a:rPr lang="en-US" dirty="0" smtClean="0"/>
              <a:t>Don’t bid and push if bid alone is a good bid. 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0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 operators for </a:t>
            </a:r>
            <a:r>
              <a:rPr lang="en-US" i="1" dirty="0" smtClean="0"/>
              <a:t>all</a:t>
            </a:r>
            <a:r>
              <a:rPr lang="en-US" dirty="0" smtClean="0"/>
              <a:t> legal actions</a:t>
            </a:r>
          </a:p>
          <a:p>
            <a:pPr lvl="1"/>
            <a:r>
              <a:rPr lang="en-US" dirty="0" smtClean="0"/>
              <a:t>Raises, raises with pushes, exact, pass, challenge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Tie impasse arises between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all of the operators in selection space</a:t>
            </a:r>
          </a:p>
          <a:p>
            <a:pPr marL="914400" lvl="1" indent="-452438">
              <a:buNone/>
            </a:pPr>
            <a:r>
              <a:rPr lang="en-US" dirty="0" smtClean="0"/>
              <a:t>Create preferences based on </a:t>
            </a:r>
            <a:r>
              <a:rPr lang="en-US" dirty="0" smtClean="0"/>
              <a:t>evaluations</a:t>
            </a:r>
          </a:p>
          <a:p>
            <a:pPr marL="914400" lvl="1" indent="-452438">
              <a:buFont typeface="+mj-lt"/>
              <a:buAutoNum type="arabicPeriod"/>
            </a:pPr>
            <a:r>
              <a:rPr lang="en-US" dirty="0" smtClean="0"/>
              <a:t>symbolic evaluations → symbolic preferences</a:t>
            </a:r>
          </a:p>
          <a:p>
            <a:pPr marL="914400" lvl="1" indent="-452438">
              <a:buFont typeface="+mj-lt"/>
              <a:buAutoNum type="arabicPeriod"/>
            </a:pPr>
            <a:r>
              <a:rPr lang="en-US" dirty="0" smtClean="0"/>
              <a:t>probability-based evaluations → numeric preferences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Decision procedure picks the best operator.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Dice Problem Space Operators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Raise bid</a:t>
            </a:r>
          </a:p>
          <a:p>
            <a:pPr lvl="1"/>
            <a:r>
              <a:rPr lang="en-US" dirty="0" smtClean="0"/>
              <a:t>Next legal bid given last bid for each die rank (1-6)</a:t>
            </a:r>
          </a:p>
          <a:p>
            <a:pPr lvl="1"/>
            <a:r>
              <a:rPr lang="en-US" dirty="0" smtClean="0"/>
              <a:t>Special processing to determine first bid and lowest reasonable bid</a:t>
            </a:r>
          </a:p>
          <a:p>
            <a:r>
              <a:rPr lang="en-US" b="1" dirty="0" smtClean="0"/>
              <a:t>Raise, push, and roll</a:t>
            </a:r>
          </a:p>
          <a:p>
            <a:pPr lvl="1"/>
            <a:r>
              <a:rPr lang="en-US" dirty="0" smtClean="0"/>
              <a:t>Next legal bid given last bid for each die rank where there is a possible push</a:t>
            </a:r>
          </a:p>
          <a:p>
            <a:pPr lvl="1"/>
            <a:r>
              <a:rPr lang="en-US" dirty="0" smtClean="0"/>
              <a:t>Only consider pushing all relevant dice (no Valerie Bids)</a:t>
            </a:r>
          </a:p>
          <a:p>
            <a:r>
              <a:rPr lang="en-US" b="1" dirty="0" smtClean="0"/>
              <a:t>Challenge</a:t>
            </a:r>
          </a:p>
          <a:p>
            <a:pPr lvl="1"/>
            <a:r>
              <a:rPr lang="en-US" dirty="0" smtClean="0"/>
              <a:t>Previous bid, or two back if previous is a pass</a:t>
            </a:r>
          </a:p>
          <a:p>
            <a:r>
              <a:rPr lang="en-US" b="1" dirty="0" smtClean="0"/>
              <a:t>Exact</a:t>
            </a:r>
            <a:r>
              <a:rPr lang="en-US" dirty="0" smtClean="0"/>
              <a:t> (if available)</a:t>
            </a:r>
          </a:p>
          <a:p>
            <a:r>
              <a:rPr lang="en-US" b="1" dirty="0" smtClean="0"/>
              <a:t>Pass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 few more operators for initialization and counting up available dice on each turn.</a:t>
            </a:r>
          </a:p>
          <a:p>
            <a:r>
              <a:rPr lang="en-US" dirty="0" smtClean="0"/>
              <a:t>Total dice showing for each rank</a:t>
            </a:r>
          </a:p>
          <a:p>
            <a:r>
              <a:rPr lang="en-US" dirty="0" smtClean="0"/>
              <a:t>Total dice under other players’ cups</a:t>
            </a:r>
          </a:p>
          <a:p>
            <a:r>
              <a:rPr lang="en-US" dirty="0" smtClean="0"/>
              <a:t>Totals for my dice under my cup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7499095" y="1390170"/>
            <a:ext cx="1459346" cy="1468581"/>
          </a:xfrm>
          <a:prstGeom prst="ellipse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One-step Look-ahead 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Selection Problem Space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C A)</a:t>
            </a: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4264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6649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42645" y="24936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80733" y="2950874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5" name="Group 24"/>
          <p:cNvGrpSpPr/>
          <p:nvPr/>
        </p:nvGrpSpPr>
        <p:grpSpPr>
          <a:xfrm>
            <a:off x="1490841" y="1745676"/>
            <a:ext cx="2102104" cy="1348506"/>
            <a:chOff x="1490841" y="1745676"/>
            <a:chExt cx="2102104" cy="1348506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6923" y="1745676"/>
              <a:ext cx="1223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move(C, B)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923" y="2595425"/>
              <a:ext cx="130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move(B, C)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6923" y="2133605"/>
              <a:ext cx="16160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44805" y="3696833"/>
            <a:ext cx="2493815" cy="498555"/>
            <a:chOff x="2449019" y="3696833"/>
            <a:chExt cx="2493815" cy="498555"/>
          </a:xfrm>
        </p:grpSpPr>
        <p:cxnSp>
          <p:nvCxnSpPr>
            <p:cNvPr id="40" name="Straight Arrow Connector 39"/>
            <p:cNvCxnSpPr>
              <a:stCxn id="29" idx="6"/>
              <a:endCxn id="80" idx="2"/>
            </p:cNvCxnSpPr>
            <p:nvPr/>
          </p:nvCxnSpPr>
          <p:spPr>
            <a:xfrm>
              <a:off x="2655313" y="4193877"/>
              <a:ext cx="200971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449019" y="3696833"/>
              <a:ext cx="2493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Evaluate(move(C, Table))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85183" y="4061361"/>
            <a:ext cx="1473200" cy="2144816"/>
            <a:chOff x="2089397" y="4061361"/>
            <a:chExt cx="1473200" cy="2144816"/>
          </a:xfrm>
        </p:grpSpPr>
        <p:sp>
          <p:nvSpPr>
            <p:cNvPr id="34" name="Oval 33"/>
            <p:cNvSpPr/>
            <p:nvPr/>
          </p:nvSpPr>
          <p:spPr>
            <a:xfrm>
              <a:off x="2089397" y="5227123"/>
              <a:ext cx="1459346" cy="9790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(on A Table)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(on B Table)</a:t>
              </a:r>
            </a:p>
            <a:p>
              <a:r>
                <a:rPr lang="en-US" sz="1200" dirty="0" smtClean="0">
                  <a:solidFill>
                    <a:schemeClr val="tx2"/>
                  </a:solidFill>
                </a:rPr>
                <a:t>(on C A)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36966" y="4061361"/>
              <a:ext cx="225631" cy="237507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2601695" y="4431888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44529" y="5360395"/>
            <a:ext cx="2423886" cy="369332"/>
            <a:chOff x="3548743" y="5360395"/>
            <a:chExt cx="2423886" cy="369332"/>
          </a:xfrm>
        </p:grpSpPr>
        <p:cxnSp>
          <p:nvCxnSpPr>
            <p:cNvPr id="47" name="Straight Arrow Connector 46"/>
            <p:cNvCxnSpPr>
              <a:stCxn id="34" idx="6"/>
              <a:endCxn id="68" idx="2"/>
            </p:cNvCxnSpPr>
            <p:nvPr/>
          </p:nvCxnSpPr>
          <p:spPr>
            <a:xfrm flipV="1">
              <a:off x="3548743" y="5716649"/>
              <a:ext cx="24238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0723" y="5360395"/>
              <a:ext cx="239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468415" y="5227122"/>
            <a:ext cx="1459346" cy="9790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2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tx2"/>
                </a:solidFill>
              </a:rPr>
              <a:t>(on C Table)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39521" y="4961314"/>
            <a:ext cx="16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  <a:latin typeface="+mn-lt"/>
              </a:rPr>
              <a:t>Evaluation = 1</a:t>
            </a:r>
            <a:endParaRPr lang="en-US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5508056" y="3323157"/>
            <a:ext cx="528419" cy="2747896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33888" y="3770991"/>
            <a:ext cx="2164264" cy="424397"/>
            <a:chOff x="2510637" y="3767753"/>
            <a:chExt cx="2164264" cy="424397"/>
          </a:xfrm>
        </p:grpSpPr>
        <p:cxnSp>
          <p:nvCxnSpPr>
            <p:cNvPr id="84" name="Straight Arrow Connector 83"/>
            <p:cNvCxnSpPr>
              <a:stCxn id="80" idx="6"/>
              <a:endCxn id="51" idx="2"/>
            </p:cNvCxnSpPr>
            <p:nvPr/>
          </p:nvCxnSpPr>
          <p:spPr>
            <a:xfrm flipV="1">
              <a:off x="2612572" y="4190886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10637" y="3767753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Evaluate(move(C, B))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524493" y="3798458"/>
            <a:ext cx="1747836" cy="395666"/>
            <a:chOff x="2544578" y="3775817"/>
            <a:chExt cx="2164264" cy="395666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44578" y="3775817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Evaluate(move(B,C))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/>
          <p:cNvGrpSpPr/>
          <p:nvPr/>
        </p:nvGrpSpPr>
        <p:grpSpPr>
          <a:xfrm>
            <a:off x="162370" y="3281585"/>
            <a:ext cx="1444239" cy="2144994"/>
            <a:chOff x="162370" y="3281585"/>
            <a:chExt cx="1444239" cy="2144994"/>
          </a:xfrm>
        </p:grpSpPr>
        <p:sp>
          <p:nvSpPr>
            <p:cNvPr id="78" name="Freeform 77"/>
            <p:cNvSpPr/>
            <p:nvPr/>
          </p:nvSpPr>
          <p:spPr>
            <a:xfrm>
              <a:off x="685088" y="3281585"/>
              <a:ext cx="921521" cy="2144994"/>
            </a:xfrm>
            <a:custGeom>
              <a:avLst/>
              <a:gdLst>
                <a:gd name="connsiteX0" fmla="*/ 109671 w 921521"/>
                <a:gd name="connsiteY0" fmla="*/ 0 h 2144994"/>
                <a:gd name="connsiteX1" fmla="*/ 135308 w 921521"/>
                <a:gd name="connsiteY1" fmla="*/ 1333144 h 2144994"/>
                <a:gd name="connsiteX2" fmla="*/ 921521 w 921521"/>
                <a:gd name="connsiteY2" fmla="*/ 2144994 h 21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1521" h="2144994">
                  <a:moveTo>
                    <a:pt x="109671" y="0"/>
                  </a:moveTo>
                  <a:cubicBezTo>
                    <a:pt x="54835" y="487822"/>
                    <a:pt x="0" y="975645"/>
                    <a:pt x="135308" y="1333144"/>
                  </a:cubicBezTo>
                  <a:cubicBezTo>
                    <a:pt x="270616" y="1690643"/>
                    <a:pt x="596068" y="1917818"/>
                    <a:pt x="921521" y="2144994"/>
                  </a:cubicBezTo>
                </a:path>
              </a:pathLst>
            </a:custGeom>
            <a:ln w="28575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2370" y="4597637"/>
              <a:ext cx="863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copy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0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30617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0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1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972394"/>
            <a:ext cx="4817680" cy="1519624"/>
            <a:chOff x="3519630" y="1972394"/>
            <a:chExt cx="4817680" cy="1519624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4941109" y="2083095"/>
              <a:ext cx="1150291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5934748" y="1089456"/>
              <a:ext cx="1150291" cy="3654832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3970800" y="2780341"/>
              <a:ext cx="1150291" cy="273063"/>
            </a:xfrm>
            <a:prstGeom prst="curvedConnector3">
              <a:avLst>
                <a:gd name="adj1" fmla="val 48514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972394"/>
              <a:ext cx="2325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Prefer move(C, Table)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051498" y="5554456"/>
            <a:ext cx="981075" cy="231569"/>
            <a:chOff x="7051498" y="5554456"/>
            <a:chExt cx="981075" cy="231569"/>
          </a:xfrm>
        </p:grpSpPr>
        <p:sp>
          <p:nvSpPr>
            <p:cNvPr id="112" name="Rectangle 2"/>
            <p:cNvSpPr>
              <a:spLocks noChangeArrowheads="1"/>
            </p:cNvSpPr>
            <p:nvPr/>
          </p:nvSpPr>
          <p:spPr bwMode="auto">
            <a:xfrm>
              <a:off x="711341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3"/>
            <p:cNvSpPr>
              <a:spLocks noChangeArrowheads="1"/>
            </p:cNvSpPr>
            <p:nvPr/>
          </p:nvSpPr>
          <p:spPr bwMode="auto">
            <a:xfrm>
              <a:off x="743726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4"/>
            <p:cNvSpPr>
              <a:spLocks noChangeArrowheads="1"/>
            </p:cNvSpPr>
            <p:nvPr/>
          </p:nvSpPr>
          <p:spPr bwMode="auto">
            <a:xfrm>
              <a:off x="7790303" y="5554456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AutoShape 5"/>
            <p:cNvCxnSpPr>
              <a:cxnSpLocks noChangeShapeType="1"/>
            </p:cNvCxnSpPr>
            <p:nvPr/>
          </p:nvCxnSpPr>
          <p:spPr bwMode="auto">
            <a:xfrm>
              <a:off x="7051498" y="5786025"/>
              <a:ext cx="981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8136169" y="162529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8136169" y="1864082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8136169" y="210286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AutoShape 5"/>
          <p:cNvCxnSpPr>
            <a:cxnSpLocks noChangeShapeType="1"/>
          </p:cNvCxnSpPr>
          <p:nvPr/>
        </p:nvCxnSpPr>
        <p:spPr bwMode="auto">
          <a:xfrm>
            <a:off x="7820760" y="2333730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7" name="TextBox 76"/>
          <p:cNvSpPr txBox="1"/>
          <p:nvPr/>
        </p:nvSpPr>
        <p:spPr>
          <a:xfrm>
            <a:off x="7795034" y="2353900"/>
            <a:ext cx="90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+mn-lt"/>
                <a:cs typeface="Times New Roman" pitchFamily="18" charset="0"/>
              </a:rPr>
              <a:t>Goal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9460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80" grpId="0" animBg="1"/>
      <p:bldP spid="51" grpId="0" animBg="1"/>
      <p:bldP spid="67" grpId="0" animBg="1"/>
      <p:bldP spid="82" grpId="0"/>
      <p:bldP spid="86" grpId="0"/>
      <p:bldP spid="89" grpId="0" animBg="1"/>
      <p:bldP spid="90" grpId="0" animBg="1"/>
      <p:bldP spid="103" grpId="0"/>
    </p:bldLst>
  </p:timing>
</p:sld>
</file>

<file path=ppt/theme/theme1.xml><?xml version="1.0" encoding="utf-8"?>
<a:theme xmlns:a="http://schemas.openxmlformats.org/drawingml/2006/main" name="Action-model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Action-modeling</Template>
  <TotalTime>5724</TotalTime>
  <Words>1821</Words>
  <Application>Microsoft Office PowerPoint</Application>
  <PresentationFormat>On-screen Show (4:3)</PresentationFormat>
  <Paragraphs>358</Paragraphs>
  <Slides>21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Action-modeling</vt:lpstr>
      <vt:lpstr>Playing Dice with Soar Soar Workshop June  2011</vt:lpstr>
      <vt:lpstr>Supporting Software</vt:lpstr>
      <vt:lpstr>Dice Game Rules</vt:lpstr>
      <vt:lpstr>Key Strategic Considerations</vt:lpstr>
      <vt:lpstr>Research Issues in Dice Game</vt:lpstr>
      <vt:lpstr>Decision making under  multi-faceted uncertainty in Soar?</vt:lpstr>
      <vt:lpstr>Overall Approach</vt:lpstr>
      <vt:lpstr>Dice Problem Space Operators</vt:lpstr>
      <vt:lpstr>One-step Look-ahead  Using Selection Problem Space</vt:lpstr>
      <vt:lpstr>Replace Look-Ahead Evaluation with Expected-Value Calculation (Agent 1)</vt:lpstr>
      <vt:lpstr>Approach #1 Operators for Evaluation</vt:lpstr>
      <vt:lpstr>Replace Look-Ahead Evaluation with Probability Calculation (Agent 2)</vt:lpstr>
      <vt:lpstr>Approach #2 Evaluation Operators</vt:lpstr>
      <vt:lpstr>Observations</vt:lpstr>
      <vt:lpstr>Model Previous Player</vt:lpstr>
      <vt:lpstr>Results for 1000 two player games</vt:lpstr>
      <vt:lpstr>Three &amp; Four  Player Games  with Models</vt:lpstr>
      <vt:lpstr>Future Work:  More Opponent Modeling</vt:lpstr>
      <vt:lpstr>Future Work: Chunking and RL</vt:lpstr>
      <vt:lpstr>Future Work:  More Baselines and Experiments</vt:lpstr>
      <vt:lpstr>Nuggets and Coal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Laird</dc:creator>
  <cp:lastModifiedBy>John Laird</cp:lastModifiedBy>
  <cp:revision>478</cp:revision>
  <dcterms:created xsi:type="dcterms:W3CDTF">2006-08-16T00:00:00Z</dcterms:created>
  <dcterms:modified xsi:type="dcterms:W3CDTF">2011-06-10T21:23:25Z</dcterms:modified>
</cp:coreProperties>
</file>