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
  </p:notesMasterIdLst>
  <p:sldIdLst>
    <p:sldId id="256" r:id="rId2"/>
    <p:sldId id="264" r:id="rId3"/>
    <p:sldId id="257" r:id="rId4"/>
    <p:sldId id="260" r:id="rId5"/>
    <p:sldId id="258" r:id="rId6"/>
    <p:sldId id="259" r:id="rId7"/>
    <p:sldId id="266" r:id="rId8"/>
    <p:sldId id="261" r:id="rId9"/>
    <p:sldId id="262" r:id="rId10"/>
    <p:sldId id="265" r:id="rId11"/>
    <p:sldId id="263" r:id="rId1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ヒラギノ角ゴ Pro W3" pitchFamily="28" charset="-128"/>
        <a:cs typeface="+mn-cs"/>
      </a:defRPr>
    </a:lvl1pPr>
    <a:lvl2pPr marL="457200" algn="l" rtl="0" eaLnBrk="0" fontAlgn="base" hangingPunct="0">
      <a:spcBef>
        <a:spcPct val="0"/>
      </a:spcBef>
      <a:spcAft>
        <a:spcPct val="0"/>
      </a:spcAft>
      <a:defRPr sz="2400" kern="1200">
        <a:solidFill>
          <a:schemeClr val="tx1"/>
        </a:solidFill>
        <a:latin typeface="Arial" charset="0"/>
        <a:ea typeface="ヒラギノ角ゴ Pro W3" pitchFamily="28" charset="-128"/>
        <a:cs typeface="+mn-cs"/>
      </a:defRPr>
    </a:lvl2pPr>
    <a:lvl3pPr marL="914400" algn="l" rtl="0" eaLnBrk="0" fontAlgn="base" hangingPunct="0">
      <a:spcBef>
        <a:spcPct val="0"/>
      </a:spcBef>
      <a:spcAft>
        <a:spcPct val="0"/>
      </a:spcAft>
      <a:defRPr sz="2400" kern="1200">
        <a:solidFill>
          <a:schemeClr val="tx1"/>
        </a:solidFill>
        <a:latin typeface="Arial" charset="0"/>
        <a:ea typeface="ヒラギノ角ゴ Pro W3" pitchFamily="28" charset="-128"/>
        <a:cs typeface="+mn-cs"/>
      </a:defRPr>
    </a:lvl3pPr>
    <a:lvl4pPr marL="1371600" algn="l" rtl="0" eaLnBrk="0" fontAlgn="base" hangingPunct="0">
      <a:spcBef>
        <a:spcPct val="0"/>
      </a:spcBef>
      <a:spcAft>
        <a:spcPct val="0"/>
      </a:spcAft>
      <a:defRPr sz="2400" kern="1200">
        <a:solidFill>
          <a:schemeClr val="tx1"/>
        </a:solidFill>
        <a:latin typeface="Arial" charset="0"/>
        <a:ea typeface="ヒラギノ角ゴ Pro W3" pitchFamily="28" charset="-128"/>
        <a:cs typeface="+mn-cs"/>
      </a:defRPr>
    </a:lvl4pPr>
    <a:lvl5pPr marL="1828800" algn="l" rtl="0" eaLnBrk="0" fontAlgn="base" hangingPunct="0">
      <a:spcBef>
        <a:spcPct val="0"/>
      </a:spcBef>
      <a:spcAft>
        <a:spcPct val="0"/>
      </a:spcAft>
      <a:defRPr sz="2400" kern="1200">
        <a:solidFill>
          <a:schemeClr val="tx1"/>
        </a:solidFill>
        <a:latin typeface="Arial" charset="0"/>
        <a:ea typeface="ヒラギノ角ゴ Pro W3" pitchFamily="28" charset="-128"/>
        <a:cs typeface="+mn-cs"/>
      </a:defRPr>
    </a:lvl5pPr>
    <a:lvl6pPr marL="2286000" algn="l" defTabSz="914400" rtl="0" eaLnBrk="1" latinLnBrk="0" hangingPunct="1">
      <a:defRPr sz="2400" kern="1200">
        <a:solidFill>
          <a:schemeClr val="tx1"/>
        </a:solidFill>
        <a:latin typeface="Arial" charset="0"/>
        <a:ea typeface="ヒラギノ角ゴ Pro W3" pitchFamily="28" charset="-128"/>
        <a:cs typeface="+mn-cs"/>
      </a:defRPr>
    </a:lvl6pPr>
    <a:lvl7pPr marL="2743200" algn="l" defTabSz="914400" rtl="0" eaLnBrk="1" latinLnBrk="0" hangingPunct="1">
      <a:defRPr sz="2400" kern="1200">
        <a:solidFill>
          <a:schemeClr val="tx1"/>
        </a:solidFill>
        <a:latin typeface="Arial" charset="0"/>
        <a:ea typeface="ヒラギノ角ゴ Pro W3" pitchFamily="28" charset="-128"/>
        <a:cs typeface="+mn-cs"/>
      </a:defRPr>
    </a:lvl7pPr>
    <a:lvl8pPr marL="3200400" algn="l" defTabSz="914400" rtl="0" eaLnBrk="1" latinLnBrk="0" hangingPunct="1">
      <a:defRPr sz="2400" kern="1200">
        <a:solidFill>
          <a:schemeClr val="tx1"/>
        </a:solidFill>
        <a:latin typeface="Arial" charset="0"/>
        <a:ea typeface="ヒラギノ角ゴ Pro W3" pitchFamily="28" charset="-128"/>
        <a:cs typeface="+mn-cs"/>
      </a:defRPr>
    </a:lvl8pPr>
    <a:lvl9pPr marL="3657600" algn="l" defTabSz="914400" rtl="0" eaLnBrk="1" latinLnBrk="0" hangingPunct="1">
      <a:defRPr sz="2400" kern="1200">
        <a:solidFill>
          <a:schemeClr val="tx1"/>
        </a:solidFill>
        <a:latin typeface="Arial" charset="0"/>
        <a:ea typeface="ヒラギノ角ゴ Pro W3" pitchFamily="28"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4CB2CB"/>
    <a:srgbClr val="00BFF0"/>
    <a:srgbClr val="646464"/>
    <a:srgbClr val="0091B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84755" autoAdjust="0"/>
  </p:normalViewPr>
  <p:slideViewPr>
    <p:cSldViewPr>
      <p:cViewPr varScale="1">
        <p:scale>
          <a:sx n="112" d="100"/>
          <a:sy n="112" d="100"/>
        </p:scale>
        <p:origin x="-98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342B29A8-8606-4553-BA9F-60672C50232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42B29A8-8606-4553-BA9F-60672C502329}"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42B29A8-8606-4553-BA9F-60672C502329}"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42B29A8-8606-4553-BA9F-60672C502329}" type="slidenum">
              <a:rPr lang="en-US" smtClean="0"/>
              <a:pPr>
                <a:defRPr/>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42B29A8-8606-4553-BA9F-60672C502329}"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42B29A8-8606-4553-BA9F-60672C502329}"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42B29A8-8606-4553-BA9F-60672C502329}"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42B29A8-8606-4553-BA9F-60672C502329}"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42B29A8-8606-4553-BA9F-60672C502329}"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42B29A8-8606-4553-BA9F-60672C502329}"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42B29A8-8606-4553-BA9F-60672C502329}"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42B29A8-8606-4553-BA9F-60672C502329}"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0" y="0"/>
            <a:ext cx="6248400" cy="6884988"/>
          </a:xfrm>
          <a:prstGeom prst="rect">
            <a:avLst/>
          </a:prstGeom>
          <a:solidFill>
            <a:srgbClr val="007790"/>
          </a:solidFill>
          <a:ln w="9525">
            <a:noFill/>
            <a:miter lim="800000"/>
            <a:headEnd/>
            <a:tailEnd/>
          </a:ln>
        </p:spPr>
        <p:txBody>
          <a:bodyPr wrap="none" anchor="ctr"/>
          <a:lstStyle/>
          <a:p>
            <a:pPr>
              <a:defRPr/>
            </a:pPr>
            <a:endParaRPr lang="en-US"/>
          </a:p>
        </p:txBody>
      </p:sp>
      <p:pic>
        <p:nvPicPr>
          <p:cNvPr id="4" name="Picture 12" descr="soartech_logo_stacked"/>
          <p:cNvPicPr>
            <a:picLocks noChangeAspect="1" noChangeArrowheads="1"/>
          </p:cNvPicPr>
          <p:nvPr userDrawn="1"/>
        </p:nvPicPr>
        <p:blipFill>
          <a:blip r:embed="rId2" cstate="print"/>
          <a:srcRect/>
          <a:stretch>
            <a:fillRect/>
          </a:stretch>
        </p:blipFill>
        <p:spPr bwMode="auto">
          <a:xfrm>
            <a:off x="6572250" y="2819400"/>
            <a:ext cx="1885950" cy="1290638"/>
          </a:xfrm>
          <a:prstGeom prst="rect">
            <a:avLst/>
          </a:prstGeom>
          <a:noFill/>
          <a:ln w="9525">
            <a:noFill/>
            <a:miter lim="800000"/>
            <a:headEnd/>
            <a:tailEnd/>
          </a:ln>
        </p:spPr>
      </p:pic>
      <p:pic>
        <p:nvPicPr>
          <p:cNvPr id="5" name="Picture 13" descr="pattern"/>
          <p:cNvPicPr>
            <a:picLocks noChangeAspect="1" noChangeArrowheads="1"/>
          </p:cNvPicPr>
          <p:nvPr userDrawn="1"/>
        </p:nvPicPr>
        <p:blipFill>
          <a:blip r:embed="rId3" cstate="print"/>
          <a:srcRect/>
          <a:stretch>
            <a:fillRect/>
          </a:stretch>
        </p:blipFill>
        <p:spPr bwMode="auto">
          <a:xfrm>
            <a:off x="8791575" y="0"/>
            <a:ext cx="352425" cy="6859588"/>
          </a:xfrm>
          <a:prstGeom prst="rect">
            <a:avLst/>
          </a:prstGeom>
          <a:noFill/>
          <a:ln w="9525">
            <a:noFill/>
            <a:miter lim="800000"/>
            <a:headEnd/>
            <a:tailEnd/>
          </a:ln>
        </p:spPr>
      </p:pic>
      <p:sp>
        <p:nvSpPr>
          <p:cNvPr id="5126" name="Rectangle 6"/>
          <p:cNvSpPr>
            <a:spLocks noGrp="1" noChangeArrowheads="1"/>
          </p:cNvSpPr>
          <p:nvPr>
            <p:ph type="ctrTitle"/>
          </p:nvPr>
        </p:nvSpPr>
        <p:spPr>
          <a:xfrm>
            <a:off x="685800" y="2819400"/>
            <a:ext cx="5257800" cy="1219200"/>
          </a:xfrm>
        </p:spPr>
        <p:txBody>
          <a:bodyPr/>
          <a:lstStyle>
            <a:lvl1pPr algn="r">
              <a:defRPr>
                <a:solidFill>
                  <a:schemeClr val="bg1"/>
                </a:solidFill>
              </a:defRPr>
            </a:lvl1pPr>
          </a:lstStyle>
          <a:p>
            <a:r>
              <a:rPr lang="en-US" smtClean="0"/>
              <a:t>Click to edit Master title style</a:t>
            </a:r>
            <a:endParaRPr lang="en-US"/>
          </a:p>
        </p:txBody>
      </p:sp>
      <p:sp>
        <p:nvSpPr>
          <p:cNvPr id="6" name="Rectangle 8"/>
          <p:cNvSpPr>
            <a:spLocks noGrp="1" noChangeArrowheads="1"/>
          </p:cNvSpPr>
          <p:nvPr>
            <p:ph type="dt" sz="half" idx="10"/>
          </p:nvPr>
        </p:nvSpPr>
        <p:spPr>
          <a:xfrm>
            <a:off x="4038600" y="4343400"/>
            <a:ext cx="1905000" cy="457200"/>
          </a:xfrm>
        </p:spPr>
        <p:txBody>
          <a:bodyPr/>
          <a:lstStyle>
            <a:lvl1pPr>
              <a:defRPr sz="1600">
                <a:solidFill>
                  <a:schemeClr val="bg1"/>
                </a:solidFill>
              </a:defRPr>
            </a:lvl1pPr>
          </a:lstStyle>
          <a:p>
            <a:pPr>
              <a:defRPr/>
            </a:pPr>
            <a:fld id="{8E06D874-A4E8-4989-AD29-9EDC6366121E}" type="datetime1">
              <a:rPr lang="en-US" smtClean="0"/>
              <a:pPr>
                <a:defRPr/>
              </a:pPr>
              <a:t>6/13/2011</a:t>
            </a:fld>
            <a:endParaRPr lang="en-US"/>
          </a:p>
        </p:txBody>
      </p:sp>
      <p:sp>
        <p:nvSpPr>
          <p:cNvPr id="7" name="Rectangle 9"/>
          <p:cNvSpPr>
            <a:spLocks noGrp="1" noChangeArrowheads="1"/>
          </p:cNvSpPr>
          <p:nvPr>
            <p:ph type="ftr" sz="quarter" idx="11"/>
          </p:nvPr>
        </p:nvSpPr>
        <p:spPr>
          <a:xfrm>
            <a:off x="304800" y="6248400"/>
            <a:ext cx="2895600" cy="457200"/>
          </a:xfrm>
        </p:spPr>
        <p:txBody>
          <a:bodyPr/>
          <a:lstStyle>
            <a:lvl1pPr>
              <a:defRPr>
                <a:solidFill>
                  <a:srgbClr val="4CB2CB"/>
                </a:solidFill>
              </a:defRPr>
            </a:lvl1pPr>
          </a:lstStyle>
          <a:p>
            <a:pPr>
              <a:defRPr/>
            </a:pPr>
            <a:r>
              <a:rPr lang="en-US" smtClean="0"/>
              <a:t>Soar Technology, Inc. Proprietary</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32C17D9-D3ED-49CD-81D2-570260E33D8F}" type="datetime1">
              <a:rPr lang="en-US" smtClean="0"/>
              <a:pPr>
                <a:defRPr/>
              </a:pPr>
              <a:t>6/13/2011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Soar Technology, Inc. Proprietary</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DFF269-B969-434C-8526-28E37274E4D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838200"/>
            <a:ext cx="184785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838200"/>
            <a:ext cx="539115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173964C-10B5-4A7D-B41C-4C8C65BFC3BB}" type="datetime1">
              <a:rPr lang="en-US" smtClean="0"/>
              <a:pPr>
                <a:defRPr/>
              </a:pPr>
              <a:t>6/13/2011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Soar Technology, Inc. Proprietary</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23AF3A5-ADD4-40C9-AD82-F843727E4B5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8F7E2830-5B1B-4A79-84B9-E47B636D1486}" type="datetime1">
              <a:rPr lang="en-US" smtClean="0"/>
              <a:pPr>
                <a:defRPr/>
              </a:pPr>
              <a:t>6/13/2011</a:t>
            </a:fld>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959520A-57E6-45ED-AC94-561337EFD1F2}" type="slidenum">
              <a:rPr lang="en-US"/>
              <a:pPr>
                <a:defRPr/>
              </a:pPr>
              <a:t>‹#›</a:t>
            </a:fld>
            <a:endParaRPr lang="en-US"/>
          </a:p>
        </p:txBody>
      </p:sp>
      <p:sp>
        <p:nvSpPr>
          <p:cNvPr id="7" name="Rectangle 5"/>
          <p:cNvSpPr>
            <a:spLocks noGrp="1" noChangeArrowheads="1"/>
          </p:cNvSpPr>
          <p:nvPr>
            <p:ph type="ftr" sz="quarter" idx="11"/>
          </p:nvPr>
        </p:nvSpPr>
        <p:spPr>
          <a:xfrm>
            <a:off x="1066800" y="6324600"/>
            <a:ext cx="6019800" cy="304800"/>
          </a:xfrm>
          <a:ln/>
        </p:spPr>
        <p:txBody>
          <a:bodyPr/>
          <a:lstStyle>
            <a:lvl1pPr>
              <a:defRPr/>
            </a:lvl1pPr>
          </a:lstStyle>
          <a:p>
            <a:pPr>
              <a:defRPr/>
            </a:pPr>
            <a:r>
              <a:rPr lang="en-US" smtClean="0"/>
              <a:t>Soar Technology, Inc. Proprietary</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8285B700-44F0-4759-A6E0-D85AB573FB6F}" type="datetime1">
              <a:rPr lang="en-US" smtClean="0"/>
              <a:pPr>
                <a:defRPr/>
              </a:pPr>
              <a:t>6/13/2011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Soar Technology, Inc. Proprietary</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6EA0F7A-6179-46C3-A213-661673F2F71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600200"/>
            <a:ext cx="3619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600200"/>
            <a:ext cx="3619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28DCFB9D-FA9E-4062-B2A7-96623DEC5335}" type="datetime1">
              <a:rPr lang="en-US" smtClean="0"/>
              <a:pPr>
                <a:defRPr/>
              </a:pPr>
              <a:t>6/13/2011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Soar Technology, Inc. Proprietary</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FA99AB7-CB11-4D53-983D-9FD7BDF1B60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3910AF81-799F-427D-92C7-016638633FD7}" type="datetime1">
              <a:rPr lang="en-US" smtClean="0"/>
              <a:pPr>
                <a:defRPr/>
              </a:pPr>
              <a:t>6/13/2011</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Soar Technology, Inc. Proprietary</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A838D2F-50A8-44F2-8BA3-E0FF16C4056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C71C8EFC-86B6-4A40-A9A6-173D36BB873C}" type="datetime1">
              <a:rPr lang="en-US" smtClean="0"/>
              <a:pPr>
                <a:defRPr/>
              </a:pPr>
              <a:t>6/13/2011</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Soar Technology, Inc. Proprietary</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1218591-DF24-4B68-A24A-D2463524A70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85EC2DE-7E3B-41E8-A73B-09D6730C1322}" type="datetime1">
              <a:rPr lang="en-US" smtClean="0"/>
              <a:pPr>
                <a:defRPr/>
              </a:pPr>
              <a:t>6/13/2011</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Soar Technology, Inc. Proprietary</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583F7E5-3A00-4DE3-A9C6-EAB1A99831B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58525C0-E9C1-457F-8E76-233A5F60E7A5}" type="datetime1">
              <a:rPr lang="en-US" smtClean="0"/>
              <a:pPr>
                <a:defRPr/>
              </a:pPr>
              <a:t>6/13/2011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Soar Technology, Inc. Proprietary</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A5F99E-5487-4B30-9CD6-480D7E40412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000F785-A329-4BFE-979B-B4723DB08662}" type="datetime1">
              <a:rPr lang="en-US" smtClean="0"/>
              <a:pPr>
                <a:defRPr/>
              </a:pPr>
              <a:t>6/13/2011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Soar Technology, Inc. Proprietary</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9028DC7-D3AE-4A83-AD13-2A4C53BBE2F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0" y="0"/>
            <a:ext cx="533400" cy="6858000"/>
          </a:xfrm>
          <a:prstGeom prst="rect">
            <a:avLst/>
          </a:prstGeom>
          <a:solidFill>
            <a:srgbClr val="464847"/>
          </a:solidFill>
          <a:ln w="9525">
            <a:noFill/>
            <a:miter lim="800000"/>
            <a:headEnd/>
            <a:tailEnd/>
          </a:ln>
        </p:spPr>
        <p:txBody>
          <a:bodyPr wrap="none" anchor="ctr"/>
          <a:lstStyle/>
          <a:p>
            <a:pPr>
              <a:defRPr/>
            </a:pPr>
            <a:endParaRPr lang="en-US"/>
          </a:p>
        </p:txBody>
      </p:sp>
      <p:sp>
        <p:nvSpPr>
          <p:cNvPr id="1032" name="Rectangle 8"/>
          <p:cNvSpPr>
            <a:spLocks noChangeArrowheads="1"/>
          </p:cNvSpPr>
          <p:nvPr/>
        </p:nvSpPr>
        <p:spPr bwMode="auto">
          <a:xfrm>
            <a:off x="8915400" y="0"/>
            <a:ext cx="228600" cy="6858000"/>
          </a:xfrm>
          <a:prstGeom prst="rect">
            <a:avLst/>
          </a:prstGeom>
          <a:solidFill>
            <a:srgbClr val="F4D66C"/>
          </a:solidFill>
          <a:ln w="9525">
            <a:noFill/>
            <a:miter lim="800000"/>
            <a:headEnd/>
            <a:tailEnd/>
          </a:ln>
        </p:spPr>
        <p:txBody>
          <a:bodyPr wrap="none" anchor="ctr"/>
          <a:lstStyle/>
          <a:p>
            <a:pPr>
              <a:defRPr/>
            </a:pPr>
            <a:endParaRPr lang="en-US"/>
          </a:p>
        </p:txBody>
      </p:sp>
      <p:sp>
        <p:nvSpPr>
          <p:cNvPr id="1033" name="Rectangle 9"/>
          <p:cNvSpPr>
            <a:spLocks noChangeArrowheads="1"/>
          </p:cNvSpPr>
          <p:nvPr/>
        </p:nvSpPr>
        <p:spPr bwMode="auto">
          <a:xfrm>
            <a:off x="619125" y="0"/>
            <a:ext cx="8220075" cy="6858000"/>
          </a:xfrm>
          <a:prstGeom prst="rect">
            <a:avLst/>
          </a:prstGeom>
          <a:solidFill>
            <a:srgbClr val="DCDEDE"/>
          </a:solidFill>
          <a:ln w="9525">
            <a:noFill/>
            <a:miter lim="800000"/>
            <a:headEnd/>
            <a:tailEnd/>
          </a:ln>
        </p:spPr>
        <p:txBody>
          <a:bodyPr wrap="none" anchor="ctr"/>
          <a:lstStyle/>
          <a:p>
            <a:pPr>
              <a:defRPr/>
            </a:pPr>
            <a:endParaRPr lang="en-US"/>
          </a:p>
        </p:txBody>
      </p:sp>
      <p:pic>
        <p:nvPicPr>
          <p:cNvPr id="1029" name="Picture 10" descr="logo-horizontal-one_color_white"/>
          <p:cNvPicPr>
            <a:picLocks noChangeAspect="1" noChangeArrowheads="1"/>
          </p:cNvPicPr>
          <p:nvPr/>
        </p:nvPicPr>
        <p:blipFill>
          <a:blip r:embed="rId13" cstate="print"/>
          <a:srcRect/>
          <a:stretch>
            <a:fillRect/>
          </a:stretch>
        </p:blipFill>
        <p:spPr bwMode="auto">
          <a:xfrm>
            <a:off x="153988" y="677863"/>
            <a:ext cx="269875" cy="1692275"/>
          </a:xfrm>
          <a:prstGeom prst="rect">
            <a:avLst/>
          </a:prstGeom>
          <a:noFill/>
          <a:ln w="9525">
            <a:noFill/>
            <a:miter lim="800000"/>
            <a:headEnd/>
            <a:tailEnd/>
          </a:ln>
        </p:spPr>
      </p:pic>
      <p:sp>
        <p:nvSpPr>
          <p:cNvPr id="1030" name="Rectangle 2"/>
          <p:cNvSpPr>
            <a:spLocks noGrp="1" noChangeArrowheads="1"/>
          </p:cNvSpPr>
          <p:nvPr>
            <p:ph type="title"/>
          </p:nvPr>
        </p:nvSpPr>
        <p:spPr bwMode="auto">
          <a:xfrm>
            <a:off x="1066800" y="838200"/>
            <a:ext cx="73914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2" name="Rectangle 3"/>
          <p:cNvSpPr>
            <a:spLocks noGrp="1" noChangeArrowheads="1"/>
          </p:cNvSpPr>
          <p:nvPr>
            <p:ph type="body" idx="1"/>
          </p:nvPr>
        </p:nvSpPr>
        <p:spPr bwMode="auto">
          <a:xfrm>
            <a:off x="1066800" y="1600200"/>
            <a:ext cx="7391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7162800" y="6324600"/>
            <a:ext cx="12954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solidFill>
                  <a:srgbClr val="646464"/>
                </a:solidFill>
                <a:latin typeface="+mn-lt"/>
              </a:defRPr>
            </a:lvl1pPr>
          </a:lstStyle>
          <a:p>
            <a:pPr>
              <a:defRPr/>
            </a:pPr>
            <a:fld id="{942CE4A8-69A9-419E-869B-956D6F6072D4}" type="datetime1">
              <a:rPr lang="en-US" smtClean="0"/>
              <a:pPr>
                <a:defRPr/>
              </a:pPr>
              <a:t>6/13/2011</a:t>
            </a:fld>
            <a:endParaRPr lang="en-US"/>
          </a:p>
        </p:txBody>
      </p:sp>
      <p:sp>
        <p:nvSpPr>
          <p:cNvPr id="3" name="Rectangle 5"/>
          <p:cNvSpPr>
            <a:spLocks noGrp="1" noChangeArrowheads="1"/>
          </p:cNvSpPr>
          <p:nvPr>
            <p:ph type="ftr" sz="quarter" idx="3"/>
          </p:nvPr>
        </p:nvSpPr>
        <p:spPr bwMode="auto">
          <a:xfrm>
            <a:off x="1066800" y="6324600"/>
            <a:ext cx="60198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solidFill>
                  <a:srgbClr val="646464"/>
                </a:solidFill>
                <a:latin typeface="+mn-lt"/>
              </a:defRPr>
            </a:lvl1pPr>
          </a:lstStyle>
          <a:p>
            <a:pPr>
              <a:defRPr/>
            </a:pPr>
            <a:r>
              <a:rPr lang="en-US" smtClean="0"/>
              <a:t>Soar Technology, Inc. Proprietary</a:t>
            </a:r>
            <a:endParaRPr lang="en-US"/>
          </a:p>
        </p:txBody>
      </p:sp>
      <p:sp>
        <p:nvSpPr>
          <p:cNvPr id="4" name="Rectangle 6"/>
          <p:cNvSpPr>
            <a:spLocks noGrp="1" noChangeArrowheads="1"/>
          </p:cNvSpPr>
          <p:nvPr>
            <p:ph type="sldNum" sz="quarter" idx="4"/>
          </p:nvPr>
        </p:nvSpPr>
        <p:spPr bwMode="auto">
          <a:xfrm>
            <a:off x="0" y="6324600"/>
            <a:ext cx="533400" cy="304800"/>
          </a:xfrm>
          <a:prstGeom prst="rect">
            <a:avLst/>
          </a:prstGeom>
          <a:noFill/>
          <a:ln w="9525">
            <a:noFill/>
            <a:miter lim="800000"/>
            <a:headEnd/>
            <a:tailEnd/>
          </a:ln>
        </p:spPr>
        <p:txBody>
          <a:bodyPr vert="horz" wrap="square" lIns="91440" tIns="45720" rIns="91440" bIns="45720" numCol="1" anchor="t" anchorCtr="1" compatLnSpc="1">
            <a:prstTxWarp prst="textNoShape">
              <a:avLst/>
            </a:prstTxWarp>
          </a:bodyPr>
          <a:lstStyle>
            <a:lvl1pPr algn="r">
              <a:defRPr sz="1200">
                <a:solidFill>
                  <a:schemeClr val="bg1"/>
                </a:solidFill>
                <a:latin typeface="+mn-lt"/>
              </a:defRPr>
            </a:lvl1pPr>
          </a:lstStyle>
          <a:p>
            <a:pPr>
              <a:defRPr/>
            </a:pPr>
            <a:fld id="{06B8AC7C-273A-4A97-8FB1-2590C25DD18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1"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p:txStyles>
    <p:titleStyle>
      <a:lvl1pPr algn="l" rtl="0" eaLnBrk="1" fontAlgn="base" hangingPunct="1">
        <a:spcBef>
          <a:spcPct val="0"/>
        </a:spcBef>
        <a:spcAft>
          <a:spcPct val="0"/>
        </a:spcAft>
        <a:defRPr sz="2800" b="1">
          <a:solidFill>
            <a:srgbClr val="0091B5"/>
          </a:solidFill>
          <a:latin typeface="+mj-lt"/>
          <a:ea typeface="+mj-ea"/>
          <a:cs typeface="+mj-cs"/>
        </a:defRPr>
      </a:lvl1pPr>
      <a:lvl2pPr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2pPr>
      <a:lvl3pPr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3pPr>
      <a:lvl4pPr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4pPr>
      <a:lvl5pPr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5pPr>
      <a:lvl6pPr marL="457200"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6pPr>
      <a:lvl7pPr marL="914400"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7pPr>
      <a:lvl8pPr marL="1371600"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8pPr>
      <a:lvl9pPr marL="1828800"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9pPr>
    </p:titleStyle>
    <p:bodyStyle>
      <a:lvl1pPr marL="169863" indent="-169863" algn="l" rtl="0" eaLnBrk="1" fontAlgn="base" hangingPunct="1">
        <a:spcBef>
          <a:spcPct val="20000"/>
        </a:spcBef>
        <a:spcAft>
          <a:spcPct val="0"/>
        </a:spcAft>
        <a:buClr>
          <a:srgbClr val="0091B5"/>
        </a:buClr>
        <a:buFont typeface="Times" pitchFamily="18" charset="0"/>
        <a:buChar char="•"/>
        <a:defRPr>
          <a:solidFill>
            <a:schemeClr val="tx1"/>
          </a:solidFill>
          <a:latin typeface="+mn-lt"/>
          <a:ea typeface="+mn-ea"/>
          <a:cs typeface="+mn-cs"/>
        </a:defRPr>
      </a:lvl1pPr>
      <a:lvl2pPr marL="460375" indent="-176213" algn="l" rtl="0" eaLnBrk="1" fontAlgn="base" hangingPunct="1">
        <a:spcBef>
          <a:spcPct val="20000"/>
        </a:spcBef>
        <a:spcAft>
          <a:spcPct val="0"/>
        </a:spcAft>
        <a:buClr>
          <a:srgbClr val="0091B5"/>
        </a:buClr>
        <a:buFont typeface="Times" pitchFamily="18" charset="0"/>
        <a:buChar char="•"/>
        <a:defRPr>
          <a:solidFill>
            <a:srgbClr val="646464"/>
          </a:solidFill>
          <a:latin typeface="+mn-lt"/>
          <a:ea typeface="+mn-ea"/>
        </a:defRPr>
      </a:lvl2pPr>
      <a:lvl3pPr marL="741363" indent="-166688" algn="l" rtl="0" eaLnBrk="1" fontAlgn="base" hangingPunct="1">
        <a:spcBef>
          <a:spcPct val="20000"/>
        </a:spcBef>
        <a:spcAft>
          <a:spcPct val="0"/>
        </a:spcAft>
        <a:buClr>
          <a:srgbClr val="0091B5"/>
        </a:buClr>
        <a:buFont typeface="Times" pitchFamily="18" charset="0"/>
        <a:buChar char="•"/>
        <a:defRPr>
          <a:solidFill>
            <a:srgbClr val="646464"/>
          </a:solidFill>
          <a:latin typeface="+mn-lt"/>
          <a:ea typeface="+mn-ea"/>
        </a:defRPr>
      </a:lvl3pPr>
      <a:lvl4pPr marL="1082675" indent="-171450" algn="l" rtl="0" eaLnBrk="1" fontAlgn="base" hangingPunct="1">
        <a:spcBef>
          <a:spcPct val="20000"/>
        </a:spcBef>
        <a:spcAft>
          <a:spcPct val="0"/>
        </a:spcAft>
        <a:buClr>
          <a:srgbClr val="0091B5"/>
        </a:buClr>
        <a:buFont typeface="Times" pitchFamily="18" charset="0"/>
        <a:buChar char="•"/>
        <a:defRPr>
          <a:solidFill>
            <a:srgbClr val="646464"/>
          </a:solidFill>
          <a:latin typeface="+mn-lt"/>
          <a:ea typeface="+mn-ea"/>
        </a:defRPr>
      </a:lvl4pPr>
      <a:lvl5pPr marL="1371600" indent="-174625" algn="l" rtl="0" eaLnBrk="1" fontAlgn="base" hangingPunct="1">
        <a:spcBef>
          <a:spcPct val="20000"/>
        </a:spcBef>
        <a:spcAft>
          <a:spcPct val="0"/>
        </a:spcAft>
        <a:buClr>
          <a:srgbClr val="0091B5"/>
        </a:buClr>
        <a:buFont typeface="Times" pitchFamily="18" charset="0"/>
        <a:buChar char="•"/>
        <a:defRPr>
          <a:solidFill>
            <a:srgbClr val="646464"/>
          </a:solidFill>
          <a:latin typeface="+mn-lt"/>
          <a:ea typeface="+mn-ea"/>
        </a:defRPr>
      </a:lvl5pPr>
      <a:lvl6pPr marL="1828800" indent="-174625" algn="l" rtl="0" eaLnBrk="1" fontAlgn="base" hangingPunct="1">
        <a:spcBef>
          <a:spcPct val="20000"/>
        </a:spcBef>
        <a:spcAft>
          <a:spcPct val="0"/>
        </a:spcAft>
        <a:buClr>
          <a:srgbClr val="0091B5"/>
        </a:buClr>
        <a:buFont typeface="Times" pitchFamily="28" charset="0"/>
        <a:buChar char="•"/>
        <a:defRPr>
          <a:solidFill>
            <a:srgbClr val="646464"/>
          </a:solidFill>
          <a:latin typeface="+mn-lt"/>
          <a:ea typeface="+mn-ea"/>
        </a:defRPr>
      </a:lvl6pPr>
      <a:lvl7pPr marL="2286000" indent="-174625" algn="l" rtl="0" eaLnBrk="1" fontAlgn="base" hangingPunct="1">
        <a:spcBef>
          <a:spcPct val="20000"/>
        </a:spcBef>
        <a:spcAft>
          <a:spcPct val="0"/>
        </a:spcAft>
        <a:buClr>
          <a:srgbClr val="0091B5"/>
        </a:buClr>
        <a:buFont typeface="Times" pitchFamily="28" charset="0"/>
        <a:buChar char="•"/>
        <a:defRPr>
          <a:solidFill>
            <a:srgbClr val="646464"/>
          </a:solidFill>
          <a:latin typeface="+mn-lt"/>
          <a:ea typeface="+mn-ea"/>
        </a:defRPr>
      </a:lvl7pPr>
      <a:lvl8pPr marL="2743200" indent="-174625" algn="l" rtl="0" eaLnBrk="1" fontAlgn="base" hangingPunct="1">
        <a:spcBef>
          <a:spcPct val="20000"/>
        </a:spcBef>
        <a:spcAft>
          <a:spcPct val="0"/>
        </a:spcAft>
        <a:buClr>
          <a:srgbClr val="0091B5"/>
        </a:buClr>
        <a:buFont typeface="Times" pitchFamily="28" charset="0"/>
        <a:buChar char="•"/>
        <a:defRPr>
          <a:solidFill>
            <a:srgbClr val="646464"/>
          </a:solidFill>
          <a:latin typeface="+mn-lt"/>
          <a:ea typeface="+mn-ea"/>
        </a:defRPr>
      </a:lvl8pPr>
      <a:lvl9pPr marL="3200400" indent="-174625" algn="l" rtl="0" eaLnBrk="1" fontAlgn="base" hangingPunct="1">
        <a:spcBef>
          <a:spcPct val="20000"/>
        </a:spcBef>
        <a:spcAft>
          <a:spcPct val="0"/>
        </a:spcAft>
        <a:buClr>
          <a:srgbClr val="0091B5"/>
        </a:buClr>
        <a:buFont typeface="Times" pitchFamily="28" charset="0"/>
        <a:buChar char="•"/>
        <a:defRPr>
          <a:solidFill>
            <a:srgbClr val="646464"/>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Achieving parsimony between NGS and the Michigan approach</a:t>
            </a:r>
            <a:endParaRPr lang="en-US" dirty="0"/>
          </a:p>
        </p:txBody>
      </p:sp>
      <p:sp>
        <p:nvSpPr>
          <p:cNvPr id="3" name="Date Placeholder 2"/>
          <p:cNvSpPr>
            <a:spLocks noGrp="1"/>
          </p:cNvSpPr>
          <p:nvPr>
            <p:ph type="dt" sz="half" idx="10"/>
          </p:nvPr>
        </p:nvSpPr>
        <p:spPr>
          <a:xfrm>
            <a:off x="2209800" y="4343400"/>
            <a:ext cx="3733800" cy="457200"/>
          </a:xfrm>
        </p:spPr>
        <p:txBody>
          <a:bodyPr/>
          <a:lstStyle/>
          <a:p>
            <a:pPr>
              <a:defRPr/>
            </a:pPr>
            <a:r>
              <a:rPr lang="en-US" dirty="0" smtClean="0"/>
              <a:t>June 16, 2011</a:t>
            </a:r>
            <a:endParaRPr lang="en-US" dirty="0" smtClean="0"/>
          </a:p>
          <a:p>
            <a:pPr>
              <a:defRPr/>
            </a:pPr>
            <a:endParaRPr lang="en-US" dirty="0" smtClean="0"/>
          </a:p>
          <a:p>
            <a:pPr>
              <a:defRPr/>
            </a:pPr>
            <a:r>
              <a:rPr lang="en-US" dirty="0" smtClean="0"/>
              <a:t>Randolph M. Jones, PhD</a:t>
            </a:r>
          </a:p>
          <a:p>
            <a:pPr>
              <a:defRPr/>
            </a:pPr>
            <a:r>
              <a:rPr lang="en-US" dirty="0" smtClean="0"/>
              <a:t>Bob </a:t>
            </a:r>
            <a:r>
              <a:rPr lang="en-US" dirty="0" err="1" smtClean="0"/>
              <a:t>Marinier</a:t>
            </a:r>
            <a:r>
              <a:rPr lang="en-US" dirty="0" smtClean="0"/>
              <a:t>, PhD</a:t>
            </a:r>
            <a:endParaRPr lang="en-US" dirty="0"/>
          </a:p>
        </p:txBody>
      </p:sp>
      <p:sp>
        <p:nvSpPr>
          <p:cNvPr id="4" name="Footer Placeholder 3"/>
          <p:cNvSpPr>
            <a:spLocks noGrp="1"/>
          </p:cNvSpPr>
          <p:nvPr>
            <p:ph type="ftr" sz="quarter" idx="11"/>
          </p:nvPr>
        </p:nvSpPr>
        <p:spPr/>
        <p:txBody>
          <a:bodyPr/>
          <a:lstStyle/>
          <a:p>
            <a:pPr>
              <a:defRPr/>
            </a:pPr>
            <a:r>
              <a:rPr lang="en-US" smtClean="0"/>
              <a:t>Soar Technology, Inc. Proprietary</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7543800" cy="609600"/>
          </a:xfrm>
        </p:spPr>
        <p:txBody>
          <a:bodyPr/>
          <a:lstStyle/>
          <a:p>
            <a:r>
              <a:rPr lang="en-US" dirty="0" smtClean="0"/>
              <a:t>Using Impasses to Enhance NGS-Based Systems </a:t>
            </a:r>
            <a:endParaRPr lang="en-US" dirty="0"/>
          </a:p>
        </p:txBody>
      </p:sp>
      <p:sp>
        <p:nvSpPr>
          <p:cNvPr id="3" name="Content Placeholder 2"/>
          <p:cNvSpPr>
            <a:spLocks noGrp="1"/>
          </p:cNvSpPr>
          <p:nvPr>
            <p:ph idx="1"/>
          </p:nvPr>
        </p:nvSpPr>
        <p:spPr/>
        <p:txBody>
          <a:bodyPr/>
          <a:lstStyle/>
          <a:p>
            <a:r>
              <a:rPr lang="en-US" dirty="0" smtClean="0"/>
              <a:t>All of Soar’s impasse types, including operator no-changes have always been able to work, in theory, with NGS systems</a:t>
            </a:r>
          </a:p>
          <a:p>
            <a:r>
              <a:rPr lang="en-US" dirty="0" smtClean="0"/>
              <a:t>State no-changes can produce new goal creation and elaboration knowledge</a:t>
            </a:r>
          </a:p>
          <a:p>
            <a:r>
              <a:rPr lang="en-US" dirty="0" smtClean="0"/>
              <a:t>Operator no-changes still reflect a lack of knowledge in proceeding with a deliberate action</a:t>
            </a:r>
          </a:p>
          <a:p>
            <a:r>
              <a:rPr lang="en-US" dirty="0" smtClean="0"/>
              <a:t>Ties represent a lack of prioritization knowledge in attending to a single goal or interleaving across goals</a:t>
            </a:r>
          </a:p>
          <a:p>
            <a:r>
              <a:rPr lang="en-US" dirty="0" smtClean="0"/>
              <a:t>In practice, we have not built systems that do these things, and </a:t>
            </a:r>
            <a:r>
              <a:rPr lang="en-US" dirty="0" err="1" smtClean="0"/>
              <a:t>NeoNGS</a:t>
            </a:r>
            <a:r>
              <a:rPr lang="en-US" dirty="0" smtClean="0"/>
              <a:t> should make sure there are no surprises</a:t>
            </a:r>
          </a:p>
        </p:txBody>
      </p:sp>
      <p:sp>
        <p:nvSpPr>
          <p:cNvPr id="5" name="Slide Number Placeholder 4"/>
          <p:cNvSpPr>
            <a:spLocks noGrp="1"/>
          </p:cNvSpPr>
          <p:nvPr>
            <p:ph type="sldNum" sz="quarter" idx="12"/>
          </p:nvPr>
        </p:nvSpPr>
        <p:spPr/>
        <p:txBody>
          <a:bodyPr/>
          <a:lstStyle/>
          <a:p>
            <a:pPr>
              <a:defRPr/>
            </a:pPr>
            <a:fld id="{B959520A-57E6-45ED-AC94-561337EFD1F2}"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smtClean="0"/>
              <a:t>Soar Technology, Inc. Proprietary</a:t>
            </a:r>
            <a:endParaRPr lang="en-US"/>
          </a:p>
        </p:txBody>
      </p:sp>
      <p:sp>
        <p:nvSpPr>
          <p:cNvPr id="7" name="Date Placeholder 3"/>
          <p:cNvSpPr>
            <a:spLocks noGrp="1"/>
          </p:cNvSpPr>
          <p:nvPr>
            <p:ph type="dt" sz="half" idx="10"/>
          </p:nvPr>
        </p:nvSpPr>
        <p:spPr>
          <a:xfrm>
            <a:off x="6705600" y="6324600"/>
            <a:ext cx="1752600" cy="304800"/>
          </a:xfrm>
        </p:spPr>
        <p:txBody>
          <a:bodyPr/>
          <a:lstStyle/>
          <a:p>
            <a:pPr>
              <a:defRPr/>
            </a:pPr>
            <a:r>
              <a:rPr lang="en-US" dirty="0" smtClean="0"/>
              <a:t>Soar Workshop 2011</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 Forward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Clean up the existing NGS</a:t>
            </a:r>
          </a:p>
          <a:p>
            <a:pPr lvl="1"/>
            <a:r>
              <a:rPr lang="en-US" dirty="0" smtClean="0"/>
              <a:t>Make sure it includes whatever features people want from their customized versions</a:t>
            </a:r>
          </a:p>
          <a:p>
            <a:pPr lvl="1"/>
            <a:r>
              <a:rPr lang="en-US" dirty="0" smtClean="0"/>
              <a:t>Possibly remove or factor out little-used features, to reduce overhead and </a:t>
            </a:r>
            <a:r>
              <a:rPr lang="en-US" dirty="0" err="1" smtClean="0"/>
              <a:t>cruft</a:t>
            </a:r>
            <a:endParaRPr lang="en-US" dirty="0" smtClean="0"/>
          </a:p>
          <a:p>
            <a:r>
              <a:rPr lang="en-US" dirty="0" smtClean="0"/>
              <a:t>Create </a:t>
            </a:r>
            <a:r>
              <a:rPr lang="en-US" dirty="0" err="1" smtClean="0"/>
              <a:t>NeoNGS</a:t>
            </a:r>
            <a:endParaRPr lang="en-US" dirty="0" smtClean="0"/>
          </a:p>
          <a:p>
            <a:pPr lvl="1"/>
            <a:r>
              <a:rPr lang="en-US" dirty="0" smtClean="0"/>
              <a:t>Remove unnecessary “</a:t>
            </a:r>
            <a:r>
              <a:rPr lang="en-US" dirty="0" err="1" smtClean="0"/>
              <a:t>superstate</a:t>
            </a:r>
            <a:r>
              <a:rPr lang="en-US" dirty="0" smtClean="0"/>
              <a:t> nil” tests from various rules/macros</a:t>
            </a:r>
          </a:p>
          <a:p>
            <a:pPr lvl="1"/>
            <a:r>
              <a:rPr lang="en-US" dirty="0" smtClean="0"/>
              <a:t>Fix whatever problems this causes</a:t>
            </a:r>
          </a:p>
          <a:p>
            <a:pPr lvl="1"/>
            <a:r>
              <a:rPr lang="en-US" dirty="0" smtClean="0"/>
              <a:t>Add new rules/macros to add new supporting structures to </a:t>
            </a:r>
            <a:r>
              <a:rPr lang="en-US" dirty="0" err="1" smtClean="0"/>
              <a:t>substates</a:t>
            </a:r>
            <a:r>
              <a:rPr lang="en-US" dirty="0" smtClean="0"/>
              <a:t>, like links to NGS goals in </a:t>
            </a:r>
            <a:r>
              <a:rPr lang="en-US" dirty="0" err="1" smtClean="0"/>
              <a:t>superstates</a:t>
            </a:r>
            <a:endParaRPr lang="en-US" dirty="0" smtClean="0"/>
          </a:p>
          <a:p>
            <a:r>
              <a:rPr lang="en-US" dirty="0" smtClean="0"/>
              <a:t>Convert one or more Michigan approach agents to use </a:t>
            </a:r>
            <a:r>
              <a:rPr lang="en-US" dirty="0" err="1" smtClean="0"/>
              <a:t>NeoNGS</a:t>
            </a:r>
            <a:endParaRPr lang="en-US" dirty="0" smtClean="0"/>
          </a:p>
          <a:p>
            <a:pPr lvl="1"/>
            <a:r>
              <a:rPr lang="en-US" dirty="0" smtClean="0"/>
              <a:t>E.g., water-jug-look-ahead: keep the task hierarchy, but add creation of appropriate NGS goals at each level</a:t>
            </a:r>
          </a:p>
          <a:p>
            <a:pPr lvl="1"/>
            <a:r>
              <a:rPr lang="en-US" dirty="0" smtClean="0"/>
              <a:t>Ensure that </a:t>
            </a:r>
            <a:r>
              <a:rPr lang="en-US" smtClean="0"/>
              <a:t>impasses and chunking still work</a:t>
            </a:r>
            <a:endParaRPr lang="en-US" dirty="0" smtClean="0"/>
          </a:p>
          <a:p>
            <a:pPr lvl="1"/>
            <a:r>
              <a:rPr lang="en-US" dirty="0" smtClean="0"/>
              <a:t>Perform some kind of evaluation: performance tests, number of rules, etc.</a:t>
            </a:r>
          </a:p>
          <a:p>
            <a:r>
              <a:rPr lang="en-US" dirty="0" smtClean="0"/>
              <a:t>Open source </a:t>
            </a:r>
            <a:r>
              <a:rPr lang="en-US" dirty="0" err="1" smtClean="0"/>
              <a:t>NeoNGS</a:t>
            </a:r>
            <a:r>
              <a:rPr lang="en-US" dirty="0" smtClean="0"/>
              <a:t> + </a:t>
            </a:r>
            <a:r>
              <a:rPr lang="en-US" dirty="0" err="1" smtClean="0"/>
              <a:t>Tcl</a:t>
            </a:r>
            <a:r>
              <a:rPr lang="en-US" dirty="0" smtClean="0"/>
              <a:t> code necessary to make macros work</a:t>
            </a:r>
          </a:p>
        </p:txBody>
      </p:sp>
      <p:sp>
        <p:nvSpPr>
          <p:cNvPr id="5" name="Slide Number Placeholder 4"/>
          <p:cNvSpPr>
            <a:spLocks noGrp="1"/>
          </p:cNvSpPr>
          <p:nvPr>
            <p:ph type="sldNum" sz="quarter" idx="12"/>
          </p:nvPr>
        </p:nvSpPr>
        <p:spPr/>
        <p:txBody>
          <a:bodyPr/>
          <a:lstStyle/>
          <a:p>
            <a:pPr>
              <a:defRPr/>
            </a:pPr>
            <a:fld id="{B959520A-57E6-45ED-AC94-561337EFD1F2}"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smtClean="0"/>
              <a:t>Soar Technology, Inc. Proprietary</a:t>
            </a:r>
            <a:endParaRPr lang="en-US"/>
          </a:p>
        </p:txBody>
      </p:sp>
      <p:sp>
        <p:nvSpPr>
          <p:cNvPr id="7" name="Date Placeholder 3"/>
          <p:cNvSpPr>
            <a:spLocks noGrp="1"/>
          </p:cNvSpPr>
          <p:nvPr>
            <p:ph type="dt" sz="half" idx="10"/>
          </p:nvPr>
        </p:nvSpPr>
        <p:spPr>
          <a:xfrm>
            <a:off x="6705600" y="6324600"/>
            <a:ext cx="1752600" cy="304800"/>
          </a:xfrm>
        </p:spPr>
        <p:txBody>
          <a:bodyPr/>
          <a:lstStyle/>
          <a:p>
            <a:pPr>
              <a:defRPr/>
            </a:pPr>
            <a:r>
              <a:rPr lang="en-US" dirty="0" smtClean="0"/>
              <a:t>Soar Workshop 2011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The Michigan approach and NGS are often presented as opposing approaches to goal management</a:t>
            </a:r>
          </a:p>
          <a:p>
            <a:r>
              <a:rPr lang="en-US" dirty="0" smtClean="0"/>
              <a:t>There are some historical reasons for that, BUT:</a:t>
            </a:r>
          </a:p>
          <a:p>
            <a:pPr lvl="1"/>
            <a:r>
              <a:rPr lang="en-US" dirty="0" smtClean="0"/>
              <a:t>There is no current, essential incompatibility</a:t>
            </a:r>
          </a:p>
          <a:p>
            <a:pPr lvl="1"/>
            <a:r>
              <a:rPr lang="en-US" dirty="0" smtClean="0"/>
              <a:t>With some minor modification, they can be mutually beneficial</a:t>
            </a:r>
          </a:p>
        </p:txBody>
      </p:sp>
      <p:sp>
        <p:nvSpPr>
          <p:cNvPr id="4" name="Date Placeholder 3"/>
          <p:cNvSpPr>
            <a:spLocks noGrp="1"/>
          </p:cNvSpPr>
          <p:nvPr>
            <p:ph type="dt" sz="half" idx="10"/>
          </p:nvPr>
        </p:nvSpPr>
        <p:spPr>
          <a:xfrm>
            <a:off x="6705600" y="6324600"/>
            <a:ext cx="1752600" cy="304800"/>
          </a:xfrm>
        </p:spPr>
        <p:txBody>
          <a:bodyPr/>
          <a:lstStyle/>
          <a:p>
            <a:pPr>
              <a:defRPr/>
            </a:pPr>
            <a:r>
              <a:rPr lang="en-US" dirty="0" smtClean="0"/>
              <a:t>Soar Workshop 2011</a:t>
            </a:r>
            <a:endParaRPr lang="en-US" dirty="0"/>
          </a:p>
        </p:txBody>
      </p:sp>
      <p:sp>
        <p:nvSpPr>
          <p:cNvPr id="5" name="Slide Number Placeholder 4"/>
          <p:cNvSpPr>
            <a:spLocks noGrp="1"/>
          </p:cNvSpPr>
          <p:nvPr>
            <p:ph type="sldNum" sz="quarter" idx="12"/>
          </p:nvPr>
        </p:nvSpPr>
        <p:spPr/>
        <p:txBody>
          <a:bodyPr/>
          <a:lstStyle/>
          <a:p>
            <a:pPr>
              <a:defRPr/>
            </a:pPr>
            <a:fld id="{B959520A-57E6-45ED-AC94-561337EFD1F2}" type="slidenum">
              <a:rPr lang="en-US" smtClean="0"/>
              <a:pPr>
                <a:defRPr/>
              </a:pPr>
              <a:t>2</a:t>
            </a:fld>
            <a:endParaRPr lang="en-US"/>
          </a:p>
        </p:txBody>
      </p:sp>
      <p:sp>
        <p:nvSpPr>
          <p:cNvPr id="6" name="Footer Placeholder 5"/>
          <p:cNvSpPr>
            <a:spLocks noGrp="1"/>
          </p:cNvSpPr>
          <p:nvPr>
            <p:ph type="ftr" sz="quarter" idx="11"/>
          </p:nvPr>
        </p:nvSpPr>
        <p:spPr/>
        <p:txBody>
          <a:bodyPr/>
          <a:lstStyle/>
          <a:p>
            <a:pPr>
              <a:defRPr/>
            </a:pPr>
            <a:r>
              <a:rPr lang="en-US" smtClean="0"/>
              <a:t>Soar Technology, Inc. Proprietary</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Michigan Approach</a:t>
            </a:r>
            <a:endParaRPr lang="en-US" dirty="0"/>
          </a:p>
        </p:txBody>
      </p:sp>
      <p:sp>
        <p:nvSpPr>
          <p:cNvPr id="3" name="Content Placeholder 2"/>
          <p:cNvSpPr>
            <a:spLocks noGrp="1"/>
          </p:cNvSpPr>
          <p:nvPr>
            <p:ph idx="1"/>
          </p:nvPr>
        </p:nvSpPr>
        <p:spPr/>
        <p:txBody>
          <a:bodyPr/>
          <a:lstStyle/>
          <a:p>
            <a:r>
              <a:rPr lang="en-US" dirty="0" smtClean="0"/>
              <a:t>Tasks are represented in a goal hierarchy</a:t>
            </a:r>
          </a:p>
          <a:p>
            <a:pPr lvl="1"/>
            <a:r>
              <a:rPr lang="en-US" dirty="0" smtClean="0"/>
              <a:t>Operators that persist for more than one decision become goals</a:t>
            </a:r>
          </a:p>
          <a:p>
            <a:r>
              <a:rPr lang="en-US" dirty="0" smtClean="0"/>
              <a:t>The architecture allows a single decomposition stack to exist at once (the state stack)</a:t>
            </a:r>
          </a:p>
          <a:p>
            <a:r>
              <a:rPr lang="en-US" dirty="0" smtClean="0"/>
              <a:t>The architecture commits to operators (and thus decompositions) until the operator is no longer relevant or another operator is preferred</a:t>
            </a:r>
          </a:p>
          <a:p>
            <a:pPr lvl="1"/>
            <a:r>
              <a:rPr lang="en-US" dirty="0" smtClean="0"/>
              <a:t>If operators are indifferent, Soar will commit to one, not flip-flop between them</a:t>
            </a:r>
          </a:p>
          <a:p>
            <a:pPr lvl="1"/>
            <a:r>
              <a:rPr lang="en-US" dirty="0" smtClean="0"/>
              <a:t>Because operators become goals, this also means Soar might not interleave between “mutually indifferent goals”</a:t>
            </a:r>
          </a:p>
          <a:p>
            <a:endParaRPr lang="en-US" dirty="0"/>
          </a:p>
        </p:txBody>
      </p:sp>
      <p:sp>
        <p:nvSpPr>
          <p:cNvPr id="5" name="Slide Number Placeholder 4"/>
          <p:cNvSpPr>
            <a:spLocks noGrp="1"/>
          </p:cNvSpPr>
          <p:nvPr>
            <p:ph type="sldNum" sz="quarter" idx="12"/>
          </p:nvPr>
        </p:nvSpPr>
        <p:spPr/>
        <p:txBody>
          <a:bodyPr/>
          <a:lstStyle/>
          <a:p>
            <a:pPr>
              <a:defRPr/>
            </a:pPr>
            <a:fld id="{B959520A-57E6-45ED-AC94-561337EFD1F2}" type="slidenum">
              <a:rPr lang="en-US" smtClean="0"/>
              <a:pPr>
                <a:defRPr/>
              </a:pPr>
              <a:t>3</a:t>
            </a:fld>
            <a:endParaRPr lang="en-US"/>
          </a:p>
        </p:txBody>
      </p:sp>
      <p:sp>
        <p:nvSpPr>
          <p:cNvPr id="6" name="Footer Placeholder 5"/>
          <p:cNvSpPr>
            <a:spLocks noGrp="1"/>
          </p:cNvSpPr>
          <p:nvPr>
            <p:ph type="ftr" sz="quarter" idx="11"/>
          </p:nvPr>
        </p:nvSpPr>
        <p:spPr/>
        <p:txBody>
          <a:bodyPr/>
          <a:lstStyle/>
          <a:p>
            <a:pPr>
              <a:defRPr/>
            </a:pPr>
            <a:r>
              <a:rPr lang="en-US" smtClean="0"/>
              <a:t>Soar Technology, Inc. Proprietary</a:t>
            </a:r>
            <a:endParaRPr lang="en-US"/>
          </a:p>
        </p:txBody>
      </p:sp>
      <p:sp>
        <p:nvSpPr>
          <p:cNvPr id="8" name="Date Placeholder 3"/>
          <p:cNvSpPr>
            <a:spLocks noGrp="1"/>
          </p:cNvSpPr>
          <p:nvPr>
            <p:ph type="dt" sz="half" idx="10"/>
          </p:nvPr>
        </p:nvSpPr>
        <p:spPr>
          <a:xfrm>
            <a:off x="6705600" y="6324600"/>
            <a:ext cx="1752600" cy="304800"/>
          </a:xfrm>
        </p:spPr>
        <p:txBody>
          <a:bodyPr/>
          <a:lstStyle/>
          <a:p>
            <a:pPr>
              <a:defRPr/>
            </a:pPr>
            <a:r>
              <a:rPr lang="en-US" dirty="0" smtClean="0"/>
              <a:t>Soar Workshop 2011</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Michigan Approach in Practice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Interleaving tasks can be difficult</a:t>
            </a:r>
          </a:p>
          <a:p>
            <a:pPr lvl="1"/>
            <a:r>
              <a:rPr lang="en-US" dirty="0" smtClean="0"/>
              <a:t>Joint operators combine multiple tasks, but this can lead to a </a:t>
            </a:r>
            <a:r>
              <a:rPr lang="en-US" b="1" dirty="0" smtClean="0"/>
              <a:t>combinatorial number of operators</a:t>
            </a:r>
          </a:p>
          <a:p>
            <a:pPr lvl="1"/>
            <a:r>
              <a:rPr lang="en-US" dirty="0" smtClean="0"/>
              <a:t>Floating operators can insert tasks into an existing hierarchy, but this </a:t>
            </a:r>
            <a:r>
              <a:rPr lang="en-US" b="1" dirty="0" smtClean="0"/>
              <a:t>doesn’t maintain the decomposition relationship</a:t>
            </a:r>
          </a:p>
          <a:p>
            <a:pPr lvl="2"/>
            <a:r>
              <a:rPr lang="en-US" dirty="0" smtClean="0"/>
              <a:t>E.g., if need to handle a message while performing a flight maneuver, the message handling can be inserted at the bottom of the stack, but message handling is not a natural part of the flight maneuver</a:t>
            </a:r>
          </a:p>
          <a:p>
            <a:r>
              <a:rPr lang="en-US" dirty="0" smtClean="0"/>
              <a:t>Interleaving comes at the cost of “losing the stack”</a:t>
            </a:r>
          </a:p>
          <a:p>
            <a:pPr lvl="1"/>
            <a:r>
              <a:rPr lang="en-US" dirty="0" smtClean="0"/>
              <a:t>To be able to “pick up where we left off”, </a:t>
            </a:r>
            <a:r>
              <a:rPr lang="en-US" dirty="0" err="1" smtClean="0"/>
              <a:t>superstate</a:t>
            </a:r>
            <a:r>
              <a:rPr lang="en-US" dirty="0" smtClean="0"/>
              <a:t> structures must be maintained if want to interrupt an ongoing task to do another task</a:t>
            </a:r>
            <a:endParaRPr lang="en-US" b="1" dirty="0" smtClean="0"/>
          </a:p>
          <a:p>
            <a:pPr lvl="2"/>
            <a:r>
              <a:rPr lang="en-US" dirty="0" smtClean="0"/>
              <a:t>This applies both to deliberate interleaving and GDS interruptions</a:t>
            </a:r>
          </a:p>
          <a:p>
            <a:pPr lvl="2"/>
            <a:r>
              <a:rPr lang="en-US" dirty="0" smtClean="0"/>
              <a:t>E.g., if need to handle a message while performing a flight maneuver, can save the current state of the flight maneuver on the top state, handle the message by replacing the stack with a new decomposition, and then recreate the original stack from the saved state</a:t>
            </a:r>
          </a:p>
          <a:p>
            <a:r>
              <a:rPr lang="en-US" dirty="0" smtClean="0"/>
              <a:t>Long term “stack regeneration knowledge” implicitly represents information associated with long-term goals, but representational approaches are generally ad hoc</a:t>
            </a:r>
            <a:endParaRPr lang="en-US" dirty="0"/>
          </a:p>
        </p:txBody>
      </p:sp>
      <p:sp>
        <p:nvSpPr>
          <p:cNvPr id="5" name="Slide Number Placeholder 4"/>
          <p:cNvSpPr>
            <a:spLocks noGrp="1"/>
          </p:cNvSpPr>
          <p:nvPr>
            <p:ph type="sldNum" sz="quarter" idx="12"/>
          </p:nvPr>
        </p:nvSpPr>
        <p:spPr/>
        <p:txBody>
          <a:bodyPr/>
          <a:lstStyle/>
          <a:p>
            <a:pPr>
              <a:defRPr/>
            </a:pPr>
            <a:fld id="{B959520A-57E6-45ED-AC94-561337EFD1F2}" type="slidenum">
              <a:rPr lang="en-US" smtClean="0"/>
              <a:pPr>
                <a:defRPr/>
              </a:pPr>
              <a:t>4</a:t>
            </a:fld>
            <a:endParaRPr lang="en-US"/>
          </a:p>
        </p:txBody>
      </p:sp>
      <p:sp>
        <p:nvSpPr>
          <p:cNvPr id="6" name="Footer Placeholder 5"/>
          <p:cNvSpPr>
            <a:spLocks noGrp="1"/>
          </p:cNvSpPr>
          <p:nvPr>
            <p:ph type="ftr" sz="quarter" idx="11"/>
          </p:nvPr>
        </p:nvSpPr>
        <p:spPr/>
        <p:txBody>
          <a:bodyPr/>
          <a:lstStyle/>
          <a:p>
            <a:pPr>
              <a:defRPr/>
            </a:pPr>
            <a:r>
              <a:rPr lang="en-US" smtClean="0"/>
              <a:t>Soar Technology, Inc. Proprietary</a:t>
            </a:r>
            <a:endParaRPr lang="en-US"/>
          </a:p>
        </p:txBody>
      </p:sp>
      <p:sp>
        <p:nvSpPr>
          <p:cNvPr id="7" name="Date Placeholder 3"/>
          <p:cNvSpPr>
            <a:spLocks noGrp="1"/>
          </p:cNvSpPr>
          <p:nvPr>
            <p:ph type="dt" sz="half" idx="10"/>
          </p:nvPr>
        </p:nvSpPr>
        <p:spPr>
          <a:xfrm>
            <a:off x="6705600" y="6324600"/>
            <a:ext cx="1752600" cy="304800"/>
          </a:xfrm>
        </p:spPr>
        <p:txBody>
          <a:bodyPr/>
          <a:lstStyle/>
          <a:p>
            <a:pPr>
              <a:defRPr/>
            </a:pPr>
            <a:r>
              <a:rPr lang="en-US" dirty="0" smtClean="0"/>
              <a:t>Soar Workshop 2011</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Approach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Tasks are represented in a goal hierarchy that is maintained on the top state, rather than as operators</a:t>
            </a:r>
          </a:p>
          <a:p>
            <a:r>
              <a:rPr lang="en-US" dirty="0" smtClean="0"/>
              <a:t>A library of rules and macros is used to maintain goal structures on the top state</a:t>
            </a:r>
          </a:p>
          <a:p>
            <a:r>
              <a:rPr lang="en-US" dirty="0" smtClean="0"/>
              <a:t>Multiple goals may be active at once; goals may be </a:t>
            </a:r>
            <a:r>
              <a:rPr lang="en-US" dirty="0" err="1" smtClean="0"/>
              <a:t>i</a:t>
            </a:r>
            <a:r>
              <a:rPr lang="en-US" dirty="0" smtClean="0"/>
              <a:t>-supported or o-supported, depending on the application</a:t>
            </a:r>
          </a:p>
          <a:p>
            <a:pPr lvl="1"/>
            <a:r>
              <a:rPr lang="en-US" dirty="0" smtClean="0"/>
              <a:t>NGS goals capture a common set of conditions that many operators may need to test for</a:t>
            </a:r>
          </a:p>
          <a:p>
            <a:pPr lvl="1"/>
            <a:r>
              <a:rPr lang="en-US" dirty="0" smtClean="0"/>
              <a:t>Essentially uses a structure instead of just a state name or other simple symbol</a:t>
            </a:r>
          </a:p>
          <a:p>
            <a:r>
              <a:rPr lang="en-US" dirty="0" smtClean="0"/>
              <a:t>Can create complex goal-subgoal relationships, usually in a tree or a forest or a directed acyclic graph</a:t>
            </a:r>
          </a:p>
          <a:p>
            <a:r>
              <a:rPr lang="en-US" dirty="0" smtClean="0"/>
              <a:t>Operator proposals typically test for the presence of a top-state goal structure</a:t>
            </a:r>
          </a:p>
          <a:p>
            <a:pPr lvl="1"/>
            <a:r>
              <a:rPr lang="en-US" dirty="0" smtClean="0"/>
              <a:t>Syntactically very similar to testing for an operator in the state stack</a:t>
            </a:r>
          </a:p>
          <a:p>
            <a:r>
              <a:rPr lang="en-US" dirty="0" smtClean="0"/>
              <a:t>By default, proposed operators are indifferent, so Soar naturally interleaves work across multiple goals; preferences impose goal priorities</a:t>
            </a:r>
          </a:p>
          <a:p>
            <a:r>
              <a:rPr lang="en-US" dirty="0" smtClean="0"/>
              <a:t>Supports representation of long-term goals, even if no immediate progress can be made</a:t>
            </a:r>
          </a:p>
          <a:p>
            <a:endParaRPr lang="en-US" dirty="0"/>
          </a:p>
        </p:txBody>
      </p:sp>
      <p:sp>
        <p:nvSpPr>
          <p:cNvPr id="5" name="Slide Number Placeholder 4"/>
          <p:cNvSpPr>
            <a:spLocks noGrp="1"/>
          </p:cNvSpPr>
          <p:nvPr>
            <p:ph type="sldNum" sz="quarter" idx="12"/>
          </p:nvPr>
        </p:nvSpPr>
        <p:spPr/>
        <p:txBody>
          <a:bodyPr/>
          <a:lstStyle/>
          <a:p>
            <a:pPr>
              <a:defRPr/>
            </a:pPr>
            <a:fld id="{B959520A-57E6-45ED-AC94-561337EFD1F2}" type="slidenum">
              <a:rPr lang="en-US" smtClean="0"/>
              <a:pPr>
                <a:defRPr/>
              </a:pPr>
              <a:t>5</a:t>
            </a:fld>
            <a:endParaRPr lang="en-US"/>
          </a:p>
        </p:txBody>
      </p:sp>
      <p:sp>
        <p:nvSpPr>
          <p:cNvPr id="6" name="Footer Placeholder 5"/>
          <p:cNvSpPr>
            <a:spLocks noGrp="1"/>
          </p:cNvSpPr>
          <p:nvPr>
            <p:ph type="ftr" sz="quarter" idx="11"/>
          </p:nvPr>
        </p:nvSpPr>
        <p:spPr/>
        <p:txBody>
          <a:bodyPr/>
          <a:lstStyle/>
          <a:p>
            <a:pPr>
              <a:defRPr/>
            </a:pPr>
            <a:r>
              <a:rPr lang="en-US" smtClean="0"/>
              <a:t>Soar Technology, Inc. Proprietary</a:t>
            </a:r>
            <a:endParaRPr lang="en-US"/>
          </a:p>
        </p:txBody>
      </p:sp>
      <p:sp>
        <p:nvSpPr>
          <p:cNvPr id="7" name="Date Placeholder 3"/>
          <p:cNvSpPr>
            <a:spLocks noGrp="1"/>
          </p:cNvSpPr>
          <p:nvPr>
            <p:ph type="dt" sz="half" idx="10"/>
          </p:nvPr>
        </p:nvSpPr>
        <p:spPr>
          <a:xfrm>
            <a:off x="6705600" y="6324600"/>
            <a:ext cx="1752600" cy="304800"/>
          </a:xfrm>
        </p:spPr>
        <p:txBody>
          <a:bodyPr/>
          <a:lstStyle/>
          <a:p>
            <a:pPr>
              <a:defRPr/>
            </a:pPr>
            <a:r>
              <a:rPr lang="en-US" dirty="0" smtClean="0"/>
              <a:t>Soar Workshop 2011</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Approach in Practice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NGS has so far not been used much in learning systems, and is generally designed to avoid the use of </a:t>
            </a:r>
            <a:r>
              <a:rPr lang="en-US" i="1" dirty="0" smtClean="0"/>
              <a:t>one type </a:t>
            </a:r>
            <a:r>
              <a:rPr lang="en-US" dirty="0" smtClean="0"/>
              <a:t>of operator no-change impasse</a:t>
            </a:r>
          </a:p>
          <a:p>
            <a:pPr lvl="1"/>
            <a:r>
              <a:rPr lang="en-US" dirty="0" smtClean="0"/>
              <a:t>An operator no-change can occur either because the agent does not know how to proceed in applying an operator or because the agent needs to wait for the external environment to change in some way</a:t>
            </a:r>
          </a:p>
          <a:p>
            <a:pPr lvl="1"/>
            <a:r>
              <a:rPr lang="en-US" dirty="0" smtClean="0"/>
              <a:t>NGS was originally conceived as an alternative method for representing “long-duration” goals</a:t>
            </a:r>
          </a:p>
          <a:p>
            <a:pPr lvl="1"/>
            <a:r>
              <a:rPr lang="en-US" dirty="0" smtClean="0"/>
              <a:t>Thus, impasses using NGS are supposed to represent “real” knowledge deficits, rather than merely waiting for the world to change</a:t>
            </a:r>
          </a:p>
          <a:p>
            <a:r>
              <a:rPr lang="en-US" dirty="0" smtClean="0"/>
              <a:t>NGS may introduce some difficulties in Soar-style impasse-driven learning</a:t>
            </a:r>
          </a:p>
          <a:p>
            <a:pPr lvl="1"/>
            <a:r>
              <a:rPr lang="en-US" dirty="0" smtClean="0"/>
              <a:t>It can be difficult to identify a lack of knowledge for a particular goal, as SNC impasses won’t arise as long as at least one goal is making progress</a:t>
            </a:r>
          </a:p>
          <a:p>
            <a:pPr lvl="1"/>
            <a:r>
              <a:rPr lang="en-US" dirty="0" smtClean="0"/>
              <a:t>Even if you want to use impasses, the current NGS package </a:t>
            </a:r>
            <a:r>
              <a:rPr lang="en-US" b="1" dirty="0" smtClean="0"/>
              <a:t>doesn’t support </a:t>
            </a:r>
            <a:r>
              <a:rPr lang="en-US" b="1" dirty="0" err="1" smtClean="0"/>
              <a:t>substates</a:t>
            </a:r>
            <a:r>
              <a:rPr lang="en-US" b="1" dirty="0" smtClean="0"/>
              <a:t> </a:t>
            </a:r>
            <a:r>
              <a:rPr lang="en-US" dirty="0" smtClean="0"/>
              <a:t>(it may not be difficult to allow this)</a:t>
            </a:r>
          </a:p>
          <a:p>
            <a:r>
              <a:rPr lang="en-US" dirty="0" smtClean="0"/>
              <a:t>Debugging can be painful, as all goals and </a:t>
            </a:r>
            <a:r>
              <a:rPr lang="en-US" dirty="0" err="1" smtClean="0"/>
              <a:t>subgoals</a:t>
            </a:r>
            <a:r>
              <a:rPr lang="en-US" dirty="0" smtClean="0"/>
              <a:t> are mixed together in WM</a:t>
            </a:r>
          </a:p>
          <a:p>
            <a:pPr lvl="1"/>
            <a:r>
              <a:rPr lang="en-US" dirty="0" smtClean="0"/>
              <a:t>Part of the idea of NGS, though, is to impose some discipline on the organization of these top-state structures</a:t>
            </a:r>
          </a:p>
          <a:p>
            <a:r>
              <a:rPr lang="en-US" dirty="0" smtClean="0"/>
              <a:t>Traditional threading issues can arise if multiple goals are modifying the same data structures</a:t>
            </a:r>
          </a:p>
          <a:p>
            <a:endParaRPr lang="en-US" dirty="0"/>
          </a:p>
        </p:txBody>
      </p:sp>
      <p:sp>
        <p:nvSpPr>
          <p:cNvPr id="5" name="Slide Number Placeholder 4"/>
          <p:cNvSpPr>
            <a:spLocks noGrp="1"/>
          </p:cNvSpPr>
          <p:nvPr>
            <p:ph type="sldNum" sz="quarter" idx="12"/>
          </p:nvPr>
        </p:nvSpPr>
        <p:spPr/>
        <p:txBody>
          <a:bodyPr/>
          <a:lstStyle/>
          <a:p>
            <a:pPr>
              <a:defRPr/>
            </a:pPr>
            <a:fld id="{B959520A-57E6-45ED-AC94-561337EFD1F2}"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en-US" smtClean="0"/>
              <a:t>Soar Technology, Inc. Proprietary</a:t>
            </a:r>
            <a:endParaRPr lang="en-US"/>
          </a:p>
        </p:txBody>
      </p:sp>
      <p:sp>
        <p:nvSpPr>
          <p:cNvPr id="7" name="Date Placeholder 3"/>
          <p:cNvSpPr>
            <a:spLocks noGrp="1"/>
          </p:cNvSpPr>
          <p:nvPr>
            <p:ph type="dt" sz="half" idx="10"/>
          </p:nvPr>
        </p:nvSpPr>
        <p:spPr>
          <a:xfrm>
            <a:off x="6705600" y="6324600"/>
            <a:ext cx="1752600" cy="304800"/>
          </a:xfrm>
        </p:spPr>
        <p:txBody>
          <a:bodyPr/>
          <a:lstStyle/>
          <a:p>
            <a:pPr>
              <a:defRPr/>
            </a:pPr>
            <a:r>
              <a:rPr lang="en-US" dirty="0" smtClean="0"/>
              <a:t>Soar Workshop 2011</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66800" y="609600"/>
            <a:ext cx="3619500" cy="4495800"/>
          </a:xfrm>
        </p:spPr>
        <p:txBody>
          <a:bodyPr/>
          <a:lstStyle/>
          <a:p>
            <a:pPr>
              <a:spcBef>
                <a:spcPts val="0"/>
              </a:spcBef>
              <a:buNone/>
            </a:pPr>
            <a:r>
              <a:rPr lang="en-US" sz="1050" dirty="0" smtClean="0">
                <a:latin typeface="Courier New" pitchFamily="49" charset="0"/>
                <a:cs typeface="Courier New" pitchFamily="49" charset="0"/>
              </a:rPr>
              <a:t>sp {elaborate*task*robot</a:t>
            </a:r>
          </a:p>
          <a:p>
            <a:pPr>
              <a:spcBef>
                <a:spcPts val="0"/>
              </a:spcBef>
              <a:buNone/>
            </a:pPr>
            <a:r>
              <a:rPr lang="en-US" sz="1050" dirty="0" smtClean="0">
                <a:latin typeface="Courier New" pitchFamily="49" charset="0"/>
                <a:cs typeface="Courier New" pitchFamily="49" charset="0"/>
              </a:rPr>
              <a:t>   [match-root-goal &lt;g&gt; &lt;s&gt;]</a:t>
            </a:r>
          </a:p>
          <a:p>
            <a:pPr>
              <a:spcBef>
                <a:spcPts val="0"/>
              </a:spcBef>
              <a:buNone/>
            </a:pPr>
            <a:r>
              <a:rPr lang="en-US" sz="1050" dirty="0" smtClean="0">
                <a:latin typeface="Courier New" pitchFamily="49" charset="0"/>
                <a:cs typeface="Courier New" pitchFamily="49" charset="0"/>
              </a:rPr>
              <a:t>--&gt;</a:t>
            </a:r>
          </a:p>
          <a:p>
            <a:pPr>
              <a:spcBef>
                <a:spcPts val="0"/>
              </a:spcBef>
              <a:buNone/>
            </a:pPr>
            <a:r>
              <a:rPr lang="en-US" sz="1050" dirty="0" smtClean="0">
                <a:latin typeface="Courier New" pitchFamily="49" charset="0"/>
                <a:cs typeface="Courier New" pitchFamily="49" charset="0"/>
              </a:rPr>
              <a:t>   [create-</a:t>
            </a:r>
            <a:r>
              <a:rPr lang="en-US" sz="1050" dirty="0" err="1" smtClean="0">
                <a:latin typeface="Courier New" pitchFamily="49" charset="0"/>
                <a:cs typeface="Courier New" pitchFamily="49" charset="0"/>
              </a:rPr>
              <a:t>subgoal</a:t>
            </a:r>
            <a:r>
              <a:rPr lang="en-US" sz="1050" dirty="0" smtClean="0">
                <a:latin typeface="Courier New" pitchFamily="49" charset="0"/>
                <a:cs typeface="Courier New" pitchFamily="49" charset="0"/>
              </a:rPr>
              <a:t> &lt;</a:t>
            </a:r>
            <a:r>
              <a:rPr lang="en-US" sz="1050" dirty="0" err="1" smtClean="0">
                <a:latin typeface="Courier New" pitchFamily="49" charset="0"/>
                <a:cs typeface="Courier New" pitchFamily="49" charset="0"/>
              </a:rPr>
              <a:t>sg</a:t>
            </a:r>
            <a:r>
              <a:rPr lang="en-US" sz="1050" dirty="0" smtClean="0">
                <a:latin typeface="Courier New" pitchFamily="49" charset="0"/>
                <a:cs typeface="Courier New" pitchFamily="49" charset="0"/>
              </a:rPr>
              <a:t>&gt; robot &lt;g&gt;]}</a:t>
            </a:r>
          </a:p>
          <a:p>
            <a:pPr>
              <a:spcBef>
                <a:spcPts val="0"/>
              </a:spcBef>
              <a:buNone/>
            </a:pPr>
            <a:endParaRPr lang="en-US" sz="1050" dirty="0" smtClean="0">
              <a:latin typeface="Courier New" pitchFamily="49" charset="0"/>
              <a:cs typeface="Courier New" pitchFamily="49" charset="0"/>
            </a:endParaRPr>
          </a:p>
          <a:p>
            <a:pPr>
              <a:spcBef>
                <a:spcPts val="0"/>
              </a:spcBef>
              <a:buNone/>
            </a:pPr>
            <a:r>
              <a:rPr lang="en-US" sz="1050" dirty="0" smtClean="0">
                <a:latin typeface="Courier New" pitchFamily="49" charset="0"/>
                <a:cs typeface="Courier New" pitchFamily="49" charset="0"/>
              </a:rPr>
              <a:t>sp {robot*propose*patrol</a:t>
            </a:r>
          </a:p>
          <a:p>
            <a:pPr>
              <a:spcBef>
                <a:spcPts val="0"/>
              </a:spcBef>
              <a:buNone/>
            </a:pPr>
            <a:r>
              <a:rPr lang="en-US" sz="1050" dirty="0" smtClean="0">
                <a:latin typeface="Courier New" pitchFamily="49" charset="0"/>
                <a:cs typeface="Courier New" pitchFamily="49" charset="0"/>
              </a:rPr>
              <a:t>   [match-goal &lt;g&gt; robot &lt;</a:t>
            </a:r>
            <a:r>
              <a:rPr lang="en-US" sz="1050" dirty="0" err="1" smtClean="0">
                <a:latin typeface="Courier New" pitchFamily="49" charset="0"/>
                <a:cs typeface="Courier New" pitchFamily="49" charset="0"/>
              </a:rPr>
              <a:t>ts</a:t>
            </a:r>
            <a:r>
              <a:rPr lang="en-US" sz="1050" dirty="0" smtClean="0">
                <a:latin typeface="Courier New" pitchFamily="49" charset="0"/>
                <a:cs typeface="Courier New" pitchFamily="49" charset="0"/>
              </a:rPr>
              <a:t>&gt;]</a:t>
            </a:r>
          </a:p>
          <a:p>
            <a:pPr>
              <a:spcBef>
                <a:spcPts val="0"/>
              </a:spcBef>
              <a:buNone/>
            </a:pPr>
            <a:r>
              <a:rPr lang="en-US" sz="1050" dirty="0" smtClean="0">
                <a:latin typeface="Courier New" pitchFamily="49" charset="0"/>
                <a:cs typeface="Courier New" pitchFamily="49" charset="0"/>
              </a:rPr>
              <a:t>   (&lt;</a:t>
            </a:r>
            <a:r>
              <a:rPr lang="en-US" sz="1050" dirty="0" err="1" smtClean="0">
                <a:latin typeface="Courier New" pitchFamily="49" charset="0"/>
                <a:cs typeface="Courier New" pitchFamily="49" charset="0"/>
              </a:rPr>
              <a:t>ts</a:t>
            </a:r>
            <a:r>
              <a:rPr lang="en-US" sz="1050" dirty="0" smtClean="0">
                <a:latin typeface="Courier New" pitchFamily="49" charset="0"/>
                <a:cs typeface="Courier New" pitchFamily="49" charset="0"/>
              </a:rPr>
              <a:t>&gt; ^current-mission.name patrol)</a:t>
            </a:r>
          </a:p>
          <a:p>
            <a:pPr>
              <a:spcBef>
                <a:spcPts val="0"/>
              </a:spcBef>
              <a:buNone/>
            </a:pPr>
            <a:r>
              <a:rPr lang="en-US" sz="1050" dirty="0" smtClean="0">
                <a:latin typeface="Courier New" pitchFamily="49" charset="0"/>
                <a:cs typeface="Courier New" pitchFamily="49" charset="0"/>
              </a:rPr>
              <a:t>--&gt;</a:t>
            </a:r>
          </a:p>
          <a:p>
            <a:pPr>
              <a:spcBef>
                <a:spcPts val="0"/>
              </a:spcBef>
              <a:buNone/>
            </a:pPr>
            <a:r>
              <a:rPr lang="en-US" sz="1050" dirty="0" smtClean="0">
                <a:latin typeface="Courier New" pitchFamily="49" charset="0"/>
                <a:cs typeface="Courier New" pitchFamily="49" charset="0"/>
              </a:rPr>
              <a:t>   [create-</a:t>
            </a:r>
            <a:r>
              <a:rPr lang="en-US" sz="1050" dirty="0" err="1" smtClean="0">
                <a:latin typeface="Courier New" pitchFamily="49" charset="0"/>
                <a:cs typeface="Courier New" pitchFamily="49" charset="0"/>
              </a:rPr>
              <a:t>subgoal</a:t>
            </a:r>
            <a:r>
              <a:rPr lang="en-US" sz="1050" dirty="0" smtClean="0">
                <a:latin typeface="Courier New" pitchFamily="49" charset="0"/>
                <a:cs typeface="Courier New" pitchFamily="49" charset="0"/>
              </a:rPr>
              <a:t> &lt;</a:t>
            </a:r>
            <a:r>
              <a:rPr lang="en-US" sz="1050" dirty="0" err="1" smtClean="0">
                <a:latin typeface="Courier New" pitchFamily="49" charset="0"/>
                <a:cs typeface="Courier New" pitchFamily="49" charset="0"/>
              </a:rPr>
              <a:t>sg</a:t>
            </a:r>
            <a:r>
              <a:rPr lang="en-US" sz="1050" dirty="0" smtClean="0">
                <a:latin typeface="Courier New" pitchFamily="49" charset="0"/>
                <a:cs typeface="Courier New" pitchFamily="49" charset="0"/>
              </a:rPr>
              <a:t>&gt; patrol &lt;g&gt;]} </a:t>
            </a:r>
          </a:p>
          <a:p>
            <a:pPr>
              <a:spcBef>
                <a:spcPts val="0"/>
              </a:spcBef>
              <a:buNone/>
            </a:pPr>
            <a:endParaRPr lang="en-US" sz="1050" dirty="0" smtClean="0">
              <a:latin typeface="Courier New" pitchFamily="49" charset="0"/>
              <a:cs typeface="Courier New" pitchFamily="49" charset="0"/>
            </a:endParaRPr>
          </a:p>
          <a:p>
            <a:pPr>
              <a:spcBef>
                <a:spcPts val="0"/>
              </a:spcBef>
              <a:buNone/>
            </a:pPr>
            <a:endParaRPr lang="en-US" sz="1050" dirty="0" smtClean="0">
              <a:latin typeface="Courier New" pitchFamily="49" charset="0"/>
              <a:cs typeface="Courier New" pitchFamily="49" charset="0"/>
            </a:endParaRPr>
          </a:p>
          <a:p>
            <a:pPr>
              <a:spcBef>
                <a:spcPts val="0"/>
              </a:spcBef>
              <a:buNone/>
            </a:pPr>
            <a:r>
              <a:rPr lang="en-US" sz="1050" dirty="0" smtClean="0">
                <a:latin typeface="Courier New" pitchFamily="49" charset="0"/>
                <a:cs typeface="Courier New" pitchFamily="49" charset="0"/>
              </a:rPr>
              <a:t>sp {circuit-patrol*propose*</a:t>
            </a:r>
            <a:r>
              <a:rPr lang="en-US" sz="1050" dirty="0" err="1" smtClean="0">
                <a:latin typeface="Courier New" pitchFamily="49" charset="0"/>
                <a:cs typeface="Courier New" pitchFamily="49" charset="0"/>
              </a:rPr>
              <a:t>goto</a:t>
            </a:r>
            <a:r>
              <a:rPr lang="en-US" sz="1050" dirty="0" smtClean="0">
                <a:latin typeface="Courier New" pitchFamily="49" charset="0"/>
                <a:cs typeface="Courier New" pitchFamily="49" charset="0"/>
              </a:rPr>
              <a:t>-next-area</a:t>
            </a:r>
          </a:p>
          <a:p>
            <a:pPr>
              <a:spcBef>
                <a:spcPts val="0"/>
              </a:spcBef>
              <a:buNone/>
            </a:pPr>
            <a:r>
              <a:rPr lang="en-US" sz="1050" dirty="0" smtClean="0">
                <a:latin typeface="Courier New" pitchFamily="49" charset="0"/>
                <a:cs typeface="Courier New" pitchFamily="49" charset="0"/>
              </a:rPr>
              <a:t>   [match-goal &lt;g&gt; patrol &lt;</a:t>
            </a:r>
            <a:r>
              <a:rPr lang="en-US" sz="1050" dirty="0" err="1" smtClean="0">
                <a:latin typeface="Courier New" pitchFamily="49" charset="0"/>
                <a:cs typeface="Courier New" pitchFamily="49" charset="0"/>
              </a:rPr>
              <a:t>ts</a:t>
            </a:r>
            <a:r>
              <a:rPr lang="en-US" sz="1050" dirty="0" smtClean="0">
                <a:latin typeface="Courier New" pitchFamily="49" charset="0"/>
                <a:cs typeface="Courier New" pitchFamily="49" charset="0"/>
              </a:rPr>
              <a:t>&gt;]</a:t>
            </a:r>
          </a:p>
          <a:p>
            <a:pPr>
              <a:spcBef>
                <a:spcPts val="0"/>
              </a:spcBef>
              <a:buNone/>
            </a:pPr>
            <a:r>
              <a:rPr lang="en-US" sz="1050" dirty="0" smtClean="0">
                <a:latin typeface="Courier New" pitchFamily="49" charset="0"/>
                <a:cs typeface="Courier New" pitchFamily="49" charset="0"/>
              </a:rPr>
              <a:t>   (&lt;g&gt; -^achieved-area true)</a:t>
            </a:r>
          </a:p>
          <a:p>
            <a:pPr>
              <a:spcBef>
                <a:spcPts val="0"/>
              </a:spcBef>
              <a:buNone/>
            </a:pPr>
            <a:r>
              <a:rPr lang="en-US" sz="1050" dirty="0" smtClean="0">
                <a:latin typeface="Courier New" pitchFamily="49" charset="0"/>
                <a:cs typeface="Courier New" pitchFamily="49" charset="0"/>
              </a:rPr>
              <a:t>   (&lt;</a:t>
            </a:r>
            <a:r>
              <a:rPr lang="en-US" sz="1050" dirty="0" err="1" smtClean="0">
                <a:latin typeface="Courier New" pitchFamily="49" charset="0"/>
                <a:cs typeface="Courier New" pitchFamily="49" charset="0"/>
              </a:rPr>
              <a:t>ts</a:t>
            </a:r>
            <a:r>
              <a:rPr lang="en-US" sz="1050" dirty="0" smtClean="0">
                <a:latin typeface="Courier New" pitchFamily="49" charset="0"/>
                <a:cs typeface="Courier New" pitchFamily="49" charset="0"/>
              </a:rPr>
              <a:t>&gt; ^current-mission.next-area.id &lt;id&gt;</a:t>
            </a:r>
          </a:p>
          <a:p>
            <a:pPr>
              <a:spcBef>
                <a:spcPts val="0"/>
              </a:spcBef>
              <a:buNone/>
            </a:pP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areas.area</a:t>
            </a:r>
            <a:r>
              <a:rPr lang="en-US" sz="1050" dirty="0" smtClean="0">
                <a:latin typeface="Courier New" pitchFamily="49" charset="0"/>
                <a:cs typeface="Courier New" pitchFamily="49" charset="0"/>
              </a:rPr>
              <a:t> &lt;area&gt;)</a:t>
            </a:r>
          </a:p>
          <a:p>
            <a:pPr>
              <a:spcBef>
                <a:spcPts val="0"/>
              </a:spcBef>
              <a:buNone/>
            </a:pPr>
            <a:r>
              <a:rPr lang="en-US" sz="1050" dirty="0" smtClean="0">
                <a:latin typeface="Courier New" pitchFamily="49" charset="0"/>
                <a:cs typeface="Courier New" pitchFamily="49" charset="0"/>
              </a:rPr>
              <a:t>   (&lt;area&gt; ^id &lt;id&gt;)</a:t>
            </a:r>
          </a:p>
          <a:p>
            <a:pPr>
              <a:spcBef>
                <a:spcPts val="0"/>
              </a:spcBef>
              <a:buNone/>
            </a:pPr>
            <a:r>
              <a:rPr lang="en-US" sz="1050" dirty="0" smtClean="0">
                <a:latin typeface="Courier New" pitchFamily="49" charset="0"/>
                <a:cs typeface="Courier New" pitchFamily="49" charset="0"/>
              </a:rPr>
              <a:t>--&gt;</a:t>
            </a:r>
          </a:p>
          <a:p>
            <a:pPr>
              <a:spcBef>
                <a:spcPts val="0"/>
              </a:spcBef>
              <a:buNone/>
            </a:pPr>
            <a:r>
              <a:rPr lang="en-US" sz="1050" dirty="0" smtClean="0">
                <a:latin typeface="Courier New" pitchFamily="49" charset="0"/>
                <a:cs typeface="Courier New" pitchFamily="49" charset="0"/>
              </a:rPr>
              <a:t>   [create-</a:t>
            </a:r>
            <a:r>
              <a:rPr lang="en-US" sz="1050" dirty="0" err="1" smtClean="0">
                <a:latin typeface="Courier New" pitchFamily="49" charset="0"/>
                <a:cs typeface="Courier New" pitchFamily="49" charset="0"/>
              </a:rPr>
              <a:t>subgoal</a:t>
            </a:r>
            <a:r>
              <a:rPr lang="en-US" sz="1050" dirty="0" smtClean="0">
                <a:latin typeface="Courier New" pitchFamily="49" charset="0"/>
                <a:cs typeface="Courier New" pitchFamily="49" charset="0"/>
              </a:rPr>
              <a:t> &lt;</a:t>
            </a:r>
            <a:r>
              <a:rPr lang="en-US" sz="1050" dirty="0" err="1" smtClean="0">
                <a:latin typeface="Courier New" pitchFamily="49" charset="0"/>
                <a:cs typeface="Courier New" pitchFamily="49" charset="0"/>
              </a:rPr>
              <a:t>sg</a:t>
            </a:r>
            <a:r>
              <a:rPr lang="en-US" sz="1050" dirty="0" smtClean="0">
                <a:latin typeface="Courier New" pitchFamily="49" charset="0"/>
                <a:cs typeface="Courier New" pitchFamily="49" charset="0"/>
              </a:rPr>
              <a:t>&gt; </a:t>
            </a:r>
            <a:r>
              <a:rPr lang="en-US" sz="1050" dirty="0" err="1" smtClean="0">
                <a:latin typeface="Courier New" pitchFamily="49" charset="0"/>
                <a:cs typeface="Courier New" pitchFamily="49" charset="0"/>
              </a:rPr>
              <a:t>goto</a:t>
            </a:r>
            <a:r>
              <a:rPr lang="en-US" sz="1050" dirty="0" smtClean="0">
                <a:latin typeface="Courier New" pitchFamily="49" charset="0"/>
                <a:cs typeface="Courier New" pitchFamily="49" charset="0"/>
              </a:rPr>
              <a:t>-next-area &lt;g&gt;]</a:t>
            </a:r>
          </a:p>
          <a:p>
            <a:pPr>
              <a:spcBef>
                <a:spcPts val="0"/>
              </a:spcBef>
              <a:buNone/>
            </a:pPr>
            <a:r>
              <a:rPr lang="en-US" sz="1050" dirty="0" smtClean="0">
                <a:latin typeface="Courier New" pitchFamily="49" charset="0"/>
                <a:cs typeface="Courier New" pitchFamily="49" charset="0"/>
              </a:rPr>
              <a:t>   (&lt;</a:t>
            </a:r>
            <a:r>
              <a:rPr lang="en-US" sz="1050" dirty="0" err="1" smtClean="0">
                <a:latin typeface="Courier New" pitchFamily="49" charset="0"/>
                <a:cs typeface="Courier New" pitchFamily="49" charset="0"/>
              </a:rPr>
              <a:t>sg</a:t>
            </a:r>
            <a:r>
              <a:rPr lang="en-US" sz="1050" dirty="0" smtClean="0">
                <a:latin typeface="Courier New" pitchFamily="49" charset="0"/>
                <a:cs typeface="Courier New" pitchFamily="49" charset="0"/>
              </a:rPr>
              <a:t>&gt; ^type go-to-area</a:t>
            </a:r>
          </a:p>
          <a:p>
            <a:pPr>
              <a:spcBef>
                <a:spcPts val="0"/>
              </a:spcBef>
              <a:buNone/>
            </a:pPr>
            <a:r>
              <a:rPr lang="en-US" sz="1050" dirty="0" smtClean="0">
                <a:latin typeface="Courier New" pitchFamily="49" charset="0"/>
                <a:cs typeface="Courier New" pitchFamily="49" charset="0"/>
              </a:rPr>
              <a:t>         ^area &lt;area&gt;)} </a:t>
            </a:r>
          </a:p>
          <a:p>
            <a:pPr>
              <a:spcBef>
                <a:spcPts val="0"/>
              </a:spcBef>
              <a:buNone/>
            </a:pPr>
            <a:endParaRPr lang="en-US" sz="1050" dirty="0" smtClean="0">
              <a:latin typeface="Courier New" pitchFamily="49" charset="0"/>
              <a:cs typeface="Courier New" pitchFamily="49" charset="0"/>
            </a:endParaRPr>
          </a:p>
          <a:p>
            <a:pPr>
              <a:spcBef>
                <a:spcPts val="0"/>
              </a:spcBef>
              <a:buNone/>
            </a:pPr>
            <a:endParaRPr lang="en-US" sz="1050" dirty="0" smtClean="0">
              <a:latin typeface="Courier New" pitchFamily="49" charset="0"/>
              <a:cs typeface="Courier New" pitchFamily="49" charset="0"/>
            </a:endParaRPr>
          </a:p>
          <a:p>
            <a:pPr>
              <a:spcBef>
                <a:spcPts val="0"/>
              </a:spcBef>
              <a:buNone/>
            </a:pPr>
            <a:endParaRPr lang="en-US" sz="1050" dirty="0" smtClean="0">
              <a:latin typeface="Courier New" pitchFamily="49" charset="0"/>
              <a:cs typeface="Courier New" pitchFamily="49" charset="0"/>
            </a:endParaRPr>
          </a:p>
          <a:p>
            <a:pPr>
              <a:spcBef>
                <a:spcPts val="0"/>
              </a:spcBef>
              <a:buNone/>
            </a:pPr>
            <a:r>
              <a:rPr lang="en-US" sz="1050" dirty="0" smtClean="0">
                <a:latin typeface="Courier New" pitchFamily="49" charset="0"/>
                <a:cs typeface="Courier New" pitchFamily="49" charset="0"/>
              </a:rPr>
              <a:t>sp {go-to-area*propose*go-to-next-area*plan</a:t>
            </a:r>
          </a:p>
          <a:p>
            <a:pPr>
              <a:spcBef>
                <a:spcPts val="0"/>
              </a:spcBef>
              <a:buNone/>
            </a:pPr>
            <a:r>
              <a:rPr lang="en-US" sz="1050" dirty="0" smtClean="0">
                <a:latin typeface="Courier New" pitchFamily="49" charset="0"/>
                <a:cs typeface="Courier New" pitchFamily="49" charset="0"/>
              </a:rPr>
              <a:t>   [match-goal &lt;g&gt; &lt;</a:t>
            </a:r>
            <a:r>
              <a:rPr lang="en-US" sz="1050" dirty="0" err="1" smtClean="0">
                <a:latin typeface="Courier New" pitchFamily="49" charset="0"/>
                <a:cs typeface="Courier New" pitchFamily="49" charset="0"/>
              </a:rPr>
              <a:t>gn</a:t>
            </a:r>
            <a:r>
              <a:rPr lang="en-US" sz="1050" dirty="0" smtClean="0">
                <a:latin typeface="Courier New" pitchFamily="49" charset="0"/>
                <a:cs typeface="Courier New" pitchFamily="49" charset="0"/>
              </a:rPr>
              <a:t>&gt; &lt;</a:t>
            </a:r>
            <a:r>
              <a:rPr lang="en-US" sz="1050" dirty="0" err="1" smtClean="0">
                <a:latin typeface="Courier New" pitchFamily="49" charset="0"/>
                <a:cs typeface="Courier New" pitchFamily="49" charset="0"/>
              </a:rPr>
              <a:t>ts</a:t>
            </a:r>
            <a:r>
              <a:rPr lang="en-US" sz="1050" dirty="0" smtClean="0">
                <a:latin typeface="Courier New" pitchFamily="49" charset="0"/>
                <a:cs typeface="Courier New" pitchFamily="49" charset="0"/>
              </a:rPr>
              <a:t>&gt;]</a:t>
            </a:r>
          </a:p>
          <a:p>
            <a:pPr>
              <a:spcBef>
                <a:spcPts val="0"/>
              </a:spcBef>
              <a:buNone/>
            </a:pPr>
            <a:r>
              <a:rPr lang="en-US" sz="1050" dirty="0" smtClean="0">
                <a:latin typeface="Courier New" pitchFamily="49" charset="0"/>
                <a:cs typeface="Courier New" pitchFamily="49" charset="0"/>
              </a:rPr>
              <a:t>   (&lt;g&gt; ^type go-to-area)</a:t>
            </a:r>
          </a:p>
          <a:p>
            <a:pPr>
              <a:spcBef>
                <a:spcPts val="0"/>
              </a:spcBef>
              <a:buNone/>
            </a:pPr>
            <a:r>
              <a:rPr lang="en-US" sz="1050" dirty="0" smtClean="0">
                <a:latin typeface="Courier New" pitchFamily="49" charset="0"/>
                <a:cs typeface="Courier New" pitchFamily="49" charset="0"/>
              </a:rPr>
              <a:t>   (&lt;</a:t>
            </a:r>
            <a:r>
              <a:rPr lang="en-US" sz="1050" dirty="0" err="1" smtClean="0">
                <a:latin typeface="Courier New" pitchFamily="49" charset="0"/>
                <a:cs typeface="Courier New" pitchFamily="49" charset="0"/>
              </a:rPr>
              <a:t>ts</a:t>
            </a:r>
            <a:r>
              <a:rPr lang="en-US" sz="1050" dirty="0" smtClean="0">
                <a:latin typeface="Courier New" pitchFamily="49" charset="0"/>
                <a:cs typeface="Courier New" pitchFamily="49" charset="0"/>
              </a:rPr>
              <a:t>&gt; ^current-</a:t>
            </a:r>
            <a:r>
              <a:rPr lang="en-US" sz="1050" dirty="0" err="1" smtClean="0">
                <a:latin typeface="Courier New" pitchFamily="49" charset="0"/>
                <a:cs typeface="Courier New" pitchFamily="49" charset="0"/>
              </a:rPr>
              <a:t>location.next</a:t>
            </a:r>
            <a:r>
              <a:rPr lang="en-US" sz="1050" dirty="0" smtClean="0">
                <a:latin typeface="Courier New" pitchFamily="49" charset="0"/>
                <a:cs typeface="Courier New" pitchFamily="49" charset="0"/>
              </a:rPr>
              <a:t> &lt;next-</a:t>
            </a:r>
            <a:r>
              <a:rPr lang="en-US" sz="1050" dirty="0" err="1" smtClean="0">
                <a:latin typeface="Courier New" pitchFamily="49" charset="0"/>
                <a:cs typeface="Courier New" pitchFamily="49" charset="0"/>
              </a:rPr>
              <a:t>wp</a:t>
            </a:r>
            <a:r>
              <a:rPr lang="en-US" sz="1050" dirty="0" smtClean="0">
                <a:latin typeface="Courier New" pitchFamily="49" charset="0"/>
                <a:cs typeface="Courier New" pitchFamily="49" charset="0"/>
              </a:rPr>
              <a:t>&gt;)</a:t>
            </a:r>
          </a:p>
          <a:p>
            <a:pPr>
              <a:spcBef>
                <a:spcPts val="0"/>
              </a:spcBef>
              <a:buNone/>
            </a:pPr>
            <a:r>
              <a:rPr lang="en-US" sz="1050" dirty="0" smtClean="0">
                <a:latin typeface="Courier New" pitchFamily="49" charset="0"/>
                <a:cs typeface="Courier New" pitchFamily="49" charset="0"/>
              </a:rPr>
              <a:t>--&gt;</a:t>
            </a:r>
          </a:p>
          <a:p>
            <a:pPr>
              <a:spcBef>
                <a:spcPts val="0"/>
              </a:spcBef>
              <a:buNone/>
            </a:pPr>
            <a:r>
              <a:rPr lang="en-US" sz="1050" dirty="0" smtClean="0">
                <a:latin typeface="Courier New" pitchFamily="49" charset="0"/>
                <a:cs typeface="Courier New" pitchFamily="49" charset="0"/>
              </a:rPr>
              <a:t>   [propose-operator &lt;op&gt; go-to-next-area</a:t>
            </a:r>
          </a:p>
          <a:p>
            <a:pPr>
              <a:spcBef>
                <a:spcPts val="0"/>
              </a:spcBef>
              <a:buNone/>
            </a:pPr>
            <a:r>
              <a:rPr lang="en-US" sz="1050" dirty="0" smtClean="0">
                <a:latin typeface="Courier New" pitchFamily="49" charset="0"/>
                <a:cs typeface="Courier New" pitchFamily="49" charset="0"/>
              </a:rPr>
              <a:t>         &lt;g&gt; &lt;</a:t>
            </a:r>
            <a:r>
              <a:rPr lang="en-US" sz="1050" dirty="0" err="1" smtClean="0">
                <a:latin typeface="Courier New" pitchFamily="49" charset="0"/>
                <a:cs typeface="Courier New" pitchFamily="49" charset="0"/>
              </a:rPr>
              <a:t>ts</a:t>
            </a:r>
            <a:r>
              <a:rPr lang="en-US" sz="1050" dirty="0" smtClean="0">
                <a:latin typeface="Courier New" pitchFamily="49" charset="0"/>
                <a:cs typeface="Courier New" pitchFamily="49" charset="0"/>
              </a:rPr>
              <a:t>&gt;]</a:t>
            </a:r>
          </a:p>
          <a:p>
            <a:pPr>
              <a:spcBef>
                <a:spcPts val="0"/>
              </a:spcBef>
              <a:buNone/>
            </a:pPr>
            <a:r>
              <a:rPr lang="en-US" sz="1050" dirty="0" smtClean="0">
                <a:latin typeface="Courier New" pitchFamily="49" charset="0"/>
                <a:cs typeface="Courier New" pitchFamily="49" charset="0"/>
              </a:rPr>
              <a:t>   (&lt;op&gt; ^next-waypoint &lt;next-</a:t>
            </a:r>
            <a:r>
              <a:rPr lang="en-US" sz="1050" dirty="0" err="1" smtClean="0">
                <a:latin typeface="Courier New" pitchFamily="49" charset="0"/>
                <a:cs typeface="Courier New" pitchFamily="49" charset="0"/>
              </a:rPr>
              <a:t>wp</a:t>
            </a:r>
            <a:r>
              <a:rPr lang="en-US" sz="1050" dirty="0" smtClean="0">
                <a:latin typeface="Courier New" pitchFamily="49" charset="0"/>
                <a:cs typeface="Courier New" pitchFamily="49" charset="0"/>
              </a:rPr>
              <a:t>&gt;)}</a:t>
            </a:r>
          </a:p>
          <a:p>
            <a:pPr>
              <a:spcBef>
                <a:spcPts val="0"/>
              </a:spcBef>
              <a:buNone/>
            </a:pPr>
            <a:endParaRPr lang="en-US" sz="1050" dirty="0" smtClean="0">
              <a:latin typeface="Courier New" pitchFamily="49" charset="0"/>
              <a:cs typeface="Courier New" pitchFamily="49" charset="0"/>
            </a:endParaRPr>
          </a:p>
          <a:p>
            <a:pPr>
              <a:spcBef>
                <a:spcPts val="0"/>
              </a:spcBef>
              <a:buNone/>
            </a:pPr>
            <a:endParaRPr lang="en-US" sz="1050" dirty="0" smtClean="0">
              <a:latin typeface="Courier New" pitchFamily="49" charset="0"/>
              <a:cs typeface="Courier New" pitchFamily="49" charset="0"/>
            </a:endParaRPr>
          </a:p>
          <a:p>
            <a:pPr>
              <a:buNone/>
            </a:pPr>
            <a:endParaRPr lang="en-US" sz="1050" dirty="0"/>
          </a:p>
        </p:txBody>
      </p:sp>
      <p:sp>
        <p:nvSpPr>
          <p:cNvPr id="4" name="Content Placeholder 3"/>
          <p:cNvSpPr>
            <a:spLocks noGrp="1"/>
          </p:cNvSpPr>
          <p:nvPr>
            <p:ph sz="half" idx="2"/>
          </p:nvPr>
        </p:nvSpPr>
        <p:spPr>
          <a:xfrm>
            <a:off x="4838700" y="609600"/>
            <a:ext cx="3619500" cy="4495800"/>
          </a:xfrm>
        </p:spPr>
        <p:txBody>
          <a:bodyPr/>
          <a:lstStyle/>
          <a:p>
            <a:pPr>
              <a:spcBef>
                <a:spcPts val="0"/>
              </a:spcBef>
              <a:buNone/>
            </a:pPr>
            <a:r>
              <a:rPr lang="en-US" sz="1050" dirty="0" smtClean="0">
                <a:latin typeface="Courier New" pitchFamily="49" charset="0"/>
                <a:cs typeface="Courier New" pitchFamily="49" charset="0"/>
              </a:rPr>
              <a:t>sp {elaborate*task*robot</a:t>
            </a:r>
          </a:p>
          <a:p>
            <a:pPr>
              <a:spcBef>
                <a:spcPts val="0"/>
              </a:spcBef>
              <a:buNone/>
            </a:pPr>
            <a:r>
              <a:rPr lang="en-US" sz="1050" dirty="0" smtClean="0">
                <a:latin typeface="Courier New" pitchFamily="49" charset="0"/>
                <a:cs typeface="Courier New" pitchFamily="49" charset="0"/>
              </a:rPr>
              <a:t>   (state &lt;s&gt; ^</a:t>
            </a:r>
            <a:r>
              <a:rPr lang="en-US" sz="1050" dirty="0" err="1" smtClean="0">
                <a:latin typeface="Courier New" pitchFamily="49" charset="0"/>
                <a:cs typeface="Courier New" pitchFamily="49" charset="0"/>
              </a:rPr>
              <a:t>superstate</a:t>
            </a:r>
            <a:r>
              <a:rPr lang="en-US" sz="1050" dirty="0" smtClean="0">
                <a:latin typeface="Courier New" pitchFamily="49" charset="0"/>
                <a:cs typeface="Courier New" pitchFamily="49" charset="0"/>
              </a:rPr>
              <a:t> nil)</a:t>
            </a:r>
          </a:p>
          <a:p>
            <a:pPr>
              <a:spcBef>
                <a:spcPts val="0"/>
              </a:spcBef>
              <a:buNone/>
            </a:pPr>
            <a:r>
              <a:rPr lang="en-US" sz="1050" dirty="0" smtClean="0">
                <a:latin typeface="Courier New" pitchFamily="49" charset="0"/>
                <a:cs typeface="Courier New" pitchFamily="49" charset="0"/>
              </a:rPr>
              <a:t>--&gt;</a:t>
            </a:r>
          </a:p>
          <a:p>
            <a:pPr>
              <a:spcBef>
                <a:spcPts val="0"/>
              </a:spcBef>
              <a:buNone/>
            </a:pPr>
            <a:r>
              <a:rPr lang="en-US" sz="1050" dirty="0" smtClean="0">
                <a:latin typeface="Courier New" pitchFamily="49" charset="0"/>
                <a:cs typeface="Courier New" pitchFamily="49" charset="0"/>
              </a:rPr>
              <a:t>   (&lt;s&gt; ^name robot)}</a:t>
            </a:r>
          </a:p>
          <a:p>
            <a:pPr>
              <a:spcBef>
                <a:spcPts val="0"/>
              </a:spcBef>
              <a:buNone/>
            </a:pPr>
            <a:endParaRPr lang="en-US" sz="1050" dirty="0" smtClean="0">
              <a:latin typeface="Courier New" pitchFamily="49" charset="0"/>
              <a:cs typeface="Courier New" pitchFamily="49" charset="0"/>
            </a:endParaRPr>
          </a:p>
          <a:p>
            <a:pPr>
              <a:spcBef>
                <a:spcPts val="0"/>
              </a:spcBef>
              <a:buNone/>
            </a:pPr>
            <a:r>
              <a:rPr lang="en-US" sz="1050" dirty="0" smtClean="0">
                <a:latin typeface="Courier New" pitchFamily="49" charset="0"/>
                <a:cs typeface="Courier New" pitchFamily="49" charset="0"/>
              </a:rPr>
              <a:t>sp {robot*propose*patrol</a:t>
            </a:r>
          </a:p>
          <a:p>
            <a:pPr>
              <a:spcBef>
                <a:spcPts val="0"/>
              </a:spcBef>
              <a:buNone/>
            </a:pPr>
            <a:r>
              <a:rPr lang="en-US" sz="1050" dirty="0" smtClean="0">
                <a:latin typeface="Courier New" pitchFamily="49" charset="0"/>
                <a:cs typeface="Courier New" pitchFamily="49" charset="0"/>
              </a:rPr>
              <a:t>   (state &lt;s&gt; ^name robot</a:t>
            </a:r>
          </a:p>
          <a:p>
            <a:pPr>
              <a:spcBef>
                <a:spcPts val="0"/>
              </a:spcBef>
              <a:buNone/>
            </a:pPr>
            <a:r>
              <a:rPr lang="en-US" sz="1050" dirty="0" smtClean="0">
                <a:latin typeface="Courier New" pitchFamily="49" charset="0"/>
                <a:cs typeface="Courier New" pitchFamily="49" charset="0"/>
              </a:rPr>
              <a:t>              ^current-mission.name patrol)</a:t>
            </a:r>
          </a:p>
          <a:p>
            <a:pPr>
              <a:spcBef>
                <a:spcPts val="0"/>
              </a:spcBef>
              <a:buNone/>
            </a:pPr>
            <a:r>
              <a:rPr lang="en-US" sz="1050" dirty="0" smtClean="0">
                <a:latin typeface="Courier New" pitchFamily="49" charset="0"/>
                <a:cs typeface="Courier New" pitchFamily="49" charset="0"/>
              </a:rPr>
              <a:t>--&gt;</a:t>
            </a:r>
          </a:p>
          <a:p>
            <a:pPr>
              <a:spcBef>
                <a:spcPts val="0"/>
              </a:spcBef>
              <a:buNone/>
            </a:pPr>
            <a:r>
              <a:rPr lang="en-US" sz="1050" dirty="0" smtClean="0">
                <a:latin typeface="Courier New" pitchFamily="49" charset="0"/>
                <a:cs typeface="Courier New" pitchFamily="49" charset="0"/>
              </a:rPr>
              <a:t>   (&lt;s&gt; ^operator &lt;op&gt; + =)</a:t>
            </a:r>
          </a:p>
          <a:p>
            <a:pPr>
              <a:spcBef>
                <a:spcPts val="0"/>
              </a:spcBef>
              <a:buNone/>
            </a:pPr>
            <a:r>
              <a:rPr lang="en-US" sz="1050" dirty="0" smtClean="0">
                <a:latin typeface="Courier New" pitchFamily="49" charset="0"/>
                <a:cs typeface="Courier New" pitchFamily="49" charset="0"/>
              </a:rPr>
              <a:t>   (&lt;op&gt; ^name patrol)} </a:t>
            </a:r>
          </a:p>
          <a:p>
            <a:pPr>
              <a:spcBef>
                <a:spcPts val="0"/>
              </a:spcBef>
              <a:buNone/>
            </a:pPr>
            <a:endParaRPr lang="en-US" sz="1050" dirty="0" smtClean="0">
              <a:latin typeface="Courier New" pitchFamily="49" charset="0"/>
              <a:cs typeface="Courier New" pitchFamily="49" charset="0"/>
            </a:endParaRPr>
          </a:p>
          <a:p>
            <a:pPr>
              <a:spcBef>
                <a:spcPts val="0"/>
              </a:spcBef>
              <a:buNone/>
            </a:pPr>
            <a:r>
              <a:rPr lang="en-US" sz="1050" dirty="0" smtClean="0">
                <a:latin typeface="Courier New" pitchFamily="49" charset="0"/>
                <a:cs typeface="Courier New" pitchFamily="49" charset="0"/>
              </a:rPr>
              <a:t>sp {circuit-patrol*propose*</a:t>
            </a:r>
            <a:r>
              <a:rPr lang="en-US" sz="1050" dirty="0" err="1" smtClean="0">
                <a:latin typeface="Courier New" pitchFamily="49" charset="0"/>
                <a:cs typeface="Courier New" pitchFamily="49" charset="0"/>
              </a:rPr>
              <a:t>goto</a:t>
            </a:r>
            <a:r>
              <a:rPr lang="en-US" sz="1050" dirty="0" smtClean="0">
                <a:latin typeface="Courier New" pitchFamily="49" charset="0"/>
                <a:cs typeface="Courier New" pitchFamily="49" charset="0"/>
              </a:rPr>
              <a:t>-next-area</a:t>
            </a:r>
          </a:p>
          <a:p>
            <a:pPr>
              <a:spcBef>
                <a:spcPts val="0"/>
              </a:spcBef>
              <a:buNone/>
            </a:pPr>
            <a:r>
              <a:rPr lang="en-US" sz="1050" dirty="0" smtClean="0">
                <a:latin typeface="Courier New" pitchFamily="49" charset="0"/>
                <a:cs typeface="Courier New" pitchFamily="49" charset="0"/>
              </a:rPr>
              <a:t>   (state &lt;s&gt; ^name patrol</a:t>
            </a:r>
          </a:p>
          <a:p>
            <a:pPr>
              <a:spcBef>
                <a:spcPts val="0"/>
              </a:spcBef>
              <a:buNone/>
            </a:pPr>
            <a:r>
              <a:rPr lang="en-US" sz="1050" dirty="0" smtClean="0">
                <a:latin typeface="Courier New" pitchFamily="49" charset="0"/>
                <a:cs typeface="Courier New" pitchFamily="49" charset="0"/>
              </a:rPr>
              <a:t>             -^achieved-area true</a:t>
            </a:r>
          </a:p>
          <a:p>
            <a:pPr>
              <a:spcBef>
                <a:spcPts val="0"/>
              </a:spcBef>
              <a:buNone/>
            </a:pPr>
            <a:r>
              <a:rPr lang="en-US" sz="1050" dirty="0" smtClean="0">
                <a:latin typeface="Courier New" pitchFamily="49" charset="0"/>
                <a:cs typeface="Courier New" pitchFamily="49" charset="0"/>
              </a:rPr>
              <a:t>              ^top-state &lt;</a:t>
            </a:r>
            <a:r>
              <a:rPr lang="en-US" sz="1050" dirty="0" err="1" smtClean="0">
                <a:latin typeface="Courier New" pitchFamily="49" charset="0"/>
                <a:cs typeface="Courier New" pitchFamily="49" charset="0"/>
              </a:rPr>
              <a:t>ts</a:t>
            </a:r>
            <a:r>
              <a:rPr lang="en-US" sz="1050" dirty="0" smtClean="0">
                <a:latin typeface="Courier New" pitchFamily="49" charset="0"/>
                <a:cs typeface="Courier New" pitchFamily="49" charset="0"/>
              </a:rPr>
              <a:t>&gt;)</a:t>
            </a:r>
          </a:p>
          <a:p>
            <a:pPr>
              <a:spcBef>
                <a:spcPts val="0"/>
              </a:spcBef>
              <a:buNone/>
            </a:pPr>
            <a:r>
              <a:rPr lang="en-US" sz="1050" dirty="0" smtClean="0">
                <a:latin typeface="Courier New" pitchFamily="49" charset="0"/>
                <a:cs typeface="Courier New" pitchFamily="49" charset="0"/>
              </a:rPr>
              <a:t>   (&lt;</a:t>
            </a:r>
            <a:r>
              <a:rPr lang="en-US" sz="1050" dirty="0" err="1" smtClean="0">
                <a:latin typeface="Courier New" pitchFamily="49" charset="0"/>
                <a:cs typeface="Courier New" pitchFamily="49" charset="0"/>
              </a:rPr>
              <a:t>ts</a:t>
            </a:r>
            <a:r>
              <a:rPr lang="en-US" sz="1050" dirty="0" smtClean="0">
                <a:latin typeface="Courier New" pitchFamily="49" charset="0"/>
                <a:cs typeface="Courier New" pitchFamily="49" charset="0"/>
              </a:rPr>
              <a:t>&gt; ^current-mission.next-area.id &lt;id&gt;</a:t>
            </a:r>
          </a:p>
          <a:p>
            <a:pPr>
              <a:spcBef>
                <a:spcPts val="0"/>
              </a:spcBef>
              <a:buNone/>
            </a:pP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areas.area</a:t>
            </a:r>
            <a:r>
              <a:rPr lang="en-US" sz="1050" dirty="0" smtClean="0">
                <a:latin typeface="Courier New" pitchFamily="49" charset="0"/>
                <a:cs typeface="Courier New" pitchFamily="49" charset="0"/>
              </a:rPr>
              <a:t> &lt;area&gt;)</a:t>
            </a:r>
          </a:p>
          <a:p>
            <a:pPr>
              <a:spcBef>
                <a:spcPts val="0"/>
              </a:spcBef>
              <a:buNone/>
            </a:pPr>
            <a:r>
              <a:rPr lang="en-US" sz="1050" dirty="0" smtClean="0">
                <a:latin typeface="Courier New" pitchFamily="49" charset="0"/>
                <a:cs typeface="Courier New" pitchFamily="49" charset="0"/>
              </a:rPr>
              <a:t>   (&lt;area&gt; ^id &lt;id&gt;)</a:t>
            </a:r>
          </a:p>
          <a:p>
            <a:pPr>
              <a:spcBef>
                <a:spcPts val="0"/>
              </a:spcBef>
              <a:buNone/>
            </a:pPr>
            <a:r>
              <a:rPr lang="en-US" sz="1050" dirty="0" smtClean="0">
                <a:latin typeface="Courier New" pitchFamily="49" charset="0"/>
                <a:cs typeface="Courier New" pitchFamily="49" charset="0"/>
              </a:rPr>
              <a:t>--&gt;</a:t>
            </a:r>
          </a:p>
          <a:p>
            <a:pPr>
              <a:spcBef>
                <a:spcPts val="0"/>
              </a:spcBef>
              <a:buNone/>
            </a:pPr>
            <a:r>
              <a:rPr lang="en-US" sz="1050" dirty="0" smtClean="0">
                <a:latin typeface="Courier New" pitchFamily="49" charset="0"/>
                <a:cs typeface="Courier New" pitchFamily="49" charset="0"/>
              </a:rPr>
              <a:t>   (&lt;s&gt; ^operator &lt;op&gt; + =, &gt;)</a:t>
            </a:r>
          </a:p>
          <a:p>
            <a:pPr>
              <a:spcBef>
                <a:spcPts val="0"/>
              </a:spcBef>
              <a:buNone/>
            </a:pPr>
            <a:r>
              <a:rPr lang="en-US" sz="1050" dirty="0" smtClean="0">
                <a:latin typeface="Courier New" pitchFamily="49" charset="0"/>
                <a:cs typeface="Courier New" pitchFamily="49" charset="0"/>
              </a:rPr>
              <a:t>   (&lt;op&gt; ^name </a:t>
            </a:r>
            <a:r>
              <a:rPr lang="en-US" sz="1050" dirty="0" err="1" smtClean="0">
                <a:latin typeface="Courier New" pitchFamily="49" charset="0"/>
                <a:cs typeface="Courier New" pitchFamily="49" charset="0"/>
              </a:rPr>
              <a:t>goto</a:t>
            </a:r>
            <a:r>
              <a:rPr lang="en-US" sz="1050" dirty="0" smtClean="0">
                <a:latin typeface="Courier New" pitchFamily="49" charset="0"/>
                <a:cs typeface="Courier New" pitchFamily="49" charset="0"/>
              </a:rPr>
              <a:t>-next-area</a:t>
            </a:r>
          </a:p>
          <a:p>
            <a:pPr>
              <a:spcBef>
                <a:spcPts val="0"/>
              </a:spcBef>
              <a:buNone/>
            </a:pPr>
            <a:r>
              <a:rPr lang="en-US" sz="1050" dirty="0" smtClean="0">
                <a:latin typeface="Courier New" pitchFamily="49" charset="0"/>
                <a:cs typeface="Courier New" pitchFamily="49" charset="0"/>
              </a:rPr>
              <a:t>         ^type go-to-area</a:t>
            </a:r>
          </a:p>
          <a:p>
            <a:pPr>
              <a:spcBef>
                <a:spcPts val="0"/>
              </a:spcBef>
              <a:buNone/>
            </a:pPr>
            <a:r>
              <a:rPr lang="en-US" sz="1050" dirty="0" smtClean="0">
                <a:latin typeface="Courier New" pitchFamily="49" charset="0"/>
                <a:cs typeface="Courier New" pitchFamily="49" charset="0"/>
              </a:rPr>
              <a:t>         ^area &lt;area&gt;)} </a:t>
            </a:r>
          </a:p>
          <a:p>
            <a:pPr>
              <a:spcBef>
                <a:spcPts val="0"/>
              </a:spcBef>
              <a:buNone/>
            </a:pPr>
            <a:endParaRPr lang="en-US" sz="1050" dirty="0" smtClean="0">
              <a:latin typeface="Courier New" pitchFamily="49" charset="0"/>
              <a:cs typeface="Courier New" pitchFamily="49" charset="0"/>
            </a:endParaRPr>
          </a:p>
          <a:p>
            <a:pPr>
              <a:spcBef>
                <a:spcPts val="0"/>
              </a:spcBef>
              <a:buNone/>
            </a:pPr>
            <a:r>
              <a:rPr lang="en-US" sz="1050" dirty="0" smtClean="0">
                <a:latin typeface="Courier New" pitchFamily="49" charset="0"/>
                <a:cs typeface="Courier New" pitchFamily="49" charset="0"/>
              </a:rPr>
              <a:t>sp {go-to-area*propose*go-to-next-area*plan</a:t>
            </a:r>
          </a:p>
          <a:p>
            <a:pPr>
              <a:spcBef>
                <a:spcPts val="0"/>
              </a:spcBef>
              <a:buNone/>
            </a:pPr>
            <a:r>
              <a:rPr lang="en-US" sz="1050" dirty="0" smtClean="0">
                <a:latin typeface="Courier New" pitchFamily="49" charset="0"/>
                <a:cs typeface="Courier New" pitchFamily="49" charset="0"/>
              </a:rPr>
              <a:t>   (state &lt;s&gt; ^type go-to-area</a:t>
            </a:r>
          </a:p>
          <a:p>
            <a:pPr>
              <a:spcBef>
                <a:spcPts val="0"/>
              </a:spcBef>
              <a:buNone/>
            </a:pPr>
            <a:r>
              <a:rPr lang="en-US" sz="1050" dirty="0" smtClean="0">
                <a:latin typeface="Courier New" pitchFamily="49" charset="0"/>
                <a:cs typeface="Courier New" pitchFamily="49" charset="0"/>
              </a:rPr>
              <a:t>              ^top-</a:t>
            </a:r>
            <a:r>
              <a:rPr lang="en-US" sz="1050" dirty="0" err="1" smtClean="0">
                <a:latin typeface="Courier New" pitchFamily="49" charset="0"/>
                <a:cs typeface="Courier New" pitchFamily="49" charset="0"/>
              </a:rPr>
              <a:t>state.current</a:t>
            </a:r>
            <a:r>
              <a:rPr lang="en-US" sz="1050" dirty="0" smtClean="0">
                <a:latin typeface="Courier New" pitchFamily="49" charset="0"/>
                <a:cs typeface="Courier New" pitchFamily="49" charset="0"/>
              </a:rPr>
              <a:t>-</a:t>
            </a:r>
            <a:r>
              <a:rPr lang="en-US" sz="1050" dirty="0" err="1" smtClean="0">
                <a:latin typeface="Courier New" pitchFamily="49" charset="0"/>
                <a:cs typeface="Courier New" pitchFamily="49" charset="0"/>
              </a:rPr>
              <a:t>location.next</a:t>
            </a:r>
            <a:r>
              <a:rPr lang="en-US" sz="1050" dirty="0" smtClean="0">
                <a:latin typeface="Courier New" pitchFamily="49" charset="0"/>
                <a:cs typeface="Courier New" pitchFamily="49" charset="0"/>
              </a:rPr>
              <a:t> &lt;next-</a:t>
            </a:r>
            <a:r>
              <a:rPr lang="en-US" sz="1050" dirty="0" err="1" smtClean="0">
                <a:latin typeface="Courier New" pitchFamily="49" charset="0"/>
                <a:cs typeface="Courier New" pitchFamily="49" charset="0"/>
              </a:rPr>
              <a:t>wp</a:t>
            </a:r>
            <a:r>
              <a:rPr lang="en-US" sz="1050" dirty="0" smtClean="0">
                <a:latin typeface="Courier New" pitchFamily="49" charset="0"/>
                <a:cs typeface="Courier New" pitchFamily="49" charset="0"/>
              </a:rPr>
              <a:t>&gt;)</a:t>
            </a:r>
          </a:p>
          <a:p>
            <a:pPr>
              <a:spcBef>
                <a:spcPts val="0"/>
              </a:spcBef>
              <a:buNone/>
            </a:pPr>
            <a:r>
              <a:rPr lang="en-US" sz="1050" dirty="0" smtClean="0">
                <a:latin typeface="Courier New" pitchFamily="49" charset="0"/>
                <a:cs typeface="Courier New" pitchFamily="49" charset="0"/>
              </a:rPr>
              <a:t>--&gt;</a:t>
            </a:r>
          </a:p>
          <a:p>
            <a:pPr>
              <a:spcBef>
                <a:spcPts val="0"/>
              </a:spcBef>
              <a:buNone/>
            </a:pPr>
            <a:r>
              <a:rPr lang="en-US" sz="1050" dirty="0" smtClean="0">
                <a:latin typeface="Courier New" pitchFamily="49" charset="0"/>
                <a:cs typeface="Courier New" pitchFamily="49" charset="0"/>
              </a:rPr>
              <a:t>   (&lt;s&gt; ^operator &lt;op&gt; +)</a:t>
            </a:r>
          </a:p>
          <a:p>
            <a:pPr>
              <a:spcBef>
                <a:spcPts val="0"/>
              </a:spcBef>
              <a:buNone/>
            </a:pPr>
            <a:r>
              <a:rPr lang="en-US" sz="1050" dirty="0" smtClean="0">
                <a:latin typeface="Courier New" pitchFamily="49" charset="0"/>
                <a:cs typeface="Courier New" pitchFamily="49" charset="0"/>
              </a:rPr>
              <a:t>   (&lt;op&gt; ^name go-to-next-area</a:t>
            </a:r>
          </a:p>
          <a:p>
            <a:pPr>
              <a:spcBef>
                <a:spcPts val="0"/>
              </a:spcBef>
              <a:buNone/>
            </a:pPr>
            <a:r>
              <a:rPr lang="en-US" sz="1050" dirty="0" smtClean="0">
                <a:latin typeface="Courier New" pitchFamily="49" charset="0"/>
                <a:cs typeface="Courier New" pitchFamily="49" charset="0"/>
              </a:rPr>
              <a:t>         ^next-waypoint &lt;next-</a:t>
            </a:r>
            <a:r>
              <a:rPr lang="en-US" sz="1050" dirty="0" err="1" smtClean="0">
                <a:latin typeface="Courier New" pitchFamily="49" charset="0"/>
                <a:cs typeface="Courier New" pitchFamily="49" charset="0"/>
              </a:rPr>
              <a:t>wp</a:t>
            </a:r>
            <a:r>
              <a:rPr lang="en-US" sz="1050" dirty="0" smtClean="0">
                <a:latin typeface="Courier New" pitchFamily="49" charset="0"/>
                <a:cs typeface="Courier New" pitchFamily="49" charset="0"/>
              </a:rPr>
              <a:t>&gt;)}</a:t>
            </a:r>
          </a:p>
          <a:p>
            <a:pPr>
              <a:spcBef>
                <a:spcPts val="0"/>
              </a:spcBef>
              <a:buNone/>
            </a:pPr>
            <a:endParaRPr lang="en-US" sz="1050" dirty="0" smtClean="0">
              <a:latin typeface="Courier New" pitchFamily="49" charset="0"/>
              <a:cs typeface="Courier New" pitchFamily="49" charset="0"/>
            </a:endParaRPr>
          </a:p>
          <a:p>
            <a:pPr>
              <a:spcBef>
                <a:spcPts val="0"/>
              </a:spcBef>
              <a:buNone/>
            </a:pPr>
            <a:endParaRPr lang="en-US" sz="1050" dirty="0">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pPr>
              <a:defRPr/>
            </a:pPr>
            <a:fld id="{28DCFB9D-FA9E-4062-B2A7-96623DEC5335}" type="datetime1">
              <a:rPr lang="en-US" smtClean="0"/>
              <a:pPr>
                <a:defRPr/>
              </a:pPr>
              <a:t>6/13/2011</a:t>
            </a:fld>
            <a:endParaRPr lang="en-US"/>
          </a:p>
        </p:txBody>
      </p:sp>
      <p:sp>
        <p:nvSpPr>
          <p:cNvPr id="6" name="Footer Placeholder 5"/>
          <p:cNvSpPr>
            <a:spLocks noGrp="1"/>
          </p:cNvSpPr>
          <p:nvPr>
            <p:ph type="ftr" sz="quarter" idx="11"/>
          </p:nvPr>
        </p:nvSpPr>
        <p:spPr/>
        <p:txBody>
          <a:bodyPr/>
          <a:lstStyle/>
          <a:p>
            <a:pPr>
              <a:defRPr/>
            </a:pPr>
            <a:r>
              <a:rPr lang="en-US" smtClean="0"/>
              <a:t>Soar Technology, Inc. Proprietary</a:t>
            </a:r>
            <a:endParaRPr lang="en-US"/>
          </a:p>
        </p:txBody>
      </p:sp>
      <p:sp>
        <p:nvSpPr>
          <p:cNvPr id="7" name="Slide Number Placeholder 6"/>
          <p:cNvSpPr>
            <a:spLocks noGrp="1"/>
          </p:cNvSpPr>
          <p:nvPr>
            <p:ph type="sldNum" sz="quarter" idx="12"/>
          </p:nvPr>
        </p:nvSpPr>
        <p:spPr/>
        <p:txBody>
          <a:bodyPr/>
          <a:lstStyle/>
          <a:p>
            <a:pPr>
              <a:defRPr/>
            </a:pPr>
            <a:fld id="{FFA99AB7-CB11-4D53-983D-9FD7BDF1B602}"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NeoNGS</a:t>
            </a:r>
            <a:r>
              <a:rPr lang="en-US" dirty="0" smtClean="0"/>
              <a:t>: Extending NGS to </a:t>
            </a:r>
            <a:r>
              <a:rPr lang="en-US" dirty="0" err="1" smtClean="0"/>
              <a:t>Substates</a:t>
            </a:r>
            <a:endParaRPr lang="en-US" dirty="0"/>
          </a:p>
        </p:txBody>
      </p:sp>
      <p:sp>
        <p:nvSpPr>
          <p:cNvPr id="3" name="Content Placeholder 2"/>
          <p:cNvSpPr>
            <a:spLocks noGrp="1"/>
          </p:cNvSpPr>
          <p:nvPr>
            <p:ph idx="1"/>
          </p:nvPr>
        </p:nvSpPr>
        <p:spPr/>
        <p:txBody>
          <a:bodyPr/>
          <a:lstStyle/>
          <a:p>
            <a:r>
              <a:rPr lang="en-US" dirty="0" smtClean="0"/>
              <a:t>NGS will currently only create structures on the top state</a:t>
            </a:r>
          </a:p>
          <a:p>
            <a:r>
              <a:rPr lang="en-US" dirty="0" smtClean="0"/>
              <a:t>Extending NGS to create independent goal structures in </a:t>
            </a:r>
            <a:r>
              <a:rPr lang="en-US" dirty="0" err="1" smtClean="0"/>
              <a:t>substates</a:t>
            </a:r>
            <a:r>
              <a:rPr lang="en-US" dirty="0" smtClean="0"/>
              <a:t> should be easy</a:t>
            </a:r>
          </a:p>
          <a:p>
            <a:r>
              <a:rPr lang="en-US" dirty="0" err="1" smtClean="0"/>
              <a:t>Substates</a:t>
            </a:r>
            <a:r>
              <a:rPr lang="en-US" dirty="0" smtClean="0"/>
              <a:t> could be linked to </a:t>
            </a:r>
            <a:r>
              <a:rPr lang="en-US" dirty="0" err="1" smtClean="0"/>
              <a:t>superstate</a:t>
            </a:r>
            <a:r>
              <a:rPr lang="en-US" dirty="0" smtClean="0"/>
              <a:t> goals, providing a standard structure in which to store information and get additional context</a:t>
            </a:r>
          </a:p>
          <a:p>
            <a:pPr lvl="1"/>
            <a:r>
              <a:rPr lang="en-US" dirty="0" smtClean="0"/>
              <a:t>In ONC impasses, Michigan approach typically just names the </a:t>
            </a:r>
            <a:r>
              <a:rPr lang="en-US" dirty="0" err="1" smtClean="0"/>
              <a:t>substate</a:t>
            </a:r>
            <a:r>
              <a:rPr lang="en-US" dirty="0" smtClean="0"/>
              <a:t> after the </a:t>
            </a:r>
            <a:r>
              <a:rPr lang="en-US" dirty="0" err="1" smtClean="0"/>
              <a:t>superoperator</a:t>
            </a:r>
            <a:r>
              <a:rPr lang="en-US" dirty="0" smtClean="0"/>
              <a:t>; additional context is provided ad-hoc</a:t>
            </a:r>
          </a:p>
        </p:txBody>
      </p:sp>
      <p:sp>
        <p:nvSpPr>
          <p:cNvPr id="5" name="Slide Number Placeholder 4"/>
          <p:cNvSpPr>
            <a:spLocks noGrp="1"/>
          </p:cNvSpPr>
          <p:nvPr>
            <p:ph type="sldNum" sz="quarter" idx="12"/>
          </p:nvPr>
        </p:nvSpPr>
        <p:spPr/>
        <p:txBody>
          <a:bodyPr/>
          <a:lstStyle/>
          <a:p>
            <a:pPr>
              <a:defRPr/>
            </a:pPr>
            <a:fld id="{B959520A-57E6-45ED-AC94-561337EFD1F2}"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smtClean="0"/>
              <a:t>Soar Technology, Inc. Proprietary</a:t>
            </a:r>
            <a:endParaRPr lang="en-US"/>
          </a:p>
        </p:txBody>
      </p:sp>
      <p:sp>
        <p:nvSpPr>
          <p:cNvPr id="7" name="Date Placeholder 3"/>
          <p:cNvSpPr>
            <a:spLocks noGrp="1"/>
          </p:cNvSpPr>
          <p:nvPr>
            <p:ph type="dt" sz="half" idx="10"/>
          </p:nvPr>
        </p:nvSpPr>
        <p:spPr>
          <a:xfrm>
            <a:off x="6705600" y="6324600"/>
            <a:ext cx="1752600" cy="304800"/>
          </a:xfrm>
        </p:spPr>
        <p:txBody>
          <a:bodyPr/>
          <a:lstStyle/>
          <a:p>
            <a:pPr>
              <a:defRPr/>
            </a:pPr>
            <a:r>
              <a:rPr lang="en-US" dirty="0" smtClean="0"/>
              <a:t>Soar Workshop 2011</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7543800" cy="609600"/>
          </a:xfrm>
        </p:spPr>
        <p:txBody>
          <a:bodyPr/>
          <a:lstStyle/>
          <a:p>
            <a:r>
              <a:rPr lang="en-US" dirty="0" smtClean="0"/>
              <a:t>Using </a:t>
            </a:r>
            <a:r>
              <a:rPr lang="en-US" dirty="0" err="1" smtClean="0"/>
              <a:t>NeoNGS</a:t>
            </a:r>
            <a:r>
              <a:rPr lang="en-US" dirty="0" smtClean="0"/>
              <a:t> to support the Michigan approach</a:t>
            </a:r>
            <a:endParaRPr lang="en-US" dirty="0"/>
          </a:p>
        </p:txBody>
      </p:sp>
      <p:sp>
        <p:nvSpPr>
          <p:cNvPr id="3" name="Content Placeholder 2"/>
          <p:cNvSpPr>
            <a:spLocks noGrp="1"/>
          </p:cNvSpPr>
          <p:nvPr>
            <p:ph idx="1"/>
          </p:nvPr>
        </p:nvSpPr>
        <p:spPr/>
        <p:txBody>
          <a:bodyPr/>
          <a:lstStyle/>
          <a:p>
            <a:r>
              <a:rPr lang="en-US" dirty="0" smtClean="0"/>
              <a:t>In the Michigan approach, handling interruptions and interleaving while maintaining the decomposition relationship relies on ad-hoc structures to store intermediate information</a:t>
            </a:r>
          </a:p>
          <a:p>
            <a:r>
              <a:rPr lang="en-US" dirty="0" err="1" smtClean="0"/>
              <a:t>NeoNGS</a:t>
            </a:r>
            <a:r>
              <a:rPr lang="en-US" dirty="0" smtClean="0"/>
              <a:t> goals can be those structures, standardizing how agents are designed to deal with these issues</a:t>
            </a:r>
          </a:p>
          <a:p>
            <a:pPr lvl="1"/>
            <a:r>
              <a:rPr lang="en-US" dirty="0" smtClean="0"/>
              <a:t>Existing NGS could work, too, so long as you only need to store information on the top state; in general, though, any </a:t>
            </a:r>
            <a:r>
              <a:rPr lang="en-US" dirty="0" err="1" smtClean="0"/>
              <a:t>superstate</a:t>
            </a:r>
            <a:r>
              <a:rPr lang="en-US" dirty="0" smtClean="0"/>
              <a:t> needs to be supported</a:t>
            </a:r>
          </a:p>
          <a:p>
            <a:r>
              <a:rPr lang="en-US" dirty="0" smtClean="0"/>
              <a:t>Standardization will make it easier for people to create, understand, and maintain Soar agents</a:t>
            </a:r>
            <a:endParaRPr lang="en-US" dirty="0"/>
          </a:p>
        </p:txBody>
      </p:sp>
      <p:sp>
        <p:nvSpPr>
          <p:cNvPr id="5" name="Slide Number Placeholder 4"/>
          <p:cNvSpPr>
            <a:spLocks noGrp="1"/>
          </p:cNvSpPr>
          <p:nvPr>
            <p:ph type="sldNum" sz="quarter" idx="12"/>
          </p:nvPr>
        </p:nvSpPr>
        <p:spPr/>
        <p:txBody>
          <a:bodyPr/>
          <a:lstStyle/>
          <a:p>
            <a:pPr>
              <a:defRPr/>
            </a:pPr>
            <a:fld id="{B959520A-57E6-45ED-AC94-561337EFD1F2}" type="slidenum">
              <a:rPr lang="en-US" smtClean="0"/>
              <a:pPr>
                <a:defRPr/>
              </a:pPr>
              <a:t>9</a:t>
            </a:fld>
            <a:endParaRPr lang="en-US"/>
          </a:p>
        </p:txBody>
      </p:sp>
      <p:sp>
        <p:nvSpPr>
          <p:cNvPr id="6" name="Footer Placeholder 5"/>
          <p:cNvSpPr>
            <a:spLocks noGrp="1"/>
          </p:cNvSpPr>
          <p:nvPr>
            <p:ph type="ftr" sz="quarter" idx="11"/>
          </p:nvPr>
        </p:nvSpPr>
        <p:spPr/>
        <p:txBody>
          <a:bodyPr/>
          <a:lstStyle/>
          <a:p>
            <a:pPr>
              <a:defRPr/>
            </a:pPr>
            <a:r>
              <a:rPr lang="en-US" smtClean="0"/>
              <a:t>Soar Technology, Inc. Proprietary</a:t>
            </a:r>
            <a:endParaRPr lang="en-US"/>
          </a:p>
        </p:txBody>
      </p:sp>
      <p:sp>
        <p:nvSpPr>
          <p:cNvPr id="7" name="Date Placeholder 3"/>
          <p:cNvSpPr>
            <a:spLocks noGrp="1"/>
          </p:cNvSpPr>
          <p:nvPr>
            <p:ph type="dt" sz="half" idx="10"/>
          </p:nvPr>
        </p:nvSpPr>
        <p:spPr>
          <a:xfrm>
            <a:off x="6705600" y="6324600"/>
            <a:ext cx="1752600" cy="304800"/>
          </a:xfrm>
        </p:spPr>
        <p:txBody>
          <a:bodyPr/>
          <a:lstStyle/>
          <a:p>
            <a:pPr>
              <a:defRPr/>
            </a:pPr>
            <a:r>
              <a:rPr lang="en-US" dirty="0" smtClean="0"/>
              <a:t>Soar Workshop 2011</a:t>
            </a:r>
            <a:endParaRPr lang="en-US" dirty="0"/>
          </a:p>
        </p:txBody>
      </p:sp>
    </p:spTree>
  </p:cSld>
  <p:clrMapOvr>
    <a:masterClrMapping/>
  </p:clrMapOvr>
</p:sld>
</file>

<file path=ppt/theme/theme1.xml><?xml version="1.0" encoding="utf-8"?>
<a:theme xmlns:a="http://schemas.openxmlformats.org/drawingml/2006/main" name="SoarTech">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Calibri"/>
        <a:ea typeface="ヒラギノ角ゴ Pro W3"/>
        <a:cs typeface=""/>
      </a:majorFont>
      <a:minorFont>
        <a:latin typeface="Calibri"/>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2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SoarTech</Template>
  <TotalTime>9223</TotalTime>
  <Words>1591</Words>
  <Application>Microsoft Office PowerPoint</Application>
  <PresentationFormat>On-screen Show (4:3)</PresentationFormat>
  <Paragraphs>186</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SoarTech</vt:lpstr>
      <vt:lpstr>Achieving parsimony between NGS and the Michigan approach</vt:lpstr>
      <vt:lpstr>Introduction</vt:lpstr>
      <vt:lpstr>Michigan Approach</vt:lpstr>
      <vt:lpstr>Michigan Approach in Practice</vt:lpstr>
      <vt:lpstr>NGS Approach</vt:lpstr>
      <vt:lpstr>NGS Approach in Practice</vt:lpstr>
      <vt:lpstr>Slide 7</vt:lpstr>
      <vt:lpstr>NeoNGS: Extending NGS to Substates</vt:lpstr>
      <vt:lpstr>Using NeoNGS to support the Michigan approach</vt:lpstr>
      <vt:lpstr>Using Impasses to Enhance NGS-Based Systems </vt:lpstr>
      <vt:lpstr>Way Forward</vt:lpstr>
    </vt:vector>
  </TitlesOfParts>
  <Company> Soar Technology,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Achieving parsimony between NGS and the Michigan approach</dc:title>
  <dc:creator>Bob Marinier</dc:creator>
  <cp:lastModifiedBy> Randolph M. Jones</cp:lastModifiedBy>
  <cp:revision>291</cp:revision>
  <dcterms:created xsi:type="dcterms:W3CDTF">2011-05-25T18:42:14Z</dcterms:created>
  <dcterms:modified xsi:type="dcterms:W3CDTF">2011-06-13T19:47:11Z</dcterms:modified>
</cp:coreProperties>
</file>