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57" r:id="rId4"/>
    <p:sldId id="260" r:id="rId5"/>
    <p:sldId id="267" r:id="rId6"/>
    <p:sldId id="268" r:id="rId7"/>
    <p:sldId id="269" r:id="rId8"/>
    <p:sldId id="270" r:id="rId9"/>
    <p:sldId id="271" r:id="rId10"/>
    <p:sldId id="27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4CB2CB"/>
    <a:srgbClr val="00BFF0"/>
    <a:srgbClr val="646464"/>
    <a:srgbClr val="0091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4755" autoAdjust="0"/>
  </p:normalViewPr>
  <p:slideViewPr>
    <p:cSldViewPr>
      <p:cViewPr varScale="1">
        <p:scale>
          <a:sx n="112" d="100"/>
          <a:sy n="112" d="100"/>
        </p:scale>
        <p:origin x="-98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42B29A8-8606-4553-BA9F-60672C5023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42B29A8-8606-4553-BA9F-60672C50232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E06D874-A4E8-4989-AD29-9EDC6366121E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2C17D9-D3ED-49CD-81D2-570260E33D8F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FF269-B969-434C-8526-28E37274E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73964C-10B5-4A7D-B41C-4C8C65BFC3BB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AF3A5-ADD4-40C9-AD82-F843727E4B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59520A-57E6-45ED-AC94-561337EFD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1066800" y="6324600"/>
            <a:ext cx="60198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5B700-44F0-4759-A6E0-D85AB573FB6F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A0F7A-6179-46C3-A213-661673F2F7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600200"/>
            <a:ext cx="36195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DCFB9D-FA9E-4062-B2A7-96623DEC5335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A99AB7-CB11-4D53-983D-9FD7BDF1B6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0AF81-799F-427D-92C7-016638633FD7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38D2F-50A8-44F2-8BA3-E0FF16C405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1C8EFC-86B6-4A40-A9A6-173D36BB873C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218591-DF24-4B68-A24A-D2463524A7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5EC2DE-7E3B-41E8-A73B-09D6730C1322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83F7E5-3A00-4DE3-A9C6-EAB1A9983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8525C0-E9C1-457F-8E76-233A5F60E7A5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5F99E-5487-4B30-9CD6-480D7E404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00F785-A329-4BFE-979B-B4723DB08662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28DC7-D3AE-4A83-AD13-2A4C53BBE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391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00200"/>
            <a:ext cx="7391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62800" y="6324600"/>
            <a:ext cx="1295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fld id="{942CE4A8-69A9-419E-869B-956D6F6072D4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66800" y="6324600"/>
            <a:ext cx="6019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646464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06B8AC7C-273A-4A97-8FB1-2590C25DD1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2pPr>
      <a:lvl3pPr marL="741363" indent="-166688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3pPr>
      <a:lvl4pPr marL="1082675" indent="-171450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4pPr>
      <a:lvl5pPr marL="13716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18" charset="0"/>
        <a:buChar char="•"/>
        <a:defRPr>
          <a:solidFill>
            <a:srgbClr val="646464"/>
          </a:solidFill>
          <a:latin typeface="+mn-lt"/>
          <a:ea typeface="+mn-ea"/>
        </a:defRPr>
      </a:lvl5pPr>
      <a:lvl6pPr marL="18288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emf"/><Relationship Id="rId7" Type="http://schemas.openxmlformats.org/officeDocument/2006/relationships/image" Target="../media/image8.pn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wmf"/><Relationship Id="rId14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Applied Soar Agent Development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209800" y="4343400"/>
            <a:ext cx="3733800" cy="4572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June 16, 2011</a:t>
            </a:r>
            <a:endParaRPr lang="en-US" dirty="0" smtClean="0"/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Randolph M. Jones, </a:t>
            </a:r>
            <a:r>
              <a:rPr lang="en-US" dirty="0" smtClean="0"/>
              <a:t>PhD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Gold</a:t>
            </a:r>
          </a:p>
          <a:p>
            <a:pPr lvl="1"/>
            <a:r>
              <a:rPr lang="en-US" dirty="0" smtClean="0"/>
              <a:t>Continued demand for applied Soar-based agents</a:t>
            </a:r>
          </a:p>
          <a:p>
            <a:pPr lvl="1"/>
            <a:r>
              <a:rPr lang="en-US" dirty="0" smtClean="0"/>
              <a:t>Making gradual in-roads to “prime time”</a:t>
            </a:r>
          </a:p>
          <a:p>
            <a:pPr lvl="1"/>
            <a:r>
              <a:rPr lang="en-US" dirty="0" smtClean="0"/>
              <a:t>Fair degree of reuse across systems, making systems more cost effective to build</a:t>
            </a:r>
          </a:p>
          <a:p>
            <a:pPr lvl="1"/>
            <a:r>
              <a:rPr lang="en-US" dirty="0" smtClean="0"/>
              <a:t>Starting to use Soar 9 features</a:t>
            </a:r>
          </a:p>
          <a:p>
            <a:r>
              <a:rPr lang="en-US" dirty="0" smtClean="0"/>
              <a:t>Coal</a:t>
            </a:r>
          </a:p>
          <a:p>
            <a:pPr lvl="1"/>
            <a:r>
              <a:rPr lang="en-US" dirty="0" smtClean="0"/>
              <a:t>Haven’t yet used semantic or episodic memories in an applied agent</a:t>
            </a:r>
          </a:p>
          <a:p>
            <a:pPr lvl="1"/>
            <a:r>
              <a:rPr lang="en-US" dirty="0" smtClean="0"/>
              <a:t>Some applications remain simple prototypes</a:t>
            </a:r>
          </a:p>
          <a:p>
            <a:pPr lvl="1"/>
            <a:r>
              <a:rPr lang="en-US" dirty="0" smtClean="0"/>
              <a:t>Some reusable code units have not yet been “packaged up”</a:t>
            </a:r>
          </a:p>
          <a:p>
            <a:pPr lvl="1"/>
            <a:r>
              <a:rPr lang="en-US" dirty="0" smtClean="0"/>
              <a:t>Some “unapproved” uses of Soar, for the sake of engineering</a:t>
            </a:r>
          </a:p>
          <a:p>
            <a:pPr lvl="1"/>
            <a:r>
              <a:rPr lang="en-US" dirty="0" smtClean="0"/>
              <a:t>Heavy use of NGS, no use of UM-style goals</a:t>
            </a:r>
          </a:p>
          <a:p>
            <a:pPr lvl="2"/>
            <a:r>
              <a:rPr lang="en-US" dirty="0" smtClean="0"/>
              <a:t>But see other talk on this topic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6/14/2011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Applied Soar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Agents developed for </a:t>
            </a:r>
            <a:r>
              <a:rPr lang="en-US" dirty="0" err="1" smtClean="0"/>
              <a:t>DoD</a:t>
            </a:r>
            <a:r>
              <a:rPr lang="en-US" dirty="0" smtClean="0"/>
              <a:t> projects, for which:</a:t>
            </a:r>
          </a:p>
          <a:p>
            <a:pPr lvl="1"/>
            <a:r>
              <a:rPr lang="en-US" dirty="0" smtClean="0"/>
              <a:t>Application of Soar is the emphasis of research/development of Soar</a:t>
            </a:r>
            <a:endParaRPr lang="en-US" dirty="0" smtClean="0"/>
          </a:p>
          <a:p>
            <a:pPr lvl="1"/>
            <a:r>
              <a:rPr lang="en-US" dirty="0" smtClean="0"/>
              <a:t>Primary design and implementation goal </a:t>
            </a:r>
            <a:r>
              <a:rPr lang="en-US" dirty="0" smtClean="0"/>
              <a:t>of Soar programs is to </a:t>
            </a:r>
            <a:r>
              <a:rPr lang="en-US" dirty="0" smtClean="0"/>
              <a:t>meet application-specific reasoning and behavior generation requirements</a:t>
            </a:r>
          </a:p>
          <a:p>
            <a:pPr lvl="1"/>
            <a:r>
              <a:rPr lang="en-US" dirty="0" smtClean="0"/>
              <a:t>General emphasis of this talk is on reasoning agents that interact as role players in some </a:t>
            </a:r>
            <a:r>
              <a:rPr lang="en-US" dirty="0" err="1" smtClean="0"/>
              <a:t>DoD</a:t>
            </a:r>
            <a:r>
              <a:rPr lang="en-US" dirty="0" smtClean="0"/>
              <a:t> simulation environment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Highlights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continues to be interest in applied (in contrast to research) systems that use Soar agents</a:t>
            </a:r>
          </a:p>
          <a:p>
            <a:r>
              <a:rPr lang="en-US" dirty="0" smtClean="0"/>
              <a:t>Soar continues to demonstrate advantages for certain types of applied, interactive systems</a:t>
            </a:r>
          </a:p>
          <a:p>
            <a:r>
              <a:rPr lang="en-US" dirty="0" smtClean="0"/>
              <a:t>Potential transition of some applied Soar agents to actual </a:t>
            </a:r>
            <a:r>
              <a:rPr lang="en-US" dirty="0" err="1" smtClean="0"/>
              <a:t>DoD</a:t>
            </a:r>
            <a:r>
              <a:rPr lang="en-US" dirty="0" smtClean="0"/>
              <a:t> programs</a:t>
            </a:r>
          </a:p>
          <a:p>
            <a:r>
              <a:rPr lang="en-US" dirty="0" smtClean="0"/>
              <a:t>Significant amounts of reuse across agents and development of new, reusable rule sets and/or patterns</a:t>
            </a:r>
          </a:p>
          <a:p>
            <a:r>
              <a:rPr lang="en-US" dirty="0" smtClean="0"/>
              <a:t>Soar 9 mechanisms beginning to move into the mainstream</a:t>
            </a:r>
          </a:p>
          <a:p>
            <a:r>
              <a:rPr lang="en-US" dirty="0" smtClean="0"/>
              <a:t>Improving focus on when and where to use Soar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 of emphasis for</a:t>
            </a:r>
            <a:r>
              <a:rPr lang="en-US" dirty="0" smtClean="0"/>
              <a:t> Soar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integrated cognitive/reasoning capabilities in Soar provide an engineering advantage in situations where:</a:t>
            </a:r>
          </a:p>
          <a:p>
            <a:pPr lvl="1"/>
            <a:r>
              <a:rPr lang="en-US" dirty="0" smtClean="0"/>
              <a:t>Integrated </a:t>
            </a:r>
            <a:r>
              <a:rPr lang="en-US" dirty="0" smtClean="0"/>
              <a:t>knowledge, reasoning, and expertise are necessary to the capability to manage the large number of special cases and </a:t>
            </a:r>
            <a:r>
              <a:rPr lang="en-US" dirty="0" smtClean="0"/>
              <a:t>exceptions</a:t>
            </a:r>
          </a:p>
          <a:p>
            <a:pPr lvl="1"/>
            <a:r>
              <a:rPr lang="en-US" dirty="0" smtClean="0"/>
              <a:t>Knowledge-based </a:t>
            </a:r>
            <a:r>
              <a:rPr lang="en-US" dirty="0" smtClean="0"/>
              <a:t>reasoning can generate decisions, actions, and expectations, and evaluate alternative hypotheses </a:t>
            </a:r>
            <a:endParaRPr lang="en-US" dirty="0" smtClean="0"/>
          </a:p>
          <a:p>
            <a:pPr lvl="2"/>
            <a:r>
              <a:rPr lang="en-US" dirty="0" smtClean="0"/>
              <a:t>that are highly situation dependent </a:t>
            </a:r>
            <a:endParaRPr lang="en-US" dirty="0" smtClean="0"/>
          </a:p>
          <a:p>
            <a:pPr lvl="2"/>
            <a:r>
              <a:rPr lang="en-US" dirty="0" smtClean="0"/>
              <a:t>that change fluidly as the dynamics of a situation unfold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6705600" y="6324600"/>
            <a:ext cx="1752600" cy="304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Soar Workshop 2011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IRM-CGF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73914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Naval ship recovery management simulator</a:t>
            </a:r>
          </a:p>
          <a:p>
            <a:r>
              <a:rPr lang="en-US" dirty="0" smtClean="0"/>
              <a:t>Simulation of weapons, damage, fire, smoke, flooding effects on ships</a:t>
            </a:r>
          </a:p>
          <a:p>
            <a:r>
              <a:rPr lang="en-US" dirty="0" smtClean="0"/>
              <a:t>Crew members modeled with “omniscient” hierarchical task decompositions, implemented in TCL</a:t>
            </a:r>
          </a:p>
          <a:p>
            <a:r>
              <a:rPr lang="en-US" dirty="0" smtClean="0"/>
              <a:t>Use of Soar</a:t>
            </a:r>
          </a:p>
          <a:p>
            <a:pPr lvl="1"/>
            <a:r>
              <a:rPr lang="en-US" dirty="0" smtClean="0"/>
              <a:t>No reimplementation of existing task hierarchies in TCL</a:t>
            </a:r>
          </a:p>
          <a:p>
            <a:pPr lvl="1"/>
            <a:r>
              <a:rPr lang="en-US" dirty="0" smtClean="0"/>
              <a:t>Soar code provides higher-level situation understanding and decision making, using TCL tasks as primitives</a:t>
            </a:r>
          </a:p>
          <a:p>
            <a:pPr lvl="1"/>
            <a:r>
              <a:rPr lang="en-US" dirty="0" smtClean="0"/>
              <a:t>Soar code also monitors progress of TCL tasks and interrupts where appropriate</a:t>
            </a:r>
          </a:p>
          <a:p>
            <a:pPr lvl="1"/>
            <a:r>
              <a:rPr lang="en-US" dirty="0" smtClean="0"/>
              <a:t>Soar agents are not “omniscient” and so must reason about attention, situation understanding, and communication using ship </a:t>
            </a:r>
            <a:r>
              <a:rPr lang="en-US" dirty="0" err="1" smtClean="0"/>
              <a:t>comm</a:t>
            </a:r>
            <a:r>
              <a:rPr lang="en-US" dirty="0" smtClean="0"/>
              <a:t> channels and chains of command</a:t>
            </a:r>
          </a:p>
          <a:p>
            <a:pPr lvl="1"/>
            <a:r>
              <a:rPr lang="en-US" dirty="0" smtClean="0"/>
              <a:t>Simple set of initial prototype agents under development</a:t>
            </a:r>
          </a:p>
          <a:p>
            <a:pPr lvl="1"/>
            <a:r>
              <a:rPr lang="en-US" dirty="0" smtClean="0"/>
              <a:t>Significant reuse of code “libraries” from other projects</a:t>
            </a:r>
          </a:p>
          <a:p>
            <a:pPr lvl="2"/>
            <a:r>
              <a:rPr lang="en-US" dirty="0" smtClean="0"/>
              <a:t>“NGS-extra-</a:t>
            </a:r>
            <a:r>
              <a:rPr lang="en-US" dirty="0" err="1" smtClean="0"/>
              <a:t>lite</a:t>
            </a:r>
            <a:r>
              <a:rPr lang="en-US" dirty="0" smtClean="0"/>
              <a:t>” goal handling</a:t>
            </a:r>
          </a:p>
          <a:p>
            <a:pPr lvl="2"/>
            <a:r>
              <a:rPr lang="en-US" dirty="0" smtClean="0"/>
              <a:t>Reception and processing of incoming messages</a:t>
            </a:r>
          </a:p>
          <a:p>
            <a:pPr lvl="2"/>
            <a:r>
              <a:rPr lang="en-US" dirty="0" smtClean="0"/>
              <a:t>Delayed/synchronous response generation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0400" y="0"/>
            <a:ext cx="2895600" cy="1638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7"/>
          <p:cNvGrpSpPr/>
          <p:nvPr/>
        </p:nvGrpSpPr>
        <p:grpSpPr>
          <a:xfrm>
            <a:off x="6858000" y="152400"/>
            <a:ext cx="1905000" cy="1905000"/>
            <a:chOff x="838200" y="1676400"/>
            <a:chExt cx="8001000" cy="4876800"/>
          </a:xfrm>
        </p:grpSpPr>
        <p:pic>
          <p:nvPicPr>
            <p:cNvPr id="9" name="Picture 5" descr="MCj0433951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657600" y="29718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8" descr="MCj04348160000[1]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057400" y="3276600"/>
              <a:ext cx="685800" cy="685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1" name="Picture 10" descr="MCj03470390000[1]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143000" y="3429000"/>
              <a:ext cx="896938" cy="903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 descr="MCj04348740000[1]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8001000" y="2590800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13" descr="MCj04339340000[1]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419600" y="4038600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14" name="Group 18"/>
            <p:cNvGrpSpPr>
              <a:grpSpLocks/>
            </p:cNvGrpSpPr>
            <p:nvPr/>
          </p:nvGrpSpPr>
          <p:grpSpPr bwMode="auto">
            <a:xfrm>
              <a:off x="3810000" y="2514600"/>
              <a:ext cx="685800" cy="647700"/>
              <a:chOff x="2496" y="1536"/>
              <a:chExt cx="1248" cy="1080"/>
            </a:xfrm>
          </p:grpSpPr>
          <p:pic>
            <p:nvPicPr>
              <p:cNvPr id="47" name="Picture 17" descr="MCj04346670000[1]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496" y="1536"/>
                <a:ext cx="1248" cy="10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" name="Picture 15" descr="MCj04349190000[1]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2832" y="1632"/>
                <a:ext cx="624" cy="6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15" name="phone3"/>
            <p:cNvSpPr>
              <a:spLocks noEditPoints="1" noChangeArrowheads="1"/>
            </p:cNvSpPr>
            <p:nvPr/>
          </p:nvSpPr>
          <p:spPr bwMode="auto">
            <a:xfrm>
              <a:off x="4724400" y="2590800"/>
              <a:ext cx="304800" cy="3048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0 h 21600"/>
                <a:gd name="T4" fmla="*/ 2147483647 w 21600"/>
                <a:gd name="T5" fmla="*/ 0 h 21600"/>
                <a:gd name="T6" fmla="*/ 2147483647 w 21600"/>
                <a:gd name="T7" fmla="*/ 2147483647 h 21600"/>
                <a:gd name="T8" fmla="*/ 2147483647 w 21600"/>
                <a:gd name="T9" fmla="*/ 2147483647 h 21600"/>
                <a:gd name="T10" fmla="*/ 2147483647 w 21600"/>
                <a:gd name="T11" fmla="*/ 2147483647 h 21600"/>
                <a:gd name="T12" fmla="*/ 0 w 21600"/>
                <a:gd name="T13" fmla="*/ 2147483647 h 21600"/>
                <a:gd name="T14" fmla="*/ 0 w 21600"/>
                <a:gd name="T15" fmla="*/ 2147483647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0 w 21600"/>
                <a:gd name="T25" fmla="*/ 23516 h 21600"/>
                <a:gd name="T26" fmla="*/ 21400 w 21600"/>
                <a:gd name="T27" fmla="*/ 4048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10692" y="21600"/>
                  </a:moveTo>
                  <a:lnTo>
                    <a:pt x="21600" y="21600"/>
                  </a:lnTo>
                  <a:lnTo>
                    <a:pt x="21600" y="10684"/>
                  </a:lnTo>
                  <a:lnTo>
                    <a:pt x="21600" y="0"/>
                  </a:lnTo>
                  <a:lnTo>
                    <a:pt x="10190" y="0"/>
                  </a:lnTo>
                  <a:lnTo>
                    <a:pt x="0" y="0"/>
                  </a:lnTo>
                  <a:lnTo>
                    <a:pt x="0" y="10916"/>
                  </a:lnTo>
                  <a:lnTo>
                    <a:pt x="0" y="21600"/>
                  </a:lnTo>
                  <a:lnTo>
                    <a:pt x="10692" y="21600"/>
                  </a:lnTo>
                  <a:close/>
                </a:path>
                <a:path w="21600" h="21600" extrusionOk="0">
                  <a:moveTo>
                    <a:pt x="3552" y="13565"/>
                  </a:moveTo>
                  <a:lnTo>
                    <a:pt x="3552" y="14206"/>
                  </a:lnTo>
                  <a:lnTo>
                    <a:pt x="3409" y="14584"/>
                  </a:lnTo>
                  <a:lnTo>
                    <a:pt x="3050" y="15021"/>
                  </a:lnTo>
                  <a:lnTo>
                    <a:pt x="2619" y="15429"/>
                  </a:lnTo>
                  <a:lnTo>
                    <a:pt x="2296" y="15836"/>
                  </a:lnTo>
                  <a:lnTo>
                    <a:pt x="2045" y="16244"/>
                  </a:lnTo>
                  <a:lnTo>
                    <a:pt x="1902" y="16564"/>
                  </a:lnTo>
                  <a:lnTo>
                    <a:pt x="1794" y="17001"/>
                  </a:lnTo>
                  <a:lnTo>
                    <a:pt x="1830" y="17466"/>
                  </a:lnTo>
                  <a:lnTo>
                    <a:pt x="2009" y="17932"/>
                  </a:lnTo>
                  <a:lnTo>
                    <a:pt x="2260" y="18311"/>
                  </a:lnTo>
                  <a:lnTo>
                    <a:pt x="2548" y="18718"/>
                  </a:lnTo>
                  <a:lnTo>
                    <a:pt x="3050" y="19126"/>
                  </a:lnTo>
                  <a:lnTo>
                    <a:pt x="3552" y="19533"/>
                  </a:lnTo>
                  <a:lnTo>
                    <a:pt x="4342" y="19737"/>
                  </a:lnTo>
                  <a:lnTo>
                    <a:pt x="5095" y="19737"/>
                  </a:lnTo>
                  <a:lnTo>
                    <a:pt x="5849" y="19737"/>
                  </a:lnTo>
                  <a:lnTo>
                    <a:pt x="6351" y="19533"/>
                  </a:lnTo>
                  <a:lnTo>
                    <a:pt x="7140" y="19126"/>
                  </a:lnTo>
                  <a:lnTo>
                    <a:pt x="7535" y="18747"/>
                  </a:lnTo>
                  <a:lnTo>
                    <a:pt x="7894" y="18311"/>
                  </a:lnTo>
                  <a:lnTo>
                    <a:pt x="8145" y="17903"/>
                  </a:lnTo>
                  <a:lnTo>
                    <a:pt x="8324" y="17408"/>
                  </a:lnTo>
                  <a:lnTo>
                    <a:pt x="8324" y="16942"/>
                  </a:lnTo>
                  <a:lnTo>
                    <a:pt x="8252" y="16593"/>
                  </a:lnTo>
                  <a:lnTo>
                    <a:pt x="8145" y="16244"/>
                  </a:lnTo>
                  <a:lnTo>
                    <a:pt x="7894" y="15836"/>
                  </a:lnTo>
                  <a:lnTo>
                    <a:pt x="7571" y="15429"/>
                  </a:lnTo>
                  <a:lnTo>
                    <a:pt x="7140" y="15021"/>
                  </a:lnTo>
                  <a:lnTo>
                    <a:pt x="6853" y="14613"/>
                  </a:lnTo>
                  <a:lnTo>
                    <a:pt x="6602" y="14206"/>
                  </a:lnTo>
                  <a:lnTo>
                    <a:pt x="6602" y="13565"/>
                  </a:lnTo>
                  <a:lnTo>
                    <a:pt x="6602" y="8035"/>
                  </a:lnTo>
                  <a:lnTo>
                    <a:pt x="6602" y="7598"/>
                  </a:lnTo>
                  <a:lnTo>
                    <a:pt x="6853" y="6987"/>
                  </a:lnTo>
                  <a:lnTo>
                    <a:pt x="7212" y="6579"/>
                  </a:lnTo>
                  <a:lnTo>
                    <a:pt x="7643" y="6171"/>
                  </a:lnTo>
                  <a:lnTo>
                    <a:pt x="7894" y="5764"/>
                  </a:lnTo>
                  <a:lnTo>
                    <a:pt x="8037" y="5531"/>
                  </a:lnTo>
                  <a:lnTo>
                    <a:pt x="8252" y="5153"/>
                  </a:lnTo>
                  <a:lnTo>
                    <a:pt x="8360" y="4599"/>
                  </a:lnTo>
                  <a:lnTo>
                    <a:pt x="8288" y="4134"/>
                  </a:lnTo>
                  <a:lnTo>
                    <a:pt x="8145" y="3697"/>
                  </a:lnTo>
                  <a:lnTo>
                    <a:pt x="7894" y="3289"/>
                  </a:lnTo>
                  <a:lnTo>
                    <a:pt x="7499" y="2853"/>
                  </a:lnTo>
                  <a:lnTo>
                    <a:pt x="7033" y="2533"/>
                  </a:lnTo>
                  <a:lnTo>
                    <a:pt x="6387" y="2242"/>
                  </a:lnTo>
                  <a:lnTo>
                    <a:pt x="5849" y="2067"/>
                  </a:lnTo>
                  <a:lnTo>
                    <a:pt x="5095" y="1950"/>
                  </a:lnTo>
                  <a:lnTo>
                    <a:pt x="4234" y="2038"/>
                  </a:lnTo>
                  <a:lnTo>
                    <a:pt x="3552" y="2271"/>
                  </a:lnTo>
                  <a:lnTo>
                    <a:pt x="3050" y="2504"/>
                  </a:lnTo>
                  <a:lnTo>
                    <a:pt x="2548" y="2882"/>
                  </a:lnTo>
                  <a:lnTo>
                    <a:pt x="2225" y="3231"/>
                  </a:lnTo>
                  <a:lnTo>
                    <a:pt x="1973" y="3697"/>
                  </a:lnTo>
                  <a:lnTo>
                    <a:pt x="1794" y="4308"/>
                  </a:lnTo>
                  <a:lnTo>
                    <a:pt x="1794" y="4745"/>
                  </a:lnTo>
                  <a:lnTo>
                    <a:pt x="1866" y="5123"/>
                  </a:lnTo>
                  <a:lnTo>
                    <a:pt x="2045" y="5560"/>
                  </a:lnTo>
                  <a:lnTo>
                    <a:pt x="2296" y="5851"/>
                  </a:lnTo>
                  <a:lnTo>
                    <a:pt x="2548" y="6171"/>
                  </a:lnTo>
                  <a:lnTo>
                    <a:pt x="3014" y="6608"/>
                  </a:lnTo>
                  <a:lnTo>
                    <a:pt x="3301" y="6987"/>
                  </a:lnTo>
                  <a:lnTo>
                    <a:pt x="3552" y="7598"/>
                  </a:lnTo>
                  <a:lnTo>
                    <a:pt x="3552" y="8035"/>
                  </a:lnTo>
                  <a:lnTo>
                    <a:pt x="3552" y="13565"/>
                  </a:lnTo>
                  <a:close/>
                </a:path>
                <a:path w="21600" h="21600" extrusionOk="0">
                  <a:moveTo>
                    <a:pt x="10154" y="1863"/>
                  </a:moveTo>
                  <a:lnTo>
                    <a:pt x="19088" y="1863"/>
                  </a:lnTo>
                  <a:lnTo>
                    <a:pt x="19088" y="8238"/>
                  </a:lnTo>
                  <a:lnTo>
                    <a:pt x="10154" y="8238"/>
                  </a:lnTo>
                  <a:lnTo>
                    <a:pt x="10154" y="1863"/>
                  </a:lnTo>
                  <a:moveTo>
                    <a:pt x="10441" y="10101"/>
                  </a:moveTo>
                  <a:lnTo>
                    <a:pt x="10441" y="9461"/>
                  </a:lnTo>
                  <a:lnTo>
                    <a:pt x="18837" y="9461"/>
                  </a:lnTo>
                  <a:lnTo>
                    <a:pt x="18837" y="10101"/>
                  </a:lnTo>
                  <a:lnTo>
                    <a:pt x="10441" y="10101"/>
                  </a:lnTo>
                  <a:moveTo>
                    <a:pt x="11374" y="11004"/>
                  </a:moveTo>
                  <a:lnTo>
                    <a:pt x="12630" y="11004"/>
                  </a:lnTo>
                  <a:lnTo>
                    <a:pt x="12630" y="12226"/>
                  </a:lnTo>
                  <a:lnTo>
                    <a:pt x="11374" y="12226"/>
                  </a:lnTo>
                  <a:lnTo>
                    <a:pt x="11374" y="11004"/>
                  </a:lnTo>
                  <a:moveTo>
                    <a:pt x="13993" y="11004"/>
                  </a:moveTo>
                  <a:lnTo>
                    <a:pt x="15249" y="11004"/>
                  </a:lnTo>
                  <a:lnTo>
                    <a:pt x="15249" y="12226"/>
                  </a:lnTo>
                  <a:lnTo>
                    <a:pt x="13993" y="12226"/>
                  </a:lnTo>
                  <a:lnTo>
                    <a:pt x="13993" y="11004"/>
                  </a:lnTo>
                  <a:moveTo>
                    <a:pt x="16649" y="11004"/>
                  </a:moveTo>
                  <a:lnTo>
                    <a:pt x="17904" y="11004"/>
                  </a:lnTo>
                  <a:lnTo>
                    <a:pt x="17904" y="12226"/>
                  </a:lnTo>
                  <a:lnTo>
                    <a:pt x="16649" y="12226"/>
                  </a:lnTo>
                  <a:lnTo>
                    <a:pt x="16649" y="11004"/>
                  </a:lnTo>
                  <a:moveTo>
                    <a:pt x="11374" y="12954"/>
                  </a:moveTo>
                  <a:lnTo>
                    <a:pt x="12630" y="12954"/>
                  </a:lnTo>
                  <a:lnTo>
                    <a:pt x="12630" y="14177"/>
                  </a:lnTo>
                  <a:lnTo>
                    <a:pt x="11374" y="14177"/>
                  </a:lnTo>
                  <a:lnTo>
                    <a:pt x="11374" y="12954"/>
                  </a:lnTo>
                  <a:moveTo>
                    <a:pt x="13993" y="12954"/>
                  </a:moveTo>
                  <a:lnTo>
                    <a:pt x="15249" y="12954"/>
                  </a:lnTo>
                  <a:lnTo>
                    <a:pt x="15249" y="14177"/>
                  </a:lnTo>
                  <a:lnTo>
                    <a:pt x="13993" y="14177"/>
                  </a:lnTo>
                  <a:lnTo>
                    <a:pt x="13993" y="12954"/>
                  </a:lnTo>
                  <a:moveTo>
                    <a:pt x="16649" y="12954"/>
                  </a:moveTo>
                  <a:lnTo>
                    <a:pt x="17904" y="12954"/>
                  </a:lnTo>
                  <a:lnTo>
                    <a:pt x="17904" y="14177"/>
                  </a:lnTo>
                  <a:lnTo>
                    <a:pt x="16649" y="14177"/>
                  </a:lnTo>
                  <a:lnTo>
                    <a:pt x="16649" y="12954"/>
                  </a:lnTo>
                  <a:moveTo>
                    <a:pt x="11374" y="14905"/>
                  </a:moveTo>
                  <a:lnTo>
                    <a:pt x="12630" y="14905"/>
                  </a:lnTo>
                  <a:lnTo>
                    <a:pt x="12630" y="16127"/>
                  </a:lnTo>
                  <a:lnTo>
                    <a:pt x="11374" y="16127"/>
                  </a:lnTo>
                  <a:lnTo>
                    <a:pt x="11374" y="14905"/>
                  </a:lnTo>
                  <a:moveTo>
                    <a:pt x="13993" y="14905"/>
                  </a:moveTo>
                  <a:lnTo>
                    <a:pt x="15249" y="14905"/>
                  </a:lnTo>
                  <a:lnTo>
                    <a:pt x="15249" y="16127"/>
                  </a:lnTo>
                  <a:lnTo>
                    <a:pt x="13993" y="16127"/>
                  </a:lnTo>
                  <a:lnTo>
                    <a:pt x="13993" y="14905"/>
                  </a:lnTo>
                  <a:moveTo>
                    <a:pt x="16649" y="14905"/>
                  </a:moveTo>
                  <a:lnTo>
                    <a:pt x="17904" y="14905"/>
                  </a:lnTo>
                  <a:lnTo>
                    <a:pt x="17904" y="16127"/>
                  </a:lnTo>
                  <a:lnTo>
                    <a:pt x="16649" y="16127"/>
                  </a:lnTo>
                  <a:lnTo>
                    <a:pt x="16649" y="14905"/>
                  </a:lnTo>
                  <a:moveTo>
                    <a:pt x="11374" y="16855"/>
                  </a:moveTo>
                  <a:lnTo>
                    <a:pt x="12630" y="16855"/>
                  </a:lnTo>
                  <a:lnTo>
                    <a:pt x="12630" y="18078"/>
                  </a:lnTo>
                  <a:lnTo>
                    <a:pt x="11374" y="18078"/>
                  </a:lnTo>
                  <a:lnTo>
                    <a:pt x="11374" y="16855"/>
                  </a:lnTo>
                  <a:moveTo>
                    <a:pt x="13993" y="16855"/>
                  </a:moveTo>
                  <a:lnTo>
                    <a:pt x="15249" y="16855"/>
                  </a:lnTo>
                  <a:lnTo>
                    <a:pt x="15249" y="18078"/>
                  </a:lnTo>
                  <a:lnTo>
                    <a:pt x="13993" y="18078"/>
                  </a:lnTo>
                  <a:lnTo>
                    <a:pt x="13993" y="16855"/>
                  </a:lnTo>
                  <a:moveTo>
                    <a:pt x="16649" y="16855"/>
                  </a:moveTo>
                  <a:lnTo>
                    <a:pt x="17904" y="16855"/>
                  </a:lnTo>
                  <a:lnTo>
                    <a:pt x="17904" y="18078"/>
                  </a:lnTo>
                  <a:lnTo>
                    <a:pt x="16649" y="18078"/>
                  </a:lnTo>
                  <a:lnTo>
                    <a:pt x="16649" y="16855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6" name="Picture 19" descr="Fire Alarm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5791200" y="3352800"/>
              <a:ext cx="487363" cy="673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" name="Picture 20" descr="180px-Residential_smoke_detector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819400" y="1676400"/>
              <a:ext cx="528638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Freeform 24"/>
            <p:cNvSpPr>
              <a:spLocks/>
            </p:cNvSpPr>
            <p:nvPr/>
          </p:nvSpPr>
          <p:spPr bwMode="auto">
            <a:xfrm>
              <a:off x="3352800" y="1676400"/>
              <a:ext cx="4648200" cy="1219200"/>
            </a:xfrm>
            <a:custGeom>
              <a:avLst/>
              <a:gdLst>
                <a:gd name="T0" fmla="*/ 0 w 2928"/>
                <a:gd name="T1" fmla="*/ 2147483647 h 768"/>
                <a:gd name="T2" fmla="*/ 2147483647 w 2928"/>
                <a:gd name="T3" fmla="*/ 0 h 768"/>
                <a:gd name="T4" fmla="*/ 2147483647 w 2928"/>
                <a:gd name="T5" fmla="*/ 2147483647 h 768"/>
                <a:gd name="T6" fmla="*/ 0 60000 65536"/>
                <a:gd name="T7" fmla="*/ 0 60000 65536"/>
                <a:gd name="T8" fmla="*/ 0 60000 65536"/>
                <a:gd name="T9" fmla="*/ 0 w 2928"/>
                <a:gd name="T10" fmla="*/ 0 h 768"/>
                <a:gd name="T11" fmla="*/ 2928 w 2928"/>
                <a:gd name="T12" fmla="*/ 768 h 7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28" h="768">
                  <a:moveTo>
                    <a:pt x="0" y="144"/>
                  </a:moveTo>
                  <a:lnTo>
                    <a:pt x="816" y="0"/>
                  </a:lnTo>
                  <a:lnTo>
                    <a:pt x="2928" y="768"/>
                  </a:ln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V="1">
              <a:off x="4114800" y="2895600"/>
              <a:ext cx="609600" cy="4572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8"/>
            <p:cNvSpPr>
              <a:spLocks noChangeShapeType="1"/>
            </p:cNvSpPr>
            <p:nvPr/>
          </p:nvSpPr>
          <p:spPr bwMode="auto">
            <a:xfrm>
              <a:off x="5029200" y="2743200"/>
              <a:ext cx="29718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9"/>
            <p:cNvSpPr>
              <a:spLocks noChangeShapeType="1"/>
            </p:cNvSpPr>
            <p:nvPr/>
          </p:nvSpPr>
          <p:spPr bwMode="auto">
            <a:xfrm>
              <a:off x="4114800" y="3352800"/>
              <a:ext cx="304800" cy="914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2" name="Picture 30" descr="MCj04348160000[1]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572000" y="4114800"/>
              <a:ext cx="152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31" descr="MCj04348160000[1]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4800600" y="4191000"/>
              <a:ext cx="1524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" name="Line 33"/>
            <p:cNvSpPr>
              <a:spLocks noChangeShapeType="1"/>
            </p:cNvSpPr>
            <p:nvPr/>
          </p:nvSpPr>
          <p:spPr bwMode="auto">
            <a:xfrm flipV="1">
              <a:off x="6248400" y="3276600"/>
              <a:ext cx="19050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34"/>
            <p:cNvSpPr>
              <a:spLocks noChangeShapeType="1"/>
            </p:cNvSpPr>
            <p:nvPr/>
          </p:nvSpPr>
          <p:spPr bwMode="auto">
            <a:xfrm flipH="1">
              <a:off x="5105400" y="3733800"/>
              <a:ext cx="68580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26" name="Picture 35" descr="MCj04348740000[1]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267200" y="5257800"/>
              <a:ext cx="838200" cy="838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7" name="Picture 36" descr="MCj02873330000[1]"/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2819400" y="3200400"/>
              <a:ext cx="487363" cy="5730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Line 37"/>
            <p:cNvSpPr>
              <a:spLocks noChangeShapeType="1"/>
            </p:cNvSpPr>
            <p:nvPr/>
          </p:nvSpPr>
          <p:spPr bwMode="auto">
            <a:xfrm flipH="1">
              <a:off x="3200400" y="3352800"/>
              <a:ext cx="533400" cy="762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38"/>
            <p:cNvSpPr>
              <a:spLocks noChangeShapeType="1"/>
            </p:cNvSpPr>
            <p:nvPr/>
          </p:nvSpPr>
          <p:spPr bwMode="auto">
            <a:xfrm flipV="1">
              <a:off x="5029200" y="3352800"/>
              <a:ext cx="3124200" cy="2438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30" name="Picture 39" descr="MCj0433951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438400" y="54864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40" descr="MCj0433951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590800" y="56388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2" name="Picture 41" descr="MCj04339510000[1]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743200" y="5791200"/>
              <a:ext cx="552450" cy="552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42" descr="MCj04339510000[1]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133600" y="56388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4" name="Picture 43" descr="MCj04339510000[1]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286000" y="57912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44" descr="MCj04339510000[1]"/>
            <p:cNvPicPr>
              <a:picLocks noChangeAspect="1" noChangeArrowheads="1"/>
            </p:cNvPicPr>
            <p:nvPr/>
          </p:nvPicPr>
          <p:blipFill>
            <a:blip r:embed="rId15" cstate="print"/>
            <a:srcRect/>
            <a:stretch>
              <a:fillRect/>
            </a:stretch>
          </p:blipFill>
          <p:spPr bwMode="auto">
            <a:xfrm>
              <a:off x="2438400" y="5943600"/>
              <a:ext cx="6096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Line 45"/>
            <p:cNvSpPr>
              <a:spLocks noChangeShapeType="1"/>
            </p:cNvSpPr>
            <p:nvPr/>
          </p:nvSpPr>
          <p:spPr bwMode="auto">
            <a:xfrm flipH="1">
              <a:off x="3124200" y="5867400"/>
              <a:ext cx="121920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 flipH="1" flipV="1">
              <a:off x="1600200" y="4114800"/>
              <a:ext cx="990600" cy="152400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8001000" y="2286000"/>
              <a:ext cx="685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/>
            </a:p>
          </p:txBody>
        </p:sp>
        <p:sp>
          <p:nvSpPr>
            <p:cNvPr id="39" name="Text Box 48"/>
            <p:cNvSpPr txBox="1">
              <a:spLocks noChangeArrowheads="1"/>
            </p:cNvSpPr>
            <p:nvPr/>
          </p:nvSpPr>
          <p:spPr bwMode="auto">
            <a:xfrm>
              <a:off x="7924801" y="2209799"/>
              <a:ext cx="685801" cy="70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400" dirty="0">
                  <a:latin typeface="Impact" pitchFamily="34" charset="0"/>
                </a:rPr>
                <a:t>DCA</a:t>
              </a:r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5105400" y="5715000"/>
              <a:ext cx="1600200" cy="827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500" dirty="0">
                  <a:latin typeface="Impact" pitchFamily="34" charset="0"/>
                </a:rPr>
                <a:t>Repair Locker Leader</a:t>
              </a:r>
            </a:p>
          </p:txBody>
        </p:sp>
        <p:sp>
          <p:nvSpPr>
            <p:cNvPr id="41" name="Text Box 51"/>
            <p:cNvSpPr txBox="1">
              <a:spLocks noChangeArrowheads="1"/>
            </p:cNvSpPr>
            <p:nvPr/>
          </p:nvSpPr>
          <p:spPr bwMode="auto">
            <a:xfrm>
              <a:off x="3809998" y="2286000"/>
              <a:ext cx="1828802" cy="4727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00" dirty="0">
                  <a:latin typeface="Impact" pitchFamily="34" charset="0"/>
                </a:rPr>
                <a:t>Manual Detection</a:t>
              </a:r>
            </a:p>
          </p:txBody>
        </p:sp>
        <p:sp>
          <p:nvSpPr>
            <p:cNvPr id="42" name="Text Box 52"/>
            <p:cNvSpPr txBox="1">
              <a:spLocks noChangeArrowheads="1"/>
            </p:cNvSpPr>
            <p:nvPr/>
          </p:nvSpPr>
          <p:spPr bwMode="auto">
            <a:xfrm>
              <a:off x="3276598" y="4191001"/>
              <a:ext cx="1143001" cy="70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300" dirty="0">
                  <a:latin typeface="Impact" pitchFamily="34" charset="0"/>
                </a:rPr>
                <a:t>Word of Mouth</a:t>
              </a:r>
            </a:p>
          </p:txBody>
        </p:sp>
        <p:sp>
          <p:nvSpPr>
            <p:cNvPr id="43" name="Text Box 53"/>
            <p:cNvSpPr txBox="1">
              <a:spLocks noChangeArrowheads="1"/>
            </p:cNvSpPr>
            <p:nvPr/>
          </p:nvSpPr>
          <p:spPr bwMode="auto">
            <a:xfrm>
              <a:off x="5334002" y="3962401"/>
              <a:ext cx="1295402" cy="5909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00" dirty="0">
                  <a:latin typeface="Impact" pitchFamily="34" charset="0"/>
                </a:rPr>
                <a:t>General Announcement</a:t>
              </a:r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 flipH="1">
              <a:off x="4876800" y="4800600"/>
              <a:ext cx="76200" cy="5334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Text Box 56"/>
            <p:cNvSpPr txBox="1">
              <a:spLocks noChangeArrowheads="1"/>
            </p:cNvSpPr>
            <p:nvPr/>
          </p:nvSpPr>
          <p:spPr bwMode="auto">
            <a:xfrm>
              <a:off x="838200" y="4876799"/>
              <a:ext cx="1295402" cy="70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00" dirty="0">
                  <a:latin typeface="Impact" pitchFamily="34" charset="0"/>
                </a:rPr>
                <a:t>Fire Team Response</a:t>
              </a:r>
            </a:p>
          </p:txBody>
        </p:sp>
        <p:sp>
          <p:nvSpPr>
            <p:cNvPr id="46" name="Text Box 57"/>
            <p:cNvSpPr txBox="1">
              <a:spLocks noChangeArrowheads="1"/>
            </p:cNvSpPr>
            <p:nvPr/>
          </p:nvSpPr>
          <p:spPr bwMode="auto">
            <a:xfrm>
              <a:off x="2362199" y="2743201"/>
              <a:ext cx="1295402" cy="7091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300" dirty="0">
                  <a:latin typeface="Impact" pitchFamily="34" charset="0"/>
                </a:rPr>
                <a:t>Individual Response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NSS-CGF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828800"/>
            <a:ext cx="73914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Naval Ship Simulation – simulation of fleet operations and command decision making</a:t>
            </a:r>
          </a:p>
          <a:p>
            <a:r>
              <a:rPr lang="en-US" dirty="0" smtClean="0"/>
              <a:t>Simulation of individual ships and aircraft</a:t>
            </a:r>
          </a:p>
          <a:p>
            <a:r>
              <a:rPr lang="en-US" dirty="0" smtClean="0"/>
              <a:t>Each vehicle has a set of reactive tasks associated with it</a:t>
            </a:r>
          </a:p>
          <a:p>
            <a:pPr lvl="1"/>
            <a:r>
              <a:rPr lang="en-US" dirty="0" smtClean="0"/>
              <a:t>No </a:t>
            </a:r>
            <a:r>
              <a:rPr lang="en-US" dirty="0" err="1" smtClean="0"/>
              <a:t>interruptibility</a:t>
            </a:r>
            <a:r>
              <a:rPr lang="en-US" dirty="0" smtClean="0"/>
              <a:t>, no learning, only very simple reactivity and situation understanding, no teamwork</a:t>
            </a:r>
          </a:p>
          <a:p>
            <a:r>
              <a:rPr lang="en-US" dirty="0" smtClean="0"/>
              <a:t>Use of Soar</a:t>
            </a:r>
          </a:p>
          <a:p>
            <a:pPr lvl="1"/>
            <a:r>
              <a:rPr lang="en-US" dirty="0" smtClean="0"/>
              <a:t>Model various command roles for ships in the fleet</a:t>
            </a:r>
          </a:p>
          <a:p>
            <a:pPr lvl="1"/>
            <a:r>
              <a:rPr lang="en-US" dirty="0" smtClean="0"/>
              <a:t>Management of investigation and engagement of threats, with variations including:</a:t>
            </a:r>
          </a:p>
          <a:p>
            <a:pPr lvl="2"/>
            <a:r>
              <a:rPr lang="en-US" dirty="0" smtClean="0"/>
              <a:t>Reinforcement learning about decoy tracks</a:t>
            </a:r>
          </a:p>
          <a:p>
            <a:pPr lvl="2"/>
            <a:r>
              <a:rPr lang="en-US" dirty="0" smtClean="0"/>
              <a:t>Teamwork modeling to allocate engagement resources</a:t>
            </a:r>
          </a:p>
          <a:p>
            <a:pPr lvl="2"/>
            <a:r>
              <a:rPr lang="en-US" dirty="0" smtClean="0"/>
              <a:t>Cognitive load modeling, to demonstrate errors under high load</a:t>
            </a:r>
          </a:p>
          <a:p>
            <a:pPr lvl="2"/>
            <a:r>
              <a:rPr lang="en-US" dirty="0" smtClean="0"/>
              <a:t>Situation understanding and interruptible adaptive reasoning</a:t>
            </a:r>
          </a:p>
          <a:p>
            <a:pPr lvl="1"/>
            <a:r>
              <a:rPr lang="en-US" dirty="0" smtClean="0"/>
              <a:t>Simple set of prototype agents for each type of capability</a:t>
            </a:r>
          </a:p>
          <a:p>
            <a:pPr lvl="1"/>
            <a:r>
              <a:rPr lang="en-US" dirty="0" smtClean="0"/>
              <a:t>Developing reusable “libraries” for message processing and delayed response handling</a:t>
            </a:r>
          </a:p>
          <a:p>
            <a:pPr lvl="1"/>
            <a:r>
              <a:rPr lang="en-US" dirty="0" smtClean="0"/>
              <a:t>July workshop and tutorial in San Diego, targeting </a:t>
            </a:r>
            <a:r>
              <a:rPr lang="en-US" dirty="0" err="1" smtClean="0"/>
              <a:t>DoD</a:t>
            </a:r>
            <a:r>
              <a:rPr lang="en-US" dirty="0" smtClean="0"/>
              <a:t> and Defense Contractor users (and potential users) of NSS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0" y="152400"/>
            <a:ext cx="2281238" cy="155678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ESPRIT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391400" cy="4495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Generation of expectations, prediction of intent, and appropriate reaction for autonomous air vehicles in the terminal area of operations</a:t>
            </a:r>
          </a:p>
          <a:p>
            <a:r>
              <a:rPr lang="en-US" dirty="0" smtClean="0"/>
              <a:t>Customer currently wants focus on cognitive capabilities developed in simulation</a:t>
            </a:r>
          </a:p>
          <a:p>
            <a:pPr lvl="1"/>
            <a:r>
              <a:rPr lang="en-US" dirty="0" smtClean="0"/>
              <a:t>Working relationship with Dr. Ella Atkins to target actual vehicles, if possible</a:t>
            </a:r>
          </a:p>
          <a:p>
            <a:r>
              <a:rPr lang="en-US" dirty="0" err="1" smtClean="0"/>
              <a:t>SimJr</a:t>
            </a:r>
            <a:r>
              <a:rPr lang="en-US" dirty="0" smtClean="0"/>
              <a:t> as simulation platform for research, development, and evaluation</a:t>
            </a:r>
          </a:p>
          <a:p>
            <a:r>
              <a:rPr lang="en-US" dirty="0" smtClean="0"/>
              <a:t>Use of Soar</a:t>
            </a:r>
          </a:p>
          <a:p>
            <a:pPr lvl="1"/>
            <a:r>
              <a:rPr lang="en-US" dirty="0" smtClean="0"/>
              <a:t>Adapting Soar-based Schema Engine (previously seen in projects for cultural reasoning and air traffic control)</a:t>
            </a:r>
          </a:p>
          <a:p>
            <a:pPr lvl="1"/>
            <a:r>
              <a:rPr lang="en-US" dirty="0" smtClean="0"/>
              <a:t>Extending Schema Engine to handle multiple agents simultaneously and to parameterize to different situations (geography, physical platform)</a:t>
            </a:r>
          </a:p>
          <a:p>
            <a:pPr lvl="1"/>
            <a:r>
              <a:rPr lang="en-US" dirty="0" smtClean="0"/>
              <a:t>Future plans to incorporate Soar implementation of “Explanation Based Learning of Correctness” (knowledge-patch learning mechanism)</a:t>
            </a:r>
          </a:p>
          <a:p>
            <a:r>
              <a:rPr lang="en-US" dirty="0" smtClean="0"/>
              <a:t>Project cited in the popular press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2514600" y="0"/>
            <a:ext cx="3839844" cy="2045505"/>
            <a:chOff x="838200" y="2643067"/>
            <a:chExt cx="8032294" cy="4215718"/>
          </a:xfrm>
        </p:grpSpPr>
        <p:sp>
          <p:nvSpPr>
            <p:cNvPr id="8" name="Rectangle 43"/>
            <p:cNvSpPr>
              <a:spLocks noChangeArrowheads="1"/>
            </p:cNvSpPr>
            <p:nvPr/>
          </p:nvSpPr>
          <p:spPr bwMode="auto">
            <a:xfrm rot="-3086098">
              <a:off x="7381082" y="3578898"/>
              <a:ext cx="381000" cy="2300287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" name="Group 21"/>
            <p:cNvGrpSpPr>
              <a:grpSpLocks/>
            </p:cNvGrpSpPr>
            <p:nvPr/>
          </p:nvGrpSpPr>
          <p:grpSpPr bwMode="auto">
            <a:xfrm>
              <a:off x="838200" y="2795467"/>
              <a:ext cx="4038601" cy="3505199"/>
              <a:chOff x="838200" y="1101725"/>
              <a:chExt cx="5943600" cy="4308475"/>
            </a:xfrm>
          </p:grpSpPr>
          <p:sp>
            <p:nvSpPr>
              <p:cNvPr id="23" name="Rectangle 22"/>
              <p:cNvSpPr/>
              <p:nvPr/>
            </p:nvSpPr>
            <p:spPr bwMode="auto">
              <a:xfrm>
                <a:off x="2896499" y="1101725"/>
                <a:ext cx="3212440" cy="1174684"/>
              </a:xfrm>
              <a:prstGeom prst="rect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800" baseline="0" dirty="0" smtClean="0"/>
                  <a:t>Collision-course-okay (aircraft1,aircraft2)</a:t>
                </a: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1599841" y="2666669"/>
                <a:ext cx="2266231" cy="1219564"/>
              </a:xfrm>
              <a:prstGeom prst="rect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500" baseline="0" dirty="0" smtClean="0"/>
                  <a:t>Possible Collision Course (aircraft1,aircraft2)</a:t>
                </a:r>
              </a:p>
            </p:txBody>
          </p:sp>
          <p:cxnSp>
            <p:nvCxnSpPr>
              <p:cNvPr id="25" name="Elbow Connector 45"/>
              <p:cNvCxnSpPr>
                <a:cxnSpLocks noChangeShapeType="1"/>
                <a:stCxn id="23" idx="2"/>
                <a:endCxn id="24" idx="0"/>
              </p:cNvCxnSpPr>
              <p:nvPr/>
            </p:nvCxnSpPr>
            <p:spPr bwMode="auto">
              <a:xfrm rot="5400000">
                <a:off x="3422361" y="1587089"/>
                <a:ext cx="390687" cy="1769134"/>
              </a:xfrm>
              <a:prstGeom prst="bentConnector3">
                <a:avLst>
                  <a:gd name="adj1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6" name="Rectangle 25"/>
              <p:cNvSpPr/>
              <p:nvPr/>
            </p:nvSpPr>
            <p:spPr bwMode="auto">
              <a:xfrm>
                <a:off x="5029559" y="2666669"/>
                <a:ext cx="1752241" cy="1024434"/>
              </a:xfrm>
              <a:prstGeom prst="rect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500" baseline="0" dirty="0" smtClean="0"/>
                  <a:t>Aircraft has upcoming stop (aircraft2)</a:t>
                </a:r>
              </a:p>
            </p:txBody>
          </p:sp>
          <p:cxnSp>
            <p:nvCxnSpPr>
              <p:cNvPr id="27" name="Elbow Connector 40"/>
              <p:cNvCxnSpPr>
                <a:cxnSpLocks noChangeShapeType="1"/>
                <a:stCxn id="23" idx="2"/>
                <a:endCxn id="26" idx="0"/>
              </p:cNvCxnSpPr>
              <p:nvPr/>
            </p:nvCxnSpPr>
            <p:spPr bwMode="auto">
              <a:xfrm rot="16200000" flipH="1">
                <a:off x="5008542" y="1770040"/>
                <a:ext cx="390687" cy="1403230"/>
              </a:xfrm>
              <a:prstGeom prst="bentConnector3">
                <a:avLst>
                  <a:gd name="adj1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28" name="Rectangle 27"/>
              <p:cNvSpPr/>
              <p:nvPr/>
            </p:nvSpPr>
            <p:spPr bwMode="auto">
              <a:xfrm>
                <a:off x="838200" y="4190637"/>
                <a:ext cx="2355011" cy="1219563"/>
              </a:xfrm>
              <a:prstGeom prst="rect">
                <a:avLst/>
              </a:prstGeom>
              <a:solidFill>
                <a:schemeClr val="accent5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5pPr>
                <a:lvl6pPr marL="22860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6pPr>
                <a:lvl7pPr marL="27432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7pPr>
                <a:lvl8pPr marL="32004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8pPr>
                <a:lvl9pPr marL="3657600" algn="l" defTabSz="914400" rtl="0" eaLnBrk="1" latinLnBrk="0" hangingPunct="1">
                  <a:defRPr sz="2400" kern="1200" baseline="-25000">
                    <a:solidFill>
                      <a:schemeClr val="tx1"/>
                    </a:solidFill>
                    <a:latin typeface="Arial" charset="0"/>
                    <a:ea typeface="ヒラギノ角ゴ Pro W3" pitchFamily="28" charset="-128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500" baseline="0" dirty="0" smtClean="0"/>
                  <a:t>Aircraft(n) moving toward Aircraft(m) on collision course</a:t>
                </a:r>
              </a:p>
              <a:p>
                <a:pPr algn="ctr">
                  <a:defRPr/>
                </a:pPr>
                <a:r>
                  <a:rPr lang="en-US" sz="500" baseline="0" dirty="0" smtClean="0"/>
                  <a:t>(aircraft1,aircraft2)</a:t>
                </a:r>
              </a:p>
            </p:txBody>
          </p:sp>
          <p:cxnSp>
            <p:nvCxnSpPr>
              <p:cNvPr id="29" name="Elbow Connector 27"/>
              <p:cNvCxnSpPr>
                <a:cxnSpLocks noChangeShapeType="1"/>
                <a:stCxn id="24" idx="2"/>
                <a:endCxn id="28" idx="0"/>
              </p:cNvCxnSpPr>
              <p:nvPr/>
            </p:nvCxnSpPr>
            <p:spPr bwMode="auto">
              <a:xfrm rot="5400000">
                <a:off x="2222022" y="3679885"/>
                <a:ext cx="304799" cy="717431"/>
              </a:xfrm>
              <a:prstGeom prst="bentConnector3">
                <a:avLst>
                  <a:gd name="adj1" fmla="val 50000"/>
                </a:avLst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0" name="Rectangle 31"/>
            <p:cNvSpPr>
              <a:spLocks noChangeArrowheads="1"/>
            </p:cNvSpPr>
            <p:nvPr/>
          </p:nvSpPr>
          <p:spPr bwMode="auto">
            <a:xfrm>
              <a:off x="6477000" y="2643067"/>
              <a:ext cx="381000" cy="3505200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11" name="Picture 39" descr="predator-topdown-cropped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-3015159">
              <a:off x="7462044" y="4834611"/>
              <a:ext cx="944563" cy="428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47" descr="predator-topdown-cropped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72200" y="5592642"/>
              <a:ext cx="1039813" cy="473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Curved Connector 44"/>
            <p:cNvCxnSpPr>
              <a:cxnSpLocks noChangeShapeType="1"/>
            </p:cNvCxnSpPr>
            <p:nvPr/>
          </p:nvCxnSpPr>
          <p:spPr bwMode="auto">
            <a:xfrm rot="10800000" flipV="1">
              <a:off x="6934200" y="3557467"/>
              <a:ext cx="762000" cy="30480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4" name="TextBox 49"/>
            <p:cNvSpPr txBox="1">
              <a:spLocks noChangeArrowheads="1"/>
            </p:cNvSpPr>
            <p:nvPr/>
          </p:nvSpPr>
          <p:spPr bwMode="auto">
            <a:xfrm>
              <a:off x="6316662" y="6224467"/>
              <a:ext cx="1174294" cy="634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00" baseline="0" dirty="0" smtClean="0"/>
                <a:t>Aircraft1</a:t>
              </a:r>
            </a:p>
            <a:p>
              <a:r>
                <a:rPr lang="en-US" sz="700" baseline="0" dirty="0" smtClean="0"/>
                <a:t>Taxiway1</a:t>
              </a:r>
              <a:endParaRPr lang="en-US" sz="700" baseline="0" dirty="0"/>
            </a:p>
          </p:txBody>
        </p:sp>
        <p:sp>
          <p:nvSpPr>
            <p:cNvPr id="15" name="TextBox 50"/>
            <p:cNvSpPr txBox="1">
              <a:spLocks noChangeArrowheads="1"/>
            </p:cNvSpPr>
            <p:nvPr/>
          </p:nvSpPr>
          <p:spPr bwMode="auto">
            <a:xfrm>
              <a:off x="7467601" y="5462468"/>
              <a:ext cx="1174294" cy="634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00" baseline="0" dirty="0" smtClean="0"/>
                <a:t>Aircraft2</a:t>
              </a:r>
            </a:p>
            <a:p>
              <a:r>
                <a:rPr lang="en-US" sz="700" baseline="0" dirty="0" smtClean="0"/>
                <a:t>Taxiway2</a:t>
              </a:r>
              <a:endParaRPr lang="en-US" sz="700" baseline="0" dirty="0"/>
            </a:p>
          </p:txBody>
        </p:sp>
        <p:sp>
          <p:nvSpPr>
            <p:cNvPr id="16" name="TextBox 51"/>
            <p:cNvSpPr txBox="1">
              <a:spLocks noChangeArrowheads="1"/>
            </p:cNvSpPr>
            <p:nvPr/>
          </p:nvSpPr>
          <p:spPr bwMode="auto">
            <a:xfrm>
              <a:off x="7696200" y="3405066"/>
              <a:ext cx="1174294" cy="634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700" baseline="0" dirty="0" smtClean="0"/>
                <a:t>Taxiway2</a:t>
              </a:r>
              <a:endParaRPr lang="en-US" sz="700" baseline="0" dirty="0"/>
            </a:p>
            <a:p>
              <a:r>
                <a:rPr lang="en-US" sz="700" baseline="0" dirty="0"/>
                <a:t>Stop</a:t>
              </a:r>
            </a:p>
          </p:txBody>
        </p:sp>
        <p:cxnSp>
          <p:nvCxnSpPr>
            <p:cNvPr id="17" name="Straight Arrow Connector 53"/>
            <p:cNvCxnSpPr>
              <a:cxnSpLocks noChangeShapeType="1"/>
            </p:cNvCxnSpPr>
            <p:nvPr/>
          </p:nvCxnSpPr>
          <p:spPr bwMode="auto">
            <a:xfrm flipH="1" flipV="1">
              <a:off x="7315200" y="4548067"/>
              <a:ext cx="381000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18" name="Straight Arrow Connector 54"/>
            <p:cNvCxnSpPr>
              <a:cxnSpLocks noChangeShapeType="1"/>
            </p:cNvCxnSpPr>
            <p:nvPr/>
          </p:nvCxnSpPr>
          <p:spPr bwMode="auto">
            <a:xfrm flipV="1">
              <a:off x="6705600" y="4852867"/>
              <a:ext cx="0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19" name="Rectangle 18"/>
            <p:cNvSpPr/>
            <p:nvPr/>
          </p:nvSpPr>
          <p:spPr bwMode="auto">
            <a:xfrm>
              <a:off x="3048046" y="5329070"/>
              <a:ext cx="1125537" cy="94773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baseline="0" dirty="0" smtClean="0"/>
                <a:t>Aircraft slows</a:t>
              </a:r>
            </a:p>
            <a:p>
              <a:pPr algn="ctr">
                <a:defRPr/>
              </a:pPr>
              <a:r>
                <a:rPr lang="en-US" sz="600" baseline="0" dirty="0" smtClean="0"/>
                <a:t>(aircraft2)</a:t>
              </a: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471897" y="5329069"/>
              <a:ext cx="1125537" cy="947737"/>
            </a:xfrm>
            <a:prstGeom prst="rect">
              <a:avLst/>
            </a:prstGeom>
            <a:solidFill>
              <a:schemeClr val="accent5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5pPr>
              <a:lvl6pPr marL="22860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6pPr>
              <a:lvl7pPr marL="27432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7pPr>
              <a:lvl8pPr marL="32004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8pPr>
              <a:lvl9pPr marL="3657600" algn="l" defTabSz="914400" rtl="0" eaLnBrk="1" latinLnBrk="0" hangingPunct="1">
                <a:defRPr sz="2400" kern="1200" baseline="-25000">
                  <a:solidFill>
                    <a:schemeClr val="tx1"/>
                  </a:solidFill>
                  <a:latin typeface="Arial" charset="0"/>
                  <a:ea typeface="ヒラギノ角ゴ Pro W3" pitchFamily="28" charset="-128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600" baseline="0" dirty="0" smtClean="0"/>
                <a:t>Aircraft stops</a:t>
              </a:r>
            </a:p>
            <a:p>
              <a:pPr algn="ctr">
                <a:defRPr/>
              </a:pPr>
              <a:r>
                <a:rPr lang="en-US" sz="600" baseline="0" dirty="0" smtClean="0"/>
                <a:t>(aircraft2)</a:t>
              </a:r>
            </a:p>
          </p:txBody>
        </p:sp>
        <p:cxnSp>
          <p:nvCxnSpPr>
            <p:cNvPr id="21" name="Elbow Connector 27"/>
            <p:cNvCxnSpPr>
              <a:cxnSpLocks noChangeShapeType="1"/>
              <a:stCxn id="26" idx="2"/>
              <a:endCxn id="19" idx="0"/>
            </p:cNvCxnSpPr>
            <p:nvPr/>
          </p:nvCxnSpPr>
          <p:spPr bwMode="auto">
            <a:xfrm rot="5400000">
              <a:off x="3732657" y="4780239"/>
              <a:ext cx="426990" cy="670673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22" name="Elbow Connector 27"/>
            <p:cNvCxnSpPr>
              <a:cxnSpLocks noChangeShapeType="1"/>
              <a:stCxn id="26" idx="2"/>
              <a:endCxn id="20" idx="0"/>
            </p:cNvCxnSpPr>
            <p:nvPr/>
          </p:nvCxnSpPr>
          <p:spPr bwMode="auto">
            <a:xfrm rot="16200000" flipH="1">
              <a:off x="4444583" y="4738985"/>
              <a:ext cx="426989" cy="753178"/>
            </a:xfrm>
            <a:prstGeom prst="bentConnector3">
              <a:avLst>
                <a:gd name="adj1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</p:cxnSp>
      </p:grpSp>
      <p:pic>
        <p:nvPicPr>
          <p:cNvPr id="1026" name="Picture 2" descr="C:\Documents and Settings\rjones\My Documents\projects\esprit\reports\Screen shot 2011-04-25 at 12.33.24 PM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48412" y="1"/>
            <a:ext cx="2686539" cy="1905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RedRef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057400"/>
            <a:ext cx="7391400" cy="4495800"/>
          </a:xfrm>
        </p:spPr>
        <p:txBody>
          <a:bodyPr/>
          <a:lstStyle/>
          <a:p>
            <a:r>
              <a:rPr lang="en-US" dirty="0" smtClean="0"/>
              <a:t>A portable, </a:t>
            </a:r>
            <a:r>
              <a:rPr lang="en-US" dirty="0" err="1" smtClean="0"/>
              <a:t>authorable</a:t>
            </a:r>
            <a:r>
              <a:rPr lang="en-US" dirty="0" smtClean="0"/>
              <a:t> practice environment for international participants which will allow them to rehearse Red Flag flight </a:t>
            </a:r>
            <a:r>
              <a:rPr lang="en-US" dirty="0" smtClean="0"/>
              <a:t>domestics</a:t>
            </a:r>
          </a:p>
          <a:p>
            <a:r>
              <a:rPr lang="en-US" dirty="0" smtClean="0"/>
              <a:t>Self-contained, deployable product with </a:t>
            </a:r>
            <a:r>
              <a:rPr lang="en-US" dirty="0" err="1" smtClean="0"/>
              <a:t>SimJr</a:t>
            </a:r>
            <a:r>
              <a:rPr lang="en-US" dirty="0" smtClean="0"/>
              <a:t> and Soar at the core</a:t>
            </a:r>
          </a:p>
          <a:p>
            <a:r>
              <a:rPr lang="en-US" dirty="0" smtClean="0"/>
              <a:t>Major goals are system portability, content authoring, and sufficient level of realism for useful rehearsal</a:t>
            </a:r>
          </a:p>
          <a:p>
            <a:r>
              <a:rPr lang="en-US" dirty="0" smtClean="0"/>
              <a:t>Use of Soar</a:t>
            </a:r>
          </a:p>
          <a:p>
            <a:pPr lvl="1"/>
            <a:r>
              <a:rPr lang="en-US" dirty="0" smtClean="0"/>
              <a:t>Fully autonomous friendly and enemy synthetic aircraft using </a:t>
            </a:r>
            <a:r>
              <a:rPr lang="en-US" dirty="0" err="1" smtClean="0"/>
              <a:t>TacAir</a:t>
            </a:r>
            <a:r>
              <a:rPr lang="en-US" dirty="0" smtClean="0"/>
              <a:t>-Soar and new enhancements</a:t>
            </a:r>
          </a:p>
          <a:p>
            <a:pPr lvl="1"/>
            <a:r>
              <a:rPr lang="en-US" dirty="0" smtClean="0"/>
              <a:t>Adaptation of Schema Engine to detect </a:t>
            </a:r>
            <a:r>
              <a:rPr lang="en-US" dirty="0" smtClean="0"/>
              <a:t>and </a:t>
            </a:r>
            <a:r>
              <a:rPr lang="en-US" dirty="0" smtClean="0"/>
              <a:t>anticipate </a:t>
            </a:r>
            <a:r>
              <a:rPr lang="en-US" dirty="0" smtClean="0"/>
              <a:t>violations and </a:t>
            </a:r>
            <a:r>
              <a:rPr lang="en-US" dirty="0" smtClean="0"/>
              <a:t>provide </a:t>
            </a:r>
            <a:r>
              <a:rPr lang="en-US" dirty="0" smtClean="0"/>
              <a:t>instant feedback to the pilot</a:t>
            </a:r>
            <a:endParaRPr lang="en-US" dirty="0" smtClean="0"/>
          </a:p>
          <a:p>
            <a:pPr lvl="1"/>
            <a:r>
              <a:rPr lang="en-US" dirty="0" smtClean="0"/>
              <a:t>Integrated speech recognition and generation via </a:t>
            </a:r>
            <a:r>
              <a:rPr lang="en-US" dirty="0" err="1" smtClean="0"/>
              <a:t>SoarSpeak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pic>
        <p:nvPicPr>
          <p:cNvPr id="8" name="Picture 8" descr="ph2-conceptual-architectur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04800"/>
            <a:ext cx="2943225" cy="1311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xplane taxi to runway 1.JPG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590800" y="152400"/>
            <a:ext cx="2947916" cy="18424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Tiger 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981200"/>
            <a:ext cx="7391400" cy="4495800"/>
          </a:xfrm>
        </p:spPr>
        <p:txBody>
          <a:bodyPr/>
          <a:lstStyle/>
          <a:p>
            <a:r>
              <a:rPr lang="en-US" dirty="0" smtClean="0"/>
              <a:t>Scenario composition tool for airspace management training</a:t>
            </a:r>
          </a:p>
          <a:p>
            <a:r>
              <a:rPr lang="en-US" dirty="0" smtClean="0"/>
              <a:t>Easy authoring of robust new training content</a:t>
            </a:r>
          </a:p>
          <a:p>
            <a:r>
              <a:rPr lang="en-US" dirty="0" smtClean="0"/>
              <a:t>Realistic and correct interaction of synthetic aircraft with air-traffic control trainees</a:t>
            </a:r>
          </a:p>
          <a:p>
            <a:r>
              <a:rPr lang="en-US" dirty="0" smtClean="0"/>
              <a:t>Use of Soar</a:t>
            </a:r>
          </a:p>
          <a:p>
            <a:pPr lvl="1"/>
            <a:r>
              <a:rPr lang="en-US" dirty="0" smtClean="0"/>
              <a:t>Smart Interface Device (using Schema Engine) to task synthetic aircraft (Soar and non-Soar) with varying autonomous capabilities</a:t>
            </a:r>
          </a:p>
          <a:p>
            <a:pPr lvl="1"/>
            <a:r>
              <a:rPr lang="en-US" dirty="0" err="1" smtClean="0"/>
              <a:t>Helo</a:t>
            </a:r>
            <a:r>
              <a:rPr lang="en-US" dirty="0" smtClean="0"/>
              <a:t>-Soar agent provides some aircraft behaviors</a:t>
            </a:r>
          </a:p>
          <a:p>
            <a:pPr lvl="1"/>
            <a:r>
              <a:rPr lang="en-US" dirty="0" smtClean="0"/>
              <a:t>Investigating transition to the Army’s Tactical Airspace Integration System, to support training (tentative program start in 2012)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7E2830-5B1B-4A79-84B9-E47B636D1486}" type="datetime1">
              <a:rPr lang="en-US" smtClean="0"/>
              <a:pPr>
                <a:defRPr/>
              </a:pPr>
              <a:t>6/13/2011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59520A-57E6-45ED-AC94-561337EFD1F2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7200"/>
            <a:ext cx="2140373" cy="1462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10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553200" y="152400"/>
            <a:ext cx="2101373" cy="18421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arTech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SoarTech</Template>
  <TotalTime>10489</TotalTime>
  <Words>1029</Words>
  <Application>Microsoft Office PowerPoint</Application>
  <PresentationFormat>On-screen Show (4:3)</PresentationFormat>
  <Paragraphs>150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SoarTech</vt:lpstr>
      <vt:lpstr>Current Applied Soar Agent Development</vt:lpstr>
      <vt:lpstr>Applied Soar Agents</vt:lpstr>
      <vt:lpstr>General Highlights</vt:lpstr>
      <vt:lpstr>Points of emphasis for Soar applications</vt:lpstr>
      <vt:lpstr>IRM-CGF</vt:lpstr>
      <vt:lpstr>NSS-CGF</vt:lpstr>
      <vt:lpstr>ESPRIT</vt:lpstr>
      <vt:lpstr>RedRef</vt:lpstr>
      <vt:lpstr>Tiger Board</vt:lpstr>
      <vt:lpstr>Summary</vt:lpstr>
    </vt:vector>
  </TitlesOfParts>
  <Company> Soar Technology,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Achieving parsimony between NGS and the Michigan approach</dc:title>
  <dc:creator>Bob Marinier</dc:creator>
  <cp:lastModifiedBy> Randolph M. Jones</cp:lastModifiedBy>
  <cp:revision>299</cp:revision>
  <dcterms:created xsi:type="dcterms:W3CDTF">2011-05-25T18:42:14Z</dcterms:created>
  <dcterms:modified xsi:type="dcterms:W3CDTF">2011-06-14T16:50:39Z</dcterms:modified>
</cp:coreProperties>
</file>