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369" r:id="rId4"/>
    <p:sldId id="390" r:id="rId5"/>
    <p:sldId id="389" r:id="rId6"/>
    <p:sldId id="303" r:id="rId7"/>
    <p:sldId id="39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9D9D9"/>
    <a:srgbClr val="FFFFFF"/>
    <a:srgbClr val="FFFF00"/>
    <a:srgbClr val="FF3399"/>
    <a:srgbClr val="1F497D"/>
    <a:srgbClr val="4F81BD"/>
    <a:srgbClr val="EBEBEB"/>
    <a:srgbClr val="DDDDDD"/>
    <a:srgbClr val="007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8" autoAdjust="0"/>
    <p:restoredTop sz="95294" autoAdjust="0"/>
  </p:normalViewPr>
  <p:slideViewPr>
    <p:cSldViewPr snapToGrid="0">
      <p:cViewPr>
        <p:scale>
          <a:sx n="75" d="100"/>
          <a:sy n="75" d="100"/>
        </p:scale>
        <p:origin x="-1902" y="-930"/>
      </p:cViewPr>
      <p:guideLst>
        <p:guide orient="horz" pos="1296"/>
        <p:guide orient="horz" pos="3024"/>
        <p:guide orient="horz" pos="288"/>
        <p:guide orient="horz" pos="4032"/>
        <p:guide pos="3840"/>
        <p:guide pos="288"/>
        <p:guide pos="5469"/>
        <p:guide pos="1915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090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75DE7-5554-4C8C-97CE-D68E07AA6085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EE5CF-D412-43AB-9731-82339318F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7FD70-D124-4F9B-8203-ACB9FBFFA83C}" type="datetimeFigureOut">
              <a:rPr lang="en-US" smtClean="0"/>
              <a:pPr/>
              <a:t>6/6/2011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CA77E-A3DC-4C60-9CF4-4B218E56BC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77000"/>
            <a:ext cx="10160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</a:t>
            </a:r>
            <a:fld id="{4C9EBB6A-7D16-451E-BE65-795862F92A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BB6A-7D16-451E-BE65-795862F92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BB6A-7D16-451E-BE65-795862F92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77000"/>
            <a:ext cx="10160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</a:t>
            </a:r>
            <a:fld id="{4C9EBB6A-7D16-451E-BE65-795862F92A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77000"/>
            <a:ext cx="10160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</a:t>
            </a:r>
            <a:fld id="{4C9EBB6A-7D16-451E-BE65-795862F92A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BB6A-7D16-451E-BE65-795862F92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BB6A-7D16-451E-BE65-795862F92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BB6A-7D16-451E-BE65-795862F92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BB6A-7D16-451E-BE65-795862F92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BB6A-7D16-451E-BE65-795862F92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EBB6A-7D16-451E-BE65-795862F92A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77000"/>
            <a:ext cx="10160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slide </a:t>
            </a:r>
            <a:fld id="{4C9EBB6A-7D16-451E-BE65-795862F92AF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2192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Modeling Astronaut Decision-Making and Judgment during Lunar Landing 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pic>
        <p:nvPicPr>
          <p:cNvPr id="7" name="Picture 2" descr="http://cache.boston.com/universal/site_graphics/blogs/bigpicture/luna_07_02/luna9.jpg"/>
          <p:cNvPicPr>
            <a:picLocks noChangeAspect="1" noChangeArrowheads="1"/>
          </p:cNvPicPr>
          <p:nvPr/>
        </p:nvPicPr>
        <p:blipFill>
          <a:blip r:embed="rId2" cstate="print">
            <a:lum bright="-10000" contrast="30000"/>
          </a:blip>
          <a:srcRect l="3030" b="56209"/>
          <a:stretch>
            <a:fillRect/>
          </a:stretch>
        </p:blipFill>
        <p:spPr bwMode="auto">
          <a:xfrm>
            <a:off x="0" y="4305299"/>
            <a:ext cx="9144000" cy="2552701"/>
          </a:xfrm>
          <a:prstGeom prst="rect">
            <a:avLst/>
          </a:prstGeom>
          <a:noFill/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667000" y="2819400"/>
            <a:ext cx="3810000" cy="1981200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Zarrin Chua</a:t>
            </a:r>
          </a:p>
          <a:p>
            <a:endParaRPr lang="en-US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Georgia Institute of Technology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31</a:t>
            </a:r>
            <a:r>
              <a:rPr lang="en-US" sz="2400" baseline="30000" dirty="0" smtClean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Soar Workshop 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June 2011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096000" y="4699000"/>
            <a:ext cx="2286000" cy="1447800"/>
          </a:xfrm>
          <a:prstGeom prst="rect">
            <a:avLst/>
          </a:prstGeom>
          <a:solidFill>
            <a:srgbClr val="000000">
              <a:alpha val="90000"/>
            </a:srgbClr>
          </a:solidFill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Commitee</a:t>
            </a:r>
            <a:endParaRPr kumimoji="0" lang="en-US" sz="2000" i="0" u="sng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Karen M.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Feigh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Dr. Robert D. Braun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Amy R. Pritchett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5731" y="5120481"/>
            <a:ext cx="13350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8456" y="5077923"/>
            <a:ext cx="981075" cy="51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File:Georgia-Tech-Insignia.sv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14400" y="5024835"/>
            <a:ext cx="618331" cy="6183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5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57200" y="5010150"/>
            <a:ext cx="3962399" cy="1390650"/>
          </a:xfrm>
          <a:prstGeom prst="roundRect">
            <a:avLst/>
          </a:prstGeom>
          <a:solidFill>
            <a:srgbClr val="00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“I was just absolutely adamant about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my God-given right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to be wishy-washy about where I was going to land.” </a:t>
            </a:r>
          </a:p>
          <a:p>
            <a:pPr algn="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Cdr Neil Armstrong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05350" y="2857499"/>
            <a:ext cx="3994150" cy="1704975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“ In manned vehicles, the same performance goals come easier in a system not handicapped by idiosyncrasies of the human being…”</a:t>
            </a:r>
          </a:p>
          <a:p>
            <a:pPr algn="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NASA Assoc. Admin. Richard Horner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2426" y="6991350"/>
            <a:ext cx="5743574" cy="1238250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“Apollo mission planners and designers sacrificed much to save on weight and fuel, eliminating useful equipment to make the vehicle and its trajectory highly efficient.” 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Historian David </a:t>
            </a:r>
            <a:r>
              <a:rPr lang="en-US" dirty="0" err="1" smtClean="0">
                <a:solidFill>
                  <a:schemeClr val="bg1"/>
                </a:solidFill>
              </a:rPr>
              <a:t>Mindell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4C9EBB6A-7D16-451E-BE65-795862F92AF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8688"/>
          <a:stretch>
            <a:fillRect/>
          </a:stretch>
        </p:blipFill>
        <p:spPr bwMode="auto">
          <a:xfrm>
            <a:off x="457200" y="2190750"/>
            <a:ext cx="3002996" cy="316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traight Connector 31"/>
          <p:cNvCxnSpPr/>
          <p:nvPr/>
        </p:nvCxnSpPr>
        <p:spPr>
          <a:xfrm>
            <a:off x="3040063" y="1828800"/>
            <a:ext cx="2779712" cy="233362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52438" y="5476081"/>
            <a:ext cx="8229600" cy="158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255964" y="5436055"/>
            <a:ext cx="1063486" cy="97971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70414" y="5393328"/>
            <a:ext cx="735012" cy="178797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94464" y="5353050"/>
            <a:ext cx="1488880" cy="34290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199" y="5164455"/>
            <a:ext cx="8224839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305051" y="5212353"/>
            <a:ext cx="735012" cy="540747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52649" y="5495925"/>
            <a:ext cx="990601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086600" y="5543550"/>
            <a:ext cx="306388" cy="409575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05574" y="5715000"/>
            <a:ext cx="990601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534275" y="5591175"/>
            <a:ext cx="306388" cy="409575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53249" y="5715000"/>
            <a:ext cx="990601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048625" y="5353050"/>
            <a:ext cx="306388" cy="409575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818856" y="5324475"/>
            <a:ext cx="306388" cy="409575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010524" y="5495925"/>
            <a:ext cx="990601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70413" y="5591175"/>
            <a:ext cx="990601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05425" y="5438775"/>
            <a:ext cx="1190626" cy="76200"/>
          </a:xfrm>
          <a:prstGeom prst="ellipse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8" idx="0"/>
          </p:cNvCxnSpPr>
          <p:nvPr/>
        </p:nvCxnSpPr>
        <p:spPr>
          <a:xfrm rot="5400000" flipH="1" flipV="1">
            <a:off x="5412582" y="4945857"/>
            <a:ext cx="981075" cy="4762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/>
          <p:nvPr/>
        </p:nvCxnSpPr>
        <p:spPr>
          <a:xfrm>
            <a:off x="1314450" y="1262063"/>
            <a:ext cx="1725613" cy="647699"/>
          </a:xfrm>
          <a:prstGeom prst="curvedConnector2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rot="1341890">
            <a:off x="2052203" y="1166707"/>
            <a:ext cx="2034257" cy="152569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Rounded Rectangle 38"/>
          <p:cNvSpPr/>
          <p:nvPr/>
        </p:nvSpPr>
        <p:spPr>
          <a:xfrm>
            <a:off x="2459037" y="6076951"/>
            <a:ext cx="4607169" cy="301751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Landing Point Designation (LPD)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C:\Users\zarrin\Documents\Research\PhD of horribleness\Proposal\publish\LPDi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3275" y="733425"/>
            <a:ext cx="1549052" cy="2647950"/>
          </a:xfrm>
          <a:prstGeom prst="rect">
            <a:avLst/>
          </a:prstGeom>
          <a:noFill/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rot="1866559">
            <a:off x="4784170" y="3440006"/>
            <a:ext cx="2034257" cy="1525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rot="19912242">
            <a:off x="59770" y="569806"/>
            <a:ext cx="2034257" cy="152569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lide Number Placeholder 3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4C9EBB6A-7D16-451E-BE65-795862F92AF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480817"/>
            <a:ext cx="2582863" cy="191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" name="Rectangle 160"/>
          <p:cNvSpPr/>
          <p:nvPr/>
        </p:nvSpPr>
        <p:spPr>
          <a:xfrm>
            <a:off x="4143374" y="1495468"/>
            <a:ext cx="3305175" cy="14859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Scan</a:t>
            </a:r>
            <a:r>
              <a:rPr lang="en-US" sz="1400" dirty="0" smtClean="0">
                <a:solidFill>
                  <a:schemeClr val="tx1"/>
                </a:solidFill>
              </a:rPr>
              <a:t> expected landing area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tangle 2" descr="5%"/>
          <p:cNvSpPr>
            <a:spLocks noChangeArrowheads="1"/>
          </p:cNvSpPr>
          <p:nvPr/>
        </p:nvSpPr>
        <p:spPr bwMode="auto">
          <a:xfrm>
            <a:off x="3095625" y="1784342"/>
            <a:ext cx="762000" cy="430887"/>
          </a:xfrm>
          <a:prstGeom prst="rect">
            <a:avLst/>
          </a:prstGeom>
          <a:solidFill>
            <a:srgbClr val="D9D9D9"/>
          </a:solidFill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  <a:cs typeface="Arial" pitchFamily="34" charset="0"/>
              </a:rPr>
              <a:t>Pitch up </a:t>
            </a:r>
            <a:r>
              <a:rPr lang="en-US" sz="1400" dirty="0">
                <a:latin typeface="+mj-lt"/>
                <a:cs typeface="Arial" pitchFamily="34" charset="0"/>
              </a:rPr>
              <a:t>vehicle</a:t>
            </a:r>
          </a:p>
        </p:txBody>
      </p:sp>
      <p:sp>
        <p:nvSpPr>
          <p:cNvPr id="103" name="Rectangle 2" descr="5%"/>
          <p:cNvSpPr>
            <a:spLocks noChangeArrowheads="1"/>
          </p:cNvSpPr>
          <p:nvPr/>
        </p:nvSpPr>
        <p:spPr bwMode="auto">
          <a:xfrm>
            <a:off x="4310061" y="1784343"/>
            <a:ext cx="762000" cy="4308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+mj-lt"/>
                <a:cs typeface="Arial" pitchFamily="34" charset="0"/>
              </a:rPr>
              <a:t>Perceive </a:t>
            </a:r>
            <a:r>
              <a:rPr lang="en-US" sz="1400" dirty="0" smtClean="0">
                <a:latin typeface="+mj-lt"/>
                <a:cs typeface="Arial" pitchFamily="34" charset="0"/>
              </a:rPr>
              <a:t>terrain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5304661" y="1903774"/>
            <a:ext cx="192025" cy="192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0" rIns="0" bIns="0"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cs typeface="Arial" pitchFamily="34" charset="0"/>
              </a:rPr>
              <a:t>1</a:t>
            </a:r>
            <a:endParaRPr lang="en-US" sz="1400" b="1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105" name="Rectangle 2" descr="5%"/>
          <p:cNvSpPr>
            <a:spLocks noChangeArrowheads="1"/>
          </p:cNvSpPr>
          <p:nvPr/>
        </p:nvSpPr>
        <p:spPr bwMode="auto">
          <a:xfrm>
            <a:off x="6000750" y="1784343"/>
            <a:ext cx="942974" cy="4308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+mj-lt"/>
                <a:cs typeface="Arial" pitchFamily="34" charset="0"/>
              </a:rPr>
              <a:t>Search </a:t>
            </a:r>
          </a:p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for</a:t>
            </a:r>
            <a:r>
              <a:rPr lang="en-US" sz="1400" b="1" dirty="0" smtClean="0">
                <a:latin typeface="+mj-lt"/>
                <a:cs typeface="Arial" pitchFamily="34" charset="0"/>
              </a:rPr>
              <a:t> </a:t>
            </a:r>
            <a:r>
              <a:rPr lang="en-US" sz="1400" dirty="0" smtClean="0">
                <a:latin typeface="+mj-lt"/>
                <a:cs typeface="Arial" pitchFamily="34" charset="0"/>
              </a:rPr>
              <a:t>a known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7162036" y="1903774"/>
            <a:ext cx="192025" cy="192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0" rIns="0" bIns="0"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cs typeface="Arial" pitchFamily="34" charset="0"/>
              </a:rPr>
              <a:t>2</a:t>
            </a:r>
            <a:endParaRPr lang="en-US" sz="1400" b="1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107" name="Rectangle 2" descr="5%"/>
          <p:cNvSpPr>
            <a:spLocks noChangeArrowheads="1"/>
          </p:cNvSpPr>
          <p:nvPr/>
        </p:nvSpPr>
        <p:spPr bwMode="auto">
          <a:xfrm>
            <a:off x="7643813" y="1784343"/>
            <a:ext cx="1009648" cy="4308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+mj-lt"/>
                <a:cs typeface="Arial" pitchFamily="34" charset="0"/>
              </a:rPr>
              <a:t>Receive </a:t>
            </a:r>
          </a:p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AFM results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8052625" y="2447204"/>
            <a:ext cx="192025" cy="192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0" rIns="0" bIns="0"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cs typeface="Arial" pitchFamily="34" charset="0"/>
              </a:rPr>
              <a:t>3</a:t>
            </a:r>
            <a:endParaRPr lang="en-US" sz="1400" b="1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109" name="Rectangle 2" descr="5%"/>
          <p:cNvSpPr>
            <a:spLocks noChangeArrowheads="1"/>
          </p:cNvSpPr>
          <p:nvPr/>
        </p:nvSpPr>
        <p:spPr bwMode="auto">
          <a:xfrm>
            <a:off x="7767637" y="3048786"/>
            <a:ext cx="762000" cy="4308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+mj-lt"/>
                <a:cs typeface="Arial" pitchFamily="34" charset="0"/>
              </a:rPr>
              <a:t>Search </a:t>
            </a:r>
          </a:p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for site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110" name="Rectangle 2" descr="5%"/>
          <p:cNvSpPr>
            <a:spLocks noChangeArrowheads="1"/>
          </p:cNvSpPr>
          <p:nvPr/>
        </p:nvSpPr>
        <p:spPr bwMode="auto">
          <a:xfrm>
            <a:off x="7767637" y="4262795"/>
            <a:ext cx="762000" cy="4308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+mj-lt"/>
                <a:cs typeface="Arial" pitchFamily="34" charset="0"/>
              </a:rPr>
              <a:t>Select</a:t>
            </a:r>
          </a:p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site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111" name="Rectangle 2" descr="5%"/>
          <p:cNvSpPr>
            <a:spLocks noChangeArrowheads="1"/>
          </p:cNvSpPr>
          <p:nvPr/>
        </p:nvSpPr>
        <p:spPr bwMode="auto">
          <a:xfrm>
            <a:off x="6286501" y="4262795"/>
            <a:ext cx="1028698" cy="4308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+mj-lt"/>
                <a:cs typeface="Arial" pitchFamily="34" charset="0"/>
              </a:rPr>
              <a:t>Maneuver</a:t>
            </a:r>
          </a:p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joystick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112" name="Rectangle 2" descr="5%"/>
          <p:cNvSpPr>
            <a:spLocks noChangeArrowheads="1"/>
          </p:cNvSpPr>
          <p:nvPr/>
        </p:nvSpPr>
        <p:spPr bwMode="auto">
          <a:xfrm>
            <a:off x="4876800" y="4262795"/>
            <a:ext cx="1123948" cy="4308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+mj-lt"/>
                <a:cs typeface="Arial" pitchFamily="34" charset="0"/>
              </a:rPr>
              <a:t>Evaluate </a:t>
            </a:r>
          </a:p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vehicle state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113" name="Rectangle 2" descr="5%"/>
          <p:cNvSpPr>
            <a:spLocks noChangeArrowheads="1"/>
          </p:cNvSpPr>
          <p:nvPr/>
        </p:nvSpPr>
        <p:spPr bwMode="auto">
          <a:xfrm>
            <a:off x="3581399" y="4262795"/>
            <a:ext cx="704850" cy="430887"/>
          </a:xfrm>
          <a:prstGeom prst="rect">
            <a:avLst/>
          </a:prstGeom>
          <a:solidFill>
            <a:srgbClr val="D9D9D9"/>
          </a:solidFill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+mj-lt"/>
                <a:cs typeface="Arial" pitchFamily="34" charset="0"/>
              </a:rPr>
              <a:t>Reach </a:t>
            </a:r>
            <a:endParaRPr lang="en-US" sz="1400" dirty="0" smtClean="0">
              <a:latin typeface="+mj-lt"/>
              <a:cs typeface="Arial" pitchFamily="34" charset="0"/>
            </a:endParaRPr>
          </a:p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end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4495799" y="4382226"/>
            <a:ext cx="192025" cy="192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0" rIns="0" bIns="0"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cs typeface="Arial" pitchFamily="34" charset="0"/>
              </a:rPr>
              <a:t>3</a:t>
            </a:r>
            <a:endParaRPr lang="en-US" sz="1400" b="1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115" name="Rectangle 2" descr="5%"/>
          <p:cNvSpPr>
            <a:spLocks noChangeArrowheads="1"/>
          </p:cNvSpPr>
          <p:nvPr/>
        </p:nvSpPr>
        <p:spPr bwMode="auto">
          <a:xfrm>
            <a:off x="5591173" y="2457492"/>
            <a:ext cx="771525" cy="4308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+mj-lt"/>
                <a:cs typeface="Arial" pitchFamily="34" charset="0"/>
              </a:rPr>
              <a:t>Reorient </a:t>
            </a:r>
            <a:r>
              <a:rPr lang="en-US" sz="1400" dirty="0" smtClean="0">
                <a:latin typeface="+mj-lt"/>
                <a:cs typeface="Arial" pitchFamily="34" charset="0"/>
              </a:rPr>
              <a:t>to terrain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cxnSp>
        <p:nvCxnSpPr>
          <p:cNvPr id="117" name="Elbow Connector 116"/>
          <p:cNvCxnSpPr>
            <a:stCxn id="102" idx="3"/>
            <a:endCxn id="103" idx="1"/>
          </p:cNvCxnSpPr>
          <p:nvPr/>
        </p:nvCxnSpPr>
        <p:spPr>
          <a:xfrm>
            <a:off x="3857625" y="1999786"/>
            <a:ext cx="45243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03" idx="3"/>
            <a:endCxn id="104" idx="2"/>
          </p:cNvCxnSpPr>
          <p:nvPr/>
        </p:nvCxnSpPr>
        <p:spPr>
          <a:xfrm>
            <a:off x="5072061" y="1999787"/>
            <a:ext cx="232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04" idx="6"/>
            <a:endCxn id="105" idx="1"/>
          </p:cNvCxnSpPr>
          <p:nvPr/>
        </p:nvCxnSpPr>
        <p:spPr>
          <a:xfrm>
            <a:off x="5496686" y="1999787"/>
            <a:ext cx="504064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05" idx="3"/>
            <a:endCxn id="106" idx="2"/>
          </p:cNvCxnSpPr>
          <p:nvPr/>
        </p:nvCxnSpPr>
        <p:spPr>
          <a:xfrm>
            <a:off x="6943724" y="1999787"/>
            <a:ext cx="21831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05" idx="2"/>
            <a:endCxn id="115" idx="3"/>
          </p:cNvCxnSpPr>
          <p:nvPr/>
        </p:nvCxnSpPr>
        <p:spPr>
          <a:xfrm rot="5400000">
            <a:off x="6188615" y="2389314"/>
            <a:ext cx="457706" cy="109539"/>
          </a:xfrm>
          <a:prstGeom prst="bent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26"/>
          <p:cNvCxnSpPr>
            <a:stCxn id="104" idx="4"/>
            <a:endCxn id="115" idx="1"/>
          </p:cNvCxnSpPr>
          <p:nvPr/>
        </p:nvCxnSpPr>
        <p:spPr>
          <a:xfrm rot="16200000" flipH="1">
            <a:off x="5207355" y="2289117"/>
            <a:ext cx="577137" cy="19049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06" idx="6"/>
            <a:endCxn id="107" idx="1"/>
          </p:cNvCxnSpPr>
          <p:nvPr/>
        </p:nvCxnSpPr>
        <p:spPr>
          <a:xfrm>
            <a:off x="7354061" y="1999787"/>
            <a:ext cx="28975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07" idx="2"/>
            <a:endCxn id="108" idx="0"/>
          </p:cNvCxnSpPr>
          <p:nvPr/>
        </p:nvCxnSpPr>
        <p:spPr>
          <a:xfrm rot="16200000" flipH="1">
            <a:off x="8032650" y="2331216"/>
            <a:ext cx="23197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08" idx="4"/>
            <a:endCxn id="109" idx="0"/>
          </p:cNvCxnSpPr>
          <p:nvPr/>
        </p:nvCxnSpPr>
        <p:spPr>
          <a:xfrm rot="5400000">
            <a:off x="7943860" y="2844007"/>
            <a:ext cx="40955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09" idx="2"/>
            <a:endCxn id="110" idx="0"/>
          </p:cNvCxnSpPr>
          <p:nvPr/>
        </p:nvCxnSpPr>
        <p:spPr>
          <a:xfrm rot="5400000">
            <a:off x="7757076" y="3871234"/>
            <a:ext cx="78312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10" idx="1"/>
            <a:endCxn id="111" idx="3"/>
          </p:cNvCxnSpPr>
          <p:nvPr/>
        </p:nvCxnSpPr>
        <p:spPr>
          <a:xfrm rot="10800000">
            <a:off x="7315199" y="4478239"/>
            <a:ext cx="452438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11" idx="1"/>
            <a:endCxn id="112" idx="3"/>
          </p:cNvCxnSpPr>
          <p:nvPr/>
        </p:nvCxnSpPr>
        <p:spPr>
          <a:xfrm rot="10800000">
            <a:off x="6000749" y="4478239"/>
            <a:ext cx="285753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12" idx="1"/>
            <a:endCxn id="114" idx="6"/>
          </p:cNvCxnSpPr>
          <p:nvPr/>
        </p:nvCxnSpPr>
        <p:spPr>
          <a:xfrm rot="10800000">
            <a:off x="4687824" y="4478239"/>
            <a:ext cx="188976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14" idx="2"/>
            <a:endCxn id="113" idx="3"/>
          </p:cNvCxnSpPr>
          <p:nvPr/>
        </p:nvCxnSpPr>
        <p:spPr>
          <a:xfrm rot="10800000">
            <a:off x="4286249" y="4478239"/>
            <a:ext cx="20955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2" descr="5%"/>
          <p:cNvSpPr>
            <a:spLocks noChangeArrowheads="1"/>
          </p:cNvSpPr>
          <p:nvPr/>
        </p:nvSpPr>
        <p:spPr bwMode="auto">
          <a:xfrm>
            <a:off x="4305299" y="2457492"/>
            <a:ext cx="771525" cy="2154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Window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cxnSp>
        <p:nvCxnSpPr>
          <p:cNvPr id="167" name="Elbow Connector 126"/>
          <p:cNvCxnSpPr>
            <a:stCxn id="112" idx="2"/>
            <a:endCxn id="111" idx="2"/>
          </p:cNvCxnSpPr>
          <p:nvPr/>
        </p:nvCxnSpPr>
        <p:spPr>
          <a:xfrm rot="16200000" flipH="1">
            <a:off x="6119812" y="4012644"/>
            <a:ext cx="1588" cy="1362076"/>
          </a:xfrm>
          <a:prstGeom prst="bentConnector3">
            <a:avLst>
              <a:gd name="adj1" fmla="val 14395466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26"/>
          <p:cNvCxnSpPr>
            <a:stCxn id="166" idx="0"/>
            <a:endCxn id="103" idx="2"/>
          </p:cNvCxnSpPr>
          <p:nvPr/>
        </p:nvCxnSpPr>
        <p:spPr>
          <a:xfrm rot="16200000" flipV="1">
            <a:off x="4569931" y="2336360"/>
            <a:ext cx="24226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2" descr="5%"/>
          <p:cNvSpPr>
            <a:spLocks noChangeArrowheads="1"/>
          </p:cNvSpPr>
          <p:nvPr/>
        </p:nvSpPr>
        <p:spPr bwMode="auto">
          <a:xfrm>
            <a:off x="4557711" y="4830663"/>
            <a:ext cx="466726" cy="2154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PFD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cxnSp>
        <p:nvCxnSpPr>
          <p:cNvPr id="176" name="Elbow Connector 126"/>
          <p:cNvCxnSpPr>
            <a:stCxn id="175" idx="3"/>
          </p:cNvCxnSpPr>
          <p:nvPr/>
        </p:nvCxnSpPr>
        <p:spPr>
          <a:xfrm flipV="1">
            <a:off x="5024437" y="4703207"/>
            <a:ext cx="185737" cy="235178"/>
          </a:xfrm>
          <a:prstGeom prst="bentConnector2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2" descr="5%"/>
          <p:cNvSpPr>
            <a:spLocks noChangeArrowheads="1"/>
          </p:cNvSpPr>
          <p:nvPr/>
        </p:nvSpPr>
        <p:spPr bwMode="auto">
          <a:xfrm>
            <a:off x="7610474" y="1390692"/>
            <a:ext cx="1076326" cy="215444"/>
          </a:xfrm>
          <a:prstGeom prst="rect">
            <a:avLst/>
          </a:prstGeom>
          <a:solidFill>
            <a:srgbClr val="D9D9D9"/>
          </a:solidFill>
          <a:ln w="19050">
            <a:solidFill>
              <a:schemeClr val="bg1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LPD display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cxnSp>
        <p:nvCxnSpPr>
          <p:cNvPr id="180" name="Elbow Connector 179"/>
          <p:cNvCxnSpPr>
            <a:stCxn id="179" idx="2"/>
            <a:endCxn id="107" idx="0"/>
          </p:cNvCxnSpPr>
          <p:nvPr/>
        </p:nvCxnSpPr>
        <p:spPr>
          <a:xfrm rot="5400000">
            <a:off x="8059534" y="1695239"/>
            <a:ext cx="178207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49"/>
          <p:cNvCxnSpPr>
            <a:stCxn id="104" idx="4"/>
            <a:endCxn id="110" idx="0"/>
          </p:cNvCxnSpPr>
          <p:nvPr/>
        </p:nvCxnSpPr>
        <p:spPr>
          <a:xfrm rot="16200000" flipH="1">
            <a:off x="5691157" y="1805315"/>
            <a:ext cx="2166996" cy="2747963"/>
          </a:xfrm>
          <a:prstGeom prst="curvedConnector3">
            <a:avLst>
              <a:gd name="adj1" fmla="val 66719"/>
            </a:avLst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3380613" y="1379899"/>
            <a:ext cx="192025" cy="192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0" rIns="0" bIns="0"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cs typeface="Arial" pitchFamily="34" charset="0"/>
              </a:rPr>
              <a:t>0</a:t>
            </a:r>
            <a:endParaRPr lang="en-US" sz="1400" b="1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cxnSp>
        <p:nvCxnSpPr>
          <p:cNvPr id="194" name="Elbow Connector 193"/>
          <p:cNvCxnSpPr>
            <a:stCxn id="193" idx="4"/>
            <a:endCxn id="102" idx="0"/>
          </p:cNvCxnSpPr>
          <p:nvPr/>
        </p:nvCxnSpPr>
        <p:spPr>
          <a:xfrm rot="5400000">
            <a:off x="3370417" y="1678133"/>
            <a:ext cx="21241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2" descr="5%"/>
          <p:cNvSpPr>
            <a:spLocks noChangeArrowheads="1"/>
          </p:cNvSpPr>
          <p:nvPr/>
        </p:nvSpPr>
        <p:spPr bwMode="auto">
          <a:xfrm>
            <a:off x="4557711" y="5164037"/>
            <a:ext cx="466726" cy="2154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OV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cxnSp>
        <p:nvCxnSpPr>
          <p:cNvPr id="199" name="Elbow Connector 126"/>
          <p:cNvCxnSpPr>
            <a:stCxn id="198" idx="3"/>
          </p:cNvCxnSpPr>
          <p:nvPr/>
        </p:nvCxnSpPr>
        <p:spPr>
          <a:xfrm flipV="1">
            <a:off x="5024437" y="4696857"/>
            <a:ext cx="300037" cy="574902"/>
          </a:xfrm>
          <a:prstGeom prst="bentConnector2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itle 1"/>
          <p:cNvSpPr txBox="1">
            <a:spLocks/>
          </p:cNvSpPr>
          <p:nvPr/>
        </p:nvSpPr>
        <p:spPr>
          <a:xfrm>
            <a:off x="7112000" y="457200"/>
            <a:ext cx="1570038" cy="466725"/>
          </a:xfrm>
          <a:prstGeom prst="roundRect">
            <a:avLst/>
          </a:prstGeom>
          <a:solidFill>
            <a:srgbClr val="000000">
              <a:alpha val="80000"/>
            </a:srgbClr>
          </a:solidFill>
          <a:ln w="28575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>
                <a:solidFill>
                  <a:schemeClr val="bg1">
                    <a:lumMod val="85000"/>
                  </a:schemeClr>
                </a:solidFill>
                <a:ea typeface="+mj-ea"/>
                <a:cs typeface="+mj-cs"/>
              </a:rPr>
              <a:t>apollo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ea typeface="+mj-ea"/>
                <a:cs typeface="+mj-cs"/>
              </a:rPr>
              <a:t>-like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4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22406"/>
            <a:ext cx="2582863" cy="191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788" y="2447925"/>
            <a:ext cx="25812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6753472" y="6035040"/>
          <a:ext cx="19285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4283"/>
                <a:gridCol w="964283"/>
              </a:tblGrid>
              <a:tr h="15276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Human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9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74"/>
          <p:cNvGrpSpPr/>
          <p:nvPr/>
        </p:nvGrpSpPr>
        <p:grpSpPr>
          <a:xfrm>
            <a:off x="5882450" y="4274344"/>
            <a:ext cx="83343" cy="83345"/>
            <a:chOff x="5249037" y="3826669"/>
            <a:chExt cx="83343" cy="83345"/>
          </a:xfrm>
        </p:grpSpPr>
        <p:cxnSp>
          <p:nvCxnSpPr>
            <p:cNvPr id="51" name="Elbow Connector 50"/>
            <p:cNvCxnSpPr/>
            <p:nvPr/>
          </p:nvCxnSpPr>
          <p:spPr>
            <a:xfrm>
              <a:off x="5257800" y="3826669"/>
              <a:ext cx="74580" cy="72163"/>
            </a:xfrm>
            <a:prstGeom prst="bentConnector2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50"/>
            <p:cNvCxnSpPr/>
            <p:nvPr/>
          </p:nvCxnSpPr>
          <p:spPr>
            <a:xfrm rot="10800000">
              <a:off x="5249037" y="3840827"/>
              <a:ext cx="70676" cy="691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5"/>
          <p:cNvGrpSpPr/>
          <p:nvPr/>
        </p:nvGrpSpPr>
        <p:grpSpPr>
          <a:xfrm>
            <a:off x="7206425" y="4279107"/>
            <a:ext cx="83343" cy="83345"/>
            <a:chOff x="5249037" y="3826669"/>
            <a:chExt cx="83343" cy="83345"/>
          </a:xfrm>
        </p:grpSpPr>
        <p:cxnSp>
          <p:nvCxnSpPr>
            <p:cNvPr id="77" name="Elbow Connector 50"/>
            <p:cNvCxnSpPr/>
            <p:nvPr/>
          </p:nvCxnSpPr>
          <p:spPr>
            <a:xfrm>
              <a:off x="5257800" y="3826669"/>
              <a:ext cx="74580" cy="72163"/>
            </a:xfrm>
            <a:prstGeom prst="bentConnector2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50"/>
            <p:cNvCxnSpPr/>
            <p:nvPr/>
          </p:nvCxnSpPr>
          <p:spPr>
            <a:xfrm rot="10800000">
              <a:off x="5249037" y="3840827"/>
              <a:ext cx="70676" cy="691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78"/>
          <p:cNvGrpSpPr/>
          <p:nvPr/>
        </p:nvGrpSpPr>
        <p:grpSpPr>
          <a:xfrm>
            <a:off x="8406575" y="4291807"/>
            <a:ext cx="83343" cy="83345"/>
            <a:chOff x="5249037" y="3826669"/>
            <a:chExt cx="83343" cy="83345"/>
          </a:xfrm>
        </p:grpSpPr>
        <p:cxnSp>
          <p:nvCxnSpPr>
            <p:cNvPr id="80" name="Elbow Connector 50"/>
            <p:cNvCxnSpPr/>
            <p:nvPr/>
          </p:nvCxnSpPr>
          <p:spPr>
            <a:xfrm>
              <a:off x="5257800" y="3826669"/>
              <a:ext cx="74580" cy="72163"/>
            </a:xfrm>
            <a:prstGeom prst="bentConnector2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50"/>
            <p:cNvCxnSpPr/>
            <p:nvPr/>
          </p:nvCxnSpPr>
          <p:spPr>
            <a:xfrm rot="10800000">
              <a:off x="5249037" y="3840827"/>
              <a:ext cx="70676" cy="691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itle 1"/>
          <p:cNvSpPr txBox="1">
            <a:spLocks/>
          </p:cNvSpPr>
          <p:nvPr/>
        </p:nvSpPr>
        <p:spPr>
          <a:xfrm>
            <a:off x="457200" y="5934075"/>
            <a:ext cx="2019300" cy="466725"/>
          </a:xfrm>
          <a:prstGeom prst="roundRect">
            <a:avLst/>
          </a:prstGeom>
          <a:solidFill>
            <a:srgbClr val="000000">
              <a:alpha val="80000"/>
            </a:srgbClr>
          </a:solidFill>
          <a:ln w="28575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ea typeface="+mj-ea"/>
                <a:cs typeface="+mj-cs"/>
              </a:rPr>
              <a:t>judgment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4C9EBB6A-7D16-451E-BE65-795862F92AF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75" grpId="0" animBg="1"/>
      <p:bldP spid="179" grpId="0" animBg="1"/>
      <p:bldP spid="1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3819525" y="2940356"/>
            <a:ext cx="4438649" cy="2924176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Track </a:t>
            </a:r>
            <a:r>
              <a:rPr lang="en-US" sz="1400" dirty="0" smtClean="0">
                <a:solidFill>
                  <a:schemeClr val="tx1"/>
                </a:solidFill>
              </a:rPr>
              <a:t>time remaining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22406"/>
            <a:ext cx="2582863" cy="191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80817"/>
            <a:ext cx="2582863" cy="191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434071"/>
            <a:ext cx="2582863" cy="19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324349" y="1028701"/>
            <a:ext cx="3305175" cy="1485900"/>
          </a:xfrm>
          <a:prstGeom prst="rect">
            <a:avLst/>
          </a:prstGeom>
          <a:solidFill>
            <a:srgbClr val="D9D9D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Scan</a:t>
            </a:r>
            <a:r>
              <a:rPr lang="en-US" sz="1400" dirty="0" smtClean="0">
                <a:solidFill>
                  <a:schemeClr val="tx1"/>
                </a:solidFill>
              </a:rPr>
              <a:t> expected landing area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2" descr="5%"/>
          <p:cNvSpPr>
            <a:spLocks noChangeArrowheads="1"/>
          </p:cNvSpPr>
          <p:nvPr/>
        </p:nvSpPr>
        <p:spPr bwMode="auto">
          <a:xfrm>
            <a:off x="3276600" y="1317576"/>
            <a:ext cx="762000" cy="430887"/>
          </a:xfrm>
          <a:prstGeom prst="rect">
            <a:avLst/>
          </a:prstGeom>
          <a:solidFill>
            <a:srgbClr val="D9D9D9"/>
          </a:solidFill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  <a:cs typeface="Arial" pitchFamily="34" charset="0"/>
              </a:rPr>
              <a:t>Pitch up </a:t>
            </a:r>
            <a:r>
              <a:rPr lang="en-US" sz="1400" dirty="0">
                <a:latin typeface="+mj-lt"/>
                <a:cs typeface="Arial" pitchFamily="34" charset="0"/>
              </a:rPr>
              <a:t>vehicle</a:t>
            </a:r>
          </a:p>
        </p:txBody>
      </p:sp>
      <p:sp>
        <p:nvSpPr>
          <p:cNvPr id="9" name="Rectangle 2" descr="5%"/>
          <p:cNvSpPr>
            <a:spLocks noChangeArrowheads="1"/>
          </p:cNvSpPr>
          <p:nvPr/>
        </p:nvSpPr>
        <p:spPr bwMode="auto">
          <a:xfrm>
            <a:off x="4491036" y="1317576"/>
            <a:ext cx="762000" cy="4308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+mj-lt"/>
                <a:cs typeface="Arial" pitchFamily="34" charset="0"/>
              </a:rPr>
              <a:t>Perceive </a:t>
            </a:r>
            <a:r>
              <a:rPr lang="en-US" sz="1400" dirty="0" smtClean="0">
                <a:latin typeface="+mj-lt"/>
                <a:cs typeface="Arial" pitchFamily="34" charset="0"/>
              </a:rPr>
              <a:t>terrain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85636" y="1437007"/>
            <a:ext cx="192025" cy="192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0" rIns="0" bIns="0"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cs typeface="Arial" pitchFamily="34" charset="0"/>
              </a:rPr>
              <a:t>1</a:t>
            </a:r>
            <a:endParaRPr lang="en-US" sz="1400" b="1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11" name="Rectangle 2" descr="5%"/>
          <p:cNvSpPr>
            <a:spLocks noChangeArrowheads="1"/>
          </p:cNvSpPr>
          <p:nvPr/>
        </p:nvSpPr>
        <p:spPr bwMode="auto">
          <a:xfrm>
            <a:off x="6181725" y="1317576"/>
            <a:ext cx="942974" cy="4308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+mj-lt"/>
                <a:cs typeface="Arial" pitchFamily="34" charset="0"/>
              </a:rPr>
              <a:t>Search </a:t>
            </a:r>
          </a:p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for</a:t>
            </a:r>
            <a:r>
              <a:rPr lang="en-US" sz="1400" b="1" dirty="0" smtClean="0">
                <a:latin typeface="+mj-lt"/>
                <a:cs typeface="Arial" pitchFamily="34" charset="0"/>
              </a:rPr>
              <a:t> </a:t>
            </a:r>
            <a:r>
              <a:rPr lang="en-US" sz="1400" dirty="0" smtClean="0">
                <a:latin typeface="+mj-lt"/>
                <a:cs typeface="Arial" pitchFamily="34" charset="0"/>
              </a:rPr>
              <a:t>a known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43011" y="1437007"/>
            <a:ext cx="192025" cy="192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0" rIns="0" bIns="0"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cs typeface="Arial" pitchFamily="34" charset="0"/>
              </a:rPr>
              <a:t>2</a:t>
            </a:r>
            <a:endParaRPr lang="en-US" sz="1400" b="1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13" name="Rectangle 2" descr="5%"/>
          <p:cNvSpPr>
            <a:spLocks noChangeArrowheads="1"/>
          </p:cNvSpPr>
          <p:nvPr/>
        </p:nvSpPr>
        <p:spPr bwMode="auto">
          <a:xfrm>
            <a:off x="7815263" y="1317576"/>
            <a:ext cx="1009648" cy="4308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+mj-lt"/>
                <a:cs typeface="Arial" pitchFamily="34" charset="0"/>
              </a:rPr>
              <a:t>Receive </a:t>
            </a:r>
          </a:p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AFM results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224075" y="2637662"/>
            <a:ext cx="192025" cy="192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0" rIns="0" bIns="0"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cs typeface="Arial" pitchFamily="34" charset="0"/>
              </a:rPr>
              <a:t>3</a:t>
            </a:r>
            <a:endParaRPr lang="en-US" sz="1400" b="1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19" name="Rectangle 2" descr="5%"/>
          <p:cNvSpPr>
            <a:spLocks noChangeArrowheads="1"/>
          </p:cNvSpPr>
          <p:nvPr/>
        </p:nvSpPr>
        <p:spPr bwMode="auto">
          <a:xfrm>
            <a:off x="8329613" y="5015928"/>
            <a:ext cx="704850" cy="430887"/>
          </a:xfrm>
          <a:prstGeom prst="rect">
            <a:avLst/>
          </a:prstGeom>
          <a:solidFill>
            <a:srgbClr val="D9D9D9"/>
          </a:solidFill>
          <a:ln w="190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+mj-lt"/>
                <a:cs typeface="Arial" pitchFamily="34" charset="0"/>
              </a:rPr>
              <a:t>Reach </a:t>
            </a:r>
            <a:endParaRPr lang="en-US" sz="1400" dirty="0" smtClean="0">
              <a:latin typeface="+mj-lt"/>
              <a:cs typeface="Arial" pitchFamily="34" charset="0"/>
            </a:endParaRPr>
          </a:p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end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21" name="Rectangle 2" descr="5%"/>
          <p:cNvSpPr>
            <a:spLocks noChangeArrowheads="1"/>
          </p:cNvSpPr>
          <p:nvPr/>
        </p:nvSpPr>
        <p:spPr bwMode="auto">
          <a:xfrm>
            <a:off x="5772148" y="1990725"/>
            <a:ext cx="771525" cy="4308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+mj-lt"/>
                <a:cs typeface="Arial" pitchFamily="34" charset="0"/>
              </a:rPr>
              <a:t>Reorient </a:t>
            </a:r>
            <a:r>
              <a:rPr lang="en-US" sz="1400" dirty="0" smtClean="0">
                <a:latin typeface="+mj-lt"/>
                <a:cs typeface="Arial" pitchFamily="34" charset="0"/>
              </a:rPr>
              <a:t>to terrain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cxnSp>
        <p:nvCxnSpPr>
          <p:cNvPr id="22" name="Elbow Connector 21"/>
          <p:cNvCxnSpPr>
            <a:stCxn id="8" idx="3"/>
            <a:endCxn id="9" idx="1"/>
          </p:cNvCxnSpPr>
          <p:nvPr/>
        </p:nvCxnSpPr>
        <p:spPr>
          <a:xfrm>
            <a:off x="4038600" y="1533020"/>
            <a:ext cx="452436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3"/>
            <a:endCxn id="10" idx="2"/>
          </p:cNvCxnSpPr>
          <p:nvPr/>
        </p:nvCxnSpPr>
        <p:spPr>
          <a:xfrm>
            <a:off x="5253036" y="1533020"/>
            <a:ext cx="232600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6"/>
            <a:endCxn id="11" idx="1"/>
          </p:cNvCxnSpPr>
          <p:nvPr/>
        </p:nvCxnSpPr>
        <p:spPr>
          <a:xfrm>
            <a:off x="5677661" y="1533020"/>
            <a:ext cx="504064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3"/>
            <a:endCxn id="12" idx="2"/>
          </p:cNvCxnSpPr>
          <p:nvPr/>
        </p:nvCxnSpPr>
        <p:spPr>
          <a:xfrm>
            <a:off x="7124699" y="1533020"/>
            <a:ext cx="218312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26"/>
          <p:cNvCxnSpPr>
            <a:stCxn id="11" idx="2"/>
            <a:endCxn id="21" idx="3"/>
          </p:cNvCxnSpPr>
          <p:nvPr/>
        </p:nvCxnSpPr>
        <p:spPr>
          <a:xfrm rot="5400000">
            <a:off x="6369590" y="1922547"/>
            <a:ext cx="457706" cy="109539"/>
          </a:xfrm>
          <a:prstGeom prst="bentConnector2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26"/>
          <p:cNvCxnSpPr>
            <a:stCxn id="10" idx="4"/>
            <a:endCxn id="21" idx="1"/>
          </p:cNvCxnSpPr>
          <p:nvPr/>
        </p:nvCxnSpPr>
        <p:spPr>
          <a:xfrm rot="16200000" flipH="1">
            <a:off x="5388330" y="1822350"/>
            <a:ext cx="577137" cy="19049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6"/>
            <a:endCxn id="13" idx="1"/>
          </p:cNvCxnSpPr>
          <p:nvPr/>
        </p:nvCxnSpPr>
        <p:spPr>
          <a:xfrm>
            <a:off x="7535036" y="1533020"/>
            <a:ext cx="280227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2"/>
            <a:endCxn id="14" idx="0"/>
          </p:cNvCxnSpPr>
          <p:nvPr/>
        </p:nvCxnSpPr>
        <p:spPr>
          <a:xfrm rot="16200000" flipH="1">
            <a:off x="7875488" y="2193061"/>
            <a:ext cx="88919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4"/>
            <a:endCxn id="52" idx="3"/>
          </p:cNvCxnSpPr>
          <p:nvPr/>
        </p:nvCxnSpPr>
        <p:spPr>
          <a:xfrm rot="5400000">
            <a:off x="7875201" y="3041212"/>
            <a:ext cx="656412" cy="233363"/>
          </a:xfrm>
          <a:prstGeom prst="bentConnector2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" descr="5%"/>
          <p:cNvSpPr>
            <a:spLocks noChangeArrowheads="1"/>
          </p:cNvSpPr>
          <p:nvPr/>
        </p:nvSpPr>
        <p:spPr bwMode="auto">
          <a:xfrm>
            <a:off x="4486274" y="1990725"/>
            <a:ext cx="771525" cy="2154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Window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cxnSp>
        <p:nvCxnSpPr>
          <p:cNvPr id="38" name="Elbow Connector 126"/>
          <p:cNvCxnSpPr>
            <a:stCxn id="36" idx="0"/>
            <a:endCxn id="9" idx="2"/>
          </p:cNvCxnSpPr>
          <p:nvPr/>
        </p:nvCxnSpPr>
        <p:spPr>
          <a:xfrm rot="16200000" flipV="1">
            <a:off x="4750906" y="1869593"/>
            <a:ext cx="24226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2" descr="5%"/>
          <p:cNvSpPr>
            <a:spLocks noChangeArrowheads="1"/>
          </p:cNvSpPr>
          <p:nvPr/>
        </p:nvSpPr>
        <p:spPr bwMode="auto">
          <a:xfrm>
            <a:off x="7781924" y="923925"/>
            <a:ext cx="1076326" cy="2154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LPD display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cxnSp>
        <p:nvCxnSpPr>
          <p:cNvPr id="42" name="Elbow Connector 41"/>
          <p:cNvCxnSpPr>
            <a:stCxn id="41" idx="2"/>
            <a:endCxn id="13" idx="0"/>
          </p:cNvCxnSpPr>
          <p:nvPr/>
        </p:nvCxnSpPr>
        <p:spPr>
          <a:xfrm rot="5400000">
            <a:off x="8230984" y="1228472"/>
            <a:ext cx="178207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561588" y="913132"/>
            <a:ext cx="192025" cy="192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0" rIns="0" bIns="0"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cs typeface="Arial" pitchFamily="34" charset="0"/>
              </a:rPr>
              <a:t>0</a:t>
            </a:r>
            <a:endParaRPr lang="en-US" sz="1400" b="1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cxnSp>
        <p:nvCxnSpPr>
          <p:cNvPr id="45" name="Elbow Connector 44"/>
          <p:cNvCxnSpPr>
            <a:stCxn id="44" idx="4"/>
            <a:endCxn id="8" idx="0"/>
          </p:cNvCxnSpPr>
          <p:nvPr/>
        </p:nvCxnSpPr>
        <p:spPr>
          <a:xfrm rot="5400000">
            <a:off x="3551392" y="1211366"/>
            <a:ext cx="21241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" descr="5%"/>
          <p:cNvSpPr>
            <a:spLocks noChangeArrowheads="1"/>
          </p:cNvSpPr>
          <p:nvPr/>
        </p:nvSpPr>
        <p:spPr bwMode="auto">
          <a:xfrm>
            <a:off x="6819899" y="3270655"/>
            <a:ext cx="1266826" cy="4308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+mj-lt"/>
                <a:cs typeface="Arial" pitchFamily="34" charset="0"/>
              </a:rPr>
              <a:t>Partition</a:t>
            </a:r>
          </a:p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map into zones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53" name="Rectangle 2" descr="5%"/>
          <p:cNvSpPr>
            <a:spLocks noChangeArrowheads="1"/>
          </p:cNvSpPr>
          <p:nvPr/>
        </p:nvSpPr>
        <p:spPr bwMode="auto">
          <a:xfrm>
            <a:off x="5372100" y="3270655"/>
            <a:ext cx="1266826" cy="4308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+mj-lt"/>
                <a:cs typeface="Arial" pitchFamily="34" charset="0"/>
              </a:rPr>
              <a:t>Select </a:t>
            </a:r>
          </a:p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landing zone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54" name="Rectangle 2" descr="5%"/>
          <p:cNvSpPr>
            <a:spLocks noChangeArrowheads="1"/>
          </p:cNvSpPr>
          <p:nvPr/>
        </p:nvSpPr>
        <p:spPr bwMode="auto">
          <a:xfrm>
            <a:off x="3981450" y="3270655"/>
            <a:ext cx="828676" cy="4308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+mj-lt"/>
                <a:cs typeface="Arial" pitchFamily="34" charset="0"/>
              </a:rPr>
              <a:t>Examine </a:t>
            </a:r>
          </a:p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site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55" name="Rectangle 2" descr="5%"/>
          <p:cNvSpPr>
            <a:spLocks noChangeArrowheads="1"/>
          </p:cNvSpPr>
          <p:nvPr/>
        </p:nvSpPr>
        <p:spPr bwMode="auto">
          <a:xfrm>
            <a:off x="3914775" y="4429888"/>
            <a:ext cx="962026" cy="4308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+mj-lt"/>
                <a:cs typeface="Arial" pitchFamily="34" charset="0"/>
              </a:rPr>
              <a:t>Evaluate</a:t>
            </a:r>
          </a:p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site terrain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56" name="Rectangle 2" descr="5%"/>
          <p:cNvSpPr>
            <a:spLocks noChangeArrowheads="1"/>
          </p:cNvSpPr>
          <p:nvPr/>
        </p:nvSpPr>
        <p:spPr bwMode="auto">
          <a:xfrm>
            <a:off x="4870450" y="5015928"/>
            <a:ext cx="806450" cy="4308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+mj-lt"/>
                <a:cs typeface="Arial" pitchFamily="34" charset="0"/>
              </a:rPr>
              <a:t>Select</a:t>
            </a:r>
          </a:p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site 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57" name="Rectangle 2" descr="5%"/>
          <p:cNvSpPr>
            <a:spLocks noChangeArrowheads="1"/>
          </p:cNvSpPr>
          <p:nvPr/>
        </p:nvSpPr>
        <p:spPr bwMode="auto">
          <a:xfrm>
            <a:off x="5943601" y="5015928"/>
            <a:ext cx="904874" cy="4308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+mj-lt"/>
                <a:cs typeface="Arial" pitchFamily="34" charset="0"/>
              </a:rPr>
              <a:t>Press</a:t>
            </a:r>
          </a:p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selection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58" name="Rectangle 2" descr="5%"/>
          <p:cNvSpPr>
            <a:spLocks noChangeArrowheads="1"/>
          </p:cNvSpPr>
          <p:nvPr/>
        </p:nvSpPr>
        <p:spPr bwMode="auto">
          <a:xfrm>
            <a:off x="7124701" y="5015928"/>
            <a:ext cx="904874" cy="430887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latin typeface="+mj-lt"/>
                <a:cs typeface="Arial" pitchFamily="34" charset="0"/>
              </a:rPr>
              <a:t>Press</a:t>
            </a:r>
          </a:p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confirm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4299776" y="3894911"/>
            <a:ext cx="192025" cy="192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0" rIns="0" bIns="0"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cs typeface="Arial" pitchFamily="34" charset="0"/>
              </a:rPr>
              <a:t>4</a:t>
            </a:r>
            <a:endParaRPr lang="en-US" sz="1400" b="1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4299776" y="5135359"/>
            <a:ext cx="192025" cy="1920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0" rIns="0" bIns="0"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cs typeface="Arial" pitchFamily="34" charset="0"/>
              </a:rPr>
              <a:t>5</a:t>
            </a:r>
            <a:endParaRPr lang="en-US" sz="1400" b="1" dirty="0">
              <a:solidFill>
                <a:sysClr val="windowText" lastClr="000000"/>
              </a:solidFill>
              <a:cs typeface="Arial" pitchFamily="34" charset="0"/>
            </a:endParaRPr>
          </a:p>
        </p:txBody>
      </p:sp>
      <p:cxnSp>
        <p:nvCxnSpPr>
          <p:cNvPr id="65" name="Elbow Connector 64"/>
          <p:cNvCxnSpPr>
            <a:stCxn id="52" idx="1"/>
            <a:endCxn id="53" idx="3"/>
          </p:cNvCxnSpPr>
          <p:nvPr/>
        </p:nvCxnSpPr>
        <p:spPr>
          <a:xfrm rot="10800000">
            <a:off x="6638927" y="3486099"/>
            <a:ext cx="180973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3" idx="1"/>
            <a:endCxn id="54" idx="3"/>
          </p:cNvCxnSpPr>
          <p:nvPr/>
        </p:nvCxnSpPr>
        <p:spPr>
          <a:xfrm rot="10800000">
            <a:off x="4810126" y="3486099"/>
            <a:ext cx="561974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4" idx="2"/>
            <a:endCxn id="60" idx="0"/>
          </p:cNvCxnSpPr>
          <p:nvPr/>
        </p:nvCxnSpPr>
        <p:spPr>
          <a:xfrm rot="16200000" flipH="1">
            <a:off x="4299104" y="3798225"/>
            <a:ext cx="19336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0" idx="4"/>
            <a:endCxn id="55" idx="0"/>
          </p:cNvCxnSpPr>
          <p:nvPr/>
        </p:nvCxnSpPr>
        <p:spPr>
          <a:xfrm rot="5400000">
            <a:off x="4224313" y="4258412"/>
            <a:ext cx="34295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55" idx="2"/>
            <a:endCxn id="61" idx="0"/>
          </p:cNvCxnSpPr>
          <p:nvPr/>
        </p:nvCxnSpPr>
        <p:spPr>
          <a:xfrm rot="16200000" flipH="1">
            <a:off x="4258496" y="4998066"/>
            <a:ext cx="27458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1" idx="6"/>
            <a:endCxn id="56" idx="1"/>
          </p:cNvCxnSpPr>
          <p:nvPr/>
        </p:nvCxnSpPr>
        <p:spPr>
          <a:xfrm>
            <a:off x="4491801" y="5231372"/>
            <a:ext cx="378649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56" idx="3"/>
            <a:endCxn id="57" idx="1"/>
          </p:cNvCxnSpPr>
          <p:nvPr/>
        </p:nvCxnSpPr>
        <p:spPr>
          <a:xfrm>
            <a:off x="5676900" y="5231372"/>
            <a:ext cx="266701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57" idx="3"/>
            <a:endCxn id="58" idx="1"/>
          </p:cNvCxnSpPr>
          <p:nvPr/>
        </p:nvCxnSpPr>
        <p:spPr>
          <a:xfrm>
            <a:off x="6848475" y="5231372"/>
            <a:ext cx="276226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58" idx="3"/>
            <a:endCxn id="19" idx="1"/>
          </p:cNvCxnSpPr>
          <p:nvPr/>
        </p:nvCxnSpPr>
        <p:spPr>
          <a:xfrm>
            <a:off x="8029575" y="5231372"/>
            <a:ext cx="300038" cy="15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2" descr="5%"/>
          <p:cNvSpPr>
            <a:spLocks noChangeArrowheads="1"/>
          </p:cNvSpPr>
          <p:nvPr/>
        </p:nvSpPr>
        <p:spPr bwMode="auto">
          <a:xfrm>
            <a:off x="7145820" y="5605334"/>
            <a:ext cx="1076326" cy="2154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LPD display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cxnSp>
        <p:nvCxnSpPr>
          <p:cNvPr id="98" name="Elbow Connector 97"/>
          <p:cNvCxnSpPr/>
          <p:nvPr/>
        </p:nvCxnSpPr>
        <p:spPr>
          <a:xfrm rot="5400000" flipH="1" flipV="1">
            <a:off x="7581154" y="5520516"/>
            <a:ext cx="206699" cy="10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" descr="5%"/>
          <p:cNvSpPr>
            <a:spLocks noChangeArrowheads="1"/>
          </p:cNvSpPr>
          <p:nvPr/>
        </p:nvSpPr>
        <p:spPr bwMode="auto">
          <a:xfrm>
            <a:off x="6565206" y="5605334"/>
            <a:ext cx="415372" cy="2154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PFD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cxnSp>
        <p:nvCxnSpPr>
          <p:cNvPr id="103" name="Elbow Connector 102"/>
          <p:cNvCxnSpPr>
            <a:stCxn id="102" idx="0"/>
          </p:cNvCxnSpPr>
          <p:nvPr/>
        </p:nvCxnSpPr>
        <p:spPr>
          <a:xfrm rot="5400000" flipH="1" flipV="1">
            <a:off x="6671720" y="5503124"/>
            <a:ext cx="203383" cy="10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2" descr="5%"/>
          <p:cNvSpPr>
            <a:spLocks noChangeArrowheads="1"/>
          </p:cNvSpPr>
          <p:nvPr/>
        </p:nvSpPr>
        <p:spPr bwMode="auto">
          <a:xfrm>
            <a:off x="5481638" y="5605334"/>
            <a:ext cx="933450" cy="21544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0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j-lt"/>
                <a:cs typeface="Arial" pitchFamily="34" charset="0"/>
              </a:rPr>
              <a:t>OV display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cxnSp>
        <p:nvCxnSpPr>
          <p:cNvPr id="106" name="Elbow Connector 105"/>
          <p:cNvCxnSpPr>
            <a:stCxn id="105" idx="0"/>
          </p:cNvCxnSpPr>
          <p:nvPr/>
        </p:nvCxnSpPr>
        <p:spPr>
          <a:xfrm rot="5400000" flipH="1" flipV="1">
            <a:off x="5860872" y="5517049"/>
            <a:ext cx="175776" cy="79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49"/>
          <p:cNvCxnSpPr>
            <a:stCxn id="10" idx="4"/>
            <a:endCxn id="52" idx="0"/>
          </p:cNvCxnSpPr>
          <p:nvPr/>
        </p:nvCxnSpPr>
        <p:spPr>
          <a:xfrm rot="16200000" flipH="1">
            <a:off x="5696669" y="1514011"/>
            <a:ext cx="1641623" cy="1871663"/>
          </a:xfrm>
          <a:prstGeom prst="curvedConnector3">
            <a:avLst>
              <a:gd name="adj1" fmla="val 75748"/>
            </a:avLst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149"/>
          <p:cNvCxnSpPr>
            <a:stCxn id="14" idx="4"/>
            <a:endCxn id="56" idx="0"/>
          </p:cNvCxnSpPr>
          <p:nvPr/>
        </p:nvCxnSpPr>
        <p:spPr>
          <a:xfrm rot="5400000">
            <a:off x="5703762" y="2399601"/>
            <a:ext cx="2186241" cy="3046413"/>
          </a:xfrm>
          <a:prstGeom prst="curvedConnector3">
            <a:avLst>
              <a:gd name="adj1" fmla="val 81369"/>
            </a:avLst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itle 1"/>
          <p:cNvSpPr txBox="1">
            <a:spLocks/>
          </p:cNvSpPr>
          <p:nvPr/>
        </p:nvSpPr>
        <p:spPr>
          <a:xfrm>
            <a:off x="7215188" y="457200"/>
            <a:ext cx="1466850" cy="466725"/>
          </a:xfrm>
          <a:prstGeom prst="roundRect">
            <a:avLst/>
          </a:prstGeom>
          <a:solidFill>
            <a:srgbClr val="000000">
              <a:alpha val="80000"/>
            </a:srgbClr>
          </a:solidFill>
          <a:ln w="28575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ea typeface="+mj-ea"/>
                <a:cs typeface="+mj-cs"/>
              </a:rPr>
              <a:t>moderate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graphicFrame>
        <p:nvGraphicFramePr>
          <p:cNvPr id="104" name="Table 103"/>
          <p:cNvGraphicFramePr>
            <a:graphicFrameLocks noGrp="1"/>
          </p:cNvGraphicFramePr>
          <p:nvPr/>
        </p:nvGraphicFramePr>
        <p:xfrm>
          <a:off x="6753472" y="6035040"/>
          <a:ext cx="192856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4283"/>
                <a:gridCol w="964283"/>
              </a:tblGrid>
              <a:tr h="15276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Human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>
                        <a:alpha val="9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75"/>
          <p:cNvGrpSpPr/>
          <p:nvPr/>
        </p:nvGrpSpPr>
        <p:grpSpPr>
          <a:xfrm>
            <a:off x="5561775" y="5034757"/>
            <a:ext cx="83343" cy="83345"/>
            <a:chOff x="5249037" y="3826669"/>
            <a:chExt cx="83343" cy="83345"/>
          </a:xfrm>
        </p:grpSpPr>
        <p:cxnSp>
          <p:nvCxnSpPr>
            <p:cNvPr id="77" name="Elbow Connector 50"/>
            <p:cNvCxnSpPr/>
            <p:nvPr/>
          </p:nvCxnSpPr>
          <p:spPr>
            <a:xfrm>
              <a:off x="5257800" y="3826669"/>
              <a:ext cx="74580" cy="72163"/>
            </a:xfrm>
            <a:prstGeom prst="bentConnector2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50"/>
            <p:cNvCxnSpPr/>
            <p:nvPr/>
          </p:nvCxnSpPr>
          <p:spPr>
            <a:xfrm rot="10800000">
              <a:off x="5249037" y="3840827"/>
              <a:ext cx="70676" cy="691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5"/>
          <p:cNvGrpSpPr/>
          <p:nvPr/>
        </p:nvGrpSpPr>
        <p:grpSpPr>
          <a:xfrm>
            <a:off x="4717225" y="3275807"/>
            <a:ext cx="83343" cy="83345"/>
            <a:chOff x="5249037" y="3826669"/>
            <a:chExt cx="83343" cy="83345"/>
          </a:xfrm>
        </p:grpSpPr>
        <p:cxnSp>
          <p:nvCxnSpPr>
            <p:cNvPr id="88" name="Elbow Connector 50"/>
            <p:cNvCxnSpPr/>
            <p:nvPr/>
          </p:nvCxnSpPr>
          <p:spPr>
            <a:xfrm>
              <a:off x="5257800" y="3826669"/>
              <a:ext cx="74580" cy="72163"/>
            </a:xfrm>
            <a:prstGeom prst="bentConnector2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50"/>
            <p:cNvCxnSpPr/>
            <p:nvPr/>
          </p:nvCxnSpPr>
          <p:spPr>
            <a:xfrm rot="10800000">
              <a:off x="5249037" y="3840827"/>
              <a:ext cx="70676" cy="691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itle 1"/>
          <p:cNvSpPr txBox="1">
            <a:spLocks/>
          </p:cNvSpPr>
          <p:nvPr/>
        </p:nvSpPr>
        <p:spPr>
          <a:xfrm>
            <a:off x="457199" y="5934075"/>
            <a:ext cx="2582863" cy="466725"/>
          </a:xfrm>
          <a:prstGeom prst="roundRect">
            <a:avLst/>
          </a:prstGeom>
          <a:solidFill>
            <a:srgbClr val="000000">
              <a:alpha val="80000"/>
            </a:srgbClr>
          </a:solidFill>
          <a:ln w="28575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ea typeface="+mj-ea"/>
                <a:cs typeface="+mj-cs"/>
              </a:rPr>
              <a:t>decision-making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4C9EBB6A-7D16-451E-BE65-795862F92AF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36" grpId="0" animBg="1"/>
      <p:bldP spid="4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97" grpId="0" animBg="1"/>
      <p:bldP spid="102" grpId="0" animBg="1"/>
      <p:bldP spid="10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87416" y="2233612"/>
            <a:ext cx="2295525" cy="533400"/>
            <a:chOff x="2133600" y="1371600"/>
            <a:chExt cx="1600200" cy="533400"/>
          </a:xfrm>
        </p:grpSpPr>
        <p:sp>
          <p:nvSpPr>
            <p:cNvPr id="5" name="Rectangle 4"/>
            <p:cNvSpPr/>
            <p:nvPr/>
          </p:nvSpPr>
          <p:spPr>
            <a:xfrm>
              <a:off x="2209800" y="1447800"/>
              <a:ext cx="533400" cy="38100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</a:rPr>
                <a:t>Auto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9400" y="1447800"/>
              <a:ext cx="838200" cy="38100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</a:rPr>
                <a:t>Trajectory </a:t>
              </a:r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3600" y="1371600"/>
              <a:ext cx="1600200" cy="53340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73141" y="4029074"/>
            <a:ext cx="2124075" cy="714375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Cognitive Model</a:t>
            </a:r>
          </a:p>
          <a:p>
            <a:pPr algn="ctr"/>
            <a:r>
              <a:rPr lang="en-US" dirty="0" smtClean="0">
                <a:solidFill>
                  <a:schemeClr val="accent3"/>
                </a:solidFill>
              </a:rPr>
              <a:t>(Soar or Other)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5449" y="3867149"/>
            <a:ext cx="2741403" cy="1038225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>
                <a:solidFill>
                  <a:schemeClr val="accent3"/>
                </a:solidFill>
              </a:rPr>
              <a:t>Interaction </a:t>
            </a:r>
            <a:r>
              <a:rPr lang="en-US" smtClean="0">
                <a:solidFill>
                  <a:schemeClr val="accent3"/>
                </a:solidFill>
              </a:rPr>
              <a:t>with Auto</a:t>
            </a:r>
            <a:endParaRPr lang="en-US" dirty="0" smtClean="0">
              <a:solidFill>
                <a:schemeClr val="accent3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solidFill>
                  <a:schemeClr val="accent3"/>
                </a:solidFill>
              </a:rPr>
              <a:t>Vehicle Maneuvers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>
                <a:solidFill>
                  <a:schemeClr val="accent3"/>
                </a:solidFill>
              </a:rPr>
              <a:t>Targets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>
            <a:off x="4397216" y="4386262"/>
            <a:ext cx="1108233" cy="1588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05449" y="1725283"/>
            <a:ext cx="2758657" cy="155006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Terrain properties</a:t>
            </a:r>
          </a:p>
          <a:p>
            <a:pPr marL="228600" indent="-228600"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Mission status</a:t>
            </a:r>
          </a:p>
          <a:p>
            <a:pPr marL="228600" indent="-228600"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Vehicle state</a:t>
            </a:r>
          </a:p>
          <a:p>
            <a:pPr marL="228600" indent="-228600"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HSI display status</a:t>
            </a:r>
          </a:p>
          <a:p>
            <a:pPr marL="228600" indent="-228600"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Landing sites (Moderate)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>
            <a:off x="4482941" y="2500312"/>
            <a:ext cx="1022508" cy="1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" idx="2"/>
            <a:endCxn id="8" idx="0"/>
          </p:cNvCxnSpPr>
          <p:nvPr/>
        </p:nvCxnSpPr>
        <p:spPr>
          <a:xfrm rot="5400000">
            <a:off x="4733114" y="1877409"/>
            <a:ext cx="753731" cy="3549599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44"/>
          <p:cNvCxnSpPr>
            <a:stCxn id="9" idx="2"/>
          </p:cNvCxnSpPr>
          <p:nvPr/>
        </p:nvCxnSpPr>
        <p:spPr>
          <a:xfrm rot="5400000" flipH="1">
            <a:off x="3379737" y="1408961"/>
            <a:ext cx="2302665" cy="4690162"/>
          </a:xfrm>
          <a:prstGeom prst="curvedConnector4">
            <a:avLst>
              <a:gd name="adj1" fmla="val -14798"/>
              <a:gd name="adj2" fmla="val 115744"/>
            </a:avLst>
          </a:prstGeom>
          <a:ln w="19050">
            <a:solidFill>
              <a:schemeClr val="accent3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40555" y="4099560"/>
            <a:ext cx="10287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outputs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69130" y="2185035"/>
            <a:ext cx="100965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outputs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02405" y="5238750"/>
            <a:ext cx="120015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is input to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53865" y="3328292"/>
            <a:ext cx="114300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is input to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14550" y="1916430"/>
            <a:ext cx="2400300" cy="3238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ALHAT System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23924" y="1162050"/>
            <a:ext cx="1181101" cy="6286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Mission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cenario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1" name="Shape 20"/>
          <p:cNvCxnSpPr>
            <a:stCxn id="20" idx="2"/>
          </p:cNvCxnSpPr>
          <p:nvPr/>
        </p:nvCxnSpPr>
        <p:spPr>
          <a:xfrm rot="16200000" flipH="1">
            <a:off x="1507331" y="1797844"/>
            <a:ext cx="688182" cy="673894"/>
          </a:xfrm>
          <a:prstGeom prst="bentConnector2">
            <a:avLst/>
          </a:prstGeom>
          <a:ln w="190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04850" y="2457450"/>
            <a:ext cx="1162050" cy="304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is input to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09600" y="962025"/>
            <a:ext cx="7820025" cy="52197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Comprehensive Landing Model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4C9EBB6A-7D16-451E-BE65-795862F92AF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781800" y="457200"/>
            <a:ext cx="1900238" cy="41909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Questions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1447800"/>
            <a:ext cx="7772400" cy="3975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Is Soar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the appropriate tool?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aseline="0" dirty="0" smtClean="0">
                <a:solidFill>
                  <a:schemeClr val="bg1">
                    <a:lumMod val="85000"/>
                  </a:schemeClr>
                </a:solidFill>
                <a:ea typeface="+mj-ea"/>
                <a:cs typeface="+mj-cs"/>
              </a:rPr>
              <a:t>What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ea typeface="+mj-ea"/>
                <a:cs typeface="+mj-cs"/>
              </a:rPr>
              <a:t> development is needed to model the 	</a:t>
            </a:r>
            <a:r>
              <a:rPr lang="en-US" sz="3200" dirty="0" err="1" smtClean="0">
                <a:solidFill>
                  <a:schemeClr val="bg1">
                    <a:lumMod val="85000"/>
                  </a:schemeClr>
                </a:solidFill>
                <a:ea typeface="+mj-ea"/>
                <a:cs typeface="+mj-cs"/>
              </a:rPr>
              <a:t>apollo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ea typeface="+mj-ea"/>
                <a:cs typeface="+mj-cs"/>
              </a:rPr>
              <a:t>-like and moderate cases?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Can Soar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communicate well with other 	software?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4C9EBB6A-7D16-451E-BE65-795862F92AF6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10299</TotalTime>
  <Words>307</Words>
  <Application>Microsoft Office PowerPoint</Application>
  <PresentationFormat>On-screen Show (4:3)</PresentationFormat>
  <Paragraphs>118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Modeling Astronaut Decision-Making and Judgment during Lunar Landing </vt:lpstr>
      <vt:lpstr>Slide 2</vt:lpstr>
      <vt:lpstr>Slide 3</vt:lpstr>
      <vt:lpstr>Slide 4</vt:lpstr>
      <vt:lpstr>Slide 5</vt:lpstr>
      <vt:lpstr>Slide 6</vt:lpstr>
      <vt:lpstr>Slide 7</vt:lpstr>
    </vt:vector>
  </TitlesOfParts>
  <Company>Georgia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zarrin</dc:creator>
  <cp:lastModifiedBy>zarrin</cp:lastModifiedBy>
  <cp:revision>190</cp:revision>
  <dcterms:created xsi:type="dcterms:W3CDTF">2011-05-03T14:42:16Z</dcterms:created>
  <dcterms:modified xsi:type="dcterms:W3CDTF">2011-06-06T20:00:25Z</dcterms:modified>
</cp:coreProperties>
</file>