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3" r:id="rId5"/>
    <p:sldId id="262" r:id="rId6"/>
    <p:sldId id="265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62088-4829-E84C-B894-9B28BC24C0FF}" type="datetimeFigureOut">
              <a:rPr lang="en-US" smtClean="0"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8BEB-16D8-864A-BE5A-9EA491CCAF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91CF-E858-7741-A5AF-BC38A3C8E2BE}" type="datetimeFigureOut">
              <a:rPr lang="en-US" smtClean="0"/>
              <a:t>6/8/11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CAB6-CEDB-444B-8564-58D7307821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0CAB6-CEDB-444B-8564-58D73078210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Nate</a:t>
            </a:r>
            <a:r>
              <a:rPr lang="en-US" baseline="0" dirty="0" smtClean="0"/>
              <a:t> for slides from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0CAB6-CEDB-444B-8564-58D73078210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0CAB6-CEDB-444B-8564-58D73078210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010C-C360-4C48-878B-50796D55E42C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1CCE-C7E6-604F-BEFC-D4D9E2409AC4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3373-20AF-8D44-AF21-3875870EB725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7F09-293E-954A-A599-65DAECDF22B8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8918-E9F0-4F4F-B0DB-895363C514F1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CE97-3736-B443-8210-5E51FB5FAC02}" type="datetime1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83B2-D359-934F-A9EE-A18567FE63F7}" type="datetime1">
              <a:rPr lang="en-US" smtClean="0"/>
              <a:t>6/8/11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376D-68A6-DD4B-B40E-5BDE804C9D53}" type="datetime1">
              <a:rPr lang="en-US" smtClean="0"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A0A9-4996-6044-B7B9-8EFE4C902D38}" type="datetime1">
              <a:rPr lang="en-US" smtClean="0"/>
              <a:t>6/8/11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6186-0ED4-8443-A4FD-CAA7095F055B}" type="datetime1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8C4E-96A3-C148-B103-4785AF0FD408}" type="datetime1">
              <a:rPr lang="en-US" smtClean="0"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ECAE-DCE0-1242-B041-7631757B4C13}" type="datetime1">
              <a:rPr lang="en-US" smtClean="0"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AB49-4052-F641-9C79-1A7CC45E47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Soar-RL and </a:t>
            </a:r>
            <a:br>
              <a:rPr lang="en-US" dirty="0" smtClean="0"/>
            </a:br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talks by</a:t>
            </a:r>
            <a:br>
              <a:rPr lang="en-US" dirty="0" smtClean="0"/>
            </a:br>
            <a:r>
              <a:rPr lang="en-US" dirty="0" err="1" smtClean="0"/>
              <a:t>Shiwali</a:t>
            </a:r>
            <a:r>
              <a:rPr lang="en-US" dirty="0" smtClean="0"/>
              <a:t> Mohan, Mitchell Keith Bloch </a:t>
            </a:r>
            <a:br>
              <a:rPr lang="en-US" dirty="0" smtClean="0"/>
            </a:br>
            <a:r>
              <a:rPr lang="en-US" dirty="0" smtClean="0"/>
              <a:t>&amp; Nick Gorski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23150" y="1597898"/>
            <a:ext cx="3459979" cy="14060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Environment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879599" y="3680944"/>
            <a:ext cx="1353998" cy="158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1295493" y="3677848"/>
            <a:ext cx="1353998" cy="1588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904" y="3548178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7392" y="3393466"/>
            <a:ext cx="141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23149" y="4355641"/>
            <a:ext cx="3459979" cy="14052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Agent</a:t>
            </a:r>
            <a:endParaRPr lang="en-US" sz="3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53" y="1597898"/>
            <a:ext cx="3256463" cy="2966158"/>
          </a:xfrm>
          <a:prstGeom prst="rect">
            <a:avLst/>
          </a:prstGeom>
        </p:spPr>
      </p:pic>
      <p:pic>
        <p:nvPicPr>
          <p:cNvPr id="14" name="Picture 2" descr="C:\Users\laird\Documents\Soar Releases\Soar-Robot-0.24-windows64\p20110404_091152_07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4102" r="22947"/>
          <a:stretch/>
        </p:blipFill>
        <p:spPr bwMode="auto">
          <a:xfrm>
            <a:off x="5654873" y="1839848"/>
            <a:ext cx="2640103" cy="31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389" y="2215276"/>
            <a:ext cx="3769553" cy="2903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in Reinforcement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Value</a:t>
            </a:r>
            <a:r>
              <a:rPr lang="en-US" dirty="0" smtClean="0"/>
              <a:t>: future expected reward</a:t>
            </a:r>
          </a:p>
          <a:p>
            <a:r>
              <a:rPr lang="en-US" dirty="0" smtClean="0"/>
              <a:t>RL goal: maximize value</a:t>
            </a:r>
          </a:p>
          <a:p>
            <a:r>
              <a:rPr lang="en-US" dirty="0" smtClean="0"/>
              <a:t>RL agent: select actions with highest value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and </a:t>
            </a:r>
            <a:r>
              <a:rPr lang="en-US" dirty="0" err="1" smtClean="0"/>
              <a:t>Observability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06" y="1523464"/>
            <a:ext cx="3704508" cy="2044783"/>
          </a:xfrm>
          <a:prstGeom prst="rect">
            <a:avLst/>
          </a:prstGeom>
        </p:spPr>
      </p:pic>
      <p:pic>
        <p:nvPicPr>
          <p:cNvPr id="10" name="Picture 9" descr="cute-ra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8578" y="2565616"/>
            <a:ext cx="298682" cy="312375"/>
          </a:xfrm>
          <a:prstGeom prst="rect">
            <a:avLst/>
          </a:prstGeom>
        </p:spPr>
      </p:pic>
      <p:pic>
        <p:nvPicPr>
          <p:cNvPr id="11" name="Picture 10" descr="cute-ra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6218" y="3907703"/>
            <a:ext cx="876874" cy="9170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89207" y="3806319"/>
            <a:ext cx="1150846" cy="109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87619" y="3804731"/>
            <a:ext cx="115243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540637" y="4352507"/>
            <a:ext cx="1095552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14260" y="4439538"/>
            <a:ext cx="1150846" cy="109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337" y="1523464"/>
            <a:ext cx="22925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observes a representation of world state</a:t>
            </a:r>
          </a:p>
          <a:p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 err="1"/>
              <a:t>M</a:t>
            </a:r>
            <a:r>
              <a:rPr lang="en-US" dirty="0" err="1" smtClean="0"/>
              <a:t>arkovian</a:t>
            </a:r>
            <a:r>
              <a:rPr lang="en-US" dirty="0" smtClean="0"/>
              <a:t> or partial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22882" y="1523464"/>
            <a:ext cx="24211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doesn’t observe</a:t>
            </a:r>
            <a:br>
              <a:rPr lang="en-US" dirty="0" smtClean="0"/>
            </a:br>
            <a:r>
              <a:rPr lang="en-US" dirty="0" smtClean="0"/>
              <a:t>semantics of task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Must does learn the </a:t>
            </a:r>
            <a:br>
              <a:rPr lang="en-US" dirty="0" smtClean="0"/>
            </a:br>
            <a:r>
              <a:rPr lang="en-US" dirty="0" smtClean="0"/>
              <a:t>meanings of symbols and actions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4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68026" y="4441126"/>
            <a:ext cx="1150846" cy="1093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466438" y="4439538"/>
            <a:ext cx="1152434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919456" y="4987314"/>
            <a:ext cx="1095552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8997" y="5686798"/>
            <a:ext cx="261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Markovian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73242" y="5686798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Reinforcement Learning </a:t>
            </a:r>
            <a:r>
              <a:rPr lang="en-US" dirty="0" smtClean="0"/>
              <a:t>Is Hard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2413000" cy="4025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595938"/>
            <a:ext cx="212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Temporal credit </a:t>
            </a:r>
          </a:p>
          <a:p>
            <a:r>
              <a:rPr lang="en-US" dirty="0" smtClean="0"/>
              <a:t>Assignment problem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18821" y="2319498"/>
            <a:ext cx="4025900" cy="2222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82140" y="5595938"/>
            <a:ext cx="2557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Exploration / exploitation</a:t>
            </a:r>
          </a:p>
          <a:p>
            <a:r>
              <a:rPr lang="en-US" dirty="0" smtClean="0"/>
              <a:t>tradeoff</a:t>
            </a:r>
          </a:p>
        </p:txBody>
      </p:sp>
      <p:sp>
        <p:nvSpPr>
          <p:cNvPr id="13" name="Freeform 12"/>
          <p:cNvSpPr/>
          <p:nvPr/>
        </p:nvSpPr>
        <p:spPr>
          <a:xfrm>
            <a:off x="3428234" y="1658619"/>
            <a:ext cx="1936672" cy="3619303"/>
          </a:xfrm>
          <a:custGeom>
            <a:avLst/>
            <a:gdLst>
              <a:gd name="connsiteX0" fmla="*/ 226121 w 1936672"/>
              <a:gd name="connsiteY0" fmla="*/ 0 h 3619303"/>
              <a:gd name="connsiteX1" fmla="*/ 213162 w 1936672"/>
              <a:gd name="connsiteY1" fmla="*/ 285075 h 3619303"/>
              <a:gd name="connsiteX2" fmla="*/ 226121 w 1936672"/>
              <a:gd name="connsiteY2" fmla="*/ 323949 h 3619303"/>
              <a:gd name="connsiteX3" fmla="*/ 576006 w 1936672"/>
              <a:gd name="connsiteY3" fmla="*/ 336907 h 3619303"/>
              <a:gd name="connsiteX4" fmla="*/ 666717 w 1936672"/>
              <a:gd name="connsiteY4" fmla="*/ 362823 h 3619303"/>
              <a:gd name="connsiteX5" fmla="*/ 783346 w 1936672"/>
              <a:gd name="connsiteY5" fmla="*/ 375781 h 3619303"/>
              <a:gd name="connsiteX6" fmla="*/ 1560869 w 1936672"/>
              <a:gd name="connsiteY6" fmla="*/ 362823 h 3619303"/>
              <a:gd name="connsiteX7" fmla="*/ 1599745 w 1936672"/>
              <a:gd name="connsiteY7" fmla="*/ 375781 h 3619303"/>
              <a:gd name="connsiteX8" fmla="*/ 1586787 w 1936672"/>
              <a:gd name="connsiteY8" fmla="*/ 1516081 h 3619303"/>
              <a:gd name="connsiteX9" fmla="*/ 1418323 w 1936672"/>
              <a:gd name="connsiteY9" fmla="*/ 1438333 h 3619303"/>
              <a:gd name="connsiteX10" fmla="*/ 1133231 w 1936672"/>
              <a:gd name="connsiteY10" fmla="*/ 1451291 h 3619303"/>
              <a:gd name="connsiteX11" fmla="*/ 1068438 w 1936672"/>
              <a:gd name="connsiteY11" fmla="*/ 1464249 h 3619303"/>
              <a:gd name="connsiteX12" fmla="*/ 990685 w 1936672"/>
              <a:gd name="connsiteY12" fmla="*/ 1477207 h 3619303"/>
              <a:gd name="connsiteX13" fmla="*/ 951809 w 1936672"/>
              <a:gd name="connsiteY13" fmla="*/ 1490165 h 3619303"/>
              <a:gd name="connsiteX14" fmla="*/ 550089 w 1936672"/>
              <a:gd name="connsiteY14" fmla="*/ 1503123 h 3619303"/>
              <a:gd name="connsiteX15" fmla="*/ 1418323 w 1936672"/>
              <a:gd name="connsiteY15" fmla="*/ 2138063 h 3619303"/>
              <a:gd name="connsiteX16" fmla="*/ 1457199 w 1936672"/>
              <a:gd name="connsiteY16" fmla="*/ 2151021 h 3619303"/>
              <a:gd name="connsiteX17" fmla="*/ 1677498 w 1936672"/>
              <a:gd name="connsiteY17" fmla="*/ 2176937 h 3619303"/>
              <a:gd name="connsiteX18" fmla="*/ 1651580 w 1936672"/>
              <a:gd name="connsiteY18" fmla="*/ 2578634 h 3619303"/>
              <a:gd name="connsiteX19" fmla="*/ 1638622 w 1936672"/>
              <a:gd name="connsiteY19" fmla="*/ 2643424 h 3619303"/>
              <a:gd name="connsiteX20" fmla="*/ 1612704 w 1936672"/>
              <a:gd name="connsiteY20" fmla="*/ 2708213 h 3619303"/>
              <a:gd name="connsiteX21" fmla="*/ 1599745 w 1936672"/>
              <a:gd name="connsiteY21" fmla="*/ 2747087 h 3619303"/>
              <a:gd name="connsiteX22" fmla="*/ 1612704 w 1936672"/>
              <a:gd name="connsiteY22" fmla="*/ 3226532 h 3619303"/>
              <a:gd name="connsiteX23" fmla="*/ 1625663 w 1936672"/>
              <a:gd name="connsiteY23" fmla="*/ 3563439 h 3619303"/>
              <a:gd name="connsiteX24" fmla="*/ 1820044 w 1936672"/>
              <a:gd name="connsiteY24" fmla="*/ 3576397 h 3619303"/>
              <a:gd name="connsiteX25" fmla="*/ 1936672 w 1936672"/>
              <a:gd name="connsiteY25" fmla="*/ 3589355 h 361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6672" h="3619303">
                <a:moveTo>
                  <a:pt x="226121" y="0"/>
                </a:moveTo>
                <a:cubicBezTo>
                  <a:pt x="221801" y="95025"/>
                  <a:pt x="213162" y="189952"/>
                  <a:pt x="213162" y="285075"/>
                </a:cubicBezTo>
                <a:cubicBezTo>
                  <a:pt x="213162" y="298734"/>
                  <a:pt x="212599" y="322017"/>
                  <a:pt x="226121" y="323949"/>
                </a:cubicBezTo>
                <a:cubicBezTo>
                  <a:pt x="341656" y="340453"/>
                  <a:pt x="459378" y="332588"/>
                  <a:pt x="576006" y="336907"/>
                </a:cubicBezTo>
                <a:cubicBezTo>
                  <a:pt x="605036" y="346583"/>
                  <a:pt x="636498" y="358174"/>
                  <a:pt x="666717" y="362823"/>
                </a:cubicBezTo>
                <a:cubicBezTo>
                  <a:pt x="705378" y="368770"/>
                  <a:pt x="744470" y="371462"/>
                  <a:pt x="783346" y="375781"/>
                </a:cubicBezTo>
                <a:lnTo>
                  <a:pt x="1560869" y="362823"/>
                </a:lnTo>
                <a:cubicBezTo>
                  <a:pt x="1574529" y="362823"/>
                  <a:pt x="1599438" y="362125"/>
                  <a:pt x="1599745" y="375781"/>
                </a:cubicBezTo>
                <a:cubicBezTo>
                  <a:pt x="1608286" y="755810"/>
                  <a:pt x="1591106" y="1135981"/>
                  <a:pt x="1586787" y="1516081"/>
                </a:cubicBezTo>
                <a:cubicBezTo>
                  <a:pt x="1497367" y="1426666"/>
                  <a:pt x="1552300" y="1455079"/>
                  <a:pt x="1418323" y="1438333"/>
                </a:cubicBezTo>
                <a:cubicBezTo>
                  <a:pt x="1323292" y="1442652"/>
                  <a:pt x="1228100" y="1444264"/>
                  <a:pt x="1133231" y="1451291"/>
                </a:cubicBezTo>
                <a:cubicBezTo>
                  <a:pt x="1111266" y="1452918"/>
                  <a:pt x="1090108" y="1460309"/>
                  <a:pt x="1068438" y="1464249"/>
                </a:cubicBezTo>
                <a:cubicBezTo>
                  <a:pt x="1042587" y="1468949"/>
                  <a:pt x="1016603" y="1472888"/>
                  <a:pt x="990685" y="1477207"/>
                </a:cubicBezTo>
                <a:cubicBezTo>
                  <a:pt x="977726" y="1481526"/>
                  <a:pt x="965445" y="1489363"/>
                  <a:pt x="951809" y="1490165"/>
                </a:cubicBezTo>
                <a:cubicBezTo>
                  <a:pt x="818064" y="1498032"/>
                  <a:pt x="620048" y="1388863"/>
                  <a:pt x="550089" y="1503123"/>
                </a:cubicBezTo>
                <a:cubicBezTo>
                  <a:pt x="0" y="2401547"/>
                  <a:pt x="1138020" y="2133816"/>
                  <a:pt x="1418323" y="2138063"/>
                </a:cubicBezTo>
                <a:cubicBezTo>
                  <a:pt x="1431282" y="2142382"/>
                  <a:pt x="1443691" y="2148995"/>
                  <a:pt x="1457199" y="2151021"/>
                </a:cubicBezTo>
                <a:cubicBezTo>
                  <a:pt x="1530320" y="2161989"/>
                  <a:pt x="1642701" y="2111697"/>
                  <a:pt x="1677498" y="2176937"/>
                </a:cubicBezTo>
                <a:cubicBezTo>
                  <a:pt x="1809696" y="2424793"/>
                  <a:pt x="1686372" y="2439470"/>
                  <a:pt x="1651580" y="2578634"/>
                </a:cubicBezTo>
                <a:cubicBezTo>
                  <a:pt x="1646238" y="2600001"/>
                  <a:pt x="1644951" y="2622329"/>
                  <a:pt x="1638622" y="2643424"/>
                </a:cubicBezTo>
                <a:cubicBezTo>
                  <a:pt x="1631938" y="2665703"/>
                  <a:pt x="1620872" y="2686434"/>
                  <a:pt x="1612704" y="2708213"/>
                </a:cubicBezTo>
                <a:cubicBezTo>
                  <a:pt x="1607908" y="2721002"/>
                  <a:pt x="1604065" y="2734129"/>
                  <a:pt x="1599745" y="2747087"/>
                </a:cubicBezTo>
                <a:cubicBezTo>
                  <a:pt x="1604065" y="2906902"/>
                  <a:pt x="1607631" y="3066739"/>
                  <a:pt x="1612704" y="3226532"/>
                </a:cubicBezTo>
                <a:cubicBezTo>
                  <a:pt x="1616270" y="3338861"/>
                  <a:pt x="1568366" y="3466756"/>
                  <a:pt x="1625663" y="3563439"/>
                </a:cubicBezTo>
                <a:cubicBezTo>
                  <a:pt x="1658770" y="3619303"/>
                  <a:pt x="1755250" y="3572078"/>
                  <a:pt x="1820044" y="3576397"/>
                </a:cubicBezTo>
                <a:cubicBezTo>
                  <a:pt x="1883507" y="3597550"/>
                  <a:pt x="1845260" y="3589355"/>
                  <a:pt x="1936672" y="3589355"/>
                </a:cubicBezTo>
              </a:path>
            </a:pathLst>
          </a:cu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32" y="3239471"/>
            <a:ext cx="2204068" cy="22040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32" y="1417638"/>
            <a:ext cx="2204068" cy="22040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77217" y="559593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Curse of dimensionality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9.3.1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6</a:t>
            </a:fld>
            <a:endParaRPr lang="en-US"/>
          </a:p>
        </p:txBody>
      </p:sp>
      <p:pic>
        <p:nvPicPr>
          <p:cNvPr id="183" name="Picture 182" descr="Screen shot 2011-06-13 at 12.26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46" y="1234906"/>
            <a:ext cx="7173560" cy="5402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Reward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&lt;state&gt;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^reward-link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^reward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^value </a:t>
            </a:r>
            <a:r>
              <a:rPr lang="en-US" sz="1800" i="1" dirty="0" smtClean="0">
                <a:latin typeface="Courier New"/>
                <a:cs typeface="Courier New"/>
              </a:rPr>
              <a:t>float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dirty="0" smtClean="0"/>
              <a:t>Value representation</a:t>
            </a:r>
          </a:p>
          <a:p>
            <a:pPr>
              <a:buNone/>
            </a:pPr>
            <a:r>
              <a:rPr lang="en-US" sz="1400" dirty="0">
                <a:latin typeface="Courier New"/>
                <a:cs typeface="Courier New"/>
              </a:rPr>
              <a:t>sp </a:t>
            </a:r>
            <a:r>
              <a:rPr lang="en-US" sz="1400" dirty="0" smtClean="0">
                <a:latin typeface="Courier New"/>
                <a:cs typeface="Courier New"/>
              </a:rPr>
              <a:t>{</a:t>
            </a:r>
            <a:r>
              <a:rPr lang="en-US" sz="1400" dirty="0" err="1" smtClean="0">
                <a:latin typeface="Courier New"/>
                <a:cs typeface="Courier New"/>
              </a:rPr>
              <a:t>rl</a:t>
            </a:r>
            <a:r>
              <a:rPr lang="en-US" sz="1400" dirty="0" smtClean="0">
                <a:latin typeface="Courier New"/>
                <a:cs typeface="Courier New"/>
              </a:rPr>
              <a:t>*move*left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(</a:t>
            </a:r>
            <a:r>
              <a:rPr lang="en-US" sz="1400" dirty="0">
                <a:latin typeface="Courier New"/>
                <a:cs typeface="Courier New"/>
              </a:rPr>
              <a:t>state &lt;</a:t>
            </a:r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>
                <a:latin typeface="Courier New"/>
                <a:cs typeface="Courier New"/>
              </a:rPr>
              <a:t>&gt; ^name left-</a:t>
            </a:r>
            <a:r>
              <a:rPr lang="en-US" sz="1400" dirty="0" smtClean="0">
                <a:latin typeface="Courier New"/>
                <a:cs typeface="Courier New"/>
              </a:rPr>
              <a:t>right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         ^operator &lt;op&gt; +)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(&lt;op&gt; ^name move ^dir left)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--&gt;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(&lt;</a:t>
            </a:r>
            <a:r>
              <a:rPr lang="en-US" sz="1400" dirty="0" err="1" smtClean="0">
                <a:latin typeface="Courier New"/>
                <a:cs typeface="Courier New"/>
              </a:rPr>
              <a:t>s</a:t>
            </a:r>
            <a:r>
              <a:rPr lang="en-US" sz="1400" dirty="0" smtClean="0">
                <a:latin typeface="Courier New"/>
                <a:cs typeface="Courier New"/>
              </a:rPr>
              <a:t>&gt; ^operator &lt;op&gt; = -1.0) 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Decisions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Move*left  -0.8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Move</a:t>
            </a:r>
            <a:r>
              <a:rPr lang="en-US" sz="1800" dirty="0">
                <a:latin typeface="Courier New"/>
                <a:cs typeface="Courier New"/>
              </a:rPr>
              <a:t>*</a:t>
            </a:r>
            <a:r>
              <a:rPr lang="en-US" sz="1800" dirty="0" smtClean="0">
                <a:latin typeface="Courier New"/>
                <a:cs typeface="Courier New"/>
              </a:rPr>
              <a:t>right -0.2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Move*sit   -1.2</a:t>
            </a:r>
            <a:r>
              <a:rPr lang="en-US" sz="1400" dirty="0" smtClean="0">
                <a:latin typeface="Courier New"/>
                <a:cs typeface="Courier New"/>
              </a:rPr>
              <a:t/>
            </a:r>
            <a:br>
              <a:rPr lang="en-US" sz="1400" dirty="0" smtClean="0">
                <a:latin typeface="Courier New"/>
                <a:cs typeface="Courier New"/>
              </a:rPr>
            </a:b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Adaptive behavior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63" y="4198378"/>
            <a:ext cx="2578073" cy="234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Soar-RL Talks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AB49-4052-F641-9C79-1A7CC45E476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shot 2011-06-13 at 12.09.3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41" y="3366875"/>
            <a:ext cx="2604592" cy="142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09" y="1600200"/>
            <a:ext cx="2007624" cy="15461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10427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Modular RL in Soar</a:t>
            </a:r>
            <a:br>
              <a:rPr lang="en-US" sz="2400" dirty="0" smtClean="0"/>
            </a:br>
            <a:r>
              <a:rPr lang="en-US" sz="2400" dirty="0" err="1" smtClean="0"/>
              <a:t>Shiwali</a:t>
            </a:r>
            <a:r>
              <a:rPr lang="en-US" sz="2400" dirty="0" smtClean="0"/>
              <a:t> Mohan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Improving Off-Policy HRL</a:t>
            </a:r>
            <a:br>
              <a:rPr lang="en-US" sz="2400" dirty="0" smtClean="0"/>
            </a:br>
            <a:r>
              <a:rPr lang="en-US" sz="2400" dirty="0" smtClean="0"/>
              <a:t>Mitchell Keith Bloch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Learning to Use Memory</a:t>
            </a:r>
            <a:br>
              <a:rPr lang="en-US" sz="2400" dirty="0" smtClean="0"/>
            </a:br>
            <a:r>
              <a:rPr lang="en-US" sz="2400" dirty="0" smtClean="0"/>
              <a:t>Nick Gorski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152735" y="5084019"/>
            <a:ext cx="1736469" cy="1466700"/>
            <a:chOff x="7096468" y="868998"/>
            <a:chExt cx="2181832" cy="1991910"/>
          </a:xfrm>
        </p:grpSpPr>
        <p:sp>
          <p:nvSpPr>
            <p:cNvPr id="8" name="Rectangle 7"/>
            <p:cNvSpPr/>
            <p:nvPr/>
          </p:nvSpPr>
          <p:spPr>
            <a:xfrm>
              <a:off x="7938000" y="2312268"/>
              <a:ext cx="54864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A/B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8000" y="868998"/>
              <a:ext cx="54864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908842" y="1844114"/>
              <a:ext cx="608407" cy="1587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665652" y="1150069"/>
              <a:ext cx="612648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7096468" y="1151657"/>
              <a:ext cx="612648" cy="158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253</Words>
  <Application>Microsoft Macintosh PowerPoint</Application>
  <PresentationFormat>On-screen Show (4:3)</PresentationFormat>
  <Paragraphs>69</Paragraphs>
  <Slides>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Soar-RL and  Reinforcement Learning</vt:lpstr>
      <vt:lpstr>Reinforcement Learning</vt:lpstr>
      <vt:lpstr>Value in Reinforcement Learning</vt:lpstr>
      <vt:lpstr>State and Observability</vt:lpstr>
      <vt:lpstr>Why Reinforcement Learning Is Hard</vt:lpstr>
      <vt:lpstr>Soar 9.3.1</vt:lpstr>
      <vt:lpstr>Soar-RL</vt:lpstr>
      <vt:lpstr>Soar-RL Talks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and SoarRL</dc:title>
  <dc:creator>Nicholas Gorski</dc:creator>
  <cp:lastModifiedBy>Nicholas Gorski</cp:lastModifiedBy>
  <cp:revision>17</cp:revision>
  <dcterms:created xsi:type="dcterms:W3CDTF">2011-06-08T14:27:18Z</dcterms:created>
  <dcterms:modified xsi:type="dcterms:W3CDTF">2011-06-13T22:01:52Z</dcterms:modified>
</cp:coreProperties>
</file>