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Default Extension="wdp" ContentType="image/vnd.ms-photo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8" r:id="rId2"/>
    <p:sldId id="257" r:id="rId3"/>
    <p:sldId id="272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9" r:id="rId13"/>
    <p:sldId id="258" r:id="rId14"/>
    <p:sldId id="262" r:id="rId15"/>
    <p:sldId id="275" r:id="rId16"/>
    <p:sldId id="276" r:id="rId17"/>
    <p:sldId id="263" r:id="rId18"/>
    <p:sldId id="274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47A25-0B0B-C24C-BA0B-747B82559239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037BC-E8C4-5B45-8C63-1F2AD846B6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BB06C-0A2E-A040-9718-BB3BE1CB0688}" type="datetimeFigureOut">
              <a:rPr lang="en-US" smtClean="0"/>
              <a:pPr/>
              <a:t>6/16/11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69FF9-2EF6-BC4F-9224-DCA973ADAB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Agenda: step through these items</a:t>
            </a:r>
          </a:p>
          <a:p>
            <a:r>
              <a:rPr lang="en-US" dirty="0" smtClean="0"/>
              <a:t>Interrupt</a:t>
            </a:r>
            <a:r>
              <a:rPr lang="en-US" baseline="0" dirty="0" smtClean="0"/>
              <a:t> and discuss points of interest</a:t>
            </a:r>
          </a:p>
          <a:p>
            <a:r>
              <a:rPr lang="en-US" baseline="0" dirty="0" smtClean="0"/>
              <a:t>2</a:t>
            </a:r>
            <a:r>
              <a:rPr lang="en-US" baseline="30000" dirty="0" smtClean="0"/>
              <a:t>nd</a:t>
            </a:r>
            <a:r>
              <a:rPr lang="en-US" baseline="0" dirty="0" smtClean="0"/>
              <a:t> half more practical than 1</a:t>
            </a:r>
            <a:r>
              <a:rPr lang="en-US" baseline="30000" dirty="0" smtClean="0"/>
              <a:t>st</a:t>
            </a:r>
            <a:r>
              <a:rPr lang="en-US" baseline="0" dirty="0" smtClean="0"/>
              <a:t> half</a:t>
            </a:r>
          </a:p>
          <a:p>
            <a:r>
              <a:rPr lang="en-US" baseline="0" dirty="0" smtClean="0"/>
              <a:t>I will be stating opinions: feel free to disagree!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69FF9-2EF6-BC4F-9224-DCA973ADABA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 these advantages</a:t>
            </a:r>
            <a:r>
              <a:rPr lang="en-US" baseline="0" dirty="0" smtClean="0"/>
              <a:t> from a learning 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69FF9-2EF6-BC4F-9224-DCA973ADA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69FF9-2EF6-BC4F-9224-DCA973ADAB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poke at ACT-R in the past was its</a:t>
            </a:r>
            <a:r>
              <a:rPr lang="en-US" baseline="0" dirty="0" smtClean="0"/>
              <a:t> reliance on parameters – different reasons, but still</a:t>
            </a:r>
          </a:p>
          <a:p>
            <a:r>
              <a:rPr lang="en-US" baseline="0" dirty="0" smtClean="0"/>
              <a:t>An ideal architecture is parameter free</a:t>
            </a:r>
          </a:p>
          <a:p>
            <a:r>
              <a:rPr lang="en-US" baseline="0" dirty="0" smtClean="0"/>
              <a:t>Can view function approximation, RL rules, and RL state as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69FF9-2EF6-BC4F-9224-DCA973ADAB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Odd man out – these are bigger issues</a:t>
            </a:r>
          </a:p>
          <a:p>
            <a:r>
              <a:rPr lang="en-US" dirty="0" smtClean="0"/>
              <a:t>IMRL:</a:t>
            </a:r>
            <a:r>
              <a:rPr lang="en-US" baseline="0" dirty="0" smtClean="0"/>
              <a:t> reward that doesn’t come from the environment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69FF9-2EF6-BC4F-9224-DCA973ADAB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346B-3427-AC40-A928-B125E0817680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4752-A2FF-B44E-B6CF-6C56C833DA4F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3F63E-C7D7-7742-A624-B4381CA37C4A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CF3C-0E2B-9C4D-9992-FB92054493D0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F8B4-8E02-0045-8502-7B0257239435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40513-ACEA-5A4B-96E4-C69EF58BA92D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DBD5-47BB-AE46-A7E1-13ADE7BCA174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E10C-7437-B640-9E61-F035637BAEB5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480E-DAA0-1D4C-8736-27267BC9BB97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E601-04E6-9B45-A262-61E73ECD41C6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AB581-FABF-E746-B395-C9EA736D1B07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097F-0484-A049-B3C4-23DD67A60EED}" type="datetime1">
              <a:rPr lang="en-US" smtClean="0"/>
              <a:pPr/>
              <a:t>6/16/11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E690A-F503-EE41-8C05-1D449E2A82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Soar-RL Discussion:</a:t>
            </a:r>
            <a:br>
              <a:rPr lang="en-US" dirty="0" smtClean="0"/>
            </a:br>
            <a:r>
              <a:rPr lang="en-US" dirty="0" smtClean="0"/>
              <a:t>Future Directions, Open Questions, and Why You Should Use </a:t>
            </a:r>
            <a:r>
              <a:rPr lang="en-US" dirty="0" smtClean="0"/>
              <a:t>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r>
              <a:rPr lang="en-US" baseline="30000" dirty="0" smtClean="0"/>
              <a:t>st</a:t>
            </a:r>
            <a:r>
              <a:rPr lang="en-US" dirty="0" smtClean="0"/>
              <a:t> Soar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874" y="1524574"/>
            <a:ext cx="6152087" cy="4831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Biggest Barrier to Using Soar-RL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49"/>
          <p:cNvGrpSpPr/>
          <p:nvPr/>
        </p:nvGrpSpPr>
        <p:grpSpPr>
          <a:xfrm>
            <a:off x="1840159" y="2648086"/>
            <a:ext cx="3381312" cy="1850450"/>
            <a:chOff x="1840159" y="2648086"/>
            <a:chExt cx="3381312" cy="1850450"/>
          </a:xfrm>
        </p:grpSpPr>
        <p:sp>
          <p:nvSpPr>
            <p:cNvPr id="5" name="Oval 4"/>
            <p:cNvSpPr/>
            <p:nvPr/>
          </p:nvSpPr>
          <p:spPr>
            <a:xfrm>
              <a:off x="1840159" y="4224215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66879" y="4224215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705288" y="4224215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58844" y="4224215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489363" y="3433859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0"/>
              <a:endCxn id="9" idx="4"/>
            </p:cNvCxnSpPr>
            <p:nvPr/>
          </p:nvCxnSpPr>
          <p:spPr>
            <a:xfrm rot="5400000" flipH="1" flipV="1">
              <a:off x="2043903" y="3641595"/>
              <a:ext cx="516036" cy="649204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0"/>
              <a:endCxn id="9" idx="4"/>
            </p:cNvCxnSpPr>
            <p:nvPr/>
          </p:nvCxnSpPr>
          <p:spPr>
            <a:xfrm rot="5400000" flipH="1" flipV="1">
              <a:off x="2257263" y="3854955"/>
              <a:ext cx="516036" cy="222484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4"/>
              <a:endCxn id="7" idx="0"/>
            </p:cNvCxnSpPr>
            <p:nvPr/>
          </p:nvCxnSpPr>
          <p:spPr>
            <a:xfrm rot="16200000" flipH="1">
              <a:off x="2476467" y="3858234"/>
              <a:ext cx="516036" cy="215925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8" idx="0"/>
            </p:cNvCxnSpPr>
            <p:nvPr/>
          </p:nvCxnSpPr>
          <p:spPr>
            <a:xfrm rot="16200000" flipV="1">
              <a:off x="2703247" y="3631458"/>
              <a:ext cx="516035" cy="669480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690153" y="4224216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28562" y="4224216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582118" y="4224216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128562" y="3433861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6" idx="0"/>
              <a:endCxn id="29" idx="4"/>
            </p:cNvCxnSpPr>
            <p:nvPr/>
          </p:nvCxnSpPr>
          <p:spPr>
            <a:xfrm rot="5400000" flipH="1" flipV="1">
              <a:off x="3788500" y="3746995"/>
              <a:ext cx="516035" cy="438409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9" idx="4"/>
              <a:endCxn id="27" idx="0"/>
            </p:cNvCxnSpPr>
            <p:nvPr/>
          </p:nvCxnSpPr>
          <p:spPr>
            <a:xfrm rot="5400000">
              <a:off x="4007705" y="3966198"/>
              <a:ext cx="516035" cy="1588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8" idx="0"/>
              <a:endCxn id="29" idx="4"/>
            </p:cNvCxnSpPr>
            <p:nvPr/>
          </p:nvCxnSpPr>
          <p:spPr>
            <a:xfrm rot="16200000" flipV="1">
              <a:off x="4234483" y="3739421"/>
              <a:ext cx="516035" cy="453556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4947151" y="3433858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96004" y="3433858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90153" y="2648086"/>
              <a:ext cx="274320" cy="274320"/>
            </a:xfrm>
            <a:prstGeom prst="ellips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9" idx="0"/>
              <a:endCxn id="39" idx="4"/>
            </p:cNvCxnSpPr>
            <p:nvPr/>
          </p:nvCxnSpPr>
          <p:spPr>
            <a:xfrm rot="5400000" flipH="1" flipV="1">
              <a:off x="2971192" y="2577738"/>
              <a:ext cx="511453" cy="1200790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0"/>
              <a:endCxn id="39" idx="4"/>
            </p:cNvCxnSpPr>
            <p:nvPr/>
          </p:nvCxnSpPr>
          <p:spPr>
            <a:xfrm rot="5400000" flipH="1" flipV="1">
              <a:off x="3374512" y="2981058"/>
              <a:ext cx="511452" cy="394149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29" idx="0"/>
              <a:endCxn id="39" idx="4"/>
            </p:cNvCxnSpPr>
            <p:nvPr/>
          </p:nvCxnSpPr>
          <p:spPr>
            <a:xfrm rot="16200000" flipV="1">
              <a:off x="3790791" y="2958929"/>
              <a:ext cx="511455" cy="438409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7" idx="0"/>
              <a:endCxn id="39" idx="4"/>
            </p:cNvCxnSpPr>
            <p:nvPr/>
          </p:nvCxnSpPr>
          <p:spPr>
            <a:xfrm rot="16200000" flipV="1">
              <a:off x="4200086" y="2549633"/>
              <a:ext cx="511452" cy="1256998"/>
            </a:xfrm>
            <a:prstGeom prst="line">
              <a:avLst/>
            </a:prstGeom>
            <a:effectLst>
              <a:glow rad="139700">
                <a:schemeClr val="bg1">
                  <a:alpha val="57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631" y="2042318"/>
            <a:ext cx="2794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311" y="0"/>
            <a:ext cx="125183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Other Barriers to Adoption?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Know What You’re Thinking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 for Soar-RL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Parameter-free framework</a:t>
            </a:r>
          </a:p>
          <a:p>
            <a:r>
              <a:rPr lang="en-US" dirty="0" smtClean="0"/>
              <a:t>Issues of function approximation</a:t>
            </a:r>
          </a:p>
          <a:p>
            <a:r>
              <a:rPr lang="en-US" dirty="0" smtClean="0"/>
              <a:t>Scaling to general intelligence</a:t>
            </a:r>
          </a:p>
          <a:p>
            <a:r>
              <a:rPr lang="en-US" dirty="0" smtClean="0"/>
              <a:t>MDP characterization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Parameter-free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5526"/>
            <a:ext cx="8229600" cy="2792548"/>
          </a:xfrm>
        </p:spPr>
        <p:txBody>
          <a:bodyPr>
            <a:normAutofit/>
          </a:bodyPr>
          <a:lstStyle/>
          <a:p>
            <a:r>
              <a:rPr lang="en-US" dirty="0" smtClean="0"/>
              <a:t>Want fewer free parameters</a:t>
            </a:r>
          </a:p>
          <a:p>
            <a:pPr lvl="1"/>
            <a:r>
              <a:rPr lang="en-US" dirty="0" smtClean="0"/>
              <a:t>Less developer time finding best settings</a:t>
            </a:r>
          </a:p>
          <a:p>
            <a:pPr lvl="1"/>
            <a:r>
              <a:rPr lang="en-US" dirty="0" smtClean="0"/>
              <a:t>Stronger architectural commitments</a:t>
            </a:r>
          </a:p>
          <a:p>
            <a:r>
              <a:rPr lang="en-US" dirty="0" smtClean="0"/>
              <a:t>Parameters are set initially, and can evolve over time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720261" y="4280224"/>
            <a:ext cx="2700997" cy="2328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Policies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Exploration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Gap handling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Learning </a:t>
            </a:r>
            <a:r>
              <a:rPr lang="en-US" sz="2400" dirty="0" err="1" smtClean="0">
                <a:solidFill>
                  <a:schemeClr val="tx1"/>
                </a:solidFill>
              </a:rPr>
              <a:t>algo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98027" y="4280224"/>
            <a:ext cx="2700997" cy="23287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Knobs</a:t>
            </a:r>
          </a:p>
          <a:p>
            <a:pPr algn="ctr"/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Learning 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Exploration rate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Initial values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Eligibility decay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Soar-RL Value</a:t>
            </a:r>
            <a:endParaRPr lang="en-US" dirty="0"/>
          </a:p>
        </p:txBody>
      </p:sp>
      <p:sp>
        <p:nvSpPr>
          <p:cNvPr id="55" name="Content Placeholder 5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8258"/>
          </a:xfrm>
        </p:spPr>
        <p:txBody>
          <a:bodyPr/>
          <a:lstStyle/>
          <a:p>
            <a:r>
              <a:rPr lang="en-US" dirty="0" smtClean="0"/>
              <a:t>Q-value: expected future reward after taking action </a:t>
            </a:r>
            <a:r>
              <a:rPr lang="en-US" i="1" dirty="0" smtClean="0"/>
              <a:t>a</a:t>
            </a:r>
            <a:r>
              <a:rPr lang="en-US" dirty="0" smtClean="0"/>
              <a:t> in state </a:t>
            </a:r>
            <a:r>
              <a:rPr lang="en-US" i="1" dirty="0" err="1" smtClean="0"/>
              <a:t>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2365977" y="3271887"/>
            <a:ext cx="389466" cy="425070"/>
            <a:chOff x="5547347" y="2849008"/>
            <a:chExt cx="389466" cy="425070"/>
          </a:xfrm>
        </p:grpSpPr>
        <p:sp>
          <p:nvSpPr>
            <p:cNvPr id="24" name="Oval 23"/>
            <p:cNvSpPr/>
            <p:nvPr/>
          </p:nvSpPr>
          <p:spPr>
            <a:xfrm>
              <a:off x="5547347" y="3182638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745467" y="3182638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645561" y="301582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6" idx="3"/>
              <a:endCxn id="24" idx="7"/>
            </p:cNvCxnSpPr>
            <p:nvPr/>
          </p:nvCxnSpPr>
          <p:spPr>
            <a:xfrm rot="5400000">
              <a:off x="5591096" y="3128172"/>
              <a:ext cx="102157" cy="335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6" idx="5"/>
              <a:endCxn id="25" idx="1"/>
            </p:cNvCxnSpPr>
            <p:nvPr/>
          </p:nvCxnSpPr>
          <p:spPr>
            <a:xfrm rot="16200000" flipH="1">
              <a:off x="5690156" y="3127326"/>
              <a:ext cx="102157" cy="352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5845373" y="301582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745467" y="2849008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 rot="5400000">
              <a:off x="5691002" y="2961357"/>
              <a:ext cx="102157" cy="335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0" idx="5"/>
              <a:endCxn id="29" idx="1"/>
            </p:cNvCxnSpPr>
            <p:nvPr/>
          </p:nvCxnSpPr>
          <p:spPr>
            <a:xfrm rot="16200000" flipH="1">
              <a:off x="5790062" y="2960511"/>
              <a:ext cx="102157" cy="352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347507" y="3902678"/>
            <a:ext cx="389466" cy="425070"/>
            <a:chOff x="5547347" y="2849008"/>
            <a:chExt cx="389466" cy="425070"/>
          </a:xfrm>
        </p:grpSpPr>
        <p:sp>
          <p:nvSpPr>
            <p:cNvPr id="34" name="Oval 33"/>
            <p:cNvSpPr/>
            <p:nvPr/>
          </p:nvSpPr>
          <p:spPr>
            <a:xfrm>
              <a:off x="5547347" y="3182638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45467" y="3182638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645561" y="301582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6" idx="3"/>
              <a:endCxn id="34" idx="7"/>
            </p:cNvCxnSpPr>
            <p:nvPr/>
          </p:nvCxnSpPr>
          <p:spPr>
            <a:xfrm rot="5400000">
              <a:off x="5591096" y="3128172"/>
              <a:ext cx="102157" cy="335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36" idx="5"/>
              <a:endCxn id="35" idx="1"/>
            </p:cNvCxnSpPr>
            <p:nvPr/>
          </p:nvCxnSpPr>
          <p:spPr>
            <a:xfrm rot="16200000" flipH="1">
              <a:off x="5690156" y="3127326"/>
              <a:ext cx="102157" cy="352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5845373" y="301582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45467" y="2849008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3"/>
            </p:cNvCxnSpPr>
            <p:nvPr/>
          </p:nvCxnSpPr>
          <p:spPr>
            <a:xfrm rot="5400000">
              <a:off x="5691002" y="2961357"/>
              <a:ext cx="102157" cy="335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0" idx="5"/>
              <a:endCxn id="39" idx="1"/>
            </p:cNvCxnSpPr>
            <p:nvPr/>
          </p:nvCxnSpPr>
          <p:spPr>
            <a:xfrm rot="16200000" flipH="1">
              <a:off x="5790062" y="2960511"/>
              <a:ext cx="102157" cy="352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/>
          <p:cNvSpPr/>
          <p:nvPr/>
        </p:nvSpPr>
        <p:spPr>
          <a:xfrm>
            <a:off x="2364286" y="481377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752906" y="481377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462500" y="464696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6" idx="3"/>
            <a:endCxn id="44" idx="7"/>
          </p:cNvCxnSpPr>
          <p:nvPr/>
        </p:nvCxnSpPr>
        <p:spPr>
          <a:xfrm rot="5400000">
            <a:off x="2408035" y="4759312"/>
            <a:ext cx="102157" cy="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1"/>
          </p:cNvCxnSpPr>
          <p:nvPr/>
        </p:nvCxnSpPr>
        <p:spPr>
          <a:xfrm rot="16200000" flipH="1">
            <a:off x="2697595" y="4758466"/>
            <a:ext cx="102157" cy="3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2312" y="464696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562406" y="448014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50" idx="3"/>
          </p:cNvCxnSpPr>
          <p:nvPr/>
        </p:nvCxnSpPr>
        <p:spPr>
          <a:xfrm rot="5400000">
            <a:off x="2507941" y="4592497"/>
            <a:ext cx="102157" cy="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50" idx="5"/>
            <a:endCxn id="49" idx="1"/>
          </p:cNvCxnSpPr>
          <p:nvPr/>
        </p:nvCxnSpPr>
        <p:spPr>
          <a:xfrm rot="16200000" flipH="1">
            <a:off x="2607001" y="4591651"/>
            <a:ext cx="102157" cy="3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362594" y="529980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751214" y="529980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460808" y="513299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3"/>
            <a:endCxn id="56" idx="7"/>
          </p:cNvCxnSpPr>
          <p:nvPr/>
        </p:nvCxnSpPr>
        <p:spPr>
          <a:xfrm rot="5400000">
            <a:off x="2406343" y="5245342"/>
            <a:ext cx="102157" cy="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57" idx="1"/>
          </p:cNvCxnSpPr>
          <p:nvPr/>
        </p:nvCxnSpPr>
        <p:spPr>
          <a:xfrm rot="16200000" flipH="1">
            <a:off x="2695903" y="5244496"/>
            <a:ext cx="102157" cy="3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660620" y="513299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560714" y="496617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>
            <a:stCxn id="62" idx="3"/>
          </p:cNvCxnSpPr>
          <p:nvPr/>
        </p:nvCxnSpPr>
        <p:spPr>
          <a:xfrm rot="5400000">
            <a:off x="2506249" y="5078527"/>
            <a:ext cx="102157" cy="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62" idx="5"/>
            <a:endCxn id="61" idx="1"/>
          </p:cNvCxnSpPr>
          <p:nvPr/>
        </p:nvCxnSpPr>
        <p:spPr>
          <a:xfrm rot="16200000" flipH="1">
            <a:off x="2605309" y="5077681"/>
            <a:ext cx="102157" cy="3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5400000">
            <a:off x="2514624" y="5403356"/>
            <a:ext cx="5034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67" name="Oval 66"/>
          <p:cNvSpPr/>
          <p:nvPr/>
        </p:nvSpPr>
        <p:spPr>
          <a:xfrm>
            <a:off x="2408467" y="6311858"/>
            <a:ext cx="91440" cy="91440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606587" y="631185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2506681" y="6145043"/>
            <a:ext cx="91440" cy="91440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>
            <a:stCxn id="69" idx="3"/>
            <a:endCxn id="67" idx="7"/>
          </p:cNvCxnSpPr>
          <p:nvPr/>
        </p:nvCxnSpPr>
        <p:spPr>
          <a:xfrm rot="5400000">
            <a:off x="2452216" y="6257392"/>
            <a:ext cx="102157" cy="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9" idx="5"/>
            <a:endCxn id="68" idx="1"/>
          </p:cNvCxnSpPr>
          <p:nvPr/>
        </p:nvCxnSpPr>
        <p:spPr>
          <a:xfrm rot="16200000" flipH="1">
            <a:off x="2551276" y="6256546"/>
            <a:ext cx="102157" cy="3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2706493" y="6145043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606587" y="5978228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>
            <a:stCxn id="73" idx="3"/>
          </p:cNvCxnSpPr>
          <p:nvPr/>
        </p:nvCxnSpPr>
        <p:spPr>
          <a:xfrm rot="5400000">
            <a:off x="2552122" y="6090577"/>
            <a:ext cx="102157" cy="33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3" idx="5"/>
            <a:endCxn id="72" idx="1"/>
          </p:cNvCxnSpPr>
          <p:nvPr/>
        </p:nvCxnSpPr>
        <p:spPr>
          <a:xfrm rot="16200000" flipH="1">
            <a:off x="2651182" y="6089731"/>
            <a:ext cx="102157" cy="35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089496" y="3279812"/>
            <a:ext cx="2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&lt;op&gt; move-forward 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089496" y="3902678"/>
            <a:ext cx="161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&lt;op&gt; move-left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3089496" y="4480148"/>
            <a:ext cx="2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&lt;op&gt; move-forward 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089496" y="5012306"/>
            <a:ext cx="161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&lt;op&gt; move-left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089496" y="5978228"/>
            <a:ext cx="20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&lt;op&gt; move-forward </a:t>
            </a:r>
            <a:endParaRPr lang="en-US" dirty="0"/>
          </a:p>
        </p:txBody>
      </p:sp>
      <p:sp>
        <p:nvSpPr>
          <p:cNvPr id="81" name="Right Arrow 80"/>
          <p:cNvSpPr/>
          <p:nvPr/>
        </p:nvSpPr>
        <p:spPr>
          <a:xfrm>
            <a:off x="5281714" y="3349935"/>
            <a:ext cx="756015" cy="299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>
            <a:off x="5281714" y="3919888"/>
            <a:ext cx="756015" cy="299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5281714" y="4520035"/>
            <a:ext cx="756015" cy="299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5281714" y="5092039"/>
            <a:ext cx="756015" cy="299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>
            <a:off x="5281714" y="6026040"/>
            <a:ext cx="756015" cy="299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282364" y="3282271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-0.8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82364" y="3842206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-1.2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6282364" y="4457837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-0.1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282364" y="5012306"/>
            <a:ext cx="54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-0.3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6282364" y="594252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2248134" y="278845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state</a:t>
            </a:r>
            <a:endParaRPr lang="en-US" b="1" u="sng" dirty="0"/>
          </a:p>
        </p:txBody>
      </p:sp>
      <p:sp>
        <p:nvSpPr>
          <p:cNvPr id="92" name="TextBox 91"/>
          <p:cNvSpPr txBox="1"/>
          <p:nvPr/>
        </p:nvSpPr>
        <p:spPr>
          <a:xfrm>
            <a:off x="3687505" y="2788459"/>
            <a:ext cx="77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action</a:t>
            </a:r>
            <a:endParaRPr lang="en-US" b="1" u="sng" dirty="0"/>
          </a:p>
        </p:txBody>
      </p:sp>
      <p:sp>
        <p:nvSpPr>
          <p:cNvPr id="93" name="TextBox 92"/>
          <p:cNvSpPr txBox="1"/>
          <p:nvPr/>
        </p:nvSpPr>
        <p:spPr>
          <a:xfrm>
            <a:off x="6194776" y="2788459"/>
            <a:ext cx="9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Q-value</a:t>
            </a:r>
            <a:endParaRPr lang="en-US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Soar-RL Value Function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Typically agent WM has lots of knowledge</a:t>
            </a:r>
          </a:p>
          <a:p>
            <a:pPr lvl="1"/>
            <a:r>
              <a:rPr lang="en-US" dirty="0" smtClean="0"/>
              <a:t>Some knowledge irrelevant to RL state</a:t>
            </a:r>
          </a:p>
          <a:p>
            <a:pPr lvl="1"/>
            <a:r>
              <a:rPr lang="en-US" dirty="0" smtClean="0"/>
              <a:t>Generalizing over relevant knowledge can improve learning performance</a:t>
            </a:r>
          </a:p>
          <a:p>
            <a:r>
              <a:rPr lang="en-US" dirty="0" smtClean="0"/>
              <a:t>Soar-RL factorization is non-trivial</a:t>
            </a:r>
          </a:p>
          <a:p>
            <a:pPr lvl="1"/>
            <a:r>
              <a:rPr lang="en-US" dirty="0" smtClean="0"/>
              <a:t>Independent rules, but dependent features</a:t>
            </a:r>
          </a:p>
          <a:p>
            <a:pPr lvl="1"/>
            <a:r>
              <a:rPr lang="en-US" dirty="0" smtClean="0"/>
              <a:t>Linear combination of rules &amp; values</a:t>
            </a:r>
          </a:p>
          <a:p>
            <a:pPr lvl="1"/>
            <a:r>
              <a:rPr lang="en-US" dirty="0" smtClean="0"/>
              <a:t>Rules that fire for more than one operator proposal</a:t>
            </a:r>
          </a:p>
          <a:p>
            <a:r>
              <a:rPr lang="en-US" dirty="0" smtClean="0"/>
              <a:t>Soar-RL is a good framework for exploration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to General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Actively extending Soar to long-term agents</a:t>
            </a:r>
          </a:p>
          <a:p>
            <a:pPr lvl="1"/>
            <a:r>
              <a:rPr lang="en-US" dirty="0" smtClean="0"/>
              <a:t>Scaling long-term memories</a:t>
            </a:r>
          </a:p>
          <a:p>
            <a:pPr lvl="1"/>
            <a:r>
              <a:rPr lang="en-US" dirty="0" smtClean="0"/>
              <a:t>Long runs with chunking</a:t>
            </a:r>
          </a:p>
          <a:p>
            <a:r>
              <a:rPr lang="en-US" dirty="0" smtClean="0"/>
              <a:t>Can RL contribute to long-term agents?</a:t>
            </a:r>
          </a:p>
          <a:p>
            <a:pPr lvl="1"/>
            <a:r>
              <a:rPr lang="en-US" dirty="0" smtClean="0"/>
              <a:t>Intrinsic motivation</a:t>
            </a:r>
          </a:p>
          <a:p>
            <a:pPr lvl="1"/>
            <a:r>
              <a:rPr lang="en-US" dirty="0" smtClean="0"/>
              <a:t>Origin of RL rules</a:t>
            </a:r>
          </a:p>
          <a:p>
            <a:pPr lvl="1"/>
            <a:r>
              <a:rPr lang="en-US" dirty="0" smtClean="0"/>
              <a:t>Correct factorization</a:t>
            </a:r>
          </a:p>
          <a:p>
            <a:pPr lvl="2"/>
            <a:r>
              <a:rPr lang="en-US" dirty="0" smtClean="0"/>
              <a:t>Rules, feature space, time</a:t>
            </a:r>
          </a:p>
          <a:p>
            <a:pPr lvl="2"/>
            <a:r>
              <a:rPr lang="en-US" dirty="0" smtClean="0"/>
              <a:t>What is learned with Soar-RL and what is hand coded</a:t>
            </a:r>
          </a:p>
          <a:p>
            <a:pPr lvl="1"/>
            <a:r>
              <a:rPr lang="en-US" dirty="0" smtClean="0"/>
              <a:t>Learning at the evolutionary time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MDP: Markov Decision Process</a:t>
            </a:r>
          </a:p>
          <a:p>
            <a:r>
              <a:rPr lang="en-US" dirty="0" smtClean="0"/>
              <a:t>Interesting problems are non-</a:t>
            </a:r>
            <a:r>
              <a:rPr lang="en-US" dirty="0" err="1" smtClean="0"/>
              <a:t>Markovian</a:t>
            </a:r>
            <a:endParaRPr lang="en-US" dirty="0" smtClean="0"/>
          </a:p>
          <a:p>
            <a:pPr lvl="1"/>
            <a:r>
              <a:rPr lang="en-US" dirty="0" err="1" smtClean="0"/>
              <a:t>Markovian</a:t>
            </a:r>
            <a:r>
              <a:rPr lang="en-US" dirty="0" smtClean="0"/>
              <a:t> problems are solvable</a:t>
            </a:r>
          </a:p>
          <a:p>
            <a:r>
              <a:rPr lang="en-US" dirty="0" smtClean="0"/>
              <a:t>Goal: use Soar to tackle interesting problems</a:t>
            </a:r>
          </a:p>
          <a:p>
            <a:r>
              <a:rPr lang="en-US" dirty="0" smtClean="0"/>
              <a:t>Are SARSA/Q-learning the right algorithms?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54534" y="5597630"/>
            <a:ext cx="617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(The catch: basal ganglia performs temporal-difference updates)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68" y="0"/>
            <a:ext cx="9157368" cy="6868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Soar-RL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Robust framework for integrated online RL</a:t>
            </a:r>
          </a:p>
          <a:p>
            <a:r>
              <a:rPr lang="en-US" dirty="0" smtClean="0"/>
              <a:t>Big features:</a:t>
            </a:r>
          </a:p>
          <a:p>
            <a:pPr lvl="1"/>
            <a:r>
              <a:rPr lang="en-US" dirty="0" smtClean="0"/>
              <a:t>Hierarchical RL</a:t>
            </a:r>
          </a:p>
          <a:p>
            <a:pPr lvl="1"/>
            <a:r>
              <a:rPr lang="en-US" dirty="0" smtClean="0"/>
              <a:t>Internal actions</a:t>
            </a:r>
          </a:p>
          <a:p>
            <a:pPr lvl="1"/>
            <a:r>
              <a:rPr lang="en-US" dirty="0" smtClean="0"/>
              <a:t>Architectural constraints</a:t>
            </a:r>
          </a:p>
          <a:p>
            <a:pPr lvl="2"/>
            <a:r>
              <a:rPr lang="en-US" dirty="0" smtClean="0"/>
              <a:t>Generalization, time</a:t>
            </a:r>
          </a:p>
          <a:p>
            <a:r>
              <a:rPr lang="en-US" dirty="0" smtClean="0"/>
              <a:t>Active research pushing in those directions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Soar-RL Tomorrow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research directions</a:t>
            </a:r>
          </a:p>
          <a:p>
            <a:pPr lvl="1"/>
            <a:r>
              <a:rPr lang="en-US" dirty="0" smtClean="0"/>
              <a:t>Additional architectural constraints</a:t>
            </a:r>
          </a:p>
          <a:p>
            <a:pPr lvl="1"/>
            <a:r>
              <a:rPr lang="en-US" dirty="0" smtClean="0"/>
              <a:t>Fundamental advances in RL</a:t>
            </a:r>
          </a:p>
          <a:p>
            <a:r>
              <a:rPr lang="en-US" dirty="0" smtClean="0"/>
              <a:t>Increased adoption</a:t>
            </a:r>
          </a:p>
          <a:p>
            <a:pPr lvl="1"/>
            <a:r>
              <a:rPr lang="en-US" dirty="0" smtClean="0"/>
              <a:t>Usage cases</a:t>
            </a:r>
          </a:p>
          <a:p>
            <a:pPr lvl="1"/>
            <a:r>
              <a:rPr lang="en-US" dirty="0" smtClean="0"/>
              <a:t>Understanding barriers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You Should Use Soar-RL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environment</a:t>
            </a:r>
          </a:p>
          <a:p>
            <a:r>
              <a:rPr lang="en-US" dirty="0" smtClean="0"/>
              <a:t>Optimized policies over environment actions</a:t>
            </a:r>
          </a:p>
          <a:p>
            <a:r>
              <a:rPr lang="en-US" dirty="0" smtClean="0"/>
              <a:t>Balanced exploration and exploitation</a:t>
            </a:r>
          </a:p>
          <a:p>
            <a:endParaRPr lang="en-US" dirty="0" smtClean="0"/>
          </a:p>
          <a:p>
            <a:r>
              <a:rPr lang="en-US" dirty="0" smtClean="0"/>
              <a:t>Why </a:t>
            </a:r>
            <a:r>
              <a:rPr lang="en-US" i="1" dirty="0" smtClean="0"/>
              <a:t>I</a:t>
            </a:r>
            <a:r>
              <a:rPr lang="en-US" dirty="0" smtClean="0"/>
              <a:t> would use Soar-RL if </a:t>
            </a:r>
            <a:r>
              <a:rPr lang="en-US" i="1" dirty="0" smtClean="0"/>
              <a:t>I</a:t>
            </a:r>
            <a:r>
              <a:rPr lang="en-US" dirty="0" smtClean="0"/>
              <a:t> were </a:t>
            </a:r>
            <a:r>
              <a:rPr lang="en-US" i="1" dirty="0" smtClean="0"/>
              <a:t>you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Non-stationary Environments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environment regularities</a:t>
            </a:r>
          </a:p>
          <a:p>
            <a:pPr lvl="1"/>
            <a:r>
              <a:rPr lang="en-US" dirty="0" smtClean="0"/>
              <a:t>Adversarial opponent in a game</a:t>
            </a:r>
          </a:p>
          <a:p>
            <a:pPr lvl="1"/>
            <a:r>
              <a:rPr lang="en-US" dirty="0" smtClean="0"/>
              <a:t>Weather or seasons in a simulated world</a:t>
            </a:r>
          </a:p>
          <a:p>
            <a:pPr lvl="1"/>
            <a:r>
              <a:rPr lang="en-US" dirty="0" smtClean="0"/>
              <a:t>Variations between simulated and embodied tasks</a:t>
            </a:r>
          </a:p>
          <a:p>
            <a:pPr lvl="1"/>
            <a:r>
              <a:rPr lang="en-US" dirty="0" smtClean="0"/>
              <a:t>Limited transfer learning, or tracking</a:t>
            </a:r>
          </a:p>
          <a:p>
            <a:r>
              <a:rPr lang="en-US" dirty="0" smtClean="0"/>
              <a:t>Agents that persist for long periods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4844667" y="2959100"/>
            <a:ext cx="3891532" cy="19685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glow rad="101600">
              <a:schemeClr val="tx2">
                <a:lumMod val="40000"/>
                <a:lumOff val="60000"/>
                <a:alpha val="77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2921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Pragmatic Soar-RL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89593" y="1614009"/>
            <a:ext cx="1458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Get-all-blocks</a:t>
            </a:r>
            <a:endParaRPr lang="en-US" dirty="0"/>
          </a:p>
        </p:txBody>
      </p:sp>
      <p:pic>
        <p:nvPicPr>
          <p:cNvPr id="6" name="Picture 2" descr="C:\Users\laird\Documents\Soar Releases\Soar-Robot-0.24-windows64\p20110404_091152_07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4102" r="22947"/>
          <a:stretch/>
        </p:blipFill>
        <p:spPr bwMode="auto">
          <a:xfrm>
            <a:off x="457200" y="1614009"/>
            <a:ext cx="1614161" cy="1899766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5903" y="2391824"/>
            <a:ext cx="12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Go-to-room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71506" y="3144161"/>
            <a:ext cx="1087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Plan-path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20831" y="3846644"/>
            <a:ext cx="54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17896" y="3846644"/>
            <a:ext cx="54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837664" y="3846644"/>
            <a:ext cx="54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70661" y="3144161"/>
            <a:ext cx="1789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Drive-to-gateway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4667" y="3846644"/>
            <a:ext cx="98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Turn-left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73930" y="384664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Turn-right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74916" y="3846644"/>
            <a:ext cx="126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Go-forward</a:t>
            </a:r>
            <a:endParaRPr lang="en-US" dirty="0"/>
          </a:p>
        </p:txBody>
      </p:sp>
      <p:cxnSp>
        <p:nvCxnSpPr>
          <p:cNvPr id="17" name="Straight Connector 16"/>
          <p:cNvCxnSpPr>
            <a:stCxn id="5" idx="2"/>
            <a:endCxn id="7" idx="0"/>
          </p:cNvCxnSpPr>
          <p:nvPr/>
        </p:nvCxnSpPr>
        <p:spPr>
          <a:xfrm rot="16200000" flipH="1">
            <a:off x="5016856" y="2185397"/>
            <a:ext cx="408483" cy="4369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8" idx="0"/>
          </p:cNvCxnSpPr>
          <p:nvPr/>
        </p:nvCxnSpPr>
        <p:spPr>
          <a:xfrm rot="5400000">
            <a:off x="4127819" y="2048697"/>
            <a:ext cx="383005" cy="1807922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9" idx="0"/>
          </p:cNvCxnSpPr>
          <p:nvPr/>
        </p:nvCxnSpPr>
        <p:spPr>
          <a:xfrm rot="5400000">
            <a:off x="2887687" y="3318970"/>
            <a:ext cx="333151" cy="722196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2"/>
            <a:endCxn id="10" idx="0"/>
          </p:cNvCxnSpPr>
          <p:nvPr/>
        </p:nvCxnSpPr>
        <p:spPr>
          <a:xfrm rot="5400000">
            <a:off x="3236220" y="3667503"/>
            <a:ext cx="333151" cy="25131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2"/>
            <a:endCxn id="11" idx="0"/>
          </p:cNvCxnSpPr>
          <p:nvPr/>
        </p:nvCxnSpPr>
        <p:spPr>
          <a:xfrm rot="16200000" flipH="1">
            <a:off x="3596103" y="3332749"/>
            <a:ext cx="333151" cy="694637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 rot="5400000">
            <a:off x="5885131" y="2966276"/>
            <a:ext cx="333151" cy="1427584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4" idx="0"/>
          </p:cNvCxnSpPr>
          <p:nvPr/>
        </p:nvCxnSpPr>
        <p:spPr>
          <a:xfrm rot="5400000">
            <a:off x="6533486" y="3614630"/>
            <a:ext cx="332869" cy="131159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15" idx="0"/>
          </p:cNvCxnSpPr>
          <p:nvPr/>
        </p:nvCxnSpPr>
        <p:spPr>
          <a:xfrm rot="16200000" flipH="1">
            <a:off x="7268953" y="3010038"/>
            <a:ext cx="333151" cy="134006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2"/>
            <a:endCxn id="12" idx="0"/>
          </p:cNvCxnSpPr>
          <p:nvPr/>
        </p:nvCxnSpPr>
        <p:spPr>
          <a:xfrm rot="16200000" flipH="1">
            <a:off x="5802888" y="2181550"/>
            <a:ext cx="383005" cy="1542216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Optimizing External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106" descr="C:\Documents and Settings\John Laird\My Documents\Research\GRRC\Talks\Pictures\DSC_134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  <a14:imgLayer r:embed="rId3"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62586" y="2855972"/>
            <a:ext cx="2490952" cy="2141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 descr="C:\Users\laird\Documents\Soar Releases\Soar-Robot-0.24-windows64\p20110404_091152_07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l="4102" r="22947"/>
          <a:stretch/>
        </p:blipFill>
        <p:spPr bwMode="auto">
          <a:xfrm>
            <a:off x="1040763" y="1281113"/>
            <a:ext cx="4622474" cy="5440362"/>
          </a:xfrm>
          <a:prstGeom prst="rect">
            <a:avLst/>
          </a:prstGeom>
          <a:noFill/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Balanced Exploration &amp; Exploitation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5401724"/>
            <a:ext cx="8229600" cy="724439"/>
          </a:xfrm>
        </p:spPr>
        <p:txBody>
          <a:bodyPr/>
          <a:lstStyle/>
          <a:p>
            <a:r>
              <a:rPr lang="en-US" dirty="0" smtClean="0"/>
              <a:t>Stationary, but stochastic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Screenshot-Urban Comba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656" y="2532542"/>
            <a:ext cx="2536009" cy="1995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 descr="map-sear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3873" y="1346620"/>
            <a:ext cx="3481278" cy="3868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Reasons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 time is expensive</a:t>
            </a:r>
          </a:p>
          <a:p>
            <a:r>
              <a:rPr lang="en-US" dirty="0" smtClean="0"/>
              <a:t>Learn in simulation, near-transfer to embodied agent</a:t>
            </a:r>
          </a:p>
          <a:p>
            <a:r>
              <a:rPr lang="en-US" dirty="0" smtClean="0"/>
              <a:t>If hand-coded behavior can guarantee doctrine, then so can RL behavior</a:t>
            </a:r>
          </a:p>
          <a:p>
            <a:pPr lvl="1"/>
            <a:r>
              <a:rPr lang="en-US" dirty="0" smtClean="0"/>
              <a:t>Mix symbolic and adaptive behaviors FIX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E690A-F503-EE41-8C05-1D449E2A825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655</Words>
  <Application>Microsoft Macintosh PowerPoint</Application>
  <PresentationFormat>On-screen Show (4:3)</PresentationFormat>
  <Paragraphs>151</Paragraphs>
  <Slides>19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Soar-RL Discussion: Future Directions, Open Questions, and Why You Should Use It</vt:lpstr>
      <vt:lpstr>Soar-RL Today</vt:lpstr>
      <vt:lpstr>Soar-RL Tomorrow</vt:lpstr>
      <vt:lpstr>Why You Should Use Soar-RL</vt:lpstr>
      <vt:lpstr>Non-stationary Environments</vt:lpstr>
      <vt:lpstr>Pragmatic Soar-RL</vt:lpstr>
      <vt:lpstr>Optimizing External Actions</vt:lpstr>
      <vt:lpstr>Balanced Exploration &amp; Exploitation</vt:lpstr>
      <vt:lpstr>Practical Reasons</vt:lpstr>
      <vt:lpstr>Biggest Barrier to Using Soar-RL</vt:lpstr>
      <vt:lpstr>Other Barriers to Adoption?</vt:lpstr>
      <vt:lpstr>I Know What You’re Thinking</vt:lpstr>
      <vt:lpstr>Future Directions for Soar-RL</vt:lpstr>
      <vt:lpstr>Parameter-free framework</vt:lpstr>
      <vt:lpstr>Soar-RL Value</vt:lpstr>
      <vt:lpstr>Soar-RL Value Function Approximation</vt:lpstr>
      <vt:lpstr>Scaling to General Intelligence</vt:lpstr>
      <vt:lpstr>MDP Characterization</vt:lpstr>
      <vt:lpstr>Slide 19</vt:lpstr>
    </vt:vector>
  </TitlesOfParts>
  <Company>University of Michigan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Soar-RL Discussion: Future Directions, Open Questions, and Why You Should Use It*</dc:title>
  <dc:creator>Nicholas Gorski</dc:creator>
  <cp:lastModifiedBy>Nicholas Gorski</cp:lastModifiedBy>
  <cp:revision>19</cp:revision>
  <dcterms:created xsi:type="dcterms:W3CDTF">2011-06-16T15:36:18Z</dcterms:created>
  <dcterms:modified xsi:type="dcterms:W3CDTF">2011-06-16T15:36:54Z</dcterms:modified>
</cp:coreProperties>
</file>