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9" r:id="rId3"/>
    <p:sldId id="279" r:id="rId4"/>
    <p:sldId id="264" r:id="rId5"/>
    <p:sldId id="262" r:id="rId6"/>
    <p:sldId id="284" r:id="rId7"/>
    <p:sldId id="286" r:id="rId8"/>
    <p:sldId id="285" r:id="rId9"/>
    <p:sldId id="261" r:id="rId10"/>
    <p:sldId id="287" r:id="rId11"/>
    <p:sldId id="288" r:id="rId12"/>
    <p:sldId id="267" r:id="rId13"/>
    <p:sldId id="278" r:id="rId14"/>
    <p:sldId id="276" r:id="rId15"/>
    <p:sldId id="265" r:id="rId16"/>
    <p:sldId id="290" r:id="rId17"/>
    <p:sldId id="277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04" y="-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8E263-3D84-9148-BC53-274F741DE9E9}" type="datetimeFigureOut">
              <a:rPr lang="en-US" smtClean="0"/>
              <a:t>6/17/11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7949-DA79-0F43-996F-145BE62DD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4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4BD07-19A5-354A-96C9-BD3A065D215D}" type="datetimeFigureOut">
              <a:rPr lang="en-US" smtClean="0"/>
              <a:t>6/17/11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669B8-D80F-F247-9E84-B597FF418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Be able to defend why deterministic and what aspects of your approach would not generalize to the non-deterministic</a:t>
            </a:r>
            <a:r>
              <a:rPr lang="en-US" baseline="0" dirty="0" smtClean="0">
                <a:solidFill>
                  <a:srgbClr val="00B0F0"/>
                </a:solidFill>
              </a:rPr>
              <a:t> case.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13B0-5FD1-4EA9-A3F4-7639DF4DEC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A68D-5665-8D43-B3BD-F83D3C92BDC0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120B-11B5-E14F-89D2-EFC2E383D13F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C5FB-D217-5941-9D4C-F3A81CB655A1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21BA-2C3B-C04A-9852-9700BD55CC11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5D0E-01B7-B04A-BDB4-502AEEF918CF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5B55-F95A-DE44-B6D3-C0CDD7F6D71E}" type="datetime1">
              <a:rPr lang="en-US" smtClean="0"/>
              <a:t>6/17/11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8F94-0AD9-CD4C-B609-302B6EAE72F9}" type="datetime1">
              <a:rPr lang="en-US" smtClean="0"/>
              <a:t>6/17/11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1711-7C21-A040-8663-8F3BB5B41D5D}" type="datetime1">
              <a:rPr lang="en-US" smtClean="0"/>
              <a:t>6/17/11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9203-470B-054B-8890-40BB7737377D}" type="datetime1">
              <a:rPr lang="en-US" smtClean="0"/>
              <a:t>6/17/11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CD7C-B8D0-184E-9EC0-7DE4224FE44B}" type="datetime1">
              <a:rPr lang="en-US" smtClean="0"/>
              <a:t>6/17/11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70C4-456E-C642-A22C-F8F103C40351}" type="datetime1">
              <a:rPr lang="en-US" smtClean="0"/>
              <a:t>6/17/11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BFCBE-31C1-2B42-822A-56ABF6D7FDE4}" type="datetime1">
              <a:rPr lang="en-US" smtClean="0"/>
              <a:t>6/17/11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DEE8-0F69-494D-A68A-8CA15C571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SVS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Xu</a:t>
            </a:r>
          </a:p>
          <a:p>
            <a:r>
              <a:rPr lang="en-US" dirty="0" smtClean="0"/>
              <a:t>Soar Workshop 31</a:t>
            </a:r>
          </a:p>
          <a:p>
            <a:r>
              <a:rPr lang="en-US" smtClean="0"/>
              <a:t>June 2011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Actions</a:t>
            </a:r>
            <a:endParaRPr lang="en-US" dirty="0"/>
          </a:p>
        </p:txBody>
      </p:sp>
      <p:sp>
        <p:nvSpPr>
          <p:cNvPr id="87" name="Content Placeholder 8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value of an extracted predicate is the smallest unit of change that’s distinguishable to symbolic Soar</a:t>
            </a:r>
          </a:p>
          <a:p>
            <a:r>
              <a:rPr lang="en-US" dirty="0"/>
              <a:t>Each potential predicate value change is </a:t>
            </a:r>
            <a:r>
              <a:rPr lang="en-US" dirty="0" smtClean="0"/>
              <a:t>a </a:t>
            </a:r>
            <a:r>
              <a:rPr lang="en-US" i="1" dirty="0" smtClean="0"/>
              <a:t>relational action</a:t>
            </a:r>
          </a:p>
          <a:p>
            <a:pPr lvl="1"/>
            <a:r>
              <a:rPr lang="en-US" dirty="0" smtClean="0"/>
              <a:t>Combinations of predicates?</a:t>
            </a:r>
          </a:p>
          <a:p>
            <a:r>
              <a:rPr lang="en-US" dirty="0" smtClean="0"/>
              <a:t>+intersect(A, B)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35952" y="1644285"/>
            <a:ext cx="3062442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(&lt;s1&gt; ^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svs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(&lt;s3&gt; ^command &lt;c3&gt;)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(&lt;c3&gt; ^extract &lt;e1&gt;)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(&lt;e1&gt; ^predicate intersect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^a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^b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^result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638316" y="2151314"/>
            <a:ext cx="230017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4522175" y="1644285"/>
            <a:ext cx="1058495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4687393" y="2673581"/>
            <a:ext cx="297418" cy="339928"/>
            <a:chOff x="4534060" y="2880171"/>
            <a:chExt cx="297418" cy="339928"/>
          </a:xfrm>
        </p:grpSpPr>
        <p:grpSp>
          <p:nvGrpSpPr>
            <p:cNvPr id="21" name="Group 20"/>
            <p:cNvGrpSpPr/>
            <p:nvPr/>
          </p:nvGrpSpPr>
          <p:grpSpPr>
            <a:xfrm rot="17962087">
              <a:off x="4529328" y="2917949"/>
              <a:ext cx="325678" cy="278622"/>
              <a:chOff x="1219200" y="3923097"/>
              <a:chExt cx="533400" cy="40946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534060" y="2880171"/>
              <a:ext cx="29065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974925" y="1768504"/>
            <a:ext cx="438656" cy="393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35952" y="3253278"/>
            <a:ext cx="3062442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(&lt;s1&gt; ^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svs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(&lt;s3&gt; ^command &lt;c3&gt;)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(&lt;c3&gt; ^extract &lt;e1&gt;)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(&lt;e1&gt; ^predicate intersect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^a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^b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^result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5638316" y="3760307"/>
            <a:ext cx="230017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5" name="Rectangle 64"/>
          <p:cNvSpPr/>
          <p:nvPr/>
        </p:nvSpPr>
        <p:spPr>
          <a:xfrm>
            <a:off x="4522175" y="3253278"/>
            <a:ext cx="1058495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4863102" y="3970622"/>
            <a:ext cx="297418" cy="339928"/>
            <a:chOff x="4534060" y="2880171"/>
            <a:chExt cx="297418" cy="339928"/>
          </a:xfrm>
        </p:grpSpPr>
        <p:grpSp>
          <p:nvGrpSpPr>
            <p:cNvPr id="67" name="Group 66"/>
            <p:cNvGrpSpPr/>
            <p:nvPr/>
          </p:nvGrpSpPr>
          <p:grpSpPr>
            <a:xfrm rot="17962087">
              <a:off x="4529328" y="2917949"/>
              <a:ext cx="325678" cy="278622"/>
              <a:chOff x="1219200" y="3923097"/>
              <a:chExt cx="533400" cy="409469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534060" y="2880171"/>
              <a:ext cx="29065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4974925" y="3377497"/>
            <a:ext cx="438656" cy="393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35952" y="4902702"/>
            <a:ext cx="3062442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(&lt;s1&gt; ^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svs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(&lt;s3&gt; ^command &lt;c3&gt;)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(&lt;c3&gt; ^extract &lt;e1&gt;)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(&lt;e1&gt; ^predicate intersect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^a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^b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^result </a:t>
            </a: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6" name="Right Arrow 75"/>
          <p:cNvSpPr/>
          <p:nvPr/>
        </p:nvSpPr>
        <p:spPr>
          <a:xfrm>
            <a:off x="5638316" y="5409731"/>
            <a:ext cx="230017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Rectangle 76"/>
          <p:cNvSpPr/>
          <p:nvPr/>
        </p:nvSpPr>
        <p:spPr>
          <a:xfrm>
            <a:off x="4522175" y="4902702"/>
            <a:ext cx="1058495" cy="1453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974925" y="5026921"/>
            <a:ext cx="438656" cy="393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022608" y="5268572"/>
            <a:ext cx="297418" cy="339928"/>
            <a:chOff x="4534060" y="2880171"/>
            <a:chExt cx="297418" cy="339928"/>
          </a:xfrm>
        </p:grpSpPr>
        <p:grpSp>
          <p:nvGrpSpPr>
            <p:cNvPr id="79" name="Group 78"/>
            <p:cNvGrpSpPr/>
            <p:nvPr/>
          </p:nvGrpSpPr>
          <p:grpSpPr>
            <a:xfrm rot="17962087">
              <a:off x="4529328" y="2917949"/>
              <a:ext cx="325678" cy="278622"/>
              <a:chOff x="1219200" y="3923097"/>
              <a:chExt cx="533400" cy="40946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534060" y="2880171"/>
              <a:ext cx="29065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44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Controller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72561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Takes a relational action and translates into a multi-step trajectory of continuous-valued outputs to environment </a:t>
                </a: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One predicate change takes multiple decision cycles</a:t>
                </a:r>
              </a:p>
              <a:p>
                <a:r>
                  <a:rPr lang="en-US" dirty="0" smtClean="0"/>
                  <a:t>May fail to find a trajectory that changes predicate value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725615"/>
              </a:xfrm>
              <a:blipFill rotWithShape="1">
                <a:blip r:embed="rId2"/>
                <a:stretch>
                  <a:fillRect l="-1185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06386" y="4428447"/>
            <a:ext cx="914399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7302" y="4428447"/>
            <a:ext cx="1047404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004706" y="5896862"/>
            <a:ext cx="1001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076154" y="6008565"/>
            <a:ext cx="8811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76154" y="5697658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predicates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endCxn id="21" idx="1"/>
          </p:cNvCxnSpPr>
          <p:nvPr/>
        </p:nvCxnSpPr>
        <p:spPr>
          <a:xfrm>
            <a:off x="3076154" y="4978461"/>
            <a:ext cx="9497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9650" y="4428446"/>
            <a:ext cx="98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Discrete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2120" y="5219493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imagery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76154" y="5521240"/>
            <a:ext cx="88114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1" idx="3"/>
          </p:cNvCxnSpPr>
          <p:nvPr/>
        </p:nvCxnSpPr>
        <p:spPr>
          <a:xfrm>
            <a:off x="4884173" y="4978461"/>
            <a:ext cx="112221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0405" y="5324406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890405" y="4428446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170066" y="4428446"/>
            <a:ext cx="906088" cy="18146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Symbolic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25893" y="4623557"/>
            <a:ext cx="858280" cy="7098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28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Planning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34611"/>
          </a:xfrm>
        </p:spPr>
        <p:txBody>
          <a:bodyPr/>
          <a:lstStyle/>
          <a:p>
            <a:r>
              <a:rPr lang="en-US" dirty="0" smtClean="0"/>
              <a:t>Find the trajectory that will lead to the predicate change the fastest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/>
              <a:t>12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48961" y="4350665"/>
            <a:ext cx="33368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61963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GreedySearch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defTabSz="46196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for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sample(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defTabSz="46196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continuous-model(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46196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46196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defTabSz="46196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o</a:t>
            </a:r>
          </a:p>
          <a:p>
            <a:pPr defTabSz="461963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best-output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</a:p>
          <a:p>
            <a:pPr defTabSz="46196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best-output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42505" y="4527789"/>
            <a:ext cx="2023985" cy="2164088"/>
            <a:chOff x="2624692" y="2994522"/>
            <a:chExt cx="2629168" cy="2811163"/>
          </a:xfrm>
        </p:grpSpPr>
        <p:grpSp>
          <p:nvGrpSpPr>
            <p:cNvPr id="30" name="Group 29"/>
            <p:cNvGrpSpPr/>
            <p:nvPr/>
          </p:nvGrpSpPr>
          <p:grpSpPr>
            <a:xfrm>
              <a:off x="2624692" y="2994522"/>
              <a:ext cx="2493034" cy="2451922"/>
              <a:chOff x="5722103" y="3619500"/>
              <a:chExt cx="2975777" cy="2926706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5722103" y="3619500"/>
                <a:ext cx="2667000" cy="2667000"/>
                <a:chOff x="990600" y="1905000"/>
                <a:chExt cx="2667000" cy="2667000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990600" y="1905000"/>
                  <a:ext cx="2667000" cy="2667000"/>
                </a:xfrm>
                <a:prstGeom prst="ellipse">
                  <a:avLst/>
                </a:prstGeom>
                <a:solidFill>
                  <a:srgbClr val="000000">
                    <a:alpha val="25882"/>
                  </a:srgbClr>
                </a:solidFill>
                <a:ln w="9525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371600" y="2286000"/>
                  <a:ext cx="1905000" cy="1905000"/>
                </a:xfrm>
                <a:prstGeom prst="ellipse">
                  <a:avLst/>
                </a:prstGeom>
                <a:solidFill>
                  <a:srgbClr val="000000">
                    <a:alpha val="25882"/>
                  </a:srgbClr>
                </a:solidFill>
                <a:ln w="9525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1752600" y="2667000"/>
                  <a:ext cx="1143000" cy="1143000"/>
                </a:xfrm>
                <a:prstGeom prst="ellipse">
                  <a:avLst/>
                </a:prstGeom>
                <a:solidFill>
                  <a:srgbClr val="000000">
                    <a:alpha val="25882"/>
                  </a:srgbClr>
                </a:solidFill>
                <a:ln w="9525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057400" y="2971800"/>
                  <a:ext cx="533400" cy="533400"/>
                </a:xfrm>
                <a:prstGeom prst="ellipse">
                  <a:avLst/>
                </a:prstGeom>
                <a:solidFill>
                  <a:srgbClr val="000000">
                    <a:alpha val="25882"/>
                  </a:srgbClr>
                </a:solidFill>
                <a:ln w="9525">
                  <a:solidFill>
                    <a:schemeClr val="tx1"/>
                  </a:solidFill>
                  <a:prstDash val="lgDashDot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sp>
            <p:nvSpPr>
              <p:cNvPr id="4" name="Rectangle 3"/>
              <p:cNvSpPr/>
              <p:nvPr/>
            </p:nvSpPr>
            <p:spPr>
              <a:xfrm>
                <a:off x="6865103" y="4762500"/>
                <a:ext cx="3810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B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>
                <a:stCxn id="11" idx="6"/>
              </p:cNvCxnSpPr>
              <p:nvPr/>
            </p:nvCxnSpPr>
            <p:spPr>
              <a:xfrm flipH="1">
                <a:off x="7055603" y="4953000"/>
                <a:ext cx="133350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ight Brace 26"/>
              <p:cNvSpPr/>
              <p:nvPr/>
            </p:nvSpPr>
            <p:spPr>
              <a:xfrm rot="5400000">
                <a:off x="7593523" y="4681779"/>
                <a:ext cx="381000" cy="1456841"/>
              </a:xfrm>
              <a:prstGeom prst="rightBrac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013277" y="5639488"/>
                <a:ext cx="1684603" cy="906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Euclidean Distance</a:t>
                </a:r>
                <a:endParaRPr lang="en-US" sz="1600" b="1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839158" y="5365901"/>
              <a:ext cx="2366254" cy="43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ntersect(A, B)=true</a:t>
              </a:r>
              <a:endParaRPr lang="en-US" sz="1600" dirty="0"/>
            </a:p>
          </p:txBody>
        </p:sp>
        <p:grpSp>
          <p:nvGrpSpPr>
            <p:cNvPr id="45" name="Group 44"/>
            <p:cNvGrpSpPr/>
            <p:nvPr/>
          </p:nvGrpSpPr>
          <p:grpSpPr>
            <a:xfrm rot="10800000">
              <a:off x="4834342" y="3970412"/>
              <a:ext cx="396736" cy="304558"/>
              <a:chOff x="1219200" y="3923097"/>
              <a:chExt cx="533400" cy="40946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859887" y="3918304"/>
              <a:ext cx="393973" cy="43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6245" y="3031604"/>
                <a:ext cx="19473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 smtClean="0"/>
                  <a:t>Objective Function</a:t>
                </a: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→[−∞, ∞]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45" y="3031604"/>
                <a:ext cx="1947328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821" t="-4717" r="-2194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7127" y="3031523"/>
                <a:ext cx="19186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 smtClean="0"/>
                  <a:t>Continuous Model</a:t>
                </a: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7" y="3031523"/>
                <a:ext cx="191860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548" t="-4717" r="-2548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313865" y="3031523"/>
                <a:ext cx="3807004" cy="668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0" dirty="0" smtClean="0"/>
                  <a:t>Control Function</a:t>
                </a:r>
              </a:p>
              <a:p>
                <a:pPr algn="ctr"/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𝑎𝑟𝑔𝑚𝑖𝑛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65" y="3031523"/>
                <a:ext cx="3807004" cy="668901"/>
              </a:xfrm>
              <a:prstGeom prst="rect">
                <a:avLst/>
              </a:prstGeom>
              <a:blipFill rotWithShape="1">
                <a:blip r:embed="rId4"/>
                <a:stretch>
                  <a:fillRect t="-45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523392" y="3015762"/>
            <a:ext cx="0" cy="35872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0215" y="3015762"/>
            <a:ext cx="0" cy="35872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996" y="3691923"/>
            <a:ext cx="191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Learned (subject of next talk) or hand-coded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66357" y="3758859"/>
            <a:ext cx="218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Given a priori for each predicate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26068" y="3897359"/>
            <a:ext cx="21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Fixed in architecture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5671038" y="5107654"/>
            <a:ext cx="1239716" cy="560313"/>
          </a:xfrm>
          <a:prstGeom prst="wedgeRectCallout">
            <a:avLst>
              <a:gd name="adj1" fmla="val 55762"/>
              <a:gd name="adj2" fmla="val -928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Downhill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Simplex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ular Callout 40"/>
          <p:cNvSpPr/>
          <p:nvPr/>
        </p:nvSpPr>
        <p:spPr>
          <a:xfrm>
            <a:off x="296381" y="4917066"/>
            <a:ext cx="1838502" cy="776322"/>
          </a:xfrm>
          <a:prstGeom prst="wedgeRectCallout">
            <a:avLst>
              <a:gd name="adj1" fmla="val -10843"/>
              <a:gd name="adj2" fmla="val -21464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Vector of transform values in flattened scene graph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5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Imagery with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6735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Agent can perform relational prediction by simulating a trajectory using continuous model on the internal scene graph, instead of sending it out to the environment</a:t>
            </a:r>
          </a:p>
          <a:p>
            <a:r>
              <a:rPr lang="en-US" dirty="0" smtClean="0"/>
              <a:t>Modified scene graph updates predicates as usual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13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69900" y="4770364"/>
            <a:ext cx="914399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63008" y="4770364"/>
            <a:ext cx="3156438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982135" y="6186027"/>
            <a:ext cx="318776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011717" y="6157050"/>
            <a:ext cx="11121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44474" y="6145079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predicates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endCxn id="34" idx="1"/>
          </p:cNvCxnSpPr>
          <p:nvPr/>
        </p:nvCxnSpPr>
        <p:spPr>
          <a:xfrm>
            <a:off x="2007062" y="5153324"/>
            <a:ext cx="111679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07062" y="4603309"/>
            <a:ext cx="98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Discrete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2011717" y="5561410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imagery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007062" y="5898326"/>
            <a:ext cx="111679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4" idx="3"/>
            <a:endCxn id="39" idx="1"/>
          </p:cNvCxnSpPr>
          <p:nvPr/>
        </p:nvCxnSpPr>
        <p:spPr>
          <a:xfrm>
            <a:off x="3982135" y="5153324"/>
            <a:ext cx="121350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53919" y="5666323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938981" y="4685851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100974" y="4770363"/>
            <a:ext cx="906088" cy="18146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Symbolic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23855" y="4912292"/>
            <a:ext cx="858280" cy="482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Controller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123855" y="5798543"/>
            <a:ext cx="858280" cy="482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Scene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Graph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95639" y="4912292"/>
            <a:ext cx="858280" cy="4820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Continuous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Model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39" idx="2"/>
          </p:cNvCxnSpPr>
          <p:nvPr/>
        </p:nvCxnSpPr>
        <p:spPr>
          <a:xfrm rot="5400000">
            <a:off x="4516017" y="4860476"/>
            <a:ext cx="574882" cy="164264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94497" y="5468663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cxnSp>
        <p:nvCxnSpPr>
          <p:cNvPr id="57" name="Elbow Connector 56"/>
          <p:cNvCxnSpPr>
            <a:stCxn id="34" idx="0"/>
            <a:endCxn id="21" idx="0"/>
          </p:cNvCxnSpPr>
          <p:nvPr/>
        </p:nvCxnSpPr>
        <p:spPr>
          <a:xfrm rot="5400000" flipH="1" flipV="1">
            <a:off x="5519083" y="2804276"/>
            <a:ext cx="141928" cy="4074105"/>
          </a:xfrm>
          <a:prstGeom prst="bentConnector3">
            <a:avLst>
              <a:gd name="adj1" fmla="val 261068"/>
            </a:avLst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2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Sam focused on theory of translating </a:t>
            </a:r>
            <a:r>
              <a:rPr lang="en-US" dirty="0"/>
              <a:t>continuous environment state </a:t>
            </a:r>
            <a:r>
              <a:rPr lang="en-US" dirty="0" smtClean="0"/>
              <a:t>into </a:t>
            </a:r>
            <a:r>
              <a:rPr lang="en-US" dirty="0"/>
              <a:t>relational symbolic </a:t>
            </a:r>
            <a:r>
              <a:rPr lang="en-US" dirty="0" smtClean="0"/>
              <a:t>representations</a:t>
            </a:r>
            <a:endParaRPr lang="en-US" dirty="0"/>
          </a:p>
          <a:p>
            <a:r>
              <a:rPr lang="en-US" dirty="0" smtClean="0"/>
              <a:t>I’ve added theory about where relational actions come from and how to ground them into continuous trajectories in </a:t>
            </a:r>
            <a:r>
              <a:rPr lang="en-US" dirty="0"/>
              <a:t>the </a:t>
            </a:r>
            <a:r>
              <a:rPr lang="en-US" dirty="0" smtClean="0"/>
              <a:t>environment</a:t>
            </a:r>
          </a:p>
          <a:p>
            <a:r>
              <a:rPr lang="en-US" dirty="0" smtClean="0"/>
              <a:t>Ultimate goal: agents that can learn relational abstractions and plan over them in continuous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277" y="304800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19800000">
            <a:off x="366398" y="4611868"/>
            <a:ext cx="385141" cy="269585"/>
            <a:chOff x="2489142" y="745268"/>
            <a:chExt cx="1027570" cy="719264"/>
          </a:xfrm>
        </p:grpSpPr>
        <p:sp>
          <p:nvSpPr>
            <p:cNvPr id="9" name="Rectangle 8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3581400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Continuous State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713" y="3969315"/>
            <a:ext cx="222496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43925" y="4454446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5031" y="694868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5991" y="271046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Available Actions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44343" y="619780"/>
            <a:ext cx="2250123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+intersect(robot,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+intersect(robot,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140044" y="2047957"/>
            <a:ext cx="1622573" cy="1250433"/>
          </a:xfrm>
          <a:prstGeom prst="rightArrow">
            <a:avLst>
              <a:gd name="adj1" fmla="val 61375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Abstraction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(Predicate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Extraction)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1600200"/>
            <a:ext cx="1524000" cy="9952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Relational Model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79424" y="1950191"/>
            <a:ext cx="821520" cy="578508"/>
            <a:chOff x="4267200" y="2301546"/>
            <a:chExt cx="821520" cy="578508"/>
          </a:xfrm>
        </p:grpSpPr>
        <p:sp>
          <p:nvSpPr>
            <p:cNvPr id="23" name="Rounded Rectangle 22"/>
            <p:cNvSpPr/>
            <p:nvPr/>
          </p:nvSpPr>
          <p:spPr>
            <a:xfrm>
              <a:off x="4267200" y="2301546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21968" y="2354721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76736" y="2409489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31504" y="2464257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518278" y="25570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21573" y="26332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21573" y="27094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21573" y="27856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907405" y="1534898"/>
            <a:ext cx="1524000" cy="1206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Relational Planner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176289" y="1861888"/>
            <a:ext cx="1109818" cy="749416"/>
            <a:chOff x="3962400" y="539806"/>
            <a:chExt cx="1109818" cy="749416"/>
          </a:xfrm>
        </p:grpSpPr>
        <p:sp>
          <p:nvSpPr>
            <p:cNvPr id="39" name="Oval 38"/>
            <p:cNvSpPr/>
            <p:nvPr/>
          </p:nvSpPr>
          <p:spPr>
            <a:xfrm>
              <a:off x="4428482" y="539806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25239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28482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62400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00562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20871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02856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39" idx="3"/>
              <a:endCxn id="40" idx="7"/>
            </p:cNvCxnSpPr>
            <p:nvPr/>
          </p:nvCxnSpPr>
          <p:spPr>
            <a:xfrm flipH="1">
              <a:off x="4269799" y="688331"/>
              <a:ext cx="183485" cy="14959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9" idx="4"/>
              <a:endCxn id="41" idx="0"/>
            </p:cNvCxnSpPr>
            <p:nvPr/>
          </p:nvCxnSpPr>
          <p:spPr>
            <a:xfrm>
              <a:off x="4513163" y="713814"/>
              <a:ext cx="0" cy="9862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9" idx="5"/>
              <a:endCxn id="45" idx="1"/>
            </p:cNvCxnSpPr>
            <p:nvPr/>
          </p:nvCxnSpPr>
          <p:spPr>
            <a:xfrm>
              <a:off x="4573042" y="688331"/>
              <a:ext cx="172631" cy="14959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3"/>
              <a:endCxn id="42" idx="0"/>
            </p:cNvCxnSpPr>
            <p:nvPr/>
          </p:nvCxnSpPr>
          <p:spPr>
            <a:xfrm flipH="1">
              <a:off x="4047081" y="960968"/>
              <a:ext cx="102960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0" idx="5"/>
              <a:endCxn id="43" idx="0"/>
            </p:cNvCxnSpPr>
            <p:nvPr/>
          </p:nvCxnSpPr>
          <p:spPr>
            <a:xfrm>
              <a:off x="4269799" y="960968"/>
              <a:ext cx="82082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5"/>
              <a:endCxn id="44" idx="0"/>
            </p:cNvCxnSpPr>
            <p:nvPr/>
          </p:nvCxnSpPr>
          <p:spPr>
            <a:xfrm>
              <a:off x="4573042" y="960968"/>
              <a:ext cx="112201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5"/>
              <a:endCxn id="46" idx="0"/>
            </p:cNvCxnSpPr>
            <p:nvPr/>
          </p:nvCxnSpPr>
          <p:spPr>
            <a:xfrm>
              <a:off x="4865431" y="960968"/>
              <a:ext cx="122106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/>
          <p:cNvSpPr/>
          <p:nvPr/>
        </p:nvSpPr>
        <p:spPr>
          <a:xfrm>
            <a:off x="2930124" y="5486400"/>
            <a:ext cx="1524000" cy="1206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Controller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238224" y="5839403"/>
            <a:ext cx="995680" cy="741680"/>
            <a:chOff x="4064000" y="4074160"/>
            <a:chExt cx="995680" cy="741680"/>
          </a:xfrm>
        </p:grpSpPr>
        <p:sp>
          <p:nvSpPr>
            <p:cNvPr id="78" name="Freeform 77"/>
            <p:cNvSpPr/>
            <p:nvPr/>
          </p:nvSpPr>
          <p:spPr>
            <a:xfrm>
              <a:off x="4064000" y="4074160"/>
              <a:ext cx="924560" cy="274320"/>
            </a:xfrm>
            <a:custGeom>
              <a:avLst/>
              <a:gdLst>
                <a:gd name="connsiteX0" fmla="*/ 0 w 924560"/>
                <a:gd name="connsiteY0" fmla="*/ 274320 h 274320"/>
                <a:gd name="connsiteX1" fmla="*/ 50800 w 924560"/>
                <a:gd name="connsiteY1" fmla="*/ 254000 h 274320"/>
                <a:gd name="connsiteX2" fmla="*/ 81280 w 924560"/>
                <a:gd name="connsiteY2" fmla="*/ 243840 h 274320"/>
                <a:gd name="connsiteX3" fmla="*/ 111760 w 924560"/>
                <a:gd name="connsiteY3" fmla="*/ 223520 h 274320"/>
                <a:gd name="connsiteX4" fmla="*/ 152400 w 924560"/>
                <a:gd name="connsiteY4" fmla="*/ 203200 h 274320"/>
                <a:gd name="connsiteX5" fmla="*/ 182880 w 924560"/>
                <a:gd name="connsiteY5" fmla="*/ 182880 h 274320"/>
                <a:gd name="connsiteX6" fmla="*/ 243840 w 924560"/>
                <a:gd name="connsiteY6" fmla="*/ 162560 h 274320"/>
                <a:gd name="connsiteX7" fmla="*/ 284480 w 924560"/>
                <a:gd name="connsiteY7" fmla="*/ 193040 h 274320"/>
                <a:gd name="connsiteX8" fmla="*/ 335280 w 924560"/>
                <a:gd name="connsiteY8" fmla="*/ 243840 h 274320"/>
                <a:gd name="connsiteX9" fmla="*/ 386080 w 924560"/>
                <a:gd name="connsiteY9" fmla="*/ 203200 h 274320"/>
                <a:gd name="connsiteX10" fmla="*/ 426720 w 924560"/>
                <a:gd name="connsiteY10" fmla="*/ 152400 h 274320"/>
                <a:gd name="connsiteX11" fmla="*/ 528320 w 924560"/>
                <a:gd name="connsiteY11" fmla="*/ 81280 h 274320"/>
                <a:gd name="connsiteX12" fmla="*/ 568960 w 924560"/>
                <a:gd name="connsiteY12" fmla="*/ 60960 h 274320"/>
                <a:gd name="connsiteX13" fmla="*/ 599440 w 924560"/>
                <a:gd name="connsiteY13" fmla="*/ 30480 h 274320"/>
                <a:gd name="connsiteX14" fmla="*/ 680720 w 924560"/>
                <a:gd name="connsiteY14" fmla="*/ 0 h 274320"/>
                <a:gd name="connsiteX15" fmla="*/ 741680 w 924560"/>
                <a:gd name="connsiteY15" fmla="*/ 71120 h 274320"/>
                <a:gd name="connsiteX16" fmla="*/ 802640 w 924560"/>
                <a:gd name="connsiteY16" fmla="*/ 40640 h 274320"/>
                <a:gd name="connsiteX17" fmla="*/ 833120 w 924560"/>
                <a:gd name="connsiteY17" fmla="*/ 30480 h 274320"/>
                <a:gd name="connsiteX18" fmla="*/ 863600 w 924560"/>
                <a:gd name="connsiteY18" fmla="*/ 10160 h 274320"/>
                <a:gd name="connsiteX19" fmla="*/ 924560 w 924560"/>
                <a:gd name="connsiteY19" fmla="*/ 1016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4560" h="274320">
                  <a:moveTo>
                    <a:pt x="0" y="274320"/>
                  </a:moveTo>
                  <a:cubicBezTo>
                    <a:pt x="16933" y="267547"/>
                    <a:pt x="33723" y="260404"/>
                    <a:pt x="50800" y="254000"/>
                  </a:cubicBezTo>
                  <a:cubicBezTo>
                    <a:pt x="60828" y="250240"/>
                    <a:pt x="71701" y="248629"/>
                    <a:pt x="81280" y="243840"/>
                  </a:cubicBezTo>
                  <a:cubicBezTo>
                    <a:pt x="92202" y="238379"/>
                    <a:pt x="101158" y="229578"/>
                    <a:pt x="111760" y="223520"/>
                  </a:cubicBezTo>
                  <a:cubicBezTo>
                    <a:pt x="124910" y="216006"/>
                    <a:pt x="139250" y="210714"/>
                    <a:pt x="152400" y="203200"/>
                  </a:cubicBezTo>
                  <a:cubicBezTo>
                    <a:pt x="163002" y="197142"/>
                    <a:pt x="171722" y="187839"/>
                    <a:pt x="182880" y="182880"/>
                  </a:cubicBezTo>
                  <a:cubicBezTo>
                    <a:pt x="202453" y="174181"/>
                    <a:pt x="243840" y="162560"/>
                    <a:pt x="243840" y="162560"/>
                  </a:cubicBezTo>
                  <a:cubicBezTo>
                    <a:pt x="257387" y="172720"/>
                    <a:pt x="272506" y="181066"/>
                    <a:pt x="284480" y="193040"/>
                  </a:cubicBezTo>
                  <a:cubicBezTo>
                    <a:pt x="352213" y="260773"/>
                    <a:pt x="254000" y="189653"/>
                    <a:pt x="335280" y="243840"/>
                  </a:cubicBezTo>
                  <a:cubicBezTo>
                    <a:pt x="352213" y="230293"/>
                    <a:pt x="370746" y="218534"/>
                    <a:pt x="386080" y="203200"/>
                  </a:cubicBezTo>
                  <a:cubicBezTo>
                    <a:pt x="401414" y="187866"/>
                    <a:pt x="410255" y="166513"/>
                    <a:pt x="426720" y="152400"/>
                  </a:cubicBezTo>
                  <a:cubicBezTo>
                    <a:pt x="458107" y="125497"/>
                    <a:pt x="494453" y="104987"/>
                    <a:pt x="528320" y="81280"/>
                  </a:cubicBezTo>
                  <a:cubicBezTo>
                    <a:pt x="540728" y="72595"/>
                    <a:pt x="556635" y="69763"/>
                    <a:pt x="568960" y="60960"/>
                  </a:cubicBezTo>
                  <a:cubicBezTo>
                    <a:pt x="580652" y="52609"/>
                    <a:pt x="587256" y="38095"/>
                    <a:pt x="599440" y="30480"/>
                  </a:cubicBezTo>
                  <a:cubicBezTo>
                    <a:pt x="613324" y="21802"/>
                    <a:pt x="660455" y="6755"/>
                    <a:pt x="680720" y="0"/>
                  </a:cubicBezTo>
                  <a:cubicBezTo>
                    <a:pt x="686466" y="7662"/>
                    <a:pt x="727529" y="66403"/>
                    <a:pt x="741680" y="71120"/>
                  </a:cubicBezTo>
                  <a:cubicBezTo>
                    <a:pt x="757002" y="76227"/>
                    <a:pt x="793739" y="45090"/>
                    <a:pt x="802640" y="40640"/>
                  </a:cubicBezTo>
                  <a:cubicBezTo>
                    <a:pt x="812219" y="35851"/>
                    <a:pt x="823541" y="35269"/>
                    <a:pt x="833120" y="30480"/>
                  </a:cubicBezTo>
                  <a:cubicBezTo>
                    <a:pt x="844042" y="25019"/>
                    <a:pt x="851680" y="12809"/>
                    <a:pt x="863600" y="10160"/>
                  </a:cubicBezTo>
                  <a:cubicBezTo>
                    <a:pt x="883436" y="5752"/>
                    <a:pt x="904240" y="10160"/>
                    <a:pt x="924560" y="10160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4612640" y="4155440"/>
              <a:ext cx="416560" cy="223520"/>
            </a:xfrm>
            <a:custGeom>
              <a:avLst/>
              <a:gdLst>
                <a:gd name="connsiteX0" fmla="*/ 0 w 416560"/>
                <a:gd name="connsiteY0" fmla="*/ 0 h 223520"/>
                <a:gd name="connsiteX1" fmla="*/ 91440 w 416560"/>
                <a:gd name="connsiteY1" fmla="*/ 101600 h 223520"/>
                <a:gd name="connsiteX2" fmla="*/ 132080 w 416560"/>
                <a:gd name="connsiteY2" fmla="*/ 172720 h 223520"/>
                <a:gd name="connsiteX3" fmla="*/ 162560 w 416560"/>
                <a:gd name="connsiteY3" fmla="*/ 182880 h 223520"/>
                <a:gd name="connsiteX4" fmla="*/ 345440 w 416560"/>
                <a:gd name="connsiteY4" fmla="*/ 193040 h 223520"/>
                <a:gd name="connsiteX5" fmla="*/ 386080 w 416560"/>
                <a:gd name="connsiteY5" fmla="*/ 203200 h 223520"/>
                <a:gd name="connsiteX6" fmla="*/ 416560 w 416560"/>
                <a:gd name="connsiteY6" fmla="*/ 22352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560" h="223520">
                  <a:moveTo>
                    <a:pt x="0" y="0"/>
                  </a:moveTo>
                  <a:cubicBezTo>
                    <a:pt x="60876" y="48701"/>
                    <a:pt x="48900" y="30700"/>
                    <a:pt x="91440" y="101600"/>
                  </a:cubicBezTo>
                  <a:cubicBezTo>
                    <a:pt x="98363" y="113138"/>
                    <a:pt x="118562" y="161906"/>
                    <a:pt x="132080" y="172720"/>
                  </a:cubicBezTo>
                  <a:cubicBezTo>
                    <a:pt x="140443" y="179410"/>
                    <a:pt x="151899" y="181865"/>
                    <a:pt x="162560" y="182880"/>
                  </a:cubicBezTo>
                  <a:cubicBezTo>
                    <a:pt x="223339" y="188668"/>
                    <a:pt x="284480" y="189653"/>
                    <a:pt x="345440" y="193040"/>
                  </a:cubicBezTo>
                  <a:cubicBezTo>
                    <a:pt x="358987" y="196427"/>
                    <a:pt x="373245" y="197699"/>
                    <a:pt x="386080" y="203200"/>
                  </a:cubicBezTo>
                  <a:cubicBezTo>
                    <a:pt x="397303" y="208010"/>
                    <a:pt x="416560" y="223520"/>
                    <a:pt x="416560" y="223520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4074160" y="4338320"/>
              <a:ext cx="741762" cy="345440"/>
            </a:xfrm>
            <a:custGeom>
              <a:avLst/>
              <a:gdLst>
                <a:gd name="connsiteX0" fmla="*/ 0 w 741762"/>
                <a:gd name="connsiteY0" fmla="*/ 0 h 345440"/>
                <a:gd name="connsiteX1" fmla="*/ 121920 w 741762"/>
                <a:gd name="connsiteY1" fmla="*/ 30480 h 345440"/>
                <a:gd name="connsiteX2" fmla="*/ 152400 w 741762"/>
                <a:gd name="connsiteY2" fmla="*/ 60960 h 345440"/>
                <a:gd name="connsiteX3" fmla="*/ 193040 w 741762"/>
                <a:gd name="connsiteY3" fmla="*/ 81280 h 345440"/>
                <a:gd name="connsiteX4" fmla="*/ 203200 w 741762"/>
                <a:gd name="connsiteY4" fmla="*/ 132080 h 345440"/>
                <a:gd name="connsiteX5" fmla="*/ 233680 w 741762"/>
                <a:gd name="connsiteY5" fmla="*/ 152400 h 345440"/>
                <a:gd name="connsiteX6" fmla="*/ 264160 w 741762"/>
                <a:gd name="connsiteY6" fmla="*/ 182880 h 345440"/>
                <a:gd name="connsiteX7" fmla="*/ 558800 w 741762"/>
                <a:gd name="connsiteY7" fmla="*/ 223520 h 345440"/>
                <a:gd name="connsiteX8" fmla="*/ 629920 w 741762"/>
                <a:gd name="connsiteY8" fmla="*/ 274320 h 345440"/>
                <a:gd name="connsiteX9" fmla="*/ 660400 w 741762"/>
                <a:gd name="connsiteY9" fmla="*/ 284480 h 345440"/>
                <a:gd name="connsiteX10" fmla="*/ 690880 w 741762"/>
                <a:gd name="connsiteY10" fmla="*/ 294640 h 345440"/>
                <a:gd name="connsiteX11" fmla="*/ 711200 w 741762"/>
                <a:gd name="connsiteY11" fmla="*/ 325120 h 345440"/>
                <a:gd name="connsiteX12" fmla="*/ 741680 w 741762"/>
                <a:gd name="connsiteY12" fmla="*/ 34544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1762" h="345440">
                  <a:moveTo>
                    <a:pt x="0" y="0"/>
                  </a:moveTo>
                  <a:cubicBezTo>
                    <a:pt x="44422" y="6346"/>
                    <a:pt x="82968" y="6135"/>
                    <a:pt x="121920" y="30480"/>
                  </a:cubicBezTo>
                  <a:cubicBezTo>
                    <a:pt x="134104" y="38095"/>
                    <a:pt x="140708" y="52609"/>
                    <a:pt x="152400" y="60960"/>
                  </a:cubicBezTo>
                  <a:cubicBezTo>
                    <a:pt x="164725" y="69763"/>
                    <a:pt x="179493" y="74507"/>
                    <a:pt x="193040" y="81280"/>
                  </a:cubicBezTo>
                  <a:cubicBezTo>
                    <a:pt x="196427" y="98213"/>
                    <a:pt x="194632" y="117087"/>
                    <a:pt x="203200" y="132080"/>
                  </a:cubicBezTo>
                  <a:cubicBezTo>
                    <a:pt x="209258" y="142682"/>
                    <a:pt x="224299" y="144583"/>
                    <a:pt x="233680" y="152400"/>
                  </a:cubicBezTo>
                  <a:cubicBezTo>
                    <a:pt x="244718" y="161598"/>
                    <a:pt x="251079" y="176934"/>
                    <a:pt x="264160" y="182880"/>
                  </a:cubicBezTo>
                  <a:cubicBezTo>
                    <a:pt x="329022" y="212363"/>
                    <a:pt x="536940" y="221438"/>
                    <a:pt x="558800" y="223520"/>
                  </a:cubicBezTo>
                  <a:cubicBezTo>
                    <a:pt x="575733" y="274320"/>
                    <a:pt x="558800" y="250613"/>
                    <a:pt x="629920" y="274320"/>
                  </a:cubicBezTo>
                  <a:lnTo>
                    <a:pt x="660400" y="284480"/>
                  </a:lnTo>
                  <a:lnTo>
                    <a:pt x="690880" y="294640"/>
                  </a:lnTo>
                  <a:cubicBezTo>
                    <a:pt x="697653" y="304800"/>
                    <a:pt x="701665" y="317492"/>
                    <a:pt x="711200" y="325120"/>
                  </a:cubicBezTo>
                  <a:cubicBezTo>
                    <a:pt x="744893" y="352074"/>
                    <a:pt x="741680" y="319598"/>
                    <a:pt x="741680" y="345440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4175760" y="4541520"/>
              <a:ext cx="233680" cy="264160"/>
            </a:xfrm>
            <a:custGeom>
              <a:avLst/>
              <a:gdLst>
                <a:gd name="connsiteX0" fmla="*/ 233680 w 233680"/>
                <a:gd name="connsiteY0" fmla="*/ 0 h 264160"/>
                <a:gd name="connsiteX1" fmla="*/ 223520 w 233680"/>
                <a:gd name="connsiteY1" fmla="*/ 50800 h 264160"/>
                <a:gd name="connsiteX2" fmla="*/ 152400 w 233680"/>
                <a:gd name="connsiteY2" fmla="*/ 91440 h 264160"/>
                <a:gd name="connsiteX3" fmla="*/ 91440 w 233680"/>
                <a:gd name="connsiteY3" fmla="*/ 132080 h 264160"/>
                <a:gd name="connsiteX4" fmla="*/ 71120 w 233680"/>
                <a:gd name="connsiteY4" fmla="*/ 203200 h 264160"/>
                <a:gd name="connsiteX5" fmla="*/ 40640 w 233680"/>
                <a:gd name="connsiteY5" fmla="*/ 213360 h 264160"/>
                <a:gd name="connsiteX6" fmla="*/ 0 w 233680"/>
                <a:gd name="connsiteY6" fmla="*/ 264160 h 26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80" h="264160">
                  <a:moveTo>
                    <a:pt x="233680" y="0"/>
                  </a:moveTo>
                  <a:cubicBezTo>
                    <a:pt x="230293" y="16933"/>
                    <a:pt x="232088" y="35807"/>
                    <a:pt x="223520" y="50800"/>
                  </a:cubicBezTo>
                  <a:cubicBezTo>
                    <a:pt x="217408" y="61497"/>
                    <a:pt x="158107" y="88016"/>
                    <a:pt x="152400" y="91440"/>
                  </a:cubicBezTo>
                  <a:cubicBezTo>
                    <a:pt x="131459" y="104005"/>
                    <a:pt x="91440" y="132080"/>
                    <a:pt x="91440" y="132080"/>
                  </a:cubicBezTo>
                  <a:cubicBezTo>
                    <a:pt x="91352" y="132432"/>
                    <a:pt x="75979" y="198341"/>
                    <a:pt x="71120" y="203200"/>
                  </a:cubicBezTo>
                  <a:cubicBezTo>
                    <a:pt x="63547" y="210773"/>
                    <a:pt x="50800" y="209973"/>
                    <a:pt x="40640" y="213360"/>
                  </a:cubicBezTo>
                  <a:cubicBezTo>
                    <a:pt x="15007" y="251810"/>
                    <a:pt x="28954" y="235206"/>
                    <a:pt x="0" y="264160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328160" y="4643120"/>
              <a:ext cx="294640" cy="172720"/>
            </a:xfrm>
            <a:custGeom>
              <a:avLst/>
              <a:gdLst>
                <a:gd name="connsiteX0" fmla="*/ 0 w 294640"/>
                <a:gd name="connsiteY0" fmla="*/ 0 h 172720"/>
                <a:gd name="connsiteX1" fmla="*/ 60960 w 294640"/>
                <a:gd name="connsiteY1" fmla="*/ 40640 h 172720"/>
                <a:gd name="connsiteX2" fmla="*/ 132080 w 294640"/>
                <a:gd name="connsiteY2" fmla="*/ 71120 h 172720"/>
                <a:gd name="connsiteX3" fmla="*/ 142240 w 294640"/>
                <a:gd name="connsiteY3" fmla="*/ 101600 h 172720"/>
                <a:gd name="connsiteX4" fmla="*/ 254000 w 294640"/>
                <a:gd name="connsiteY4" fmla="*/ 152400 h 172720"/>
                <a:gd name="connsiteX5" fmla="*/ 294640 w 294640"/>
                <a:gd name="connsiteY5" fmla="*/ 172720 h 17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640" h="172720">
                  <a:moveTo>
                    <a:pt x="0" y="0"/>
                  </a:moveTo>
                  <a:cubicBezTo>
                    <a:pt x="20320" y="13547"/>
                    <a:pt x="39117" y="29718"/>
                    <a:pt x="60960" y="40640"/>
                  </a:cubicBezTo>
                  <a:cubicBezTo>
                    <a:pt x="192176" y="106248"/>
                    <a:pt x="21135" y="-2843"/>
                    <a:pt x="132080" y="71120"/>
                  </a:cubicBezTo>
                  <a:cubicBezTo>
                    <a:pt x="135467" y="81280"/>
                    <a:pt x="138021" y="91756"/>
                    <a:pt x="142240" y="101600"/>
                  </a:cubicBezTo>
                  <a:cubicBezTo>
                    <a:pt x="171170" y="169103"/>
                    <a:pt x="157844" y="141716"/>
                    <a:pt x="254000" y="152400"/>
                  </a:cubicBezTo>
                  <a:cubicBezTo>
                    <a:pt x="289024" y="164075"/>
                    <a:pt x="276907" y="154987"/>
                    <a:pt x="294640" y="172720"/>
                  </a:cubicBez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4582160" y="4470166"/>
              <a:ext cx="477520" cy="81514"/>
            </a:xfrm>
            <a:custGeom>
              <a:avLst/>
              <a:gdLst>
                <a:gd name="connsiteX0" fmla="*/ 0 w 477520"/>
                <a:gd name="connsiteY0" fmla="*/ 81514 h 81514"/>
                <a:gd name="connsiteX1" fmla="*/ 50800 w 477520"/>
                <a:gd name="connsiteY1" fmla="*/ 71354 h 81514"/>
                <a:gd name="connsiteX2" fmla="*/ 111760 w 477520"/>
                <a:gd name="connsiteY2" fmla="*/ 51034 h 81514"/>
                <a:gd name="connsiteX3" fmla="*/ 152400 w 477520"/>
                <a:gd name="connsiteY3" fmla="*/ 40874 h 81514"/>
                <a:gd name="connsiteX4" fmla="*/ 172720 w 477520"/>
                <a:gd name="connsiteY4" fmla="*/ 10394 h 81514"/>
                <a:gd name="connsiteX5" fmla="*/ 304800 w 477520"/>
                <a:gd name="connsiteY5" fmla="*/ 20554 h 81514"/>
                <a:gd name="connsiteX6" fmla="*/ 335280 w 477520"/>
                <a:gd name="connsiteY6" fmla="*/ 30714 h 81514"/>
                <a:gd name="connsiteX7" fmla="*/ 375920 w 477520"/>
                <a:gd name="connsiteY7" fmla="*/ 40874 h 81514"/>
                <a:gd name="connsiteX8" fmla="*/ 436880 w 477520"/>
                <a:gd name="connsiteY8" fmla="*/ 61194 h 81514"/>
                <a:gd name="connsiteX9" fmla="*/ 477520 w 477520"/>
                <a:gd name="connsiteY9" fmla="*/ 61194 h 8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7520" h="81514">
                  <a:moveTo>
                    <a:pt x="0" y="81514"/>
                  </a:moveTo>
                  <a:cubicBezTo>
                    <a:pt x="16933" y="78127"/>
                    <a:pt x="34140" y="75898"/>
                    <a:pt x="50800" y="71354"/>
                  </a:cubicBezTo>
                  <a:cubicBezTo>
                    <a:pt x="71464" y="65718"/>
                    <a:pt x="90980" y="56229"/>
                    <a:pt x="111760" y="51034"/>
                  </a:cubicBezTo>
                  <a:lnTo>
                    <a:pt x="152400" y="40874"/>
                  </a:lnTo>
                  <a:cubicBezTo>
                    <a:pt x="159173" y="30714"/>
                    <a:pt x="163185" y="18022"/>
                    <a:pt x="172720" y="10394"/>
                  </a:cubicBezTo>
                  <a:cubicBezTo>
                    <a:pt x="206294" y="-16465"/>
                    <a:pt x="288384" y="16766"/>
                    <a:pt x="304800" y="20554"/>
                  </a:cubicBezTo>
                  <a:cubicBezTo>
                    <a:pt x="315235" y="22962"/>
                    <a:pt x="324982" y="27772"/>
                    <a:pt x="335280" y="30714"/>
                  </a:cubicBezTo>
                  <a:cubicBezTo>
                    <a:pt x="348706" y="34550"/>
                    <a:pt x="362545" y="36862"/>
                    <a:pt x="375920" y="40874"/>
                  </a:cubicBezTo>
                  <a:cubicBezTo>
                    <a:pt x="396436" y="47029"/>
                    <a:pt x="415461" y="61194"/>
                    <a:pt x="436880" y="61194"/>
                  </a:cubicBezTo>
                  <a:lnTo>
                    <a:pt x="477520" y="61194"/>
                  </a:lnTo>
                </a:path>
              </a:pathLst>
            </a:custGeom>
            <a:ln w="9525" cmpd="sng">
              <a:solidFill>
                <a:schemeClr val="tx1"/>
              </a:solidFill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5107260" y="3733800"/>
            <a:ext cx="1674540" cy="1206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Continuous Model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262593" y="4071760"/>
            <a:ext cx="1344707" cy="739009"/>
            <a:chOff x="3697244" y="5504311"/>
            <a:chExt cx="1344707" cy="739009"/>
          </a:xfrm>
        </p:grpSpPr>
        <p:sp>
          <p:nvSpPr>
            <p:cNvPr id="86" name="Rectangle 85"/>
            <p:cNvSpPr/>
            <p:nvPr/>
          </p:nvSpPr>
          <p:spPr>
            <a:xfrm>
              <a:off x="3697244" y="5504311"/>
              <a:ext cx="554835" cy="73900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Pre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52079" y="5504311"/>
              <a:ext cx="232479" cy="73900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out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487116" y="5504311"/>
              <a:ext cx="554835" cy="73900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Post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3697244" y="5562600"/>
              <a:ext cx="1331956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697244" y="5638800"/>
              <a:ext cx="1331956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2790663" y="3657600"/>
            <a:ext cx="1802769" cy="131141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Objective Function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0" name="Picture 99" descr="cbar.gi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20321" r="21251" b="5019"/>
          <a:stretch/>
        </p:blipFill>
        <p:spPr>
          <a:xfrm>
            <a:off x="3033723" y="3950383"/>
            <a:ext cx="1272868" cy="1002617"/>
          </a:xfrm>
          <a:prstGeom prst="rect">
            <a:avLst/>
          </a:prstGeom>
        </p:spPr>
      </p:pic>
      <p:sp>
        <p:nvSpPr>
          <p:cNvPr id="108" name="Oval 107"/>
          <p:cNvSpPr/>
          <p:nvPr/>
        </p:nvSpPr>
        <p:spPr>
          <a:xfrm>
            <a:off x="7854468" y="3915030"/>
            <a:ext cx="222496" cy="2286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20680" y="4400161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17880579">
            <a:off x="7674955" y="4092026"/>
            <a:ext cx="385141" cy="269585"/>
            <a:chOff x="2489142" y="745268"/>
            <a:chExt cx="1027570" cy="719264"/>
          </a:xfrm>
        </p:grpSpPr>
        <p:sp>
          <p:nvSpPr>
            <p:cNvPr id="102" name="Rectangle 101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247385" y="716129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2" name="Freeform 111"/>
          <p:cNvSpPr/>
          <p:nvPr/>
        </p:nvSpPr>
        <p:spPr>
          <a:xfrm>
            <a:off x="7429466" y="4460135"/>
            <a:ext cx="291178" cy="321602"/>
          </a:xfrm>
          <a:custGeom>
            <a:avLst/>
            <a:gdLst>
              <a:gd name="connsiteX0" fmla="*/ 0 w 389466"/>
              <a:gd name="connsiteY0" fmla="*/ 211667 h 211667"/>
              <a:gd name="connsiteX1" fmla="*/ 262466 w 389466"/>
              <a:gd name="connsiteY1" fmla="*/ 152400 h 211667"/>
              <a:gd name="connsiteX2" fmla="*/ 389466 w 389466"/>
              <a:gd name="connsiteY2" fmla="*/ 0 h 211667"/>
              <a:gd name="connsiteX0" fmla="*/ 0 w 389466"/>
              <a:gd name="connsiteY0" fmla="*/ 211667 h 211667"/>
              <a:gd name="connsiteX1" fmla="*/ 254000 w 389466"/>
              <a:gd name="connsiteY1" fmla="*/ 143933 h 211667"/>
              <a:gd name="connsiteX2" fmla="*/ 389466 w 389466"/>
              <a:gd name="connsiteY2" fmla="*/ 0 h 211667"/>
              <a:gd name="connsiteX0" fmla="*/ 0 w 355600"/>
              <a:gd name="connsiteY0" fmla="*/ 262467 h 262467"/>
              <a:gd name="connsiteX1" fmla="*/ 254000 w 355600"/>
              <a:gd name="connsiteY1" fmla="*/ 194733 h 262467"/>
              <a:gd name="connsiteX2" fmla="*/ 355600 w 355600"/>
              <a:gd name="connsiteY2" fmla="*/ 0 h 262467"/>
              <a:gd name="connsiteX0" fmla="*/ 0 w 355600"/>
              <a:gd name="connsiteY0" fmla="*/ 262467 h 262467"/>
              <a:gd name="connsiteX1" fmla="*/ 245534 w 355600"/>
              <a:gd name="connsiteY1" fmla="*/ 186266 h 262467"/>
              <a:gd name="connsiteX2" fmla="*/ 355600 w 355600"/>
              <a:gd name="connsiteY2" fmla="*/ 0 h 262467"/>
              <a:gd name="connsiteX0" fmla="*/ 0 w 355600"/>
              <a:gd name="connsiteY0" fmla="*/ 262467 h 262467"/>
              <a:gd name="connsiteX1" fmla="*/ 228601 w 355600"/>
              <a:gd name="connsiteY1" fmla="*/ 169332 h 262467"/>
              <a:gd name="connsiteX2" fmla="*/ 355600 w 355600"/>
              <a:gd name="connsiteY2" fmla="*/ 0 h 262467"/>
              <a:gd name="connsiteX0" fmla="*/ 0 w 413282"/>
              <a:gd name="connsiteY0" fmla="*/ 383678 h 383678"/>
              <a:gd name="connsiteX1" fmla="*/ 286283 w 413282"/>
              <a:gd name="connsiteY1" fmla="*/ 169332 h 383678"/>
              <a:gd name="connsiteX2" fmla="*/ 413282 w 413282"/>
              <a:gd name="connsiteY2" fmla="*/ 0 h 383678"/>
              <a:gd name="connsiteX0" fmla="*/ 0 w 413282"/>
              <a:gd name="connsiteY0" fmla="*/ 383678 h 383678"/>
              <a:gd name="connsiteX1" fmla="*/ 329545 w 413282"/>
              <a:gd name="connsiteY1" fmla="*/ 242058 h 383678"/>
              <a:gd name="connsiteX2" fmla="*/ 413282 w 413282"/>
              <a:gd name="connsiteY2" fmla="*/ 0 h 383678"/>
              <a:gd name="connsiteX0" fmla="*/ 0 w 413282"/>
              <a:gd name="connsiteY0" fmla="*/ 383678 h 383678"/>
              <a:gd name="connsiteX1" fmla="*/ 286283 w 413282"/>
              <a:gd name="connsiteY1" fmla="*/ 205695 h 383678"/>
              <a:gd name="connsiteX2" fmla="*/ 413282 w 413282"/>
              <a:gd name="connsiteY2" fmla="*/ 0 h 38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82" h="383678">
                <a:moveTo>
                  <a:pt x="0" y="383678"/>
                </a:moveTo>
                <a:cubicBezTo>
                  <a:pt x="98777" y="371683"/>
                  <a:pt x="217403" y="269641"/>
                  <a:pt x="286283" y="205695"/>
                </a:cubicBezTo>
                <a:cubicBezTo>
                  <a:pt x="355163" y="141749"/>
                  <a:pt x="413282" y="0"/>
                  <a:pt x="413282" y="0"/>
                </a:cubicBezTo>
              </a:path>
            </a:pathLst>
          </a:custGeom>
          <a:ln w="9525" cmpd="sng"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63101" y="5920683"/>
            <a:ext cx="2948786" cy="6985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Environment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2993207" y="2895600"/>
            <a:ext cx="1397681" cy="665063"/>
          </a:xfrm>
          <a:prstGeom prst="downArrow">
            <a:avLst>
              <a:gd name="adj1" fmla="val 77583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7418713" y="5105400"/>
            <a:ext cx="1344287" cy="665063"/>
          </a:xfrm>
          <a:prstGeom prst="upArrow">
            <a:avLst>
              <a:gd name="adj1" fmla="val 63604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State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Update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15200" y="3581400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Continuous State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2" name="Straight Arrow Connector 121"/>
          <p:cNvCxnSpPr>
            <a:stCxn id="20" idx="2"/>
            <a:endCxn id="36" idx="0"/>
          </p:cNvCxnSpPr>
          <p:nvPr/>
        </p:nvCxnSpPr>
        <p:spPr>
          <a:xfrm>
            <a:off x="3669405" y="1143000"/>
            <a:ext cx="0" cy="39189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99" idx="2"/>
            <a:endCxn id="77" idx="0"/>
          </p:cNvCxnSpPr>
          <p:nvPr/>
        </p:nvCxnSpPr>
        <p:spPr>
          <a:xfrm rot="16200000" flipH="1">
            <a:off x="3433392" y="5227668"/>
            <a:ext cx="517388" cy="7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85" idx="2"/>
            <a:endCxn id="77" idx="0"/>
          </p:cNvCxnSpPr>
          <p:nvPr/>
        </p:nvCxnSpPr>
        <p:spPr>
          <a:xfrm rot="5400000">
            <a:off x="4545244" y="4087114"/>
            <a:ext cx="546166" cy="225240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ight Arrow 151"/>
          <p:cNvSpPr/>
          <p:nvPr/>
        </p:nvSpPr>
        <p:spPr>
          <a:xfrm>
            <a:off x="4593432" y="5732723"/>
            <a:ext cx="1015296" cy="906723"/>
          </a:xfrm>
          <a:prstGeom prst="rightArrow">
            <a:avLst>
              <a:gd name="adj1" fmla="val 63446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Motor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Signals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1949246" y="905957"/>
            <a:ext cx="595097" cy="844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781801" y="4267200"/>
            <a:ext cx="533399" cy="0"/>
          </a:xfrm>
          <a:prstGeom prst="straightConnector1">
            <a:avLst/>
          </a:prstGeom>
          <a:ln w="762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315200" y="351165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4431406" y="2057400"/>
            <a:ext cx="675854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11" idx="1"/>
            <a:endCxn id="22" idx="0"/>
          </p:cNvCxnSpPr>
          <p:nvPr/>
        </p:nvCxnSpPr>
        <p:spPr>
          <a:xfrm rot="10800000" flipV="1">
            <a:off x="5867401" y="1234364"/>
            <a:ext cx="1379985" cy="365835"/>
          </a:xfrm>
          <a:prstGeom prst="bentConnector2">
            <a:avLst/>
          </a:prstGeom>
          <a:ln w="762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Arrow 176"/>
          <p:cNvSpPr/>
          <p:nvPr/>
        </p:nvSpPr>
        <p:spPr>
          <a:xfrm>
            <a:off x="243700" y="5453323"/>
            <a:ext cx="685800" cy="360263"/>
          </a:xfrm>
          <a:prstGeom prst="rightArrow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230191" y="6096000"/>
            <a:ext cx="699309" cy="0"/>
          </a:xfrm>
          <a:prstGeom prst="straightConnector1">
            <a:avLst/>
          </a:prstGeom>
          <a:ln w="762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0600" y="5453323"/>
            <a:ext cx="148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90600" y="5909846"/>
            <a:ext cx="86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</a:t>
            </a:r>
            <a:endParaRPr lang="en-US" sz="1600" dirty="0"/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43700" y="6466839"/>
            <a:ext cx="685800" cy="101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90600" y="6290846"/>
            <a:ext cx="66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usage</a:t>
            </a:r>
            <a:endParaRPr lang="en-US" sz="1600" dirty="0"/>
          </a:p>
        </p:txBody>
      </p:sp>
      <p:sp>
        <p:nvSpPr>
          <p:cNvPr id="92" name="Right Arrow 91"/>
          <p:cNvSpPr/>
          <p:nvPr/>
        </p:nvSpPr>
        <p:spPr>
          <a:xfrm rot="16200000">
            <a:off x="7299090" y="2047957"/>
            <a:ext cx="1622573" cy="1250433"/>
          </a:xfrm>
          <a:prstGeom prst="rightArrow">
            <a:avLst>
              <a:gd name="adj1" fmla="val 61375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Abstraction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(Predicate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Extraction)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7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Integrated into kernel rather than communicate on IO link</a:t>
            </a:r>
          </a:p>
          <a:p>
            <a:r>
              <a:rPr lang="en-US" dirty="0" smtClean="0"/>
              <a:t>Removes dependencies on external libraries (</a:t>
            </a:r>
            <a:r>
              <a:rPr lang="en-US" dirty="0" err="1" smtClean="0"/>
              <a:t>WildMagic</a:t>
            </a:r>
            <a:r>
              <a:rPr lang="en-US" dirty="0" smtClean="0"/>
              <a:t>, CGAL) to ease installation</a:t>
            </a:r>
          </a:p>
          <a:p>
            <a:r>
              <a:rPr lang="en-US" dirty="0" smtClean="0"/>
              <a:t>Structured code to be extensible</a:t>
            </a:r>
          </a:p>
          <a:p>
            <a:pPr lvl="1"/>
            <a:r>
              <a:rPr lang="en-US" dirty="0" smtClean="0"/>
              <a:t>Easy to add new predicates, commands, models</a:t>
            </a:r>
          </a:p>
          <a:p>
            <a:r>
              <a:rPr lang="en-US" dirty="0" smtClean="0"/>
              <a:t>Main idea: keep it clean enough that future students won’t throw it away and start over (happened twice already)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&amp; Coal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Adds a task independent mechanism for continuous control</a:t>
            </a:r>
          </a:p>
          <a:p>
            <a:r>
              <a:rPr lang="en-US" dirty="0" smtClean="0"/>
              <a:t>Usable implementation, soon to be released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Dropped some functionality from previous implementations</a:t>
            </a:r>
          </a:p>
          <a:p>
            <a:r>
              <a:rPr lang="en-US" dirty="0" smtClean="0"/>
              <a:t>Not optimized, haven’t measured performance in non-trivial domains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5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643"/>
            <a:ext cx="8229600" cy="3637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{cursor-target-intersect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(state &lt;s&gt;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superstate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( ^command &lt;c&gt;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^spatial-scene (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child.id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splinter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child.id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target)))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(&lt;c&gt; ^extract &lt;e&gt;)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(&lt;e&gt; ^type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bbox_intersect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^a &lt;a&gt; ^b &lt;b&gt;)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(&lt;a&gt; ^type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bbox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^x &lt;n1&gt;)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(&lt;n1&gt; ^type node ^name splinter)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(&lt;b&gt; ^type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bbox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^x &lt;n2&gt;)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(&lt;n2&gt; ^type node ^name target)}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76159" y="5237796"/>
            <a:ext cx="1227324" cy="55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bbox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76159" y="6056200"/>
            <a:ext cx="1204214" cy="55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bbox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85375" y="5627849"/>
            <a:ext cx="1515690" cy="648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bbox_intersect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>
            <a:stCxn id="24" idx="3"/>
            <a:endCxn id="26" idx="1"/>
          </p:cNvCxnSpPr>
          <p:nvPr/>
        </p:nvCxnSpPr>
        <p:spPr>
          <a:xfrm>
            <a:off x="4303483" y="5513376"/>
            <a:ext cx="781892" cy="438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6" idx="1"/>
          </p:cNvCxnSpPr>
          <p:nvPr/>
        </p:nvCxnSpPr>
        <p:spPr>
          <a:xfrm flipV="1">
            <a:off x="4280373" y="5952331"/>
            <a:ext cx="805002" cy="379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33" idx="1"/>
          </p:cNvCxnSpPr>
          <p:nvPr/>
        </p:nvCxnSpPr>
        <p:spPr>
          <a:xfrm>
            <a:off x="6601065" y="5952331"/>
            <a:ext cx="106268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07443" y="5609355"/>
            <a:ext cx="723274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28574" y="5237796"/>
            <a:ext cx="295236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28574" y="6202348"/>
            <a:ext cx="3059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663753" y="5369529"/>
            <a:ext cx="826740" cy="1165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7056" y="5237796"/>
            <a:ext cx="1569133" cy="55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node(splinter)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7056" y="6056200"/>
            <a:ext cx="1546023" cy="55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node(target)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24" idx="1"/>
          </p:cNvCxnSpPr>
          <p:nvPr/>
        </p:nvCxnSpPr>
        <p:spPr>
          <a:xfrm>
            <a:off x="2136189" y="5513376"/>
            <a:ext cx="9399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3"/>
            <a:endCxn id="25" idx="1"/>
          </p:cNvCxnSpPr>
          <p:nvPr/>
        </p:nvCxnSpPr>
        <p:spPr>
          <a:xfrm>
            <a:off x="2113079" y="6331780"/>
            <a:ext cx="963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31193" y="5144587"/>
            <a:ext cx="295236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31193" y="5973116"/>
            <a:ext cx="295236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134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8643"/>
            <a:ext cx="8229600" cy="34419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{gen-target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(state &lt;s&gt;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superstate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svs.command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&lt;c&gt;)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--&gt;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(&lt;c&gt; ^generate &lt;g&gt;)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(&lt;g&gt; ^parent world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^node &lt;n&gt;)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(&lt;n&gt; ^type gen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^name target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points.type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singleton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^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(&lt;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^type vec3 ^x 5.0 ^y -5.0 ^z 0.0)}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0498" y="5411492"/>
            <a:ext cx="1612702" cy="645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generate(world)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161" y="5906510"/>
            <a:ext cx="2102689" cy="4927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vec3(5.0, -5.0, 0.0)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  <a:endCxn id="44" idx="1"/>
          </p:cNvCxnSpPr>
          <p:nvPr/>
        </p:nvCxnSpPr>
        <p:spPr>
          <a:xfrm flipV="1">
            <a:off x="2549850" y="5734180"/>
            <a:ext cx="479701" cy="41869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5" idx="3"/>
            <a:endCxn id="44" idx="1"/>
          </p:cNvCxnSpPr>
          <p:nvPr/>
        </p:nvCxnSpPr>
        <p:spPr>
          <a:xfrm>
            <a:off x="2549850" y="5342391"/>
            <a:ext cx="479701" cy="3917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2265" y="504216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42265" y="59284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5" idx="3"/>
            <a:endCxn id="20" idx="1"/>
          </p:cNvCxnSpPr>
          <p:nvPr/>
        </p:nvCxnSpPr>
        <p:spPr>
          <a:xfrm>
            <a:off x="6553200" y="5734179"/>
            <a:ext cx="830770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83970" y="5193129"/>
            <a:ext cx="914400" cy="1082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Working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Memory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3200" y="530621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9697" y="6152877"/>
            <a:ext cx="136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scene graph</a:t>
            </a:r>
          </a:p>
          <a:p>
            <a:r>
              <a:rPr lang="en-US" dirty="0" smtClean="0"/>
              <a:t>modification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6440" y="5116887"/>
            <a:ext cx="2363410" cy="451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singleton(0.0, 0.0, 0.0)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>
            <a:stCxn id="5" idx="2"/>
          </p:cNvCxnSpPr>
          <p:nvPr/>
        </p:nvCxnSpPr>
        <p:spPr>
          <a:xfrm>
            <a:off x="5746849" y="6056866"/>
            <a:ext cx="0" cy="77875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029551" y="5487693"/>
            <a:ext cx="1341050" cy="49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gen(target)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>
            <a:stCxn id="44" idx="3"/>
            <a:endCxn id="5" idx="1"/>
          </p:cNvCxnSpPr>
          <p:nvPr/>
        </p:nvCxnSpPr>
        <p:spPr>
          <a:xfrm flipV="1">
            <a:off x="4370601" y="5734179"/>
            <a:ext cx="56989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70601" y="5906510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 in old SVS</a:t>
            </a:r>
          </a:p>
          <a:p>
            <a:r>
              <a:rPr lang="en-US" dirty="0" smtClean="0"/>
              <a:t>Addition of continuous control</a:t>
            </a:r>
          </a:p>
          <a:p>
            <a:r>
              <a:rPr lang="en-US" dirty="0" smtClean="0"/>
              <a:t>New implementation</a:t>
            </a:r>
          </a:p>
          <a:p>
            <a:r>
              <a:rPr lang="en-US" dirty="0" smtClean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sp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{seek-target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(state &lt;s&gt;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superstate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nil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svs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( ^command &lt;c&gt;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^spatial-scene (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child.id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splinter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                         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child.id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target)))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--&gt;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(&lt;c&gt; ^control 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ctl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ctl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^type simplex ^depth 20 ^outputs &lt;out&gt;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^objective 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^model model1)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(&lt;out&gt; ^left &lt;left&gt; ^right &lt;right&gt;)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(&lt;left&gt;  ^min -1.0 ^max 1.0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1.0)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(&lt;right&gt; ^min -1.0 ^max 1.0 ^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inc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1.0)</a:t>
            </a:r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(&lt;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&gt; ^name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euclidean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^a splinter ^b target)}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2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Gist of SVS Past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Hypothesis: Important properties of continuous environments cannot be completely captured with purely symbolic representations</a:t>
            </a:r>
          </a:p>
          <a:p>
            <a:r>
              <a:rPr lang="en-US" dirty="0" smtClean="0"/>
              <a:t>Use continuous representation to supplement symbolic reasoning</a:t>
            </a:r>
          </a:p>
          <a:p>
            <a:pPr lvl="1"/>
            <a:r>
              <a:rPr lang="en-US" dirty="0" smtClean="0"/>
              <a:t>Continuous spatial scene graph</a:t>
            </a:r>
          </a:p>
          <a:p>
            <a:pPr lvl="1"/>
            <a:r>
              <a:rPr lang="en-US" dirty="0" smtClean="0"/>
              <a:t>Symbolic Soar extracts information by asking questions in the form of spatial predicates</a:t>
            </a:r>
          </a:p>
          <a:p>
            <a:pPr lvl="1"/>
            <a:r>
              <a:rPr lang="en-US" dirty="0" smtClean="0"/>
              <a:t>Symbolic Soar modifies scene graph using imagery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Scene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88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 of discrete objects</a:t>
            </a:r>
          </a:p>
          <a:p>
            <a:r>
              <a:rPr lang="en-US" dirty="0" smtClean="0"/>
              <a:t>Hierarchy of “part-of” relationships</a:t>
            </a:r>
          </a:p>
          <a:p>
            <a:r>
              <a:rPr lang="en-US" dirty="0" smtClean="0"/>
              <a:t>Each object is transformed relative to parent in terms of position, rotation, and scaling</a:t>
            </a:r>
          </a:p>
          <a:p>
            <a:r>
              <a:rPr lang="en-US" dirty="0" smtClean="0"/>
              <a:t>Each leaf object has a concrete geometric form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5136803" y="5120546"/>
            <a:ext cx="792343" cy="12094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7229734" y="5132528"/>
            <a:ext cx="1013806" cy="60584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495445" y="3005435"/>
            <a:ext cx="2178946" cy="1687175"/>
            <a:chOff x="3175059" y="3565170"/>
            <a:chExt cx="2178946" cy="1687175"/>
          </a:xfrm>
        </p:grpSpPr>
        <p:sp>
          <p:nvSpPr>
            <p:cNvPr id="7" name="Rectangle 6"/>
            <p:cNvSpPr/>
            <p:nvPr/>
          </p:nvSpPr>
          <p:spPr>
            <a:xfrm>
              <a:off x="3175059" y="3565170"/>
              <a:ext cx="2178946" cy="11068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Cube 7"/>
            <p:cNvSpPr/>
            <p:nvPr/>
          </p:nvSpPr>
          <p:spPr>
            <a:xfrm>
              <a:off x="3466215" y="3763235"/>
              <a:ext cx="502306" cy="766757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B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Cube 8"/>
            <p:cNvSpPr/>
            <p:nvPr/>
          </p:nvSpPr>
          <p:spPr>
            <a:xfrm>
              <a:off x="4473985" y="3993668"/>
              <a:ext cx="664313" cy="39699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66195" y="4606014"/>
              <a:ext cx="453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A</a:t>
              </a:r>
              <a:endParaRPr lang="en-US" sz="3600" dirty="0"/>
            </a:p>
          </p:txBody>
        </p:sp>
      </p:grp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5786601" y="4692610"/>
            <a:ext cx="826965" cy="470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</p:cNvCxnSpPr>
          <p:nvPr/>
        </p:nvCxnSpPr>
        <p:spPr>
          <a:xfrm>
            <a:off x="6613566" y="4692610"/>
            <a:ext cx="845118" cy="470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0770" y="1420133"/>
            <a:ext cx="134829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World</a:t>
            </a:r>
            <a:endParaRPr lang="en-US" sz="3600" dirty="0"/>
          </a:p>
        </p:txBody>
      </p:sp>
      <p:cxnSp>
        <p:nvCxnSpPr>
          <p:cNvPr id="23" name="Straight Arrow Connector 22"/>
          <p:cNvCxnSpPr>
            <a:stCxn id="22" idx="2"/>
            <a:endCxn id="7" idx="0"/>
          </p:cNvCxnSpPr>
          <p:nvPr/>
        </p:nvCxnSpPr>
        <p:spPr>
          <a:xfrm>
            <a:off x="6584918" y="2066464"/>
            <a:ext cx="0" cy="938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96644" y="2078446"/>
            <a:ext cx="252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[ 0.1, 3.4, -12 ]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[ 0.0, 0.0, 1.7 ]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[ 1.0, 1.0, 1.0 ]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59862" y="4136233"/>
            <a:ext cx="129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... 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9066" y="4172179"/>
            <a:ext cx="129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... 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F7A3-6C90-5B45-95E1-72879C8B5A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SVS Commands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5963" y="4742442"/>
            <a:ext cx="623658" cy="31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world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31716" y="4742442"/>
            <a:ext cx="1758299" cy="1779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5624358" y="4742442"/>
            <a:ext cx="3062442" cy="1779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(&lt;s1&gt; ^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svs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(&lt;s3&gt; ^command &lt;c3&gt;)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(&lt;c3&gt; ^extract &lt;e1&gt;)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(&lt;e1&gt; ^predicate intersect</a:t>
            </a: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^a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^b </a:t>
            </a:r>
            <a:r>
              <a:rPr lang="en-US" sz="1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sz="1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^result false)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7691" y="4773800"/>
            <a:ext cx="942820" cy="28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Commands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4534507" y="5084244"/>
            <a:ext cx="877453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>
            <a:off x="4620857" y="5901642"/>
            <a:ext cx="873033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4547691" y="6254279"/>
            <a:ext cx="887816" cy="288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predicates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993004" y="4392984"/>
            <a:ext cx="1934441" cy="31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Working Memory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12" y="4403911"/>
            <a:ext cx="2019893" cy="31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Spatial Scene Graph</a:t>
            </a:r>
            <a:endParaRPr lang="en-US" sz="1600" dirty="0"/>
          </a:p>
        </p:txBody>
      </p:sp>
      <p:sp>
        <p:nvSpPr>
          <p:cNvPr id="47" name="Right Arrow 46"/>
          <p:cNvSpPr/>
          <p:nvPr/>
        </p:nvSpPr>
        <p:spPr>
          <a:xfrm>
            <a:off x="2126598" y="5352570"/>
            <a:ext cx="388014" cy="43958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13512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Predicate extraction</a:t>
            </a:r>
          </a:p>
          <a:p>
            <a:pPr lvl="1"/>
            <a:r>
              <a:rPr lang="en-US" dirty="0" smtClean="0"/>
              <a:t>Ask a question about the current state</a:t>
            </a:r>
          </a:p>
          <a:p>
            <a:pPr lvl="2"/>
            <a:r>
              <a:rPr lang="en-US" dirty="0" smtClean="0"/>
              <a:t>Is car A intersecting box B?</a:t>
            </a:r>
          </a:p>
          <a:p>
            <a:r>
              <a:rPr lang="en-US" dirty="0" smtClean="0"/>
              <a:t>Imagery</a:t>
            </a:r>
          </a:p>
          <a:p>
            <a:pPr lvl="1"/>
            <a:r>
              <a:rPr lang="en-US" dirty="0" smtClean="0"/>
              <a:t>Imagine a change to the state for the purpose of reasoning about it</a:t>
            </a:r>
          </a:p>
          <a:p>
            <a:pPr lvl="2"/>
            <a:r>
              <a:rPr lang="en-US" dirty="0" smtClean="0"/>
              <a:t>If A is to the right of B, is it to the left of C?</a:t>
            </a:r>
          </a:p>
          <a:p>
            <a:r>
              <a:rPr lang="en-US" dirty="0"/>
              <a:t>SVS is only a mechanism, it’s not </a:t>
            </a:r>
            <a:r>
              <a:rPr lang="en-US" dirty="0" smtClean="0"/>
              <a:t>smart</a:t>
            </a:r>
          </a:p>
          <a:p>
            <a:pPr lvl="1"/>
            <a:r>
              <a:rPr lang="en-US" dirty="0" smtClean="0"/>
              <a:t>Needs knowledge about which predicates to extract and imagery operations to perform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F7A3-6C90-5B45-95E1-72879C8B5ACF}" type="slidenum">
              <a:rPr lang="en-US" smtClean="0"/>
              <a:t>5</a:t>
            </a:fld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9957" y="4316784"/>
            <a:ext cx="1240145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910905" y="4712627"/>
            <a:ext cx="1058495" cy="1829876"/>
            <a:chOff x="994767" y="4588285"/>
            <a:chExt cx="1157028" cy="2229129"/>
          </a:xfrm>
        </p:grpSpPr>
        <p:sp>
          <p:nvSpPr>
            <p:cNvPr id="49" name="Rectangle 48"/>
            <p:cNvSpPr/>
            <p:nvPr/>
          </p:nvSpPr>
          <p:spPr>
            <a:xfrm>
              <a:off x="994767" y="4588285"/>
              <a:ext cx="1157028" cy="2229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 rot="17962087">
              <a:off x="1149822" y="6253879"/>
              <a:ext cx="396736" cy="304558"/>
              <a:chOff x="1219200" y="3923097"/>
              <a:chExt cx="533400" cy="40946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175365" y="619043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489663" y="4836214"/>
              <a:ext cx="479489" cy="479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52" idx="3"/>
              <a:endCxn id="66" idx="1"/>
            </p:cNvCxnSpPr>
            <p:nvPr/>
          </p:nvCxnSpPr>
          <p:spPr>
            <a:xfrm flipV="1">
              <a:off x="1441185" y="5941569"/>
              <a:ext cx="168302" cy="28930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 rot="17962087">
              <a:off x="1512690" y="5618828"/>
              <a:ext cx="396736" cy="304558"/>
              <a:chOff x="1219200" y="3923097"/>
              <a:chExt cx="533400" cy="40946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640465" y="5090363"/>
            <a:ext cx="1679912" cy="1297220"/>
            <a:chOff x="304800" y="4661347"/>
            <a:chExt cx="2055248" cy="1587053"/>
          </a:xfrm>
        </p:grpSpPr>
        <p:sp>
          <p:nvSpPr>
            <p:cNvPr id="71" name="Oval 70"/>
            <p:cNvSpPr/>
            <p:nvPr/>
          </p:nvSpPr>
          <p:spPr>
            <a:xfrm>
              <a:off x="1212872" y="4661347"/>
              <a:ext cx="215453" cy="215453"/>
            </a:xfrm>
            <a:prstGeom prst="ellips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40781" y="5721158"/>
              <a:ext cx="451042" cy="45104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73" name="Straight Arrow Connector 72"/>
            <p:cNvCxnSpPr>
              <a:stCxn id="71" idx="4"/>
              <a:endCxn id="80" idx="3"/>
            </p:cNvCxnSpPr>
            <p:nvPr/>
          </p:nvCxnSpPr>
          <p:spPr>
            <a:xfrm flipH="1">
              <a:off x="772102" y="4876800"/>
              <a:ext cx="548497" cy="838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04800" y="4825424"/>
              <a:ext cx="72638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x</a:t>
              </a:r>
              <a:r>
                <a:rPr lang="en-US" sz="1600" dirty="0" smtClean="0"/>
                <a:t>: 0.2</a:t>
              </a:r>
            </a:p>
            <a:p>
              <a:r>
                <a:rPr lang="en-US" sz="1600" dirty="0" smtClean="0"/>
                <a:t>A</a:t>
              </a:r>
              <a:r>
                <a:rPr lang="en-US" sz="1600" baseline="-25000" dirty="0" smtClean="0"/>
                <a:t>y</a:t>
              </a:r>
              <a:r>
                <a:rPr lang="en-US" sz="1600" dirty="0" smtClean="0"/>
                <a:t>: 1.2</a:t>
              </a:r>
              <a:endParaRPr lang="en-US" sz="1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640781" y="4825424"/>
              <a:ext cx="71926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B</a:t>
              </a:r>
              <a:r>
                <a:rPr lang="en-US" sz="1600" baseline="-25000" dirty="0" err="1" smtClean="0"/>
                <a:t>x</a:t>
              </a:r>
              <a:r>
                <a:rPr lang="en-US" sz="1600" dirty="0" smtClean="0"/>
                <a:t>: 3.4</a:t>
              </a:r>
            </a:p>
            <a:p>
              <a:r>
                <a:rPr lang="en-US" sz="1600" dirty="0" smtClean="0"/>
                <a:t>B</a:t>
              </a:r>
              <a:r>
                <a:rPr lang="en-US" sz="1600" baseline="-25000" dirty="0" smtClean="0"/>
                <a:t>y</a:t>
              </a:r>
              <a:r>
                <a:rPr lang="en-US" sz="1600" dirty="0" smtClean="0"/>
                <a:t>: 3.9</a:t>
              </a:r>
              <a:endParaRPr lang="en-US" sz="1600" dirty="0"/>
            </a:p>
          </p:txBody>
        </p:sp>
        <p:cxnSp>
          <p:nvCxnSpPr>
            <p:cNvPr id="76" name="Straight Arrow Connector 75"/>
            <p:cNvCxnSpPr>
              <a:stCxn id="71" idx="4"/>
              <a:endCxn id="72" idx="0"/>
            </p:cNvCxnSpPr>
            <p:nvPr/>
          </p:nvCxnSpPr>
          <p:spPr>
            <a:xfrm>
              <a:off x="1320599" y="4876800"/>
              <a:ext cx="545703" cy="84435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573981" y="5715000"/>
              <a:ext cx="409469" cy="533400"/>
              <a:chOff x="838200" y="5715000"/>
              <a:chExt cx="409469" cy="533400"/>
            </a:xfrm>
          </p:grpSpPr>
          <p:grpSp>
            <p:nvGrpSpPr>
              <p:cNvPr id="78" name="Group 77"/>
              <p:cNvGrpSpPr/>
              <p:nvPr/>
            </p:nvGrpSpPr>
            <p:grpSpPr>
              <a:xfrm rot="16200000">
                <a:off x="776235" y="5776965"/>
                <a:ext cx="533400" cy="409469"/>
                <a:chOff x="1219200" y="3923097"/>
                <a:chExt cx="533400" cy="40946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1219200" y="3968817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600200" y="4277627"/>
                  <a:ext cx="15240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219200" y="4286847"/>
                  <a:ext cx="15240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600200" y="3923098"/>
                  <a:ext cx="15240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219200" y="3923097"/>
                  <a:ext cx="15240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TextBox 78"/>
              <p:cNvSpPr txBox="1"/>
              <p:nvPr/>
            </p:nvSpPr>
            <p:spPr>
              <a:xfrm>
                <a:off x="884077" y="579703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303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757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Applied to domains where spatial properties of state are important</a:t>
            </a:r>
          </a:p>
          <a:p>
            <a:r>
              <a:rPr lang="en-US" dirty="0" smtClean="0"/>
              <a:t>Controlled with given discrete sets of actions</a:t>
            </a:r>
          </a:p>
          <a:p>
            <a:r>
              <a:rPr lang="en-US" dirty="0" smtClean="0"/>
              <a:t>One step predictions using ad-hoc model learning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463" y="4989407"/>
            <a:ext cx="1943704" cy="1577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83" y="3560349"/>
            <a:ext cx="2137064" cy="132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209" y="4291834"/>
            <a:ext cx="906088" cy="15530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6936" y="4291834"/>
            <a:ext cx="914399" cy="15530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0445" y="4821375"/>
            <a:ext cx="1047404" cy="10234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7849" y="5504565"/>
            <a:ext cx="10390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5751" y="4968510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629297" y="5599642"/>
            <a:ext cx="8811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29297" y="5288735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predicates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29297" y="4542743"/>
            <a:ext cx="29676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06534" y="4234966"/>
            <a:ext cx="136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Discrete actions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575263" y="4785631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imagery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29297" y="5112317"/>
            <a:ext cx="88114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1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 real world environments expect continuous control signals from agent</a:t>
            </a:r>
          </a:p>
          <a:p>
            <a:pPr lvl="1"/>
            <a:r>
              <a:rPr lang="en-US" dirty="0" smtClean="0"/>
              <a:t>Example: robot domain expects left and right motor voltages</a:t>
            </a:r>
          </a:p>
          <a:p>
            <a:r>
              <a:rPr lang="en-US" dirty="0" smtClean="0"/>
              <a:t>Traditional approach is to hand-code middleware to translate set of discrete actions into continuous output</a:t>
            </a:r>
          </a:p>
          <a:p>
            <a:pPr lvl="1"/>
            <a:r>
              <a:rPr lang="en-US" dirty="0" smtClean="0"/>
              <a:t>Action discretization is a priori, leading to non-adaptive and non-optimal behavior</a:t>
            </a:r>
          </a:p>
          <a:p>
            <a:pPr lvl="1"/>
            <a:r>
              <a:rPr lang="en-US" dirty="0" smtClean="0"/>
              <a:t>Not part of the cognitive architecture theory</a:t>
            </a:r>
          </a:p>
          <a:p>
            <a:pPr lvl="1"/>
            <a:r>
              <a:rPr lang="en-US" dirty="0" smtClean="0"/>
              <a:t>Need new middleware for every new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DEE8-0F69-494D-A68A-8CA15C5717FE}" type="slidenum">
              <a:rPr lang="en-US" smtClean="0"/>
              <a:t>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015981" y="4425768"/>
            <a:ext cx="914399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66897" y="4425768"/>
            <a:ext cx="1047404" cy="18253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14301" y="5894183"/>
            <a:ext cx="10016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085749" y="6005886"/>
            <a:ext cx="8811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85749" y="5694979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predicates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85749" y="4948987"/>
            <a:ext cx="88114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19245" y="4425767"/>
            <a:ext cx="989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Relational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031715" y="5216814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imagery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085749" y="5518561"/>
            <a:ext cx="88114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014301" y="4949066"/>
            <a:ext cx="10016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46405" y="2079569"/>
            <a:ext cx="906088" cy="15530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Symbolic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20132" y="2079569"/>
            <a:ext cx="914399" cy="15530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33641" y="2609110"/>
            <a:ext cx="1047404" cy="10234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981045" y="3292300"/>
            <a:ext cx="10390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18947" y="2756245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052493" y="3387377"/>
            <a:ext cx="88114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52493" y="3076470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predicates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52493" y="2330478"/>
            <a:ext cx="296763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48688" y="2022701"/>
            <a:ext cx="148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Discrete actions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998459" y="2573366"/>
            <a:ext cx="989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imagery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052493" y="2900052"/>
            <a:ext cx="88114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00000" y="5321727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900000" y="4425767"/>
            <a:ext cx="123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Continuous</a:t>
            </a:r>
          </a:p>
          <a:p>
            <a:pPr algn="ctr"/>
            <a:r>
              <a:rPr lang="en-US" sz="1400" dirty="0" smtClean="0"/>
              <a:t>actions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193431" y="1832588"/>
            <a:ext cx="37384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Augment SVS to allow agents to automatically learn continuous control</a:t>
            </a:r>
          </a:p>
          <a:p>
            <a:pPr marL="461963" indent="-290513">
              <a:buFont typeface="Arial" pitchFamily="34" charset="0"/>
              <a:buChar char="•"/>
            </a:pPr>
            <a:r>
              <a:rPr lang="en-US" sz="2400" dirty="0" smtClean="0"/>
              <a:t>Agent autonomously derives a set of relational actions that it can plan over symbolically</a:t>
            </a:r>
          </a:p>
          <a:p>
            <a:pPr marL="461963" indent="-290513">
              <a:buFont typeface="Arial" pitchFamily="34" charset="0"/>
              <a:buChar char="•"/>
            </a:pPr>
            <a:r>
              <a:rPr lang="en-US" sz="2400" dirty="0" smtClean="0"/>
              <a:t>SVS learns how to translate relational actions to continuous output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179661" y="4425767"/>
            <a:ext cx="906088" cy="18146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Symbolic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Soar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52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Environment Assumptions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>
          <a:xfrm>
            <a:off x="4114800" y="1595435"/>
            <a:ext cx="4724400" cy="4909174"/>
          </a:xfrm>
        </p:spPr>
        <p:txBody>
          <a:bodyPr>
            <a:normAutofit/>
          </a:bodyPr>
          <a:lstStyle/>
          <a:p>
            <a:r>
              <a:rPr lang="en-US" dirty="0" smtClean="0"/>
              <a:t>Input to the agent is a scene graph</a:t>
            </a:r>
          </a:p>
          <a:p>
            <a:r>
              <a:rPr lang="en-US" dirty="0" smtClean="0"/>
              <a:t>Output is fixed-length vector of continuous numbers</a:t>
            </a:r>
          </a:p>
          <a:p>
            <a:pPr lvl="1"/>
            <a:r>
              <a:rPr lang="en-US" dirty="0" smtClean="0"/>
              <a:t>Agent doesn’t know </a:t>
            </a:r>
            <a:r>
              <a:rPr lang="en-US" dirty="0"/>
              <a:t>a </a:t>
            </a:r>
            <a:r>
              <a:rPr lang="en-US" dirty="0" smtClean="0"/>
              <a:t>priori what numbers represent</a:t>
            </a:r>
          </a:p>
          <a:p>
            <a:r>
              <a:rPr lang="en-US" dirty="0" smtClean="0"/>
              <a:t>Agent runs in lock-step with environment</a:t>
            </a:r>
          </a:p>
          <a:p>
            <a:r>
              <a:rPr lang="en-US" dirty="0" smtClean="0"/>
              <a:t>Fully observable</a:t>
            </a:r>
          </a:p>
          <a:p>
            <a:r>
              <a:rPr lang="en-US" dirty="0"/>
              <a:t>Some noise </a:t>
            </a:r>
            <a:r>
              <a:rPr lang="en-US" dirty="0" smtClean="0"/>
              <a:t>tolerable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409" y="1961871"/>
            <a:ext cx="1157028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8465" y="1961871"/>
            <a:ext cx="1043714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47558" y="3623889"/>
            <a:ext cx="935982" cy="4626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1674" y="2019543"/>
            <a:ext cx="340302" cy="544484"/>
            <a:chOff x="1798455" y="3983275"/>
            <a:chExt cx="381000" cy="609600"/>
          </a:xfrm>
        </p:grpSpPr>
        <p:sp>
          <p:nvSpPr>
            <p:cNvPr id="10" name="Rectangle 9"/>
            <p:cNvSpPr/>
            <p:nvPr/>
          </p:nvSpPr>
          <p:spPr>
            <a:xfrm>
              <a:off x="1798455" y="39832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-9.0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8455" y="42880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5.8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flipH="1">
            <a:off x="1747558" y="2709975"/>
            <a:ext cx="935982" cy="4626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0055" y="1631990"/>
            <a:ext cx="1240145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1600200"/>
            <a:ext cx="658157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71866" y="4876800"/>
            <a:ext cx="733334" cy="1090699"/>
            <a:chOff x="1914167" y="5465674"/>
            <a:chExt cx="733334" cy="1090699"/>
          </a:xfrm>
        </p:grpSpPr>
        <p:sp>
          <p:nvSpPr>
            <p:cNvPr id="14" name="Rectangle 13"/>
            <p:cNvSpPr/>
            <p:nvPr/>
          </p:nvSpPr>
          <p:spPr>
            <a:xfrm>
              <a:off x="2307199" y="5465674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07199" y="5739647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7199" y="601188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3.4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07199" y="6284131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3.9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14167" y="5465674"/>
              <a:ext cx="340302" cy="2722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A.x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14167" y="5739647"/>
              <a:ext cx="340302" cy="2722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A.y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14167" y="6011889"/>
              <a:ext cx="340302" cy="2722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B.x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14167" y="6284131"/>
              <a:ext cx="340302" cy="27224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B.y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7962087">
            <a:off x="609464" y="3627465"/>
            <a:ext cx="396736" cy="304558"/>
            <a:chOff x="1219200" y="3923097"/>
            <a:chExt cx="533400" cy="409469"/>
          </a:xfrm>
        </p:grpSpPr>
        <p:sp>
          <p:nvSpPr>
            <p:cNvPr id="39" name="Rectangle 38"/>
            <p:cNvSpPr/>
            <p:nvPr/>
          </p:nvSpPr>
          <p:spPr>
            <a:xfrm>
              <a:off x="1219200" y="396881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600200" y="427762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19200" y="428684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00200" y="3923098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19200" y="392309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35007" y="35640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49305" y="2209800"/>
            <a:ext cx="479489" cy="479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39" idx="3"/>
            <a:endCxn id="54" idx="1"/>
          </p:cNvCxnSpPr>
          <p:nvPr/>
        </p:nvCxnSpPr>
        <p:spPr>
          <a:xfrm flipV="1">
            <a:off x="900827" y="3315155"/>
            <a:ext cx="168302" cy="2893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7962087">
            <a:off x="972332" y="2992414"/>
            <a:ext cx="396736" cy="304558"/>
            <a:chOff x="1219200" y="3923097"/>
            <a:chExt cx="533400" cy="409469"/>
          </a:xfrm>
        </p:grpSpPr>
        <p:sp>
          <p:nvSpPr>
            <p:cNvPr id="54" name="Rectangle 53"/>
            <p:cNvSpPr/>
            <p:nvPr/>
          </p:nvSpPr>
          <p:spPr>
            <a:xfrm>
              <a:off x="1219200" y="3968817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00200" y="427762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19200" y="428684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3923098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219200" y="3923097"/>
              <a:ext cx="1524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1212872" y="4661347"/>
            <a:ext cx="215453" cy="215453"/>
          </a:xfrm>
          <a:prstGeom prst="ellipse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40781" y="5721158"/>
            <a:ext cx="451042" cy="45104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4"/>
            <a:endCxn id="76" idx="3"/>
          </p:cNvCxnSpPr>
          <p:nvPr/>
        </p:nvCxnSpPr>
        <p:spPr>
          <a:xfrm flipH="1">
            <a:off x="772102" y="4876800"/>
            <a:ext cx="548497" cy="8382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4800" y="4825424"/>
            <a:ext cx="726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</a:t>
            </a:r>
            <a:r>
              <a:rPr lang="en-US" sz="1600" baseline="-25000" dirty="0" smtClean="0"/>
              <a:t>x</a:t>
            </a:r>
            <a:r>
              <a:rPr lang="en-US" sz="1600" dirty="0" smtClean="0"/>
              <a:t>: 0.2</a:t>
            </a:r>
          </a:p>
          <a:p>
            <a:r>
              <a:rPr lang="en-US" sz="1600" dirty="0" smtClean="0"/>
              <a:t>A</a:t>
            </a:r>
            <a:r>
              <a:rPr lang="en-US" sz="1600" baseline="-25000" dirty="0" smtClean="0"/>
              <a:t>y</a:t>
            </a:r>
            <a:r>
              <a:rPr lang="en-US" sz="1600" dirty="0" smtClean="0"/>
              <a:t>: 1.2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640781" y="4825424"/>
            <a:ext cx="7192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</a:t>
            </a:r>
            <a:r>
              <a:rPr lang="en-US" sz="1600" baseline="-25000" dirty="0" err="1" smtClean="0"/>
              <a:t>x</a:t>
            </a:r>
            <a:r>
              <a:rPr lang="en-US" sz="1600" dirty="0" smtClean="0"/>
              <a:t>: 3.4</a:t>
            </a:r>
          </a:p>
          <a:p>
            <a:r>
              <a:rPr lang="en-US" sz="1600" dirty="0" smtClean="0"/>
              <a:t>B</a:t>
            </a:r>
            <a:r>
              <a:rPr lang="en-US" sz="1600" baseline="-25000" dirty="0" smtClean="0"/>
              <a:t>y</a:t>
            </a:r>
            <a:r>
              <a:rPr lang="en-US" sz="1600" dirty="0" smtClean="0"/>
              <a:t>: 3.9</a:t>
            </a:r>
            <a:endParaRPr lang="en-US" sz="1600" dirty="0"/>
          </a:p>
        </p:txBody>
      </p:sp>
      <p:cxnSp>
        <p:nvCxnSpPr>
          <p:cNvPr id="60" name="Straight Arrow Connector 59"/>
          <p:cNvCxnSpPr>
            <a:stCxn id="46" idx="4"/>
            <a:endCxn id="47" idx="0"/>
          </p:cNvCxnSpPr>
          <p:nvPr/>
        </p:nvCxnSpPr>
        <p:spPr>
          <a:xfrm>
            <a:off x="1320599" y="4876800"/>
            <a:ext cx="545703" cy="84435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73981" y="5715000"/>
            <a:ext cx="409469" cy="533400"/>
            <a:chOff x="838200" y="5715000"/>
            <a:chExt cx="409469" cy="533400"/>
          </a:xfrm>
        </p:grpSpPr>
        <p:grpSp>
          <p:nvGrpSpPr>
            <p:cNvPr id="75" name="Group 74"/>
            <p:cNvGrpSpPr/>
            <p:nvPr/>
          </p:nvGrpSpPr>
          <p:grpSpPr>
            <a:xfrm rot="16200000">
              <a:off x="776235" y="5776965"/>
              <a:ext cx="533400" cy="409469"/>
              <a:chOff x="1219200" y="3923097"/>
              <a:chExt cx="533400" cy="40946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219200" y="3968817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00200" y="427762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219200" y="428684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600200" y="3923098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219200" y="3923097"/>
                <a:ext cx="152400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884077" y="57970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4800" y="4191000"/>
            <a:ext cx="3657600" cy="685800"/>
            <a:chOff x="228600" y="4114800"/>
            <a:chExt cx="3657600" cy="68580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8600" y="4114800"/>
              <a:ext cx="1828800" cy="685800"/>
            </a:xfrm>
            <a:prstGeom prst="line">
              <a:avLst/>
            </a:prstGeom>
            <a:ln w="12700">
              <a:solidFill>
                <a:schemeClr val="tx1"/>
              </a:solidFill>
              <a:prstDash val="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057400" y="4114800"/>
              <a:ext cx="1828800" cy="685800"/>
            </a:xfrm>
            <a:prstGeom prst="line">
              <a:avLst/>
            </a:prstGeom>
            <a:ln w="12700">
              <a:solidFill>
                <a:schemeClr val="tx1"/>
              </a:solidFill>
              <a:prstDash val="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11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1668</Words>
  <Application>Microsoft Macintosh PowerPoint</Application>
  <PresentationFormat>On-screen Show (4:3)</PresentationFormat>
  <Paragraphs>376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New SVS Implementation</vt:lpstr>
      <vt:lpstr>Outline</vt:lpstr>
      <vt:lpstr>The Gist of SVS Past</vt:lpstr>
      <vt:lpstr>Spatial Scene Graph</vt:lpstr>
      <vt:lpstr>SVS Commands</vt:lpstr>
      <vt:lpstr>Applications</vt:lpstr>
      <vt:lpstr>Continuous Control</vt:lpstr>
      <vt:lpstr>My Motivation</vt:lpstr>
      <vt:lpstr>Environment Assumptions</vt:lpstr>
      <vt:lpstr>Relational Actions</vt:lpstr>
      <vt:lpstr>Continuous Controller</vt:lpstr>
      <vt:lpstr>Continuous Planning</vt:lpstr>
      <vt:lpstr>Imagery with Control</vt:lpstr>
      <vt:lpstr>Summary</vt:lpstr>
      <vt:lpstr>PowerPoint Presentation</vt:lpstr>
      <vt:lpstr>New Implementation</vt:lpstr>
      <vt:lpstr>Nuggets &amp; Coal</vt:lpstr>
      <vt:lpstr>Extract Rule</vt:lpstr>
      <vt:lpstr>Generate Rule</vt:lpstr>
      <vt:lpstr>Control Rule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SVS</dc:title>
  <dc:creator>Joseph Xu</dc:creator>
  <cp:lastModifiedBy>Joseph Xu</cp:lastModifiedBy>
  <cp:revision>165</cp:revision>
  <dcterms:created xsi:type="dcterms:W3CDTF">2011-06-09T07:56:14Z</dcterms:created>
  <dcterms:modified xsi:type="dcterms:W3CDTF">2011-06-17T13:46:16Z</dcterms:modified>
</cp:coreProperties>
</file>