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6"/>
  </p:notesMasterIdLst>
  <p:handoutMasterIdLst>
    <p:handoutMasterId r:id="rId17"/>
  </p:handoutMasterIdLst>
  <p:sldIdLst>
    <p:sldId id="343" r:id="rId2"/>
    <p:sldId id="360" r:id="rId3"/>
    <p:sldId id="359" r:id="rId4"/>
    <p:sldId id="355" r:id="rId5"/>
    <p:sldId id="357" r:id="rId6"/>
    <p:sldId id="362" r:id="rId7"/>
    <p:sldId id="361" r:id="rId8"/>
    <p:sldId id="345" r:id="rId9"/>
    <p:sldId id="356" r:id="rId10"/>
    <p:sldId id="365" r:id="rId11"/>
    <p:sldId id="347" r:id="rId12"/>
    <p:sldId id="363" r:id="rId13"/>
    <p:sldId id="358" r:id="rId14"/>
    <p:sldId id="364" r:id="rId1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Arial"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Arial"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Arial"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Arial"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Default Section" id="{4EDE8FF0-B686-4832-8498-FB2A2675BFB6}">
          <p14:sldIdLst>
            <p14:sldId id="343"/>
            <p14:sldId id="360"/>
            <p14:sldId id="359"/>
            <p14:sldId id="355"/>
            <p14:sldId id="357"/>
            <p14:sldId id="362"/>
            <p14:sldId id="361"/>
            <p14:sldId id="345"/>
            <p14:sldId id="356"/>
            <p14:sldId id="365"/>
            <p14:sldId id="347"/>
            <p14:sldId id="363"/>
            <p14:sldId id="358"/>
            <p14:sldId id="364"/>
          </p14:sldIdLst>
        </p14:section>
        <p14:section name="Backup Slides" id="{F856D08C-8690-4711-8EE5-ED45979FBE6B}">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CC"/>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598" autoAdjust="0"/>
    <p:restoredTop sz="85298" autoAdjust="0"/>
  </p:normalViewPr>
  <p:slideViewPr>
    <p:cSldViewPr>
      <p:cViewPr varScale="1">
        <p:scale>
          <a:sx n="98" d="100"/>
          <a:sy n="98" d="100"/>
        </p:scale>
        <p:origin x="-121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20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5079" tIns="47540" rIns="95079" bIns="47540" numCol="1" anchor="t" anchorCtr="0" compatLnSpc="1">
            <a:prstTxWarp prst="textNoShape">
              <a:avLst/>
            </a:prstTxWarp>
          </a:bodyPr>
          <a:lstStyle>
            <a:lvl1pPr defTabSz="950913" eaLnBrk="1" hangingPunct="1">
              <a:defRPr sz="1200"/>
            </a:lvl1pPr>
          </a:lstStyle>
          <a:p>
            <a:endParaRPr lang="en-US"/>
          </a:p>
        </p:txBody>
      </p:sp>
      <p:sp>
        <p:nvSpPr>
          <p:cNvPr id="13107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5079" tIns="47540" rIns="95079" bIns="47540" numCol="1" anchor="t" anchorCtr="0" compatLnSpc="1">
            <a:prstTxWarp prst="textNoShape">
              <a:avLst/>
            </a:prstTxWarp>
          </a:bodyPr>
          <a:lstStyle>
            <a:lvl1pPr algn="r" defTabSz="950913" eaLnBrk="1" hangingPunct="1">
              <a:defRPr sz="1200"/>
            </a:lvl1pPr>
          </a:lstStyle>
          <a:p>
            <a:endParaRPr lang="en-US"/>
          </a:p>
        </p:txBody>
      </p:sp>
      <p:sp>
        <p:nvSpPr>
          <p:cNvPr id="13107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5079" tIns="47540" rIns="95079" bIns="47540" numCol="1" anchor="b" anchorCtr="0" compatLnSpc="1">
            <a:prstTxWarp prst="textNoShape">
              <a:avLst/>
            </a:prstTxWarp>
          </a:bodyPr>
          <a:lstStyle>
            <a:lvl1pPr defTabSz="950913" eaLnBrk="1" hangingPunct="1">
              <a:defRPr sz="1200"/>
            </a:lvl1pPr>
          </a:lstStyle>
          <a:p>
            <a:endParaRPr lang="en-US"/>
          </a:p>
        </p:txBody>
      </p:sp>
      <p:sp>
        <p:nvSpPr>
          <p:cNvPr id="13107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5079" tIns="47540" rIns="95079" bIns="47540" numCol="1" anchor="b" anchorCtr="0" compatLnSpc="1">
            <a:prstTxWarp prst="textNoShape">
              <a:avLst/>
            </a:prstTxWarp>
          </a:bodyPr>
          <a:lstStyle>
            <a:lvl1pPr algn="r" defTabSz="950913" eaLnBrk="1" hangingPunct="1">
              <a:defRPr sz="1200"/>
            </a:lvl1pPr>
          </a:lstStyle>
          <a:p>
            <a:fld id="{2494FD2B-205F-9E40-B997-3C55EC92BF40}" type="slidenum">
              <a:rPr lang="en-US"/>
              <a:pPr/>
              <a:t>‹#›</a:t>
            </a:fld>
            <a:endParaRPr lang="en-US"/>
          </a:p>
        </p:txBody>
      </p:sp>
    </p:spTree>
    <p:extLst>
      <p:ext uri="{BB962C8B-B14F-4D97-AF65-F5344CB8AC3E}">
        <p14:creationId xmlns:p14="http://schemas.microsoft.com/office/powerpoint/2010/main" val="2297291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5079" tIns="47540" rIns="95079" bIns="47540" numCol="1" anchor="t" anchorCtr="0" compatLnSpc="1">
            <a:prstTxWarp prst="textNoShape">
              <a:avLst/>
            </a:prstTxWarp>
          </a:bodyPr>
          <a:lstStyle>
            <a:lvl1pPr defTabSz="950913" eaLnBrk="1" hangingPunct="1">
              <a:defRPr sz="1200"/>
            </a:lvl1pPr>
          </a:lstStyle>
          <a:p>
            <a:endParaRPr lang="en-US"/>
          </a:p>
        </p:txBody>
      </p:sp>
      <p:sp>
        <p:nvSpPr>
          <p:cNvPr id="4099"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5079" tIns="47540" rIns="95079" bIns="47540" numCol="1" anchor="t" anchorCtr="0" compatLnSpc="1">
            <a:prstTxWarp prst="textNoShape">
              <a:avLst/>
            </a:prstTxWarp>
          </a:bodyPr>
          <a:lstStyle>
            <a:lvl1pPr algn="r" defTabSz="950913"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5079" tIns="47540" rIns="95079" bIns="4754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5079" tIns="47540" rIns="95079" bIns="47540" numCol="1" anchor="b" anchorCtr="0" compatLnSpc="1">
            <a:prstTxWarp prst="textNoShape">
              <a:avLst/>
            </a:prstTxWarp>
          </a:bodyPr>
          <a:lstStyle>
            <a:lvl1pPr defTabSz="950913" eaLnBrk="1" hangingPunct="1">
              <a:defRPr sz="1200"/>
            </a:lvl1pPr>
          </a:lstStyle>
          <a:p>
            <a:endParaRPr lang="en-US"/>
          </a:p>
        </p:txBody>
      </p:sp>
      <p:sp>
        <p:nvSpPr>
          <p:cNvPr id="4103"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5079" tIns="47540" rIns="95079" bIns="47540" numCol="1" anchor="b" anchorCtr="0" compatLnSpc="1">
            <a:prstTxWarp prst="textNoShape">
              <a:avLst/>
            </a:prstTxWarp>
          </a:bodyPr>
          <a:lstStyle>
            <a:lvl1pPr algn="r" defTabSz="950913" eaLnBrk="1" hangingPunct="1">
              <a:defRPr sz="1200"/>
            </a:lvl1pPr>
          </a:lstStyle>
          <a:p>
            <a:fld id="{EABB376B-A98F-6F42-9679-A64E3F185D7D}" type="slidenum">
              <a:rPr lang="en-US"/>
              <a:pPr/>
              <a:t>‹#›</a:t>
            </a:fld>
            <a:endParaRPr lang="en-US"/>
          </a:p>
        </p:txBody>
      </p:sp>
    </p:spTree>
    <p:extLst>
      <p:ext uri="{BB962C8B-B14F-4D97-AF65-F5344CB8AC3E}">
        <p14:creationId xmlns:p14="http://schemas.microsoft.com/office/powerpoint/2010/main" val="25802246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how we use invariant attributes</a:t>
            </a:r>
            <a:r>
              <a:rPr lang="en-US" baseline="0" dirty="0" smtClean="0"/>
              <a:t> to generate one-level-deep unique cues for each cell/path/</a:t>
            </a:r>
            <a:r>
              <a:rPr lang="en-US" baseline="0" dirty="0" err="1" smtClean="0"/>
              <a:t>etc</a:t>
            </a:r>
            <a:r>
              <a:rPr lang="en-US" baseline="0" dirty="0" smtClean="0"/>
              <a:t>, and use semantic memory to store those and recognize when we are seeing exactly the same thing at some later time (even though the variant attributes may have changed)</a:t>
            </a:r>
            <a:endParaRPr lang="en-US" dirty="0"/>
          </a:p>
        </p:txBody>
      </p:sp>
      <p:sp>
        <p:nvSpPr>
          <p:cNvPr id="4" name="Slide Number Placeholder 3"/>
          <p:cNvSpPr>
            <a:spLocks noGrp="1"/>
          </p:cNvSpPr>
          <p:nvPr>
            <p:ph type="sldNum" sz="quarter" idx="10"/>
          </p:nvPr>
        </p:nvSpPr>
        <p:spPr/>
        <p:txBody>
          <a:bodyPr/>
          <a:lstStyle/>
          <a:p>
            <a:fld id="{EABB376B-A98F-6F42-9679-A64E3F185D7D}" type="slidenum">
              <a:rPr lang="en-US" smtClean="0"/>
              <a:pPr/>
              <a:t>4</a:t>
            </a:fld>
            <a:endParaRPr lang="en-US"/>
          </a:p>
        </p:txBody>
      </p:sp>
    </p:spTree>
    <p:extLst>
      <p:ext uri="{BB962C8B-B14F-4D97-AF65-F5344CB8AC3E}">
        <p14:creationId xmlns:p14="http://schemas.microsoft.com/office/powerpoint/2010/main" val="348557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that process isn’t necessary</a:t>
            </a:r>
            <a:r>
              <a:rPr lang="en-US" baseline="0" dirty="0" smtClean="0"/>
              <a:t> for something </a:t>
            </a:r>
            <a:r>
              <a:rPr lang="en-US" baseline="0" dirty="0" err="1" smtClean="0"/>
              <a:t>simiple</a:t>
            </a:r>
            <a:r>
              <a:rPr lang="en-US" baseline="0" dirty="0" smtClean="0"/>
              <a:t> like cells, it enables us to create one-level-deep unique-cues for paths</a:t>
            </a:r>
            <a:endParaRPr lang="en-US" dirty="0"/>
          </a:p>
        </p:txBody>
      </p:sp>
      <p:sp>
        <p:nvSpPr>
          <p:cNvPr id="4" name="Slide Number Placeholder 3"/>
          <p:cNvSpPr>
            <a:spLocks noGrp="1"/>
          </p:cNvSpPr>
          <p:nvPr>
            <p:ph type="sldNum" sz="quarter" idx="10"/>
          </p:nvPr>
        </p:nvSpPr>
        <p:spPr/>
        <p:txBody>
          <a:bodyPr/>
          <a:lstStyle/>
          <a:p>
            <a:fld id="{EABB376B-A98F-6F42-9679-A64E3F185D7D}" type="slidenum">
              <a:rPr lang="en-US" smtClean="0"/>
              <a:pPr/>
              <a:t>5</a:t>
            </a:fld>
            <a:endParaRPr lang="en-US"/>
          </a:p>
        </p:txBody>
      </p:sp>
    </p:spTree>
    <p:extLst>
      <p:ext uri="{BB962C8B-B14F-4D97-AF65-F5344CB8AC3E}">
        <p14:creationId xmlns:p14="http://schemas.microsoft.com/office/powerpoint/2010/main" val="3485571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issue with using episodic memory and semantic memory together. </a:t>
            </a:r>
          </a:p>
          <a:p>
            <a:r>
              <a:rPr lang="en-US" dirty="0" smtClean="0"/>
              <a:t>Specifically that if you update semantic memory LTI’s with different attributes and have them in working memory when recalling an episode where they were in memory with different values, the</a:t>
            </a:r>
            <a:r>
              <a:rPr lang="en-US" baseline="0" dirty="0" smtClean="0"/>
              <a:t> LTI will get merged and have both values, and you can’t tell which ones came from where anymore</a:t>
            </a:r>
          </a:p>
          <a:p>
            <a:endParaRPr lang="en-US" baseline="0" dirty="0" smtClean="0"/>
          </a:p>
          <a:p>
            <a:r>
              <a:rPr lang="en-US" baseline="0" dirty="0" smtClean="0"/>
              <a:t>Give example of early attempt to store statistics on semantic memory objects that uniquely ID cells. When thinking other times where the agent has seen that cell, the statistics would get all mixed together in working memory.</a:t>
            </a:r>
          </a:p>
        </p:txBody>
      </p:sp>
      <p:sp>
        <p:nvSpPr>
          <p:cNvPr id="4" name="Slide Number Placeholder 3"/>
          <p:cNvSpPr>
            <a:spLocks noGrp="1"/>
          </p:cNvSpPr>
          <p:nvPr>
            <p:ph type="sldNum" sz="quarter" idx="10"/>
          </p:nvPr>
        </p:nvSpPr>
        <p:spPr/>
        <p:txBody>
          <a:bodyPr/>
          <a:lstStyle/>
          <a:p>
            <a:fld id="{EABB376B-A98F-6F42-9679-A64E3F185D7D}" type="slidenum">
              <a:rPr lang="en-US" smtClean="0"/>
              <a:pPr/>
              <a:t>8</a:t>
            </a:fld>
            <a:endParaRPr lang="en-US"/>
          </a:p>
        </p:txBody>
      </p:sp>
    </p:spTree>
    <p:extLst>
      <p:ext uri="{BB962C8B-B14F-4D97-AF65-F5344CB8AC3E}">
        <p14:creationId xmlns:p14="http://schemas.microsoft.com/office/powerpoint/2010/main" val="234452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solution, which was to create a second semantic memory LTI that would not be</a:t>
            </a:r>
            <a:r>
              <a:rPr lang="en-US" baseline="0" dirty="0" smtClean="0"/>
              <a:t> stored with the episode to hold statistics that may change over time, and to link it to the LTI that is stored with the episode so that if we have the episode we can construct a query to get the statistics for that location</a:t>
            </a:r>
          </a:p>
          <a:p>
            <a:endParaRPr lang="en-US" baseline="0" dirty="0" smtClean="0"/>
          </a:p>
          <a:p>
            <a:r>
              <a:rPr lang="en-US" baseline="0" dirty="0" smtClean="0"/>
              <a:t>Workaround</a:t>
            </a:r>
          </a:p>
          <a:p>
            <a:r>
              <a:rPr lang="en-US" baseline="0" dirty="0" smtClean="0"/>
              <a:t>Only a convention, not enforced</a:t>
            </a:r>
          </a:p>
          <a:p>
            <a:r>
              <a:rPr lang="en-US" baseline="0" dirty="0" smtClean="0"/>
              <a:t>Tradeoff is twice as many lookups into semantic memory</a:t>
            </a:r>
            <a:endParaRPr lang="en-US" dirty="0"/>
          </a:p>
        </p:txBody>
      </p:sp>
      <p:sp>
        <p:nvSpPr>
          <p:cNvPr id="4" name="Slide Number Placeholder 3"/>
          <p:cNvSpPr>
            <a:spLocks noGrp="1"/>
          </p:cNvSpPr>
          <p:nvPr>
            <p:ph type="sldNum" sz="quarter" idx="10"/>
          </p:nvPr>
        </p:nvSpPr>
        <p:spPr/>
        <p:txBody>
          <a:bodyPr/>
          <a:lstStyle/>
          <a:p>
            <a:fld id="{EABB376B-A98F-6F42-9679-A64E3F185D7D}" type="slidenum">
              <a:rPr lang="en-US" smtClean="0"/>
              <a:pPr/>
              <a:t>9</a:t>
            </a:fld>
            <a:endParaRPr lang="en-US"/>
          </a:p>
        </p:txBody>
      </p:sp>
    </p:spTree>
    <p:extLst>
      <p:ext uri="{BB962C8B-B14F-4D97-AF65-F5344CB8AC3E}">
        <p14:creationId xmlns:p14="http://schemas.microsoft.com/office/powerpoint/2010/main" val="254527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another pattern</a:t>
            </a:r>
            <a:r>
              <a:rPr lang="en-US" baseline="0" dirty="0" smtClean="0"/>
              <a:t> we </a:t>
            </a:r>
            <a:r>
              <a:rPr lang="en-US" baseline="0" dirty="0" smtClean="0"/>
              <a:t>discovered</a:t>
            </a:r>
            <a:br>
              <a:rPr lang="en-US" baseline="0" dirty="0" smtClean="0"/>
            </a:br>
            <a:r>
              <a:rPr lang="en-US" baseline="0" dirty="0" smtClean="0"/>
              <a:t>This loop continues to prohibit and retrieve new </a:t>
            </a:r>
            <a:r>
              <a:rPr lang="en-US" baseline="0" dirty="0" err="1" smtClean="0"/>
              <a:t>epsiodes</a:t>
            </a:r>
            <a:r>
              <a:rPr lang="en-US" baseline="0" dirty="0" smtClean="0"/>
              <a:t> until we find one that matches our required/prohibited conditions, or hits some limit</a:t>
            </a:r>
          </a:p>
          <a:p>
            <a:r>
              <a:rPr lang="en-US" baseline="0" dirty="0" smtClean="0"/>
              <a:t>Then we map the result to the question we’re actually trying to recall – will talk more about that next</a:t>
            </a:r>
          </a:p>
        </p:txBody>
      </p:sp>
      <p:sp>
        <p:nvSpPr>
          <p:cNvPr id="4" name="Slide Number Placeholder 3"/>
          <p:cNvSpPr>
            <a:spLocks noGrp="1"/>
          </p:cNvSpPr>
          <p:nvPr>
            <p:ph type="sldNum" sz="quarter" idx="10"/>
          </p:nvPr>
        </p:nvSpPr>
        <p:spPr/>
        <p:txBody>
          <a:bodyPr/>
          <a:lstStyle/>
          <a:p>
            <a:fld id="{EABB376B-A98F-6F42-9679-A64E3F185D7D}" type="slidenum">
              <a:rPr lang="en-US" smtClean="0"/>
              <a:pPr/>
              <a:t>11</a:t>
            </a:fld>
            <a:endParaRPr lang="en-US"/>
          </a:p>
        </p:txBody>
      </p:sp>
    </p:spTree>
    <p:extLst>
      <p:ext uri="{BB962C8B-B14F-4D97-AF65-F5344CB8AC3E}">
        <p14:creationId xmlns:p14="http://schemas.microsoft.com/office/powerpoint/2010/main" val="54118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11"/>
          <p:cNvSpPr>
            <a:spLocks noChangeArrowheads="1"/>
          </p:cNvSpPr>
          <p:nvPr/>
        </p:nvSpPr>
        <p:spPr bwMode="auto">
          <a:xfrm>
            <a:off x="0" y="0"/>
            <a:ext cx="6248400" cy="6884988"/>
          </a:xfrm>
          <a:prstGeom prst="rect">
            <a:avLst/>
          </a:prstGeom>
          <a:solidFill>
            <a:srgbClr val="0077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4" name="Picture 12" descr="soartech_logo_stack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0" y="2819400"/>
            <a:ext cx="1885950"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patter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1575" y="0"/>
            <a:ext cx="35242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6"/>
          <p:cNvSpPr>
            <a:spLocks noGrp="1" noChangeArrowheads="1"/>
          </p:cNvSpPr>
          <p:nvPr>
            <p:ph type="ctrTitle"/>
          </p:nvPr>
        </p:nvSpPr>
        <p:spPr>
          <a:xfrm>
            <a:off x="685800" y="2819400"/>
            <a:ext cx="5257800" cy="1219200"/>
          </a:xfrm>
        </p:spPr>
        <p:txBody>
          <a:bodyPr/>
          <a:lstStyle>
            <a:lvl1pPr algn="r">
              <a:defRPr>
                <a:solidFill>
                  <a:schemeClr val="bg1"/>
                </a:solidFill>
              </a:defRPr>
            </a:lvl1pPr>
          </a:lstStyle>
          <a:p>
            <a:r>
              <a:rPr lang="en-US" smtClean="0"/>
              <a:t>Click to edit Master title style</a:t>
            </a:r>
            <a:endParaRPr lang="en-US"/>
          </a:p>
        </p:txBody>
      </p:sp>
      <p:sp>
        <p:nvSpPr>
          <p:cNvPr id="6" name="Rectangle 8"/>
          <p:cNvSpPr>
            <a:spLocks noGrp="1" noChangeArrowheads="1"/>
          </p:cNvSpPr>
          <p:nvPr>
            <p:ph type="dt" sz="half" idx="10"/>
          </p:nvPr>
        </p:nvSpPr>
        <p:spPr>
          <a:xfrm>
            <a:off x="4038600" y="4343400"/>
            <a:ext cx="1905000" cy="457200"/>
          </a:xfrm>
        </p:spPr>
        <p:txBody>
          <a:bodyPr/>
          <a:lstStyle>
            <a:lvl1pPr>
              <a:defRPr sz="1600">
                <a:solidFill>
                  <a:schemeClr val="bg1"/>
                </a:solidFill>
              </a:defRPr>
            </a:lvl1pPr>
          </a:lstStyle>
          <a:p>
            <a:fld id="{4FFF88CB-4540-4A09-8F52-43257B880BE1}" type="datetime4">
              <a:rPr lang="en-US" smtClean="0"/>
              <a:t>June 1, 2013</a:t>
            </a:fld>
            <a:endParaRPr lang="en-US" dirty="0"/>
          </a:p>
        </p:txBody>
      </p:sp>
      <p:sp>
        <p:nvSpPr>
          <p:cNvPr id="7" name="Rectangle 9"/>
          <p:cNvSpPr>
            <a:spLocks noGrp="1" noChangeArrowheads="1"/>
          </p:cNvSpPr>
          <p:nvPr>
            <p:ph type="ftr" sz="quarter" idx="11"/>
          </p:nvPr>
        </p:nvSpPr>
        <p:spPr>
          <a:xfrm>
            <a:off x="304800" y="6248400"/>
            <a:ext cx="2895600" cy="457200"/>
          </a:xfrm>
        </p:spPr>
        <p:txBody>
          <a:bodyPr/>
          <a:lstStyle>
            <a:lvl1pPr>
              <a:defRPr>
                <a:solidFill>
                  <a:srgbClr val="4CB2CB"/>
                </a:solidFill>
              </a:defRPr>
            </a:lvl1pPr>
          </a:lstStyle>
          <a:p>
            <a:endParaRPr lang="en-US" dirty="0"/>
          </a:p>
        </p:txBody>
      </p:sp>
    </p:spTree>
    <p:extLst>
      <p:ext uri="{BB962C8B-B14F-4D97-AF65-F5344CB8AC3E}">
        <p14:creationId xmlns:p14="http://schemas.microsoft.com/office/powerpoint/2010/main" val="95606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7C3D3A4-90B0-4651-9BA3-0A6B29D129D7}" type="datetime4">
              <a:rPr lang="en-US" smtClean="0"/>
              <a:t>June 1, 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E02FBC0-13B8-4B1E-B170-BBEED4A77C65}" type="slidenum">
              <a:rPr lang="en-US" smtClean="0"/>
              <a:pPr/>
              <a:t>‹#›</a:t>
            </a:fld>
            <a:endParaRPr lang="en-US"/>
          </a:p>
        </p:txBody>
      </p:sp>
    </p:spTree>
    <p:extLst>
      <p:ext uri="{BB962C8B-B14F-4D97-AF65-F5344CB8AC3E}">
        <p14:creationId xmlns:p14="http://schemas.microsoft.com/office/powerpoint/2010/main" val="19416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838200"/>
            <a:ext cx="184785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838200"/>
            <a:ext cx="539115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3C48B951-2C49-497E-82F3-4ACEF43DCEC6}" type="datetime4">
              <a:rPr lang="en-US" smtClean="0"/>
              <a:t>June 1, 2013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E02FBC0-13B8-4B1E-B170-BBEED4A77C65}" type="slidenum">
              <a:rPr lang="en-US" smtClean="0"/>
              <a:pPr/>
              <a:t>‹#›</a:t>
            </a:fld>
            <a:endParaRPr lang="en-US"/>
          </a:p>
        </p:txBody>
      </p:sp>
    </p:spTree>
    <p:extLst>
      <p:ext uri="{BB962C8B-B14F-4D97-AF65-F5344CB8AC3E}">
        <p14:creationId xmlns:p14="http://schemas.microsoft.com/office/powerpoint/2010/main" val="221118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3CD9B5D-9CDE-4633-823D-FF6511FE89BD}" type="datetime4">
              <a:rPr lang="en-US" smtClean="0"/>
              <a:t>June 1, 2013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5744759D-0EFF-4FB2-9CCE-04E00944F0FE}" type="slidenum">
              <a:rPr lang="en-US" smtClean="0"/>
              <a:pPr/>
              <a:t>‹#›</a:t>
            </a:fld>
            <a:endParaRPr lang="en-US" dirty="0"/>
          </a:p>
        </p:txBody>
      </p:sp>
    </p:spTree>
    <p:extLst>
      <p:ext uri="{BB962C8B-B14F-4D97-AF65-F5344CB8AC3E}">
        <p14:creationId xmlns:p14="http://schemas.microsoft.com/office/powerpoint/2010/main" val="354797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292713F9-83CB-4C0D-80B1-1ACE878E511C}" type="datetime4">
              <a:rPr lang="en-US" smtClean="0"/>
              <a:t>June 1, 2013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5744759D-0EFF-4FB2-9CCE-04E00944F0FE}" type="slidenum">
              <a:rPr lang="en-US" smtClean="0"/>
              <a:pPr/>
              <a:t>‹#›</a:t>
            </a:fld>
            <a:endParaRPr lang="en-US" dirty="0"/>
          </a:p>
        </p:txBody>
      </p:sp>
    </p:spTree>
    <p:extLst>
      <p:ext uri="{BB962C8B-B14F-4D97-AF65-F5344CB8AC3E}">
        <p14:creationId xmlns:p14="http://schemas.microsoft.com/office/powerpoint/2010/main" val="319347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00200"/>
            <a:ext cx="3619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600200"/>
            <a:ext cx="3619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4E831755-A854-453F-9772-16C82DB27334}" type="datetime4">
              <a:rPr lang="en-US" smtClean="0"/>
              <a:t>June 1, 2013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5744759D-0EFF-4FB2-9CCE-04E00944F0FE}" type="slidenum">
              <a:rPr lang="en-US" smtClean="0"/>
              <a:pPr/>
              <a:t>‹#›</a:t>
            </a:fld>
            <a:endParaRPr lang="en-US" dirty="0"/>
          </a:p>
        </p:txBody>
      </p:sp>
    </p:spTree>
    <p:extLst>
      <p:ext uri="{BB962C8B-B14F-4D97-AF65-F5344CB8AC3E}">
        <p14:creationId xmlns:p14="http://schemas.microsoft.com/office/powerpoint/2010/main" val="7990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578C9CE0-FA01-4F93-93E0-5312EDB5E0B4}" type="datetime4">
              <a:rPr lang="en-US" smtClean="0"/>
              <a:t>June 1, 2013</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5744759D-0EFF-4FB2-9CCE-04E00944F0FE}" type="slidenum">
              <a:rPr lang="en-US" smtClean="0"/>
              <a:pPr/>
              <a:t>‹#›</a:t>
            </a:fld>
            <a:endParaRPr lang="en-US" dirty="0"/>
          </a:p>
        </p:txBody>
      </p:sp>
    </p:spTree>
    <p:extLst>
      <p:ext uri="{BB962C8B-B14F-4D97-AF65-F5344CB8AC3E}">
        <p14:creationId xmlns:p14="http://schemas.microsoft.com/office/powerpoint/2010/main" val="404242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C0D7D23F-3023-4455-959C-96618CC25226}" type="datetime4">
              <a:rPr lang="en-US" smtClean="0"/>
              <a:t>June 1, 2013</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5744759D-0EFF-4FB2-9CCE-04E00944F0FE}" type="slidenum">
              <a:rPr lang="en-US" smtClean="0"/>
              <a:pPr/>
              <a:t>‹#›</a:t>
            </a:fld>
            <a:endParaRPr lang="en-US" dirty="0"/>
          </a:p>
        </p:txBody>
      </p:sp>
    </p:spTree>
    <p:extLst>
      <p:ext uri="{BB962C8B-B14F-4D97-AF65-F5344CB8AC3E}">
        <p14:creationId xmlns:p14="http://schemas.microsoft.com/office/powerpoint/2010/main" val="405978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5EDE63A-0301-4975-A256-83596031A5D5}" type="datetime4">
              <a:rPr lang="en-US" smtClean="0"/>
              <a:t>June 1, 2013</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5744759D-0EFF-4FB2-9CCE-04E00944F0FE}" type="slidenum">
              <a:rPr lang="en-US" smtClean="0"/>
              <a:pPr/>
              <a:t>‹#›</a:t>
            </a:fld>
            <a:endParaRPr lang="en-US" dirty="0"/>
          </a:p>
        </p:txBody>
      </p:sp>
    </p:spTree>
    <p:extLst>
      <p:ext uri="{BB962C8B-B14F-4D97-AF65-F5344CB8AC3E}">
        <p14:creationId xmlns:p14="http://schemas.microsoft.com/office/powerpoint/2010/main" val="250666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228032E-EB10-4FB0-83BA-6570D947DC2E}" type="datetime4">
              <a:rPr lang="en-US" smtClean="0"/>
              <a:t>June 1, 2013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5744759D-0EFF-4FB2-9CCE-04E00944F0FE}" type="slidenum">
              <a:rPr lang="en-US" smtClean="0"/>
              <a:pPr/>
              <a:t>‹#›</a:t>
            </a:fld>
            <a:endParaRPr lang="en-US" dirty="0"/>
          </a:p>
        </p:txBody>
      </p:sp>
    </p:spTree>
    <p:extLst>
      <p:ext uri="{BB962C8B-B14F-4D97-AF65-F5344CB8AC3E}">
        <p14:creationId xmlns:p14="http://schemas.microsoft.com/office/powerpoint/2010/main" val="368669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E61C0A0-836B-44B0-A3EA-7647F148C095}" type="datetime4">
              <a:rPr lang="en-US" smtClean="0"/>
              <a:t>June 1, 2013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5744759D-0EFF-4FB2-9CCE-04E00944F0FE}" type="slidenum">
              <a:rPr lang="en-US" smtClean="0"/>
              <a:pPr/>
              <a:t>‹#›</a:t>
            </a:fld>
            <a:endParaRPr lang="en-US" dirty="0"/>
          </a:p>
        </p:txBody>
      </p:sp>
    </p:spTree>
    <p:extLst>
      <p:ext uri="{BB962C8B-B14F-4D97-AF65-F5344CB8AC3E}">
        <p14:creationId xmlns:p14="http://schemas.microsoft.com/office/powerpoint/2010/main" val="3229995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533400" cy="6858000"/>
          </a:xfrm>
          <a:prstGeom prst="rect">
            <a:avLst/>
          </a:prstGeom>
          <a:solidFill>
            <a:srgbClr val="46484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7" name="Rectangle 8"/>
          <p:cNvSpPr>
            <a:spLocks noChangeArrowheads="1"/>
          </p:cNvSpPr>
          <p:nvPr/>
        </p:nvSpPr>
        <p:spPr bwMode="auto">
          <a:xfrm>
            <a:off x="8915400" y="0"/>
            <a:ext cx="228600" cy="6858000"/>
          </a:xfrm>
          <a:prstGeom prst="rect">
            <a:avLst/>
          </a:prstGeom>
          <a:solidFill>
            <a:srgbClr val="F4D6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8" name="Rectangle 9"/>
          <p:cNvSpPr>
            <a:spLocks noChangeArrowheads="1"/>
          </p:cNvSpPr>
          <p:nvPr/>
        </p:nvSpPr>
        <p:spPr bwMode="auto">
          <a:xfrm>
            <a:off x="619125" y="0"/>
            <a:ext cx="8220075" cy="6858000"/>
          </a:xfrm>
          <a:prstGeom prst="rect">
            <a:avLst/>
          </a:prstGeom>
          <a:solidFill>
            <a:srgbClr val="DCDE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029" name="Picture 10" descr="logo-horizontal-one_color_wh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3988" y="677863"/>
            <a:ext cx="2698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2"/>
          <p:cNvSpPr>
            <a:spLocks noGrp="1" noChangeArrowheads="1"/>
          </p:cNvSpPr>
          <p:nvPr>
            <p:ph type="title"/>
          </p:nvPr>
        </p:nvSpPr>
        <p:spPr bwMode="auto">
          <a:xfrm>
            <a:off x="10668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31" name="Rectangle 3"/>
          <p:cNvSpPr>
            <a:spLocks noGrp="1" noChangeArrowheads="1"/>
          </p:cNvSpPr>
          <p:nvPr>
            <p:ph type="body" idx="1"/>
          </p:nvPr>
        </p:nvSpPr>
        <p:spPr bwMode="auto">
          <a:xfrm>
            <a:off x="1066800" y="1600200"/>
            <a:ext cx="7391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7162800" y="6324600"/>
            <a:ext cx="12954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solidFill>
                  <a:srgbClr val="646464"/>
                </a:solidFill>
                <a:latin typeface="Calibri" pitchFamily="34" charset="0"/>
              </a:defRPr>
            </a:lvl1pPr>
          </a:lstStyle>
          <a:p>
            <a:fld id="{597B77F0-9998-44BD-8535-2A8A987CC4CF}" type="datetime4">
              <a:rPr lang="en-US" smtClean="0"/>
              <a:t>June 1, 2013</a:t>
            </a:fld>
            <a:endParaRPr lang="en-US" dirty="0"/>
          </a:p>
        </p:txBody>
      </p:sp>
      <p:sp>
        <p:nvSpPr>
          <p:cNvPr id="3" name="Rectangle 5"/>
          <p:cNvSpPr>
            <a:spLocks noGrp="1" noChangeArrowheads="1"/>
          </p:cNvSpPr>
          <p:nvPr>
            <p:ph type="ftr" sz="quarter" idx="3"/>
          </p:nvPr>
        </p:nvSpPr>
        <p:spPr bwMode="auto">
          <a:xfrm>
            <a:off x="1066800" y="6324600"/>
            <a:ext cx="60198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solidFill>
                  <a:srgbClr val="646464"/>
                </a:solidFill>
                <a:latin typeface="+mn-lt"/>
                <a:ea typeface="ヒラギノ角ゴ Pro W3" pitchFamily="28" charset="-128"/>
                <a:cs typeface="+mn-cs"/>
              </a:defRPr>
            </a:lvl1pPr>
          </a:lstStyle>
          <a:p>
            <a:endParaRPr lang="en-US" dirty="0"/>
          </a:p>
        </p:txBody>
      </p:sp>
      <p:sp>
        <p:nvSpPr>
          <p:cNvPr id="4" name="Rectangle 6"/>
          <p:cNvSpPr>
            <a:spLocks noGrp="1" noChangeArrowheads="1"/>
          </p:cNvSpPr>
          <p:nvPr>
            <p:ph type="sldNum" sz="quarter" idx="4"/>
          </p:nvPr>
        </p:nvSpPr>
        <p:spPr bwMode="auto">
          <a:xfrm>
            <a:off x="0" y="6324600"/>
            <a:ext cx="533400" cy="304800"/>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lvl1pPr algn="r">
              <a:defRPr sz="1200">
                <a:solidFill>
                  <a:schemeClr val="bg1"/>
                </a:solidFill>
                <a:latin typeface="Calibri" pitchFamily="34" charset="0"/>
              </a:defRPr>
            </a:lvl1pPr>
          </a:lstStyle>
          <a:p>
            <a:fld id="{5744759D-0EFF-4FB2-9CCE-04E00944F0FE}" type="slidenum">
              <a:rPr lang="en-US" smtClean="0"/>
              <a:pPr/>
              <a:t>‹#›</a:t>
            </a:fld>
            <a:endParaRPr lang="en-US" dirty="0"/>
          </a:p>
        </p:txBody>
      </p:sp>
      <p:pic>
        <p:nvPicPr>
          <p:cNvPr id="11" name="Picture 10" descr="soartech_horizontal_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42200" y="6477000"/>
            <a:ext cx="1473200" cy="243907"/>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fontAlgn="base" hangingPunct="1">
        <a:spcBef>
          <a:spcPct val="0"/>
        </a:spcBef>
        <a:spcAft>
          <a:spcPct val="0"/>
        </a:spcAft>
        <a:defRPr sz="2800" b="1">
          <a:solidFill>
            <a:srgbClr val="0091B5"/>
          </a:solidFill>
          <a:latin typeface="+mj-lt"/>
          <a:ea typeface="+mj-ea"/>
          <a:cs typeface="ヒラギノ角ゴ Pro W3" charset="0"/>
        </a:defRPr>
      </a:lvl1pPr>
      <a:lvl2pPr algn="l" rtl="0" eaLnBrk="1" fontAlgn="base" hangingPunct="1">
        <a:spcBef>
          <a:spcPct val="0"/>
        </a:spcBef>
        <a:spcAft>
          <a:spcPct val="0"/>
        </a:spcAft>
        <a:defRPr sz="2800" b="1">
          <a:solidFill>
            <a:srgbClr val="0091B5"/>
          </a:solidFill>
          <a:latin typeface="Calibri" pitchFamily="28" charset="0"/>
          <a:ea typeface="ヒラギノ角ゴ Pro W3" pitchFamily="28" charset="-128"/>
          <a:cs typeface="ヒラギノ角ゴ Pro W3" charset="0"/>
        </a:defRPr>
      </a:lvl2pPr>
      <a:lvl3pPr algn="l" rtl="0" eaLnBrk="1" fontAlgn="base" hangingPunct="1">
        <a:spcBef>
          <a:spcPct val="0"/>
        </a:spcBef>
        <a:spcAft>
          <a:spcPct val="0"/>
        </a:spcAft>
        <a:defRPr sz="2800" b="1">
          <a:solidFill>
            <a:srgbClr val="0091B5"/>
          </a:solidFill>
          <a:latin typeface="Calibri" pitchFamily="28" charset="0"/>
          <a:ea typeface="ヒラギノ角ゴ Pro W3" pitchFamily="28" charset="-128"/>
          <a:cs typeface="ヒラギノ角ゴ Pro W3" charset="0"/>
        </a:defRPr>
      </a:lvl3pPr>
      <a:lvl4pPr algn="l" rtl="0" eaLnBrk="1" fontAlgn="base" hangingPunct="1">
        <a:spcBef>
          <a:spcPct val="0"/>
        </a:spcBef>
        <a:spcAft>
          <a:spcPct val="0"/>
        </a:spcAft>
        <a:defRPr sz="2800" b="1">
          <a:solidFill>
            <a:srgbClr val="0091B5"/>
          </a:solidFill>
          <a:latin typeface="Calibri" pitchFamily="28" charset="0"/>
          <a:ea typeface="ヒラギノ角ゴ Pro W3" pitchFamily="28" charset="-128"/>
          <a:cs typeface="ヒラギノ角ゴ Pro W3" charset="0"/>
        </a:defRPr>
      </a:lvl4pPr>
      <a:lvl5pPr algn="l" rtl="0" eaLnBrk="1" fontAlgn="base" hangingPunct="1">
        <a:spcBef>
          <a:spcPct val="0"/>
        </a:spcBef>
        <a:spcAft>
          <a:spcPct val="0"/>
        </a:spcAft>
        <a:defRPr sz="2800" b="1">
          <a:solidFill>
            <a:srgbClr val="0091B5"/>
          </a:solidFill>
          <a:latin typeface="Calibri" pitchFamily="28" charset="0"/>
          <a:ea typeface="ヒラギノ角ゴ Pro W3" pitchFamily="28" charset="-128"/>
          <a:cs typeface="ヒラギノ角ゴ Pro W3" charset="0"/>
        </a:defRPr>
      </a:lvl5pPr>
      <a:lvl6pPr marL="4572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6pPr>
      <a:lvl7pPr marL="9144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7pPr>
      <a:lvl8pPr marL="13716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8pPr>
      <a:lvl9pPr marL="18288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9pPr>
    </p:titleStyle>
    <p:bodyStyle>
      <a:lvl1pPr marL="169863" indent="-169863" algn="l" rtl="0" eaLnBrk="1" fontAlgn="base" hangingPunct="1">
        <a:spcBef>
          <a:spcPct val="20000"/>
        </a:spcBef>
        <a:spcAft>
          <a:spcPct val="0"/>
        </a:spcAft>
        <a:buClr>
          <a:srgbClr val="0091B5"/>
        </a:buClr>
        <a:buFont typeface="Times" charset="0"/>
        <a:buChar char="•"/>
        <a:defRPr>
          <a:solidFill>
            <a:schemeClr val="tx1"/>
          </a:solidFill>
          <a:latin typeface="+mn-lt"/>
          <a:ea typeface="+mn-ea"/>
          <a:cs typeface="ヒラギノ角ゴ Pro W3" charset="0"/>
        </a:defRPr>
      </a:lvl1pPr>
      <a:lvl2pPr marL="460375" indent="-176213" algn="l" rtl="0" eaLnBrk="1" fontAlgn="base" hangingPunct="1">
        <a:spcBef>
          <a:spcPct val="20000"/>
        </a:spcBef>
        <a:spcAft>
          <a:spcPct val="0"/>
        </a:spcAft>
        <a:buClr>
          <a:srgbClr val="0091B5"/>
        </a:buClr>
        <a:buFont typeface="Times" charset="0"/>
        <a:buChar char="•"/>
        <a:defRPr>
          <a:solidFill>
            <a:srgbClr val="646464"/>
          </a:solidFill>
          <a:latin typeface="+mn-lt"/>
          <a:ea typeface="+mn-ea"/>
          <a:cs typeface="ヒラギノ角ゴ Pro W3" charset="0"/>
        </a:defRPr>
      </a:lvl2pPr>
      <a:lvl3pPr marL="741363" indent="-166688" algn="l" rtl="0" eaLnBrk="1" fontAlgn="base" hangingPunct="1">
        <a:spcBef>
          <a:spcPct val="20000"/>
        </a:spcBef>
        <a:spcAft>
          <a:spcPct val="0"/>
        </a:spcAft>
        <a:buClr>
          <a:srgbClr val="0091B5"/>
        </a:buClr>
        <a:buFont typeface="Times" charset="0"/>
        <a:buChar char="•"/>
        <a:defRPr>
          <a:solidFill>
            <a:srgbClr val="646464"/>
          </a:solidFill>
          <a:latin typeface="+mn-lt"/>
          <a:ea typeface="+mn-ea"/>
          <a:cs typeface="ヒラギノ角ゴ Pro W3" charset="0"/>
        </a:defRPr>
      </a:lvl3pPr>
      <a:lvl4pPr marL="1082675" indent="-171450" algn="l" rtl="0" eaLnBrk="1" fontAlgn="base" hangingPunct="1">
        <a:spcBef>
          <a:spcPct val="20000"/>
        </a:spcBef>
        <a:spcAft>
          <a:spcPct val="0"/>
        </a:spcAft>
        <a:buClr>
          <a:srgbClr val="0091B5"/>
        </a:buClr>
        <a:buFont typeface="Times" charset="0"/>
        <a:buChar char="•"/>
        <a:defRPr>
          <a:solidFill>
            <a:srgbClr val="646464"/>
          </a:solidFill>
          <a:latin typeface="+mn-lt"/>
          <a:ea typeface="+mn-ea"/>
          <a:cs typeface="ヒラギノ角ゴ Pro W3" charset="0"/>
        </a:defRPr>
      </a:lvl4pPr>
      <a:lvl5pPr marL="1371600" indent="-174625" algn="l" rtl="0" eaLnBrk="1" fontAlgn="base" hangingPunct="1">
        <a:spcBef>
          <a:spcPct val="20000"/>
        </a:spcBef>
        <a:spcAft>
          <a:spcPct val="0"/>
        </a:spcAft>
        <a:buClr>
          <a:srgbClr val="0091B5"/>
        </a:buClr>
        <a:buFont typeface="Times" charset="0"/>
        <a:buChar char="•"/>
        <a:defRPr>
          <a:solidFill>
            <a:srgbClr val="646464"/>
          </a:solidFill>
          <a:latin typeface="+mn-lt"/>
          <a:ea typeface="+mn-ea"/>
          <a:cs typeface="ヒラギノ角ゴ Pro W3" charset="0"/>
        </a:defRPr>
      </a:lvl5pPr>
      <a:lvl6pPr marL="18288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6pPr>
      <a:lvl7pPr marL="22860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7pPr>
      <a:lvl8pPr marL="27432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8pPr>
      <a:lvl9pPr marL="32004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5410200" cy="3657600"/>
          </a:xfrm>
        </p:spPr>
        <p:txBody>
          <a:bodyPr/>
          <a:lstStyle/>
          <a:p>
            <a:r>
              <a:rPr lang="en-US" dirty="0" smtClean="0"/>
              <a:t>Integrated Episodic and Semantic Memory in Robotics</a:t>
            </a:r>
            <a:br>
              <a:rPr lang="en-US" dirty="0" smtClean="0"/>
            </a:br>
            <a:r>
              <a:rPr lang="en-US" dirty="0" smtClean="0"/>
              <a:t/>
            </a:r>
            <a:br>
              <a:rPr lang="en-US" dirty="0" smtClean="0"/>
            </a:br>
            <a:r>
              <a:rPr lang="en-US" sz="2000" dirty="0" smtClean="0"/>
              <a:t>Steve Furtwangler, sfurtwangler@soartech.com</a:t>
            </a:r>
            <a:br>
              <a:rPr lang="en-US" sz="2000" dirty="0" smtClean="0"/>
            </a:br>
            <a:r>
              <a:rPr lang="en-US" sz="2000" b="0" dirty="0" smtClean="0"/>
              <a:t>with Robert </a:t>
            </a:r>
            <a:r>
              <a:rPr lang="en-US" sz="2000" b="0" dirty="0" err="1" smtClean="0"/>
              <a:t>Marinier</a:t>
            </a:r>
            <a:r>
              <a:rPr lang="en-US" sz="2000" b="0" dirty="0" smtClean="0"/>
              <a:t>, Jacob Crossman</a:t>
            </a:r>
            <a:endParaRPr lang="en-US" sz="2000" b="0" dirty="0"/>
          </a:p>
        </p:txBody>
      </p:sp>
    </p:spTree>
    <p:extLst>
      <p:ext uri="{BB962C8B-B14F-4D97-AF65-F5344CB8AC3E}">
        <p14:creationId xmlns:p14="http://schemas.microsoft.com/office/powerpoint/2010/main" val="1488649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(or Prohibited) </a:t>
            </a:r>
            <a:r>
              <a:rPr lang="en-US" dirty="0" smtClean="0"/>
              <a:t>Query Conditions</a:t>
            </a:r>
            <a:endParaRPr lang="en-US" dirty="0"/>
          </a:p>
        </p:txBody>
      </p:sp>
      <p:sp>
        <p:nvSpPr>
          <p:cNvPr id="3" name="Content Placeholder 2"/>
          <p:cNvSpPr>
            <a:spLocks noGrp="1"/>
          </p:cNvSpPr>
          <p:nvPr>
            <p:ph idx="1"/>
          </p:nvPr>
        </p:nvSpPr>
        <p:spPr/>
        <p:txBody>
          <a:bodyPr/>
          <a:lstStyle/>
          <a:p>
            <a:r>
              <a:rPr lang="en-US" dirty="0" smtClean="0"/>
              <a:t>Queries to Episodic Memory often have two different kinds of conditions</a:t>
            </a:r>
          </a:p>
          <a:p>
            <a:pPr lvl="1"/>
            <a:r>
              <a:rPr lang="en-US" dirty="0" smtClean="0"/>
              <a:t>Things that have to exist in the episode (or should not exist) </a:t>
            </a:r>
          </a:p>
          <a:p>
            <a:pPr lvl="2"/>
            <a:r>
              <a:rPr lang="en-US" dirty="0" smtClean="0"/>
              <a:t>This tends to decide of the episode is even relevant or not</a:t>
            </a:r>
          </a:p>
          <a:p>
            <a:pPr lvl="1"/>
            <a:r>
              <a:rPr lang="en-US" dirty="0" smtClean="0"/>
              <a:t>Things which are optional, but should be as similar as possible </a:t>
            </a:r>
          </a:p>
          <a:p>
            <a:endParaRPr lang="en-US" dirty="0"/>
          </a:p>
          <a:p>
            <a:r>
              <a:rPr lang="en-US" dirty="0" smtClean="0"/>
              <a:t>Example:</a:t>
            </a:r>
          </a:p>
          <a:p>
            <a:pPr lvl="1"/>
            <a:r>
              <a:rPr lang="en-US" dirty="0" smtClean="0"/>
              <a:t>Query for a similar situation where the agent decided to go right</a:t>
            </a:r>
          </a:p>
          <a:p>
            <a:pPr lvl="2"/>
            <a:r>
              <a:rPr lang="en-US" dirty="0" smtClean="0"/>
              <a:t>In order to reason about what might happen if I turn right, now</a:t>
            </a:r>
          </a:p>
          <a:p>
            <a:pPr lvl="1"/>
            <a:r>
              <a:rPr lang="en-US" dirty="0" smtClean="0"/>
              <a:t>Result is a situation like the current situation, only the agent went left</a:t>
            </a:r>
          </a:p>
          <a:p>
            <a:pPr lvl="2"/>
            <a:r>
              <a:rPr lang="en-US" dirty="0" smtClean="0"/>
              <a:t>Has to be prohibited, until the agent gets a memory of going right</a:t>
            </a:r>
          </a:p>
          <a:p>
            <a:endParaRPr lang="en-US" dirty="0" smtClean="0"/>
          </a:p>
          <a:p>
            <a:r>
              <a:rPr lang="en-US" dirty="0" smtClean="0"/>
              <a:t>Leads to a common pattern…</a:t>
            </a:r>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10</a:t>
            </a:fld>
            <a:endParaRPr lang="en-US" dirty="0"/>
          </a:p>
        </p:txBody>
      </p:sp>
    </p:spTree>
    <p:extLst>
      <p:ext uri="{BB962C8B-B14F-4D97-AF65-F5344CB8AC3E}">
        <p14:creationId xmlns:p14="http://schemas.microsoft.com/office/powerpoint/2010/main" val="3472361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391400" cy="609600"/>
          </a:xfrm>
        </p:spPr>
        <p:txBody>
          <a:bodyPr/>
          <a:lstStyle/>
          <a:p>
            <a:r>
              <a:rPr lang="en-US" dirty="0" smtClean="0"/>
              <a:t>Solution: </a:t>
            </a:r>
            <a:r>
              <a:rPr lang="en-US" dirty="0" smtClean="0"/>
              <a:t>Episodic Memory </a:t>
            </a:r>
            <a:r>
              <a:rPr lang="en-US" dirty="0" smtClean="0"/>
              <a:t>Loop Pattern</a:t>
            </a:r>
            <a:endParaRPr lang="en-US" dirty="0"/>
          </a:p>
        </p:txBody>
      </p:sp>
      <p:sp>
        <p:nvSpPr>
          <p:cNvPr id="4" name="Rounded Rectangle 3"/>
          <p:cNvSpPr/>
          <p:nvPr/>
        </p:nvSpPr>
        <p:spPr>
          <a:xfrm>
            <a:off x="1828800" y="1559221"/>
            <a:ext cx="2743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Construct Query</a:t>
            </a:r>
            <a:endParaRPr lang="en-US" dirty="0">
              <a:solidFill>
                <a:sysClr val="windowText" lastClr="000000"/>
              </a:solidFill>
            </a:endParaRPr>
          </a:p>
        </p:txBody>
      </p:sp>
      <p:sp>
        <p:nvSpPr>
          <p:cNvPr id="5" name="Rounded Rectangle 4"/>
          <p:cNvSpPr/>
          <p:nvPr/>
        </p:nvSpPr>
        <p:spPr>
          <a:xfrm>
            <a:off x="1840787" y="2626021"/>
            <a:ext cx="2743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Retrieve Episode</a:t>
            </a:r>
            <a:endParaRPr lang="en-US" dirty="0">
              <a:solidFill>
                <a:sysClr val="windowText" lastClr="000000"/>
              </a:solidFill>
            </a:endParaRPr>
          </a:p>
        </p:txBody>
      </p:sp>
      <p:sp>
        <p:nvSpPr>
          <p:cNvPr id="6" name="Rounded Rectangle 5"/>
          <p:cNvSpPr/>
          <p:nvPr/>
        </p:nvSpPr>
        <p:spPr>
          <a:xfrm>
            <a:off x="5105400" y="2632014"/>
            <a:ext cx="2743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Filter Episode</a:t>
            </a:r>
            <a:endParaRPr lang="en-US" dirty="0">
              <a:solidFill>
                <a:sysClr val="windowText" lastClr="000000"/>
              </a:solidFill>
            </a:endParaRPr>
          </a:p>
        </p:txBody>
      </p:sp>
      <p:sp>
        <p:nvSpPr>
          <p:cNvPr id="7" name="Rounded Rectangle 6"/>
          <p:cNvSpPr/>
          <p:nvPr/>
        </p:nvSpPr>
        <p:spPr>
          <a:xfrm>
            <a:off x="1828800" y="3692821"/>
            <a:ext cx="2743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Continue?</a:t>
            </a:r>
            <a:endParaRPr lang="en-US" dirty="0">
              <a:solidFill>
                <a:sysClr val="windowText" lastClr="000000"/>
              </a:solidFill>
            </a:endParaRPr>
          </a:p>
        </p:txBody>
      </p:sp>
      <p:sp>
        <p:nvSpPr>
          <p:cNvPr id="8" name="Rounded Rectangle 7"/>
          <p:cNvSpPr/>
          <p:nvPr/>
        </p:nvSpPr>
        <p:spPr>
          <a:xfrm>
            <a:off x="1840787" y="4759621"/>
            <a:ext cx="2743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Map Result</a:t>
            </a:r>
            <a:endParaRPr lang="en-US" dirty="0">
              <a:solidFill>
                <a:sysClr val="windowText" lastClr="000000"/>
              </a:solidFill>
            </a:endParaRPr>
          </a:p>
        </p:txBody>
      </p:sp>
      <p:sp>
        <p:nvSpPr>
          <p:cNvPr id="9" name="Rounded Rectangle 8"/>
          <p:cNvSpPr/>
          <p:nvPr/>
        </p:nvSpPr>
        <p:spPr>
          <a:xfrm>
            <a:off x="5105400" y="4759621"/>
            <a:ext cx="2743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Annotate Input</a:t>
            </a:r>
            <a:endParaRPr lang="en-US" dirty="0">
              <a:solidFill>
                <a:sysClr val="windowText" lastClr="000000"/>
              </a:solidFill>
            </a:endParaRPr>
          </a:p>
        </p:txBody>
      </p:sp>
      <p:sp>
        <p:nvSpPr>
          <p:cNvPr id="10" name="Down Arrow 9"/>
          <p:cNvSpPr/>
          <p:nvPr/>
        </p:nvSpPr>
        <p:spPr>
          <a:xfrm>
            <a:off x="2970071" y="2092621"/>
            <a:ext cx="484632" cy="533400"/>
          </a:xfrm>
          <a:prstGeom prst="down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flipV="1">
            <a:off x="2970071" y="3132451"/>
            <a:ext cx="484632" cy="533400"/>
          </a:xfrm>
          <a:prstGeom prst="downArrow">
            <a:avLst/>
          </a:prstGeom>
          <a:solidFill>
            <a:srgbClr val="FF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2970071" y="4248910"/>
            <a:ext cx="484632" cy="533400"/>
          </a:xfrm>
          <a:prstGeom prst="down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16200000">
            <a:off x="4596384" y="2601637"/>
            <a:ext cx="484632" cy="533400"/>
          </a:xfrm>
          <a:prstGeom prst="down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6200000">
            <a:off x="4608371" y="4775494"/>
            <a:ext cx="484632" cy="533400"/>
          </a:xfrm>
          <a:prstGeom prst="down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p:cNvSpPr/>
          <p:nvPr/>
        </p:nvSpPr>
        <p:spPr>
          <a:xfrm rot="10800000">
            <a:off x="4563864" y="3165413"/>
            <a:ext cx="1913136" cy="984607"/>
          </a:xfrm>
          <a:prstGeom prst="bent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lide Number Placeholder 2"/>
          <p:cNvSpPr>
            <a:spLocks noGrp="1"/>
          </p:cNvSpPr>
          <p:nvPr>
            <p:ph type="sldNum" sz="quarter" idx="12"/>
          </p:nvPr>
        </p:nvSpPr>
        <p:spPr/>
        <p:txBody>
          <a:bodyPr/>
          <a:lstStyle/>
          <a:p>
            <a:fld id="{5744759D-0EFF-4FB2-9CCE-04E00944F0FE}" type="slidenum">
              <a:rPr lang="en-US" smtClean="0"/>
              <a:pPr/>
              <a:t>11</a:t>
            </a:fld>
            <a:endParaRPr lang="en-US" dirty="0"/>
          </a:p>
        </p:txBody>
      </p:sp>
    </p:spTree>
    <p:extLst>
      <p:ext uri="{BB962C8B-B14F-4D97-AF65-F5344CB8AC3E}">
        <p14:creationId xmlns:p14="http://schemas.microsoft.com/office/powerpoint/2010/main" val="20278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Spent Recreating State</a:t>
            </a:r>
            <a:endParaRPr lang="en-US" dirty="0"/>
          </a:p>
        </p:txBody>
      </p:sp>
      <p:sp>
        <p:nvSpPr>
          <p:cNvPr id="3" name="Content Placeholder 2"/>
          <p:cNvSpPr>
            <a:spLocks noGrp="1"/>
          </p:cNvSpPr>
          <p:nvPr>
            <p:ph idx="1"/>
          </p:nvPr>
        </p:nvSpPr>
        <p:spPr/>
        <p:txBody>
          <a:bodyPr/>
          <a:lstStyle/>
          <a:p>
            <a:r>
              <a:rPr lang="en-US" dirty="0" smtClean="0"/>
              <a:t>Often create episodic memory queries to answer a specific question</a:t>
            </a:r>
          </a:p>
          <a:p>
            <a:pPr lvl="1"/>
            <a:r>
              <a:rPr lang="en-US" dirty="0" smtClean="0"/>
              <a:t>“When I was last in this location, what time of day was it?”</a:t>
            </a:r>
          </a:p>
          <a:p>
            <a:endParaRPr lang="en-US" dirty="0"/>
          </a:p>
          <a:p>
            <a:r>
              <a:rPr lang="en-US" dirty="0" smtClean="0"/>
              <a:t>Retrieving the episode creates a lot of WMEs to recreate the whole state</a:t>
            </a:r>
          </a:p>
          <a:p>
            <a:pPr lvl="1"/>
            <a:r>
              <a:rPr lang="en-US" dirty="0" smtClean="0"/>
              <a:t>“Last time you were at this location, it was a Tuesday, it was raining, your fuel was at 90%... </a:t>
            </a:r>
            <a:r>
              <a:rPr lang="en-US" dirty="0" err="1" smtClean="0"/>
              <a:t>Yada</a:t>
            </a:r>
            <a:r>
              <a:rPr lang="en-US" dirty="0" smtClean="0"/>
              <a:t> </a:t>
            </a:r>
            <a:r>
              <a:rPr lang="en-US" dirty="0" err="1" smtClean="0"/>
              <a:t>yada</a:t>
            </a:r>
            <a:r>
              <a:rPr lang="en-US" dirty="0" smtClean="0"/>
              <a:t> </a:t>
            </a:r>
            <a:r>
              <a:rPr lang="en-US" dirty="0" err="1" smtClean="0"/>
              <a:t>yada</a:t>
            </a:r>
            <a:r>
              <a:rPr lang="en-US" dirty="0" smtClean="0"/>
              <a:t>… oh, and it was 5:35pm.”</a:t>
            </a:r>
          </a:p>
          <a:p>
            <a:pPr lvl="1"/>
            <a:endParaRPr lang="en-US" dirty="0"/>
          </a:p>
          <a:p>
            <a:r>
              <a:rPr lang="en-US" dirty="0" smtClean="0"/>
              <a:t>The time to recreate a state is, in part, based on size of that state</a:t>
            </a:r>
            <a:endParaRPr lang="en-US" dirty="0"/>
          </a:p>
          <a:p>
            <a:pPr lvl="1"/>
            <a:r>
              <a:rPr lang="en-US" dirty="0" smtClean="0"/>
              <a:t>We often look at one small piece of that result and throw it all way</a:t>
            </a:r>
          </a:p>
          <a:p>
            <a:pPr lvl="1"/>
            <a:r>
              <a:rPr lang="en-US" dirty="0" smtClean="0"/>
              <a:t>Causing all of those WMEs to immediately be removed</a:t>
            </a:r>
          </a:p>
          <a:p>
            <a:pPr lvl="1"/>
            <a:r>
              <a:rPr lang="en-US" dirty="0" smtClean="0"/>
              <a:t>The filtering loop may cause this to happen many times</a:t>
            </a:r>
          </a:p>
        </p:txBody>
      </p:sp>
      <p:sp>
        <p:nvSpPr>
          <p:cNvPr id="4" name="Slide Number Placeholder 3"/>
          <p:cNvSpPr>
            <a:spLocks noGrp="1"/>
          </p:cNvSpPr>
          <p:nvPr>
            <p:ph type="sldNum" sz="quarter" idx="12"/>
          </p:nvPr>
        </p:nvSpPr>
        <p:spPr/>
        <p:txBody>
          <a:bodyPr/>
          <a:lstStyle/>
          <a:p>
            <a:fld id="{5744759D-0EFF-4FB2-9CCE-04E00944F0FE}" type="slidenum">
              <a:rPr lang="en-US" smtClean="0"/>
              <a:pPr/>
              <a:t>12</a:t>
            </a:fld>
            <a:endParaRPr lang="en-US" dirty="0"/>
          </a:p>
        </p:txBody>
      </p:sp>
    </p:spTree>
    <p:extLst>
      <p:ext uri="{BB962C8B-B14F-4D97-AF65-F5344CB8AC3E}">
        <p14:creationId xmlns:p14="http://schemas.microsoft.com/office/powerpoint/2010/main" val="1369698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391400" cy="609600"/>
          </a:xfrm>
        </p:spPr>
        <p:txBody>
          <a:bodyPr/>
          <a:lstStyle/>
          <a:p>
            <a:r>
              <a:rPr lang="en-US" dirty="0" smtClean="0"/>
              <a:t>Nuggets</a:t>
            </a:r>
            <a:endParaRPr lang="en-US" dirty="0"/>
          </a:p>
        </p:txBody>
      </p:sp>
      <p:sp>
        <p:nvSpPr>
          <p:cNvPr id="3" name="Content Placeholder 2"/>
          <p:cNvSpPr>
            <a:spLocks noGrp="1"/>
          </p:cNvSpPr>
          <p:nvPr>
            <p:ph idx="1"/>
          </p:nvPr>
        </p:nvSpPr>
        <p:spPr/>
        <p:txBody>
          <a:bodyPr/>
          <a:lstStyle/>
          <a:p>
            <a:r>
              <a:rPr lang="en-US" sz="2000" dirty="0" smtClean="0"/>
              <a:t>Reduced instances of repeated failure</a:t>
            </a:r>
          </a:p>
          <a:p>
            <a:pPr lvl="1"/>
            <a:r>
              <a:rPr lang="en-US" sz="2000" dirty="0" smtClean="0"/>
              <a:t>Agent doesn’t do the same dumb thing twice</a:t>
            </a:r>
          </a:p>
          <a:p>
            <a:pPr lvl="1"/>
            <a:endParaRPr lang="en-US" sz="2000" dirty="0" smtClean="0"/>
          </a:p>
          <a:p>
            <a:r>
              <a:rPr lang="en-US" sz="2000" dirty="0" smtClean="0"/>
              <a:t>Constructed model for environment/plans</a:t>
            </a:r>
          </a:p>
          <a:p>
            <a:pPr lvl="1"/>
            <a:r>
              <a:rPr lang="en-US" sz="2000" dirty="0" smtClean="0"/>
              <a:t>Accuracy of estimations improve with experience</a:t>
            </a:r>
          </a:p>
          <a:p>
            <a:pPr lvl="1"/>
            <a:endParaRPr lang="en-US" sz="2000" dirty="0" smtClean="0"/>
          </a:p>
          <a:p>
            <a:r>
              <a:rPr lang="en-US" sz="2000" dirty="0" smtClean="0"/>
              <a:t>Incorporated models of similar environments/plans</a:t>
            </a:r>
          </a:p>
          <a:p>
            <a:pPr lvl="1"/>
            <a:r>
              <a:rPr lang="en-US" sz="2000" dirty="0" smtClean="0"/>
              <a:t>Agent came to useful conclusions for new (untested) plans</a:t>
            </a:r>
          </a:p>
        </p:txBody>
      </p:sp>
      <p:sp>
        <p:nvSpPr>
          <p:cNvPr id="4" name="Slide Number Placeholder 3"/>
          <p:cNvSpPr>
            <a:spLocks noGrp="1"/>
          </p:cNvSpPr>
          <p:nvPr>
            <p:ph type="sldNum" sz="quarter" idx="12"/>
          </p:nvPr>
        </p:nvSpPr>
        <p:spPr/>
        <p:txBody>
          <a:bodyPr/>
          <a:lstStyle/>
          <a:p>
            <a:fld id="{5744759D-0EFF-4FB2-9CCE-04E00944F0FE}" type="slidenum">
              <a:rPr lang="en-US" smtClean="0"/>
              <a:pPr/>
              <a:t>13</a:t>
            </a:fld>
            <a:endParaRPr lang="en-US" dirty="0"/>
          </a:p>
        </p:txBody>
      </p:sp>
    </p:spTree>
    <p:extLst>
      <p:ext uri="{BB962C8B-B14F-4D97-AF65-F5344CB8AC3E}">
        <p14:creationId xmlns:p14="http://schemas.microsoft.com/office/powerpoint/2010/main" val="1568636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391400" cy="609600"/>
          </a:xfrm>
        </p:spPr>
        <p:txBody>
          <a:bodyPr/>
          <a:lstStyle/>
          <a:p>
            <a:r>
              <a:rPr lang="en-US" dirty="0" smtClean="0"/>
              <a:t>Wish List (Coal)</a:t>
            </a:r>
            <a:endParaRPr lang="en-US" dirty="0"/>
          </a:p>
        </p:txBody>
      </p:sp>
      <p:sp>
        <p:nvSpPr>
          <p:cNvPr id="3" name="Content Placeholder 2"/>
          <p:cNvSpPr>
            <a:spLocks noGrp="1"/>
          </p:cNvSpPr>
          <p:nvPr>
            <p:ph idx="1"/>
          </p:nvPr>
        </p:nvSpPr>
        <p:spPr>
          <a:xfrm>
            <a:off x="1066800" y="990600"/>
            <a:ext cx="7391400" cy="5257800"/>
          </a:xfrm>
        </p:spPr>
        <p:txBody>
          <a:bodyPr/>
          <a:lstStyle/>
          <a:p>
            <a:r>
              <a:rPr lang="en-US" dirty="0" smtClean="0"/>
              <a:t>Partial matching for semantic memory</a:t>
            </a:r>
          </a:p>
          <a:p>
            <a:pPr lvl="1"/>
            <a:r>
              <a:rPr lang="en-US" dirty="0" smtClean="0"/>
              <a:t>Using episodic memory to achieve this is a hack</a:t>
            </a:r>
          </a:p>
          <a:p>
            <a:pPr lvl="1"/>
            <a:endParaRPr lang="en-US" dirty="0" smtClean="0"/>
          </a:p>
          <a:p>
            <a:r>
              <a:rPr lang="en-US" dirty="0" smtClean="0"/>
              <a:t>Metric/Custom comparison functions</a:t>
            </a:r>
          </a:p>
          <a:p>
            <a:pPr lvl="1"/>
            <a:r>
              <a:rPr lang="en-US" dirty="0" smtClean="0"/>
              <a:t>Necessary for queries about similarity in space or to weight features</a:t>
            </a:r>
          </a:p>
          <a:p>
            <a:pPr lvl="1"/>
            <a:endParaRPr lang="en-US" dirty="0" smtClean="0"/>
          </a:p>
          <a:p>
            <a:r>
              <a:rPr lang="en-US" dirty="0" smtClean="0"/>
              <a:t>Safeguards for episodic memory retrievals of long-term identifiers</a:t>
            </a:r>
          </a:p>
          <a:p>
            <a:pPr lvl="1"/>
            <a:r>
              <a:rPr lang="en-US" dirty="0" smtClean="0"/>
              <a:t>To reason about what a LTI looked like in the past as opposed to now</a:t>
            </a:r>
          </a:p>
          <a:p>
            <a:pPr lvl="1"/>
            <a:endParaRPr lang="en-US" dirty="0" smtClean="0"/>
          </a:p>
          <a:p>
            <a:r>
              <a:rPr lang="en-US" dirty="0" smtClean="0"/>
              <a:t>Require/Prohibit queries in episodic and semantic memory</a:t>
            </a:r>
          </a:p>
          <a:p>
            <a:pPr lvl="1"/>
            <a:r>
              <a:rPr lang="en-US" dirty="0" smtClean="0"/>
              <a:t>Eliminate the </a:t>
            </a:r>
            <a:r>
              <a:rPr lang="en-US" dirty="0" err="1" smtClean="0"/>
              <a:t>epmem</a:t>
            </a:r>
            <a:r>
              <a:rPr lang="en-US" dirty="0" smtClean="0"/>
              <a:t> loop pattern used to filter out bad results</a:t>
            </a:r>
          </a:p>
          <a:p>
            <a:pPr lvl="1"/>
            <a:endParaRPr lang="en-US" dirty="0" smtClean="0"/>
          </a:p>
          <a:p>
            <a:r>
              <a:rPr lang="en-US" dirty="0" smtClean="0"/>
              <a:t>Ability to specify sub-section of state to retrieve from episodic memory</a:t>
            </a:r>
          </a:p>
          <a:p>
            <a:pPr lvl="1"/>
            <a:r>
              <a:rPr lang="en-US" dirty="0" smtClean="0"/>
              <a:t>Often only care about a few key WMEs</a:t>
            </a:r>
          </a:p>
          <a:p>
            <a:pPr lvl="1"/>
            <a:r>
              <a:rPr lang="en-US" dirty="0" smtClean="0"/>
              <a:t>Reconstructing the entire state takes time</a:t>
            </a:r>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14</a:t>
            </a:fld>
            <a:endParaRPr lang="en-US" dirty="0"/>
          </a:p>
        </p:txBody>
      </p:sp>
    </p:spTree>
    <p:extLst>
      <p:ext uri="{BB962C8B-B14F-4D97-AF65-F5344CB8AC3E}">
        <p14:creationId xmlns:p14="http://schemas.microsoft.com/office/powerpoint/2010/main" val="2037292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391400" cy="609600"/>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000" dirty="0" smtClean="0"/>
              <a:t>Robotics domain has some unique challenges</a:t>
            </a:r>
            <a:endParaRPr lang="en-US" sz="2000" dirty="0"/>
          </a:p>
          <a:p>
            <a:pPr marL="0" indent="0">
              <a:buNone/>
            </a:pPr>
            <a:endParaRPr lang="en-US" sz="2000" dirty="0" smtClean="0"/>
          </a:p>
          <a:p>
            <a:r>
              <a:rPr lang="en-US" sz="2000" dirty="0" smtClean="0"/>
              <a:t>General </a:t>
            </a:r>
            <a:r>
              <a:rPr lang="en-US" sz="2000" dirty="0"/>
              <a:t>patterns or </a:t>
            </a:r>
            <a:r>
              <a:rPr lang="en-US" sz="2000" dirty="0" smtClean="0"/>
              <a:t>issues </a:t>
            </a:r>
            <a:r>
              <a:rPr lang="en-US" sz="2000" dirty="0"/>
              <a:t>we </a:t>
            </a:r>
            <a:r>
              <a:rPr lang="en-US" sz="2000" dirty="0" smtClean="0"/>
              <a:t>encountered working in robotics</a:t>
            </a:r>
          </a:p>
          <a:p>
            <a:endParaRPr lang="en-US" sz="2000" dirty="0"/>
          </a:p>
          <a:p>
            <a:r>
              <a:rPr lang="en-US" sz="2000" dirty="0" smtClean="0"/>
              <a:t>Specifically,  I will talk about</a:t>
            </a:r>
          </a:p>
          <a:p>
            <a:endParaRPr lang="en-US" sz="2000" dirty="0" smtClean="0"/>
          </a:p>
          <a:p>
            <a:pPr lvl="1"/>
            <a:r>
              <a:rPr lang="en-US" sz="2000" dirty="0" smtClean="0"/>
              <a:t>Measuring similarity in semantic memory</a:t>
            </a:r>
          </a:p>
          <a:p>
            <a:pPr lvl="1"/>
            <a:endParaRPr lang="en-US" sz="2000" dirty="0" smtClean="0"/>
          </a:p>
          <a:p>
            <a:pPr lvl="1"/>
            <a:r>
              <a:rPr lang="en-US" sz="2000" dirty="0" smtClean="0"/>
              <a:t>Using episodic and semantic memory together</a:t>
            </a:r>
          </a:p>
          <a:p>
            <a:pPr lvl="1"/>
            <a:endParaRPr lang="en-US" sz="2000" dirty="0" smtClean="0"/>
          </a:p>
          <a:p>
            <a:pPr lvl="1"/>
            <a:r>
              <a:rPr lang="en-US" sz="2000" dirty="0" smtClean="0"/>
              <a:t>Required or prohibited query conditions</a:t>
            </a:r>
          </a:p>
          <a:p>
            <a:pPr lvl="1"/>
            <a:endParaRPr lang="en-US" sz="2000" dirty="0" smtClean="0"/>
          </a:p>
          <a:p>
            <a:pPr lvl="1"/>
            <a:r>
              <a:rPr lang="en-US" sz="2000" dirty="0" smtClean="0"/>
              <a:t>Recreation of state</a:t>
            </a:r>
          </a:p>
          <a:p>
            <a:pPr lvl="1"/>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2</a:t>
            </a:fld>
            <a:endParaRPr lang="en-US" dirty="0"/>
          </a:p>
        </p:txBody>
      </p:sp>
    </p:spTree>
    <p:extLst>
      <p:ext uri="{BB962C8B-B14F-4D97-AF65-F5344CB8AC3E}">
        <p14:creationId xmlns:p14="http://schemas.microsoft.com/office/powerpoint/2010/main" val="3515424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391400" cy="609600"/>
          </a:xfrm>
        </p:spPr>
        <p:txBody>
          <a:bodyPr/>
          <a:lstStyle/>
          <a:p>
            <a:r>
              <a:rPr lang="en-US" dirty="0" smtClean="0"/>
              <a:t>Using Episodic Memory for Partial Matches</a:t>
            </a:r>
            <a:endParaRPr lang="en-US" dirty="0"/>
          </a:p>
        </p:txBody>
      </p:sp>
      <p:sp>
        <p:nvSpPr>
          <p:cNvPr id="3" name="Content Placeholder 2"/>
          <p:cNvSpPr>
            <a:spLocks noGrp="1"/>
          </p:cNvSpPr>
          <p:nvPr>
            <p:ph idx="1"/>
          </p:nvPr>
        </p:nvSpPr>
        <p:spPr>
          <a:xfrm>
            <a:off x="1066800" y="1295400"/>
            <a:ext cx="7391400" cy="4495800"/>
          </a:xfrm>
        </p:spPr>
        <p:txBody>
          <a:bodyPr/>
          <a:lstStyle/>
          <a:p>
            <a:r>
              <a:rPr lang="en-US" dirty="0" smtClean="0"/>
              <a:t>The agent creates a statistical model of its world</a:t>
            </a:r>
          </a:p>
          <a:p>
            <a:endParaRPr lang="en-US" dirty="0" smtClean="0"/>
          </a:p>
          <a:p>
            <a:r>
              <a:rPr lang="en-US" dirty="0" smtClean="0"/>
              <a:t>The statistics are stored in semantic memory</a:t>
            </a:r>
          </a:p>
          <a:p>
            <a:pPr lvl="1"/>
            <a:r>
              <a:rPr lang="en-US" dirty="0" smtClean="0"/>
              <a:t>Long-term identifiers created for each thing we are modeling</a:t>
            </a:r>
          </a:p>
          <a:p>
            <a:pPr lvl="1"/>
            <a:r>
              <a:rPr lang="en-US" dirty="0" smtClean="0"/>
              <a:t>Statistics kept on these identifiers</a:t>
            </a:r>
          </a:p>
          <a:p>
            <a:endParaRPr lang="en-US" dirty="0" smtClean="0"/>
          </a:p>
          <a:p>
            <a:r>
              <a:rPr lang="en-US" dirty="0" smtClean="0"/>
              <a:t>Sometimes need to find similar things</a:t>
            </a:r>
          </a:p>
          <a:p>
            <a:pPr lvl="1"/>
            <a:r>
              <a:rPr lang="en-US" dirty="0" smtClean="0"/>
              <a:t>Semantic memory doesn’t support partial matches</a:t>
            </a:r>
          </a:p>
          <a:p>
            <a:pPr lvl="1"/>
            <a:r>
              <a:rPr lang="en-US" dirty="0" smtClean="0"/>
              <a:t>We decided to leverage episodic memory to do this instead</a:t>
            </a:r>
          </a:p>
          <a:p>
            <a:pPr lvl="1"/>
            <a:endParaRPr lang="en-US" dirty="0"/>
          </a:p>
          <a:p>
            <a:r>
              <a:rPr lang="en-US" dirty="0" smtClean="0"/>
              <a:t>Example:</a:t>
            </a:r>
          </a:p>
          <a:p>
            <a:pPr lvl="1"/>
            <a:r>
              <a:rPr lang="en-US" dirty="0" smtClean="0"/>
              <a:t>If the agent has no/little statistical data for this exact situation</a:t>
            </a:r>
          </a:p>
          <a:p>
            <a:pPr lvl="1"/>
            <a:r>
              <a:rPr lang="en-US" dirty="0" smtClean="0"/>
              <a:t>Can ask if it was ever in a situation like this one</a:t>
            </a:r>
          </a:p>
          <a:p>
            <a:pPr lvl="1"/>
            <a:r>
              <a:rPr lang="en-US" dirty="0" smtClean="0"/>
              <a:t>If so, look up statistical data for that situation in semantic memory</a:t>
            </a:r>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3</a:t>
            </a:fld>
            <a:endParaRPr lang="en-US" dirty="0"/>
          </a:p>
        </p:txBody>
      </p:sp>
    </p:spTree>
    <p:extLst>
      <p:ext uri="{BB962C8B-B14F-4D97-AF65-F5344CB8AC3E}">
        <p14:creationId xmlns:p14="http://schemas.microsoft.com/office/powerpoint/2010/main" val="3186805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391400" cy="609600"/>
          </a:xfrm>
        </p:spPr>
        <p:txBody>
          <a:bodyPr/>
          <a:lstStyle/>
          <a:p>
            <a:r>
              <a:rPr lang="en-US" dirty="0" smtClean="0"/>
              <a:t>Episode Representation - Unique Cues - Cell</a:t>
            </a:r>
            <a:endParaRPr lang="en-US" dirty="0"/>
          </a:p>
        </p:txBody>
      </p:sp>
      <p:grpSp>
        <p:nvGrpSpPr>
          <p:cNvPr id="92" name="Group 91"/>
          <p:cNvGrpSpPr/>
          <p:nvPr/>
        </p:nvGrpSpPr>
        <p:grpSpPr>
          <a:xfrm>
            <a:off x="1064743" y="1118031"/>
            <a:ext cx="3718449" cy="2630726"/>
            <a:chOff x="1064743" y="1118031"/>
            <a:chExt cx="3718449" cy="2630726"/>
          </a:xfrm>
        </p:grpSpPr>
        <p:sp>
          <p:nvSpPr>
            <p:cNvPr id="4" name="Rounded Rectangle 3"/>
            <p:cNvSpPr/>
            <p:nvPr/>
          </p:nvSpPr>
          <p:spPr>
            <a:xfrm>
              <a:off x="1064743" y="1118031"/>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S1</a:t>
              </a:r>
              <a:endParaRPr lang="en-US" dirty="0">
                <a:solidFill>
                  <a:sysClr val="windowText" lastClr="000000"/>
                </a:solidFill>
              </a:endParaRPr>
            </a:p>
          </p:txBody>
        </p:sp>
        <p:grpSp>
          <p:nvGrpSpPr>
            <p:cNvPr id="5" name="Group 4"/>
            <p:cNvGrpSpPr/>
            <p:nvPr/>
          </p:nvGrpSpPr>
          <p:grpSpPr>
            <a:xfrm>
              <a:off x="1861299" y="1169493"/>
              <a:ext cx="685801" cy="484632"/>
              <a:chOff x="2830918" y="1283920"/>
              <a:chExt cx="685801" cy="484632"/>
            </a:xfrm>
          </p:grpSpPr>
          <p:sp>
            <p:nvSpPr>
              <p:cNvPr id="6" name="Down Arrow 5"/>
              <p:cNvSpPr/>
              <p:nvPr/>
            </p:nvSpPr>
            <p:spPr>
              <a:xfrm rot="16200000">
                <a:off x="2925743" y="118909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830919" y="1387735"/>
                <a:ext cx="685800" cy="276999"/>
              </a:xfrm>
              <a:prstGeom prst="rect">
                <a:avLst/>
              </a:prstGeom>
              <a:noFill/>
            </p:spPr>
            <p:txBody>
              <a:bodyPr wrap="square" rtlCol="0">
                <a:spAutoFit/>
              </a:bodyPr>
              <a:lstStyle/>
              <a:p>
                <a:r>
                  <a:rPr lang="en-US" sz="1200" dirty="0" smtClean="0"/>
                  <a:t>cell</a:t>
                </a:r>
                <a:endParaRPr lang="en-US" sz="1200" dirty="0"/>
              </a:p>
            </p:txBody>
          </p:sp>
        </p:grpSp>
        <p:sp>
          <p:nvSpPr>
            <p:cNvPr id="8" name="Rounded Rectangle 7"/>
            <p:cNvSpPr/>
            <p:nvPr/>
          </p:nvSpPr>
          <p:spPr>
            <a:xfrm>
              <a:off x="2535580" y="115409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C1</a:t>
              </a:r>
              <a:endParaRPr lang="en-US" dirty="0">
                <a:solidFill>
                  <a:sysClr val="windowText" lastClr="000000"/>
                </a:solidFill>
              </a:endParaRPr>
            </a:p>
          </p:txBody>
        </p:sp>
        <p:grpSp>
          <p:nvGrpSpPr>
            <p:cNvPr id="9" name="Group 8"/>
            <p:cNvGrpSpPr/>
            <p:nvPr/>
          </p:nvGrpSpPr>
          <p:grpSpPr>
            <a:xfrm>
              <a:off x="3312641" y="1159047"/>
              <a:ext cx="823425" cy="484632"/>
              <a:chOff x="4236189" y="1266200"/>
              <a:chExt cx="823425" cy="484632"/>
            </a:xfrm>
          </p:grpSpPr>
          <p:sp>
            <p:nvSpPr>
              <p:cNvPr id="10" name="Down Arrow 9"/>
              <p:cNvSpPr/>
              <p:nvPr/>
            </p:nvSpPr>
            <p:spPr>
              <a:xfrm rot="16200000">
                <a:off x="4331014" y="117137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373814" y="1370015"/>
                <a:ext cx="685800" cy="276999"/>
              </a:xfrm>
              <a:prstGeom prst="rect">
                <a:avLst/>
              </a:prstGeom>
              <a:noFill/>
            </p:spPr>
            <p:txBody>
              <a:bodyPr wrap="square" rtlCol="0">
                <a:spAutoFit/>
              </a:bodyPr>
              <a:lstStyle/>
              <a:p>
                <a:r>
                  <a:rPr lang="en-US" sz="1200" dirty="0" smtClean="0"/>
                  <a:t>x</a:t>
                </a:r>
                <a:endParaRPr lang="en-US" sz="1200" dirty="0"/>
              </a:p>
            </p:txBody>
          </p:sp>
        </p:grpSp>
        <p:sp>
          <p:nvSpPr>
            <p:cNvPr id="12" name="Rounded Rectangle 11"/>
            <p:cNvSpPr/>
            <p:nvPr/>
          </p:nvSpPr>
          <p:spPr>
            <a:xfrm>
              <a:off x="3986923" y="1129707"/>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1</a:t>
              </a:r>
              <a:endParaRPr lang="en-US" dirty="0">
                <a:solidFill>
                  <a:sysClr val="windowText" lastClr="000000"/>
                </a:solidFill>
              </a:endParaRPr>
            </a:p>
          </p:txBody>
        </p:sp>
        <p:sp>
          <p:nvSpPr>
            <p:cNvPr id="16" name="Rounded Rectangle 15"/>
            <p:cNvSpPr/>
            <p:nvPr/>
          </p:nvSpPr>
          <p:spPr>
            <a:xfrm>
              <a:off x="3983381" y="1799437"/>
              <a:ext cx="799811"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2</a:t>
              </a:r>
              <a:endParaRPr lang="en-US" dirty="0">
                <a:solidFill>
                  <a:sysClr val="windowText" lastClr="000000"/>
                </a:solidFill>
              </a:endParaRPr>
            </a:p>
          </p:txBody>
        </p:sp>
        <p:sp>
          <p:nvSpPr>
            <p:cNvPr id="79" name="Rounded Rectangle 78"/>
            <p:cNvSpPr/>
            <p:nvPr/>
          </p:nvSpPr>
          <p:spPr>
            <a:xfrm>
              <a:off x="3983380" y="2485237"/>
              <a:ext cx="799812"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High</a:t>
              </a:r>
              <a:endParaRPr lang="en-US" dirty="0">
                <a:solidFill>
                  <a:sysClr val="windowText" lastClr="000000"/>
                </a:solidFill>
              </a:endParaRPr>
            </a:p>
          </p:txBody>
        </p:sp>
        <p:sp>
          <p:nvSpPr>
            <p:cNvPr id="80" name="Rounded Rectangle 79"/>
            <p:cNvSpPr/>
            <p:nvPr/>
          </p:nvSpPr>
          <p:spPr>
            <a:xfrm>
              <a:off x="3986923" y="3215357"/>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Low</a:t>
              </a:r>
              <a:endParaRPr lang="en-US" dirty="0">
                <a:solidFill>
                  <a:sysClr val="windowText" lastClr="000000"/>
                </a:solidFill>
              </a:endParaRPr>
            </a:p>
          </p:txBody>
        </p:sp>
        <p:grpSp>
          <p:nvGrpSpPr>
            <p:cNvPr id="85" name="Group 84"/>
            <p:cNvGrpSpPr/>
            <p:nvPr/>
          </p:nvGrpSpPr>
          <p:grpSpPr>
            <a:xfrm>
              <a:off x="3312641" y="1623798"/>
              <a:ext cx="837363" cy="693417"/>
              <a:chOff x="3312641" y="1623798"/>
              <a:chExt cx="837363" cy="693417"/>
            </a:xfrm>
          </p:grpSpPr>
          <p:sp>
            <p:nvSpPr>
              <p:cNvPr id="81" name="Bent Arrow 80"/>
              <p:cNvSpPr/>
              <p:nvPr/>
            </p:nvSpPr>
            <p:spPr bwMode="auto">
              <a:xfrm flipV="1">
                <a:off x="3312641" y="1623798"/>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84" name="TextBox 83"/>
              <p:cNvSpPr txBox="1"/>
              <p:nvPr/>
            </p:nvSpPr>
            <p:spPr>
              <a:xfrm>
                <a:off x="3464204" y="1905000"/>
                <a:ext cx="685800" cy="276999"/>
              </a:xfrm>
              <a:prstGeom prst="rect">
                <a:avLst/>
              </a:prstGeom>
              <a:noFill/>
            </p:spPr>
            <p:txBody>
              <a:bodyPr wrap="square" rtlCol="0">
                <a:spAutoFit/>
              </a:bodyPr>
              <a:lstStyle/>
              <a:p>
                <a:r>
                  <a:rPr lang="en-US" sz="1200" dirty="0"/>
                  <a:t>y</a:t>
                </a:r>
              </a:p>
            </p:txBody>
          </p:sp>
        </p:grpSp>
        <p:grpSp>
          <p:nvGrpSpPr>
            <p:cNvPr id="86" name="Group 85"/>
            <p:cNvGrpSpPr/>
            <p:nvPr/>
          </p:nvGrpSpPr>
          <p:grpSpPr>
            <a:xfrm>
              <a:off x="3306881" y="2337690"/>
              <a:ext cx="837363" cy="693417"/>
              <a:chOff x="3312641" y="1623798"/>
              <a:chExt cx="837363" cy="693417"/>
            </a:xfrm>
          </p:grpSpPr>
          <p:sp>
            <p:nvSpPr>
              <p:cNvPr id="87" name="Bent Arrow 86"/>
              <p:cNvSpPr/>
              <p:nvPr/>
            </p:nvSpPr>
            <p:spPr bwMode="auto">
              <a:xfrm flipV="1">
                <a:off x="3312641" y="1623798"/>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88" name="TextBox 87"/>
              <p:cNvSpPr txBox="1"/>
              <p:nvPr/>
            </p:nvSpPr>
            <p:spPr>
              <a:xfrm>
                <a:off x="3464204" y="1905000"/>
                <a:ext cx="685800" cy="276999"/>
              </a:xfrm>
              <a:prstGeom prst="rect">
                <a:avLst/>
              </a:prstGeom>
              <a:noFill/>
            </p:spPr>
            <p:txBody>
              <a:bodyPr wrap="square" rtlCol="0">
                <a:spAutoFit/>
              </a:bodyPr>
              <a:lstStyle/>
              <a:p>
                <a:r>
                  <a:rPr lang="en-US" sz="1200" dirty="0" smtClean="0"/>
                  <a:t>road</a:t>
                </a:r>
                <a:endParaRPr lang="en-US" sz="1200" dirty="0"/>
              </a:p>
            </p:txBody>
          </p:sp>
        </p:grpSp>
        <p:grpSp>
          <p:nvGrpSpPr>
            <p:cNvPr id="89" name="Group 88"/>
            <p:cNvGrpSpPr/>
            <p:nvPr/>
          </p:nvGrpSpPr>
          <p:grpSpPr>
            <a:xfrm>
              <a:off x="3306881" y="3052744"/>
              <a:ext cx="837363" cy="693417"/>
              <a:chOff x="3312641" y="1623798"/>
              <a:chExt cx="837363" cy="693417"/>
            </a:xfrm>
          </p:grpSpPr>
          <p:sp>
            <p:nvSpPr>
              <p:cNvPr id="90" name="Bent Arrow 89"/>
              <p:cNvSpPr/>
              <p:nvPr/>
            </p:nvSpPr>
            <p:spPr bwMode="auto">
              <a:xfrm flipV="1">
                <a:off x="3312641" y="1623798"/>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91" name="TextBox 90"/>
              <p:cNvSpPr txBox="1"/>
              <p:nvPr/>
            </p:nvSpPr>
            <p:spPr>
              <a:xfrm>
                <a:off x="3464204" y="1905000"/>
                <a:ext cx="685800" cy="276999"/>
              </a:xfrm>
              <a:prstGeom prst="rect">
                <a:avLst/>
              </a:prstGeom>
              <a:noFill/>
            </p:spPr>
            <p:txBody>
              <a:bodyPr wrap="square" rtlCol="0">
                <a:spAutoFit/>
              </a:bodyPr>
              <a:lstStyle/>
              <a:p>
                <a:r>
                  <a:rPr lang="en-US" sz="1200" dirty="0" smtClean="0"/>
                  <a:t>trees</a:t>
                </a:r>
                <a:endParaRPr lang="en-US" sz="1200" dirty="0"/>
              </a:p>
            </p:txBody>
          </p:sp>
        </p:grpSp>
      </p:grpSp>
      <p:sp>
        <p:nvSpPr>
          <p:cNvPr id="96" name="Rounded Rectangle 95"/>
          <p:cNvSpPr/>
          <p:nvPr/>
        </p:nvSpPr>
        <p:spPr>
          <a:xfrm>
            <a:off x="5063248" y="1279899"/>
            <a:ext cx="1885127" cy="90210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Invariable Attributes</a:t>
            </a:r>
            <a:endParaRPr lang="en-US" dirty="0">
              <a:solidFill>
                <a:sysClr val="windowText" lastClr="000000"/>
              </a:solidFill>
            </a:endParaRPr>
          </a:p>
        </p:txBody>
      </p:sp>
      <p:sp>
        <p:nvSpPr>
          <p:cNvPr id="97" name="Rounded Rectangle 96"/>
          <p:cNvSpPr/>
          <p:nvPr/>
        </p:nvSpPr>
        <p:spPr>
          <a:xfrm>
            <a:off x="5086064" y="2637174"/>
            <a:ext cx="1885127" cy="90210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Variable Attributes</a:t>
            </a:r>
            <a:endParaRPr lang="en-US" dirty="0">
              <a:solidFill>
                <a:sysClr val="windowText" lastClr="000000"/>
              </a:solidFill>
            </a:endParaRPr>
          </a:p>
        </p:txBody>
      </p:sp>
      <p:grpSp>
        <p:nvGrpSpPr>
          <p:cNvPr id="98" name="Group 97"/>
          <p:cNvGrpSpPr/>
          <p:nvPr/>
        </p:nvGrpSpPr>
        <p:grpSpPr>
          <a:xfrm>
            <a:off x="3352800" y="3766636"/>
            <a:ext cx="2956449" cy="1338764"/>
            <a:chOff x="1689676" y="4549505"/>
            <a:chExt cx="2956449" cy="1338764"/>
          </a:xfrm>
        </p:grpSpPr>
        <p:sp>
          <p:nvSpPr>
            <p:cNvPr id="99" name="Rounded Rectangle 98"/>
            <p:cNvSpPr/>
            <p:nvPr/>
          </p:nvSpPr>
          <p:spPr>
            <a:xfrm>
              <a:off x="2363958" y="4709522"/>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Q1</a:t>
              </a:r>
              <a:endParaRPr lang="en-US" dirty="0">
                <a:solidFill>
                  <a:sysClr val="windowText" lastClr="000000"/>
                </a:solidFill>
              </a:endParaRPr>
            </a:p>
          </p:txBody>
        </p:sp>
        <p:sp>
          <p:nvSpPr>
            <p:cNvPr id="100" name="Down Arrow 99"/>
            <p:cNvSpPr/>
            <p:nvPr/>
          </p:nvSpPr>
          <p:spPr>
            <a:xfrm rot="16200000">
              <a:off x="3235844" y="4619654"/>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125958" y="4818294"/>
              <a:ext cx="685800" cy="276999"/>
            </a:xfrm>
            <a:prstGeom prst="rect">
              <a:avLst/>
            </a:prstGeom>
            <a:noFill/>
          </p:spPr>
          <p:txBody>
            <a:bodyPr wrap="square" rtlCol="0">
              <a:spAutoFit/>
            </a:bodyPr>
            <a:lstStyle/>
            <a:p>
              <a:r>
                <a:rPr lang="en-US" sz="1200" dirty="0" smtClean="0"/>
                <a:t>x</a:t>
              </a:r>
              <a:endParaRPr lang="en-US" sz="1200" dirty="0"/>
            </a:p>
          </p:txBody>
        </p:sp>
        <p:sp>
          <p:nvSpPr>
            <p:cNvPr id="102" name="Rounded Rectangle 101"/>
            <p:cNvSpPr/>
            <p:nvPr/>
          </p:nvSpPr>
          <p:spPr>
            <a:xfrm>
              <a:off x="3815301" y="4685139"/>
              <a:ext cx="830824"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1</a:t>
              </a:r>
              <a:endParaRPr lang="en-US" dirty="0">
                <a:solidFill>
                  <a:sysClr val="windowText" lastClr="000000"/>
                </a:solidFill>
              </a:endParaRPr>
            </a:p>
          </p:txBody>
        </p:sp>
        <p:sp>
          <p:nvSpPr>
            <p:cNvPr id="103" name="Down Arrow 102"/>
            <p:cNvSpPr/>
            <p:nvPr/>
          </p:nvSpPr>
          <p:spPr>
            <a:xfrm rot="18328296">
              <a:off x="3229463" y="5067386"/>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rot="2128296">
              <a:off x="3121304" y="5260629"/>
              <a:ext cx="685800" cy="276999"/>
            </a:xfrm>
            <a:prstGeom prst="rect">
              <a:avLst/>
            </a:prstGeom>
            <a:noFill/>
          </p:spPr>
          <p:txBody>
            <a:bodyPr wrap="square" rtlCol="0">
              <a:spAutoFit/>
            </a:bodyPr>
            <a:lstStyle/>
            <a:p>
              <a:r>
                <a:rPr lang="en-US" sz="1200" dirty="0" smtClean="0"/>
                <a:t>y</a:t>
              </a:r>
              <a:endParaRPr lang="en-US" sz="1200" dirty="0"/>
            </a:p>
          </p:txBody>
        </p:sp>
        <p:sp>
          <p:nvSpPr>
            <p:cNvPr id="105" name="Rounded Rectangle 104"/>
            <p:cNvSpPr/>
            <p:nvPr/>
          </p:nvSpPr>
          <p:spPr>
            <a:xfrm>
              <a:off x="3811759" y="5354869"/>
              <a:ext cx="834366"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2</a:t>
              </a:r>
              <a:endParaRPr lang="en-US" dirty="0">
                <a:solidFill>
                  <a:sysClr val="windowText" lastClr="000000"/>
                </a:solidFill>
              </a:endParaRPr>
            </a:p>
          </p:txBody>
        </p:sp>
        <p:sp>
          <p:nvSpPr>
            <p:cNvPr id="106" name="Bent Arrow 105"/>
            <p:cNvSpPr/>
            <p:nvPr/>
          </p:nvSpPr>
          <p:spPr bwMode="auto">
            <a:xfrm flipV="1">
              <a:off x="1689676" y="4549505"/>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107" name="TextBox 106"/>
            <p:cNvSpPr txBox="1"/>
            <p:nvPr/>
          </p:nvSpPr>
          <p:spPr>
            <a:xfrm>
              <a:off x="1841239" y="4830707"/>
              <a:ext cx="685800" cy="276999"/>
            </a:xfrm>
            <a:prstGeom prst="rect">
              <a:avLst/>
            </a:prstGeom>
            <a:noFill/>
          </p:spPr>
          <p:txBody>
            <a:bodyPr wrap="square" rtlCol="0">
              <a:spAutoFit/>
            </a:bodyPr>
            <a:lstStyle/>
            <a:p>
              <a:r>
                <a:rPr lang="en-US" sz="1200" dirty="0" smtClean="0"/>
                <a:t>cue</a:t>
              </a:r>
              <a:endParaRPr lang="en-US" sz="1200" dirty="0"/>
            </a:p>
          </p:txBody>
        </p:sp>
      </p:grpSp>
      <p:grpSp>
        <p:nvGrpSpPr>
          <p:cNvPr id="95" name="Group 94"/>
          <p:cNvGrpSpPr/>
          <p:nvPr/>
        </p:nvGrpSpPr>
        <p:grpSpPr>
          <a:xfrm>
            <a:off x="3356095" y="4435670"/>
            <a:ext cx="2956449" cy="1952124"/>
            <a:chOff x="1689676" y="3936145"/>
            <a:chExt cx="2956449" cy="1952124"/>
          </a:xfrm>
        </p:grpSpPr>
        <p:sp>
          <p:nvSpPr>
            <p:cNvPr id="69" name="Rounded Rectangle 68"/>
            <p:cNvSpPr/>
            <p:nvPr/>
          </p:nvSpPr>
          <p:spPr>
            <a:xfrm>
              <a:off x="2363958" y="4709522"/>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@Q5</a:t>
              </a:r>
              <a:endParaRPr lang="en-US" dirty="0">
                <a:solidFill>
                  <a:sysClr val="windowText" lastClr="000000"/>
                </a:solidFill>
              </a:endParaRPr>
            </a:p>
          </p:txBody>
        </p:sp>
        <p:sp>
          <p:nvSpPr>
            <p:cNvPr id="70" name="Down Arrow 69"/>
            <p:cNvSpPr/>
            <p:nvPr/>
          </p:nvSpPr>
          <p:spPr>
            <a:xfrm rot="16200000">
              <a:off x="3235844" y="4619654"/>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3125958" y="4818294"/>
              <a:ext cx="685800" cy="276999"/>
            </a:xfrm>
            <a:prstGeom prst="rect">
              <a:avLst/>
            </a:prstGeom>
            <a:noFill/>
          </p:spPr>
          <p:txBody>
            <a:bodyPr wrap="square" rtlCol="0">
              <a:spAutoFit/>
            </a:bodyPr>
            <a:lstStyle/>
            <a:p>
              <a:r>
                <a:rPr lang="en-US" sz="1200" dirty="0" smtClean="0"/>
                <a:t>x</a:t>
              </a:r>
              <a:endParaRPr lang="en-US" sz="1200" dirty="0"/>
            </a:p>
          </p:txBody>
        </p:sp>
        <p:sp>
          <p:nvSpPr>
            <p:cNvPr id="72" name="Rounded Rectangle 71"/>
            <p:cNvSpPr/>
            <p:nvPr/>
          </p:nvSpPr>
          <p:spPr>
            <a:xfrm>
              <a:off x="3815301" y="4685139"/>
              <a:ext cx="830824"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1</a:t>
              </a:r>
              <a:endParaRPr lang="en-US" dirty="0">
                <a:solidFill>
                  <a:sysClr val="windowText" lastClr="000000"/>
                </a:solidFill>
              </a:endParaRPr>
            </a:p>
          </p:txBody>
        </p:sp>
        <p:sp>
          <p:nvSpPr>
            <p:cNvPr id="73" name="Down Arrow 72"/>
            <p:cNvSpPr/>
            <p:nvPr/>
          </p:nvSpPr>
          <p:spPr>
            <a:xfrm rot="18328296">
              <a:off x="3229463" y="5067386"/>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2128296">
              <a:off x="3121304" y="5260629"/>
              <a:ext cx="685800" cy="276999"/>
            </a:xfrm>
            <a:prstGeom prst="rect">
              <a:avLst/>
            </a:prstGeom>
            <a:noFill/>
          </p:spPr>
          <p:txBody>
            <a:bodyPr wrap="square" rtlCol="0">
              <a:spAutoFit/>
            </a:bodyPr>
            <a:lstStyle/>
            <a:p>
              <a:r>
                <a:rPr lang="en-US" sz="1200" dirty="0" smtClean="0"/>
                <a:t>y</a:t>
              </a:r>
              <a:endParaRPr lang="en-US" sz="1200" dirty="0"/>
            </a:p>
          </p:txBody>
        </p:sp>
        <p:sp>
          <p:nvSpPr>
            <p:cNvPr id="75" name="Rounded Rectangle 74"/>
            <p:cNvSpPr/>
            <p:nvPr/>
          </p:nvSpPr>
          <p:spPr>
            <a:xfrm>
              <a:off x="3811759" y="5354869"/>
              <a:ext cx="834366"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2</a:t>
              </a:r>
              <a:endParaRPr lang="en-US" dirty="0">
                <a:solidFill>
                  <a:sysClr val="windowText" lastClr="000000"/>
                </a:solidFill>
              </a:endParaRPr>
            </a:p>
          </p:txBody>
        </p:sp>
        <p:sp>
          <p:nvSpPr>
            <p:cNvPr id="93" name="Bent Arrow 92"/>
            <p:cNvSpPr/>
            <p:nvPr/>
          </p:nvSpPr>
          <p:spPr bwMode="auto">
            <a:xfrm flipV="1">
              <a:off x="1689676" y="3936145"/>
              <a:ext cx="674282" cy="1306775"/>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94" name="TextBox 93"/>
            <p:cNvSpPr txBox="1"/>
            <p:nvPr/>
          </p:nvSpPr>
          <p:spPr>
            <a:xfrm>
              <a:off x="1841239" y="4830707"/>
              <a:ext cx="685800" cy="276999"/>
            </a:xfrm>
            <a:prstGeom prst="rect">
              <a:avLst/>
            </a:prstGeom>
            <a:noFill/>
          </p:spPr>
          <p:txBody>
            <a:bodyPr wrap="square" rtlCol="0">
              <a:spAutoFit/>
            </a:bodyPr>
            <a:lstStyle/>
            <a:p>
              <a:r>
                <a:rPr lang="en-US" sz="1200" dirty="0" smtClean="0"/>
                <a:t>id</a:t>
              </a:r>
              <a:endParaRPr lang="en-US" sz="1200" dirty="0"/>
            </a:p>
          </p:txBody>
        </p:sp>
      </p:grpSp>
      <p:sp>
        <p:nvSpPr>
          <p:cNvPr id="108" name="Rounded Rectangle 107"/>
          <p:cNvSpPr/>
          <p:nvPr/>
        </p:nvSpPr>
        <p:spPr>
          <a:xfrm>
            <a:off x="818266" y="4809753"/>
            <a:ext cx="2400507" cy="133198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Find LTI with that cue, or create a new one if it is not found</a:t>
            </a:r>
            <a:endParaRPr lang="en-US" dirty="0">
              <a:solidFill>
                <a:sysClr val="windowText" lastClr="000000"/>
              </a:solidFill>
            </a:endParaRPr>
          </a:p>
        </p:txBody>
      </p:sp>
      <p:sp>
        <p:nvSpPr>
          <p:cNvPr id="3" name="Slide Number Placeholder 2"/>
          <p:cNvSpPr>
            <a:spLocks noGrp="1"/>
          </p:cNvSpPr>
          <p:nvPr>
            <p:ph type="sldNum" sz="quarter" idx="12"/>
          </p:nvPr>
        </p:nvSpPr>
        <p:spPr/>
        <p:txBody>
          <a:bodyPr/>
          <a:lstStyle/>
          <a:p>
            <a:fld id="{5744759D-0EFF-4FB2-9CCE-04E00944F0FE}" type="slidenum">
              <a:rPr lang="en-US" smtClean="0"/>
              <a:pPr/>
              <a:t>4</a:t>
            </a:fld>
            <a:endParaRPr lang="en-US" dirty="0"/>
          </a:p>
        </p:txBody>
      </p:sp>
    </p:spTree>
    <p:extLst>
      <p:ext uri="{BB962C8B-B14F-4D97-AF65-F5344CB8AC3E}">
        <p14:creationId xmlns:p14="http://schemas.microsoft.com/office/powerpoint/2010/main" val="390419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391400" cy="609600"/>
          </a:xfrm>
        </p:spPr>
        <p:txBody>
          <a:bodyPr/>
          <a:lstStyle/>
          <a:p>
            <a:r>
              <a:rPr lang="en-US" dirty="0" smtClean="0"/>
              <a:t>Episode Representation - Unique Cues - Path</a:t>
            </a:r>
            <a:endParaRPr lang="en-US" dirty="0"/>
          </a:p>
        </p:txBody>
      </p:sp>
      <p:grpSp>
        <p:nvGrpSpPr>
          <p:cNvPr id="92" name="Group 91"/>
          <p:cNvGrpSpPr/>
          <p:nvPr/>
        </p:nvGrpSpPr>
        <p:grpSpPr>
          <a:xfrm>
            <a:off x="762000" y="1066800"/>
            <a:ext cx="3724339" cy="2709068"/>
            <a:chOff x="1064743" y="1118031"/>
            <a:chExt cx="3724339" cy="2709068"/>
          </a:xfrm>
        </p:grpSpPr>
        <p:sp>
          <p:nvSpPr>
            <p:cNvPr id="4" name="Rounded Rectangle 3"/>
            <p:cNvSpPr/>
            <p:nvPr/>
          </p:nvSpPr>
          <p:spPr>
            <a:xfrm>
              <a:off x="1064743" y="1118031"/>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S1</a:t>
              </a:r>
              <a:endParaRPr lang="en-US" dirty="0">
                <a:solidFill>
                  <a:sysClr val="windowText" lastClr="000000"/>
                </a:solidFill>
              </a:endParaRPr>
            </a:p>
          </p:txBody>
        </p:sp>
        <p:grpSp>
          <p:nvGrpSpPr>
            <p:cNvPr id="5" name="Group 4"/>
            <p:cNvGrpSpPr/>
            <p:nvPr/>
          </p:nvGrpSpPr>
          <p:grpSpPr>
            <a:xfrm>
              <a:off x="1861299" y="1169493"/>
              <a:ext cx="685801" cy="484632"/>
              <a:chOff x="2830918" y="1283920"/>
              <a:chExt cx="685801" cy="484632"/>
            </a:xfrm>
          </p:grpSpPr>
          <p:sp>
            <p:nvSpPr>
              <p:cNvPr id="6" name="Down Arrow 5"/>
              <p:cNvSpPr/>
              <p:nvPr/>
            </p:nvSpPr>
            <p:spPr>
              <a:xfrm rot="16200000">
                <a:off x="2925743" y="118909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830919" y="1387735"/>
                <a:ext cx="685800" cy="276999"/>
              </a:xfrm>
              <a:prstGeom prst="rect">
                <a:avLst/>
              </a:prstGeom>
              <a:noFill/>
            </p:spPr>
            <p:txBody>
              <a:bodyPr wrap="square" rtlCol="0">
                <a:spAutoFit/>
              </a:bodyPr>
              <a:lstStyle/>
              <a:p>
                <a:r>
                  <a:rPr lang="en-US" sz="1200" dirty="0" smtClean="0"/>
                  <a:t>path</a:t>
                </a:r>
                <a:endParaRPr lang="en-US" sz="1200" dirty="0"/>
              </a:p>
            </p:txBody>
          </p:sp>
        </p:grpSp>
        <p:sp>
          <p:nvSpPr>
            <p:cNvPr id="8" name="Rounded Rectangle 7"/>
            <p:cNvSpPr/>
            <p:nvPr/>
          </p:nvSpPr>
          <p:spPr>
            <a:xfrm>
              <a:off x="2535580" y="115409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t>
              </a:r>
              <a:r>
                <a:rPr lang="en-US" dirty="0" smtClean="0">
                  <a:solidFill>
                    <a:sysClr val="windowText" lastClr="000000"/>
                  </a:solidFill>
                </a:rPr>
                <a:t>1</a:t>
              </a:r>
              <a:endParaRPr lang="en-US" dirty="0">
                <a:solidFill>
                  <a:sysClr val="windowText" lastClr="000000"/>
                </a:solidFill>
              </a:endParaRPr>
            </a:p>
          </p:txBody>
        </p:sp>
        <p:grpSp>
          <p:nvGrpSpPr>
            <p:cNvPr id="9" name="Group 8"/>
            <p:cNvGrpSpPr/>
            <p:nvPr/>
          </p:nvGrpSpPr>
          <p:grpSpPr>
            <a:xfrm>
              <a:off x="3312641" y="1159047"/>
              <a:ext cx="823425" cy="484632"/>
              <a:chOff x="4236189" y="1266200"/>
              <a:chExt cx="823425" cy="484632"/>
            </a:xfrm>
          </p:grpSpPr>
          <p:sp>
            <p:nvSpPr>
              <p:cNvPr id="10" name="Down Arrow 9"/>
              <p:cNvSpPr/>
              <p:nvPr/>
            </p:nvSpPr>
            <p:spPr>
              <a:xfrm rot="16200000">
                <a:off x="4331014" y="117137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373814" y="1370015"/>
                <a:ext cx="685800" cy="276999"/>
              </a:xfrm>
              <a:prstGeom prst="rect">
                <a:avLst/>
              </a:prstGeom>
              <a:noFill/>
            </p:spPr>
            <p:txBody>
              <a:bodyPr wrap="square" rtlCol="0">
                <a:spAutoFit/>
              </a:bodyPr>
              <a:lstStyle/>
              <a:p>
                <a:r>
                  <a:rPr lang="en-US" sz="1200" dirty="0" smtClean="0"/>
                  <a:t>cell</a:t>
                </a:r>
                <a:endParaRPr lang="en-US" sz="1200" dirty="0"/>
              </a:p>
            </p:txBody>
          </p:sp>
        </p:grpSp>
        <p:sp>
          <p:nvSpPr>
            <p:cNvPr id="12" name="Rounded Rectangle 11"/>
            <p:cNvSpPr/>
            <p:nvPr/>
          </p:nvSpPr>
          <p:spPr>
            <a:xfrm>
              <a:off x="3986923" y="1129707"/>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C1</a:t>
              </a:r>
              <a:endParaRPr lang="en-US" dirty="0">
                <a:solidFill>
                  <a:sysClr val="windowText" lastClr="000000"/>
                </a:solidFill>
              </a:endParaRPr>
            </a:p>
          </p:txBody>
        </p:sp>
        <p:sp>
          <p:nvSpPr>
            <p:cNvPr id="79" name="Rounded Rectangle 78"/>
            <p:cNvSpPr/>
            <p:nvPr/>
          </p:nvSpPr>
          <p:spPr>
            <a:xfrm>
              <a:off x="3989270" y="2563579"/>
              <a:ext cx="799812"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High</a:t>
              </a:r>
              <a:endParaRPr lang="en-US" dirty="0">
                <a:solidFill>
                  <a:sysClr val="windowText" lastClr="000000"/>
                </a:solidFill>
              </a:endParaRPr>
            </a:p>
          </p:txBody>
        </p:sp>
        <p:sp>
          <p:nvSpPr>
            <p:cNvPr id="80" name="Rounded Rectangle 79"/>
            <p:cNvSpPr/>
            <p:nvPr/>
          </p:nvSpPr>
          <p:spPr>
            <a:xfrm>
              <a:off x="3992813" y="3293699"/>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Low</a:t>
              </a:r>
              <a:endParaRPr lang="en-US" dirty="0">
                <a:solidFill>
                  <a:sysClr val="windowText" lastClr="000000"/>
                </a:solidFill>
              </a:endParaRPr>
            </a:p>
          </p:txBody>
        </p:sp>
        <p:grpSp>
          <p:nvGrpSpPr>
            <p:cNvPr id="86" name="Group 85"/>
            <p:cNvGrpSpPr/>
            <p:nvPr/>
          </p:nvGrpSpPr>
          <p:grpSpPr>
            <a:xfrm>
              <a:off x="3312771" y="1663107"/>
              <a:ext cx="837363" cy="1446342"/>
              <a:chOff x="3318531" y="949215"/>
              <a:chExt cx="837363" cy="1446342"/>
            </a:xfrm>
          </p:grpSpPr>
          <p:sp>
            <p:nvSpPr>
              <p:cNvPr id="87" name="Bent Arrow 86"/>
              <p:cNvSpPr/>
              <p:nvPr/>
            </p:nvSpPr>
            <p:spPr bwMode="auto">
              <a:xfrm flipV="1">
                <a:off x="3318531" y="949215"/>
                <a:ext cx="674282" cy="1446342"/>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88" name="TextBox 87"/>
              <p:cNvSpPr txBox="1"/>
              <p:nvPr/>
            </p:nvSpPr>
            <p:spPr>
              <a:xfrm>
                <a:off x="3470094" y="1983342"/>
                <a:ext cx="685800" cy="276999"/>
              </a:xfrm>
              <a:prstGeom prst="rect">
                <a:avLst/>
              </a:prstGeom>
              <a:noFill/>
            </p:spPr>
            <p:txBody>
              <a:bodyPr wrap="square" rtlCol="0">
                <a:spAutoFit/>
              </a:bodyPr>
              <a:lstStyle/>
              <a:p>
                <a:r>
                  <a:rPr lang="en-US" sz="1200" dirty="0" smtClean="0"/>
                  <a:t>road</a:t>
                </a:r>
                <a:endParaRPr lang="en-US" sz="1200" dirty="0"/>
              </a:p>
            </p:txBody>
          </p:sp>
        </p:grpSp>
        <p:grpSp>
          <p:nvGrpSpPr>
            <p:cNvPr id="89" name="Group 88"/>
            <p:cNvGrpSpPr/>
            <p:nvPr/>
          </p:nvGrpSpPr>
          <p:grpSpPr>
            <a:xfrm>
              <a:off x="3312771" y="3131086"/>
              <a:ext cx="837363" cy="693417"/>
              <a:chOff x="3318531" y="1702140"/>
              <a:chExt cx="837363" cy="693417"/>
            </a:xfrm>
          </p:grpSpPr>
          <p:sp>
            <p:nvSpPr>
              <p:cNvPr id="90" name="Bent Arrow 89"/>
              <p:cNvSpPr/>
              <p:nvPr/>
            </p:nvSpPr>
            <p:spPr bwMode="auto">
              <a:xfrm flipV="1">
                <a:off x="3318531" y="1702140"/>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91" name="TextBox 90"/>
              <p:cNvSpPr txBox="1"/>
              <p:nvPr/>
            </p:nvSpPr>
            <p:spPr>
              <a:xfrm>
                <a:off x="3470094" y="1983342"/>
                <a:ext cx="685800" cy="276999"/>
              </a:xfrm>
              <a:prstGeom prst="rect">
                <a:avLst/>
              </a:prstGeom>
              <a:noFill/>
            </p:spPr>
            <p:txBody>
              <a:bodyPr wrap="square" rtlCol="0">
                <a:spAutoFit/>
              </a:bodyPr>
              <a:lstStyle/>
              <a:p>
                <a:r>
                  <a:rPr lang="en-US" sz="1200" dirty="0" smtClean="0"/>
                  <a:t>trees</a:t>
                </a:r>
                <a:endParaRPr lang="en-US" sz="1200" dirty="0"/>
              </a:p>
            </p:txBody>
          </p:sp>
        </p:grpSp>
      </p:grpSp>
      <p:sp>
        <p:nvSpPr>
          <p:cNvPr id="108" name="Rounded Rectangle 107"/>
          <p:cNvSpPr/>
          <p:nvPr/>
        </p:nvSpPr>
        <p:spPr>
          <a:xfrm>
            <a:off x="1283673" y="4960512"/>
            <a:ext cx="2400507" cy="133198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Create one level deep cue for path, using unique-ids of cells and order of cells</a:t>
            </a:r>
            <a:endParaRPr lang="en-US" dirty="0">
              <a:solidFill>
                <a:sysClr val="windowText" lastClr="000000"/>
              </a:solidFill>
            </a:endParaRPr>
          </a:p>
        </p:txBody>
      </p:sp>
      <p:sp>
        <p:nvSpPr>
          <p:cNvPr id="48" name="Down Arrow 47"/>
          <p:cNvSpPr/>
          <p:nvPr/>
        </p:nvSpPr>
        <p:spPr>
          <a:xfrm rot="16200000">
            <a:off x="4604760" y="1012991"/>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647560" y="1211631"/>
            <a:ext cx="685800" cy="276999"/>
          </a:xfrm>
          <a:prstGeom prst="rect">
            <a:avLst/>
          </a:prstGeom>
          <a:noFill/>
        </p:spPr>
        <p:txBody>
          <a:bodyPr wrap="square" rtlCol="0">
            <a:spAutoFit/>
          </a:bodyPr>
          <a:lstStyle/>
          <a:p>
            <a:r>
              <a:rPr lang="en-US" sz="1200" dirty="0" smtClean="0"/>
              <a:t>cell</a:t>
            </a:r>
            <a:endParaRPr lang="en-US" sz="1200" dirty="0"/>
          </a:p>
        </p:txBody>
      </p:sp>
      <p:sp>
        <p:nvSpPr>
          <p:cNvPr id="50" name="Rounded Rectangle 49"/>
          <p:cNvSpPr/>
          <p:nvPr/>
        </p:nvSpPr>
        <p:spPr>
          <a:xfrm>
            <a:off x="5184217" y="1078476"/>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C2</a:t>
            </a:r>
            <a:endParaRPr lang="en-US" dirty="0">
              <a:solidFill>
                <a:sysClr val="windowText" lastClr="000000"/>
              </a:solidFill>
            </a:endParaRPr>
          </a:p>
        </p:txBody>
      </p:sp>
      <p:sp>
        <p:nvSpPr>
          <p:cNvPr id="51" name="Down Arrow 50"/>
          <p:cNvSpPr/>
          <p:nvPr/>
        </p:nvSpPr>
        <p:spPr>
          <a:xfrm rot="16200000">
            <a:off x="6107582" y="1012991"/>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150382" y="1211631"/>
            <a:ext cx="685800" cy="276999"/>
          </a:xfrm>
          <a:prstGeom prst="rect">
            <a:avLst/>
          </a:prstGeom>
          <a:noFill/>
        </p:spPr>
        <p:txBody>
          <a:bodyPr wrap="square" rtlCol="0">
            <a:spAutoFit/>
          </a:bodyPr>
          <a:lstStyle/>
          <a:p>
            <a:r>
              <a:rPr lang="en-US" sz="1200" dirty="0" smtClean="0"/>
              <a:t>cell</a:t>
            </a:r>
            <a:endParaRPr lang="en-US" sz="1200" dirty="0"/>
          </a:p>
        </p:txBody>
      </p:sp>
      <p:sp>
        <p:nvSpPr>
          <p:cNvPr id="53" name="Rounded Rectangle 52"/>
          <p:cNvSpPr/>
          <p:nvPr/>
        </p:nvSpPr>
        <p:spPr>
          <a:xfrm>
            <a:off x="6687039" y="1078476"/>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C3</a:t>
            </a:r>
            <a:endParaRPr lang="en-US" dirty="0">
              <a:solidFill>
                <a:sysClr val="windowText" lastClr="000000"/>
              </a:solidFill>
            </a:endParaRPr>
          </a:p>
        </p:txBody>
      </p:sp>
      <p:sp>
        <p:nvSpPr>
          <p:cNvPr id="54" name="Rounded Rectangle 53"/>
          <p:cNvSpPr/>
          <p:nvPr/>
        </p:nvSpPr>
        <p:spPr>
          <a:xfrm>
            <a:off x="5172299" y="1712879"/>
            <a:ext cx="799812"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@Q1</a:t>
            </a:r>
            <a:endParaRPr lang="en-US" dirty="0">
              <a:solidFill>
                <a:sysClr val="windowText" lastClr="000000"/>
              </a:solidFill>
            </a:endParaRPr>
          </a:p>
        </p:txBody>
      </p:sp>
      <p:sp>
        <p:nvSpPr>
          <p:cNvPr id="55" name="Bent Arrow 54"/>
          <p:cNvSpPr/>
          <p:nvPr/>
        </p:nvSpPr>
        <p:spPr bwMode="auto">
          <a:xfrm flipV="1">
            <a:off x="4495800" y="1600200"/>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56" name="TextBox 55"/>
          <p:cNvSpPr txBox="1"/>
          <p:nvPr/>
        </p:nvSpPr>
        <p:spPr>
          <a:xfrm>
            <a:off x="4647363" y="1890269"/>
            <a:ext cx="685800" cy="276999"/>
          </a:xfrm>
          <a:prstGeom prst="rect">
            <a:avLst/>
          </a:prstGeom>
          <a:noFill/>
        </p:spPr>
        <p:txBody>
          <a:bodyPr wrap="square" rtlCol="0">
            <a:spAutoFit/>
          </a:bodyPr>
          <a:lstStyle/>
          <a:p>
            <a:r>
              <a:rPr lang="en-US" sz="1200" dirty="0" smtClean="0"/>
              <a:t>id</a:t>
            </a:r>
            <a:endParaRPr lang="en-US" sz="1200" dirty="0"/>
          </a:p>
        </p:txBody>
      </p:sp>
      <p:sp>
        <p:nvSpPr>
          <p:cNvPr id="57" name="Rounded Rectangle 56"/>
          <p:cNvSpPr/>
          <p:nvPr/>
        </p:nvSpPr>
        <p:spPr>
          <a:xfrm>
            <a:off x="6716933" y="1752600"/>
            <a:ext cx="799812"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@Q2</a:t>
            </a:r>
            <a:endParaRPr lang="en-US" dirty="0">
              <a:solidFill>
                <a:sysClr val="windowText" lastClr="000000"/>
              </a:solidFill>
            </a:endParaRPr>
          </a:p>
        </p:txBody>
      </p:sp>
      <p:sp>
        <p:nvSpPr>
          <p:cNvPr id="58" name="Bent Arrow 57"/>
          <p:cNvSpPr/>
          <p:nvPr/>
        </p:nvSpPr>
        <p:spPr bwMode="auto">
          <a:xfrm flipV="1">
            <a:off x="6040434" y="1632871"/>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59" name="TextBox 58"/>
          <p:cNvSpPr txBox="1"/>
          <p:nvPr/>
        </p:nvSpPr>
        <p:spPr>
          <a:xfrm>
            <a:off x="6191997" y="1914073"/>
            <a:ext cx="685800" cy="276999"/>
          </a:xfrm>
          <a:prstGeom prst="rect">
            <a:avLst/>
          </a:prstGeom>
          <a:noFill/>
        </p:spPr>
        <p:txBody>
          <a:bodyPr wrap="square" rtlCol="0">
            <a:spAutoFit/>
          </a:bodyPr>
          <a:lstStyle/>
          <a:p>
            <a:r>
              <a:rPr lang="en-US" sz="1200" dirty="0" smtClean="0"/>
              <a:t>id</a:t>
            </a:r>
            <a:endParaRPr lang="en-US" sz="1200" dirty="0"/>
          </a:p>
        </p:txBody>
      </p:sp>
      <p:grpSp>
        <p:nvGrpSpPr>
          <p:cNvPr id="13" name="Group 12"/>
          <p:cNvGrpSpPr/>
          <p:nvPr/>
        </p:nvGrpSpPr>
        <p:grpSpPr>
          <a:xfrm>
            <a:off x="7683795" y="1422876"/>
            <a:ext cx="609600" cy="152400"/>
            <a:chOff x="7620000" y="1222077"/>
            <a:chExt cx="609600" cy="152400"/>
          </a:xfrm>
        </p:grpSpPr>
        <p:sp>
          <p:nvSpPr>
            <p:cNvPr id="3" name="Oval 2"/>
            <p:cNvSpPr/>
            <p:nvPr/>
          </p:nvSpPr>
          <p:spPr bwMode="auto">
            <a:xfrm>
              <a:off x="7620000" y="1222077"/>
              <a:ext cx="152400" cy="14748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64" name="Oval 63"/>
            <p:cNvSpPr/>
            <p:nvPr/>
          </p:nvSpPr>
          <p:spPr bwMode="auto">
            <a:xfrm>
              <a:off x="7848600" y="1226995"/>
              <a:ext cx="152400" cy="14748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65" name="Oval 64"/>
            <p:cNvSpPr/>
            <p:nvPr/>
          </p:nvSpPr>
          <p:spPr bwMode="auto">
            <a:xfrm>
              <a:off x="8077200" y="1226995"/>
              <a:ext cx="152400" cy="14748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grpSp>
      <p:sp>
        <p:nvSpPr>
          <p:cNvPr id="67" name="Rounded Rectangle 66"/>
          <p:cNvSpPr/>
          <p:nvPr/>
        </p:nvSpPr>
        <p:spPr>
          <a:xfrm>
            <a:off x="5086064" y="2637174"/>
            <a:ext cx="3600736" cy="1000882"/>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Paths which may have complex, deep working memory structures</a:t>
            </a:r>
            <a:endParaRPr lang="en-US" dirty="0">
              <a:solidFill>
                <a:sysClr val="windowText" lastClr="000000"/>
              </a:solidFill>
            </a:endParaRPr>
          </a:p>
        </p:txBody>
      </p:sp>
      <p:grpSp>
        <p:nvGrpSpPr>
          <p:cNvPr id="15" name="Group 14"/>
          <p:cNvGrpSpPr/>
          <p:nvPr/>
        </p:nvGrpSpPr>
        <p:grpSpPr>
          <a:xfrm>
            <a:off x="3056308" y="3902270"/>
            <a:ext cx="2959991" cy="2498530"/>
            <a:chOff x="3056308" y="3902270"/>
            <a:chExt cx="2959991" cy="2498530"/>
          </a:xfrm>
        </p:grpSpPr>
        <p:sp>
          <p:nvSpPr>
            <p:cNvPr id="99" name="Rounded Rectangle 98"/>
            <p:cNvSpPr/>
            <p:nvPr/>
          </p:nvSpPr>
          <p:spPr>
            <a:xfrm>
              <a:off x="3730590" y="4062287"/>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Q9</a:t>
              </a:r>
              <a:endParaRPr lang="en-US" dirty="0">
                <a:solidFill>
                  <a:sysClr val="windowText" lastClr="000000"/>
                </a:solidFill>
              </a:endParaRPr>
            </a:p>
          </p:txBody>
        </p:sp>
        <p:sp>
          <p:nvSpPr>
            <p:cNvPr id="100" name="Down Arrow 99"/>
            <p:cNvSpPr/>
            <p:nvPr/>
          </p:nvSpPr>
          <p:spPr>
            <a:xfrm rot="16200000">
              <a:off x="4602476" y="3972419"/>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4648200" y="4171059"/>
              <a:ext cx="685800" cy="276999"/>
            </a:xfrm>
            <a:prstGeom prst="rect">
              <a:avLst/>
            </a:prstGeom>
            <a:noFill/>
          </p:spPr>
          <p:txBody>
            <a:bodyPr wrap="square" rtlCol="0">
              <a:spAutoFit/>
            </a:bodyPr>
            <a:lstStyle/>
            <a:p>
              <a:r>
                <a:rPr lang="en-US" sz="1200" dirty="0" smtClean="0"/>
                <a:t>1</a:t>
              </a:r>
              <a:endParaRPr lang="en-US" sz="1200" dirty="0"/>
            </a:p>
          </p:txBody>
        </p:sp>
        <p:sp>
          <p:nvSpPr>
            <p:cNvPr id="102" name="Rounded Rectangle 101"/>
            <p:cNvSpPr/>
            <p:nvPr/>
          </p:nvSpPr>
          <p:spPr>
            <a:xfrm>
              <a:off x="5181933" y="4037904"/>
              <a:ext cx="830824"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@Q1</a:t>
              </a:r>
              <a:endParaRPr lang="en-US" dirty="0">
                <a:solidFill>
                  <a:sysClr val="windowText" lastClr="000000"/>
                </a:solidFill>
              </a:endParaRPr>
            </a:p>
          </p:txBody>
        </p:sp>
        <p:sp>
          <p:nvSpPr>
            <p:cNvPr id="105" name="Rounded Rectangle 104"/>
            <p:cNvSpPr/>
            <p:nvPr/>
          </p:nvSpPr>
          <p:spPr>
            <a:xfrm>
              <a:off x="5178391" y="4707634"/>
              <a:ext cx="834366"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@Q2</a:t>
              </a:r>
              <a:endParaRPr lang="en-US" dirty="0">
                <a:solidFill>
                  <a:sysClr val="windowText" lastClr="000000"/>
                </a:solidFill>
              </a:endParaRPr>
            </a:p>
          </p:txBody>
        </p:sp>
        <p:sp>
          <p:nvSpPr>
            <p:cNvPr id="106" name="Bent Arrow 105"/>
            <p:cNvSpPr/>
            <p:nvPr/>
          </p:nvSpPr>
          <p:spPr bwMode="auto">
            <a:xfrm flipV="1">
              <a:off x="3056308" y="3902270"/>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107" name="TextBox 106"/>
            <p:cNvSpPr txBox="1"/>
            <p:nvPr/>
          </p:nvSpPr>
          <p:spPr>
            <a:xfrm>
              <a:off x="3207871" y="4183472"/>
              <a:ext cx="685800" cy="276999"/>
            </a:xfrm>
            <a:prstGeom prst="rect">
              <a:avLst/>
            </a:prstGeom>
            <a:noFill/>
          </p:spPr>
          <p:txBody>
            <a:bodyPr wrap="square" rtlCol="0">
              <a:spAutoFit/>
            </a:bodyPr>
            <a:lstStyle/>
            <a:p>
              <a:r>
                <a:rPr lang="en-US" sz="1200" dirty="0" smtClean="0"/>
                <a:t>cue</a:t>
              </a:r>
              <a:endParaRPr lang="en-US" sz="1200" dirty="0"/>
            </a:p>
          </p:txBody>
        </p:sp>
        <p:grpSp>
          <p:nvGrpSpPr>
            <p:cNvPr id="14" name="Group 13"/>
            <p:cNvGrpSpPr/>
            <p:nvPr/>
          </p:nvGrpSpPr>
          <p:grpSpPr>
            <a:xfrm>
              <a:off x="4521496" y="4627625"/>
              <a:ext cx="837363" cy="693417"/>
              <a:chOff x="4521496" y="4627625"/>
              <a:chExt cx="837363" cy="693417"/>
            </a:xfrm>
          </p:grpSpPr>
          <p:sp>
            <p:nvSpPr>
              <p:cNvPr id="68" name="Bent Arrow 67"/>
              <p:cNvSpPr/>
              <p:nvPr/>
            </p:nvSpPr>
            <p:spPr bwMode="auto">
              <a:xfrm flipV="1">
                <a:off x="4521496" y="4627625"/>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76" name="TextBox 75"/>
              <p:cNvSpPr txBox="1"/>
              <p:nvPr/>
            </p:nvSpPr>
            <p:spPr>
              <a:xfrm>
                <a:off x="4673059" y="4917694"/>
                <a:ext cx="685800" cy="276999"/>
              </a:xfrm>
              <a:prstGeom prst="rect">
                <a:avLst/>
              </a:prstGeom>
              <a:noFill/>
            </p:spPr>
            <p:txBody>
              <a:bodyPr wrap="square" rtlCol="0">
                <a:spAutoFit/>
              </a:bodyPr>
              <a:lstStyle/>
              <a:p>
                <a:r>
                  <a:rPr lang="en-US" sz="1200" dirty="0" smtClean="0"/>
                  <a:t>2</a:t>
                </a:r>
                <a:endParaRPr lang="en-US" sz="1200" dirty="0"/>
              </a:p>
            </p:txBody>
          </p:sp>
        </p:grpSp>
        <p:sp>
          <p:nvSpPr>
            <p:cNvPr id="77" name="Rounded Rectangle 76"/>
            <p:cNvSpPr/>
            <p:nvPr/>
          </p:nvSpPr>
          <p:spPr>
            <a:xfrm>
              <a:off x="5181933" y="5416446"/>
              <a:ext cx="834366"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@Q3</a:t>
              </a:r>
              <a:endParaRPr lang="en-US" dirty="0">
                <a:solidFill>
                  <a:sysClr val="windowText" lastClr="000000"/>
                </a:solidFill>
              </a:endParaRPr>
            </a:p>
          </p:txBody>
        </p:sp>
        <p:grpSp>
          <p:nvGrpSpPr>
            <p:cNvPr id="78" name="Group 77"/>
            <p:cNvGrpSpPr/>
            <p:nvPr/>
          </p:nvGrpSpPr>
          <p:grpSpPr>
            <a:xfrm>
              <a:off x="4525038" y="5336437"/>
              <a:ext cx="837363" cy="693417"/>
              <a:chOff x="4521496" y="4627625"/>
              <a:chExt cx="837363" cy="693417"/>
            </a:xfrm>
          </p:grpSpPr>
          <p:sp>
            <p:nvSpPr>
              <p:cNvPr id="82" name="Bent Arrow 81"/>
              <p:cNvSpPr/>
              <p:nvPr/>
            </p:nvSpPr>
            <p:spPr bwMode="auto">
              <a:xfrm flipV="1">
                <a:off x="4521496" y="4627625"/>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83" name="TextBox 82"/>
              <p:cNvSpPr txBox="1"/>
              <p:nvPr/>
            </p:nvSpPr>
            <p:spPr>
              <a:xfrm>
                <a:off x="4673059" y="4917694"/>
                <a:ext cx="685800" cy="276999"/>
              </a:xfrm>
              <a:prstGeom prst="rect">
                <a:avLst/>
              </a:prstGeom>
              <a:noFill/>
            </p:spPr>
            <p:txBody>
              <a:bodyPr wrap="square" rtlCol="0">
                <a:spAutoFit/>
              </a:bodyPr>
              <a:lstStyle/>
              <a:p>
                <a:r>
                  <a:rPr lang="en-US" sz="1200" dirty="0" smtClean="0"/>
                  <a:t>3</a:t>
                </a:r>
                <a:endParaRPr lang="en-US" sz="1200" dirty="0"/>
              </a:p>
            </p:txBody>
          </p:sp>
        </p:grpSp>
        <p:grpSp>
          <p:nvGrpSpPr>
            <p:cNvPr id="109" name="Group 108"/>
            <p:cNvGrpSpPr/>
            <p:nvPr/>
          </p:nvGrpSpPr>
          <p:grpSpPr>
            <a:xfrm>
              <a:off x="4550736" y="6248400"/>
              <a:ext cx="609600" cy="152400"/>
              <a:chOff x="7620000" y="1222077"/>
              <a:chExt cx="609600" cy="152400"/>
            </a:xfrm>
          </p:grpSpPr>
          <p:sp>
            <p:nvSpPr>
              <p:cNvPr id="110" name="Oval 109"/>
              <p:cNvSpPr/>
              <p:nvPr/>
            </p:nvSpPr>
            <p:spPr bwMode="auto">
              <a:xfrm>
                <a:off x="7620000" y="1222077"/>
                <a:ext cx="152400" cy="14748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111" name="Oval 110"/>
              <p:cNvSpPr/>
              <p:nvPr/>
            </p:nvSpPr>
            <p:spPr bwMode="auto">
              <a:xfrm>
                <a:off x="7848600" y="1226995"/>
                <a:ext cx="152400" cy="14748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112" name="Oval 111"/>
              <p:cNvSpPr/>
              <p:nvPr/>
            </p:nvSpPr>
            <p:spPr bwMode="auto">
              <a:xfrm>
                <a:off x="8077200" y="1226995"/>
                <a:ext cx="152400" cy="14748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grpSp>
      </p:grpSp>
      <p:sp>
        <p:nvSpPr>
          <p:cNvPr id="16" name="Slide Number Placeholder 15"/>
          <p:cNvSpPr>
            <a:spLocks noGrp="1"/>
          </p:cNvSpPr>
          <p:nvPr>
            <p:ph type="sldNum" sz="quarter" idx="12"/>
          </p:nvPr>
        </p:nvSpPr>
        <p:spPr/>
        <p:txBody>
          <a:bodyPr/>
          <a:lstStyle/>
          <a:p>
            <a:fld id="{5744759D-0EFF-4FB2-9CCE-04E00944F0FE}" type="slidenum">
              <a:rPr lang="en-US" smtClean="0"/>
              <a:pPr/>
              <a:t>5</a:t>
            </a:fld>
            <a:endParaRPr lang="en-US" dirty="0"/>
          </a:p>
        </p:txBody>
      </p:sp>
    </p:spTree>
    <p:extLst>
      <p:ext uri="{BB962C8B-B14F-4D97-AF65-F5344CB8AC3E}">
        <p14:creationId xmlns:p14="http://schemas.microsoft.com/office/powerpoint/2010/main" val="137392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535" y="439479"/>
            <a:ext cx="7391400" cy="609600"/>
          </a:xfrm>
        </p:spPr>
        <p:txBody>
          <a:bodyPr/>
          <a:lstStyle/>
          <a:p>
            <a:r>
              <a:rPr lang="en-US" dirty="0" smtClean="0"/>
              <a:t>Measuring Similarity</a:t>
            </a:r>
            <a:endParaRPr lang="en-US" dirty="0"/>
          </a:p>
        </p:txBody>
      </p:sp>
      <p:grpSp>
        <p:nvGrpSpPr>
          <p:cNvPr id="80" name="Group 79"/>
          <p:cNvGrpSpPr/>
          <p:nvPr/>
        </p:nvGrpSpPr>
        <p:grpSpPr>
          <a:xfrm>
            <a:off x="997131" y="4242455"/>
            <a:ext cx="799812" cy="1779583"/>
            <a:chOff x="997131" y="4242455"/>
            <a:chExt cx="799812" cy="1779583"/>
          </a:xfrm>
        </p:grpSpPr>
        <p:sp>
          <p:nvSpPr>
            <p:cNvPr id="26" name="Rounded Rectangle 25"/>
            <p:cNvSpPr/>
            <p:nvPr/>
          </p:nvSpPr>
          <p:spPr>
            <a:xfrm>
              <a:off x="997131" y="4242455"/>
              <a:ext cx="799812"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Low</a:t>
              </a:r>
              <a:endParaRPr lang="en-US" dirty="0">
                <a:solidFill>
                  <a:sysClr val="windowText" lastClr="000000"/>
                </a:solidFill>
              </a:endParaRPr>
            </a:p>
          </p:txBody>
        </p:sp>
        <p:sp>
          <p:nvSpPr>
            <p:cNvPr id="27" name="Rounded Rectangle 26"/>
            <p:cNvSpPr/>
            <p:nvPr/>
          </p:nvSpPr>
          <p:spPr>
            <a:xfrm>
              <a:off x="997131" y="4855177"/>
              <a:ext cx="799812"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Med</a:t>
              </a:r>
              <a:endParaRPr lang="en-US" dirty="0">
                <a:solidFill>
                  <a:sysClr val="windowText" lastClr="000000"/>
                </a:solidFill>
              </a:endParaRPr>
            </a:p>
          </p:txBody>
        </p:sp>
        <p:sp>
          <p:nvSpPr>
            <p:cNvPr id="28" name="Rounded Rectangle 27"/>
            <p:cNvSpPr/>
            <p:nvPr/>
          </p:nvSpPr>
          <p:spPr>
            <a:xfrm>
              <a:off x="997131" y="5488638"/>
              <a:ext cx="799812"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High</a:t>
              </a:r>
              <a:endParaRPr lang="en-US" dirty="0">
                <a:solidFill>
                  <a:sysClr val="windowText" lastClr="000000"/>
                </a:solidFill>
              </a:endParaRPr>
            </a:p>
          </p:txBody>
        </p:sp>
      </p:grpSp>
      <p:grpSp>
        <p:nvGrpSpPr>
          <p:cNvPr id="81" name="Group 80"/>
          <p:cNvGrpSpPr/>
          <p:nvPr/>
        </p:nvGrpSpPr>
        <p:grpSpPr>
          <a:xfrm>
            <a:off x="1911531" y="4024513"/>
            <a:ext cx="914400" cy="2362200"/>
            <a:chOff x="1911531" y="4024513"/>
            <a:chExt cx="914400" cy="2362200"/>
          </a:xfrm>
        </p:grpSpPr>
        <p:sp>
          <p:nvSpPr>
            <p:cNvPr id="29" name="Rounded Rectangle 28"/>
            <p:cNvSpPr/>
            <p:nvPr/>
          </p:nvSpPr>
          <p:spPr>
            <a:xfrm>
              <a:off x="1911531" y="4024513"/>
              <a:ext cx="9144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V.Low</a:t>
              </a:r>
              <a:endParaRPr lang="en-US" dirty="0">
                <a:solidFill>
                  <a:sysClr val="windowText" lastClr="000000"/>
                </a:solidFill>
              </a:endParaRPr>
            </a:p>
          </p:txBody>
        </p:sp>
        <p:sp>
          <p:nvSpPr>
            <p:cNvPr id="30" name="Rounded Rectangle 29"/>
            <p:cNvSpPr/>
            <p:nvPr/>
          </p:nvSpPr>
          <p:spPr>
            <a:xfrm>
              <a:off x="1911531" y="5853313"/>
              <a:ext cx="9144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V.High</a:t>
              </a:r>
              <a:endParaRPr lang="en-US" dirty="0">
                <a:solidFill>
                  <a:sysClr val="windowText" lastClr="000000"/>
                </a:solidFill>
              </a:endParaRPr>
            </a:p>
          </p:txBody>
        </p:sp>
        <p:sp>
          <p:nvSpPr>
            <p:cNvPr id="31" name="Rounded Rectangle 30"/>
            <p:cNvSpPr/>
            <p:nvPr/>
          </p:nvSpPr>
          <p:spPr>
            <a:xfrm>
              <a:off x="1911531" y="4634113"/>
              <a:ext cx="9144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M.Low</a:t>
              </a:r>
              <a:endParaRPr lang="en-US" dirty="0">
                <a:solidFill>
                  <a:sysClr val="windowText" lastClr="000000"/>
                </a:solidFill>
              </a:endParaRPr>
            </a:p>
          </p:txBody>
        </p:sp>
        <p:sp>
          <p:nvSpPr>
            <p:cNvPr id="32" name="Rounded Rectangle 31"/>
            <p:cNvSpPr/>
            <p:nvPr/>
          </p:nvSpPr>
          <p:spPr>
            <a:xfrm>
              <a:off x="1911531" y="5243713"/>
              <a:ext cx="9144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M.High</a:t>
              </a:r>
              <a:endParaRPr lang="en-US" dirty="0">
                <a:solidFill>
                  <a:sysClr val="windowText" lastClr="000000"/>
                </a:solidFill>
              </a:endParaRPr>
            </a:p>
          </p:txBody>
        </p:sp>
      </p:grpSp>
      <p:sp>
        <p:nvSpPr>
          <p:cNvPr id="43" name="Slide Number Placeholder 42"/>
          <p:cNvSpPr>
            <a:spLocks noGrp="1"/>
          </p:cNvSpPr>
          <p:nvPr>
            <p:ph type="sldNum" sz="quarter" idx="12"/>
          </p:nvPr>
        </p:nvSpPr>
        <p:spPr/>
        <p:txBody>
          <a:bodyPr/>
          <a:lstStyle/>
          <a:p>
            <a:fld id="{5744759D-0EFF-4FB2-9CCE-04E00944F0FE}" type="slidenum">
              <a:rPr lang="en-US" smtClean="0"/>
              <a:pPr/>
              <a:t>6</a:t>
            </a:fld>
            <a:endParaRPr lang="en-US" dirty="0"/>
          </a:p>
        </p:txBody>
      </p:sp>
      <p:sp>
        <p:nvSpPr>
          <p:cNvPr id="69" name="Rounded Rectangle 68"/>
          <p:cNvSpPr/>
          <p:nvPr/>
        </p:nvSpPr>
        <p:spPr>
          <a:xfrm>
            <a:off x="1380679" y="1225350"/>
            <a:ext cx="1885127" cy="45105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Cue</a:t>
            </a:r>
            <a:endParaRPr lang="en-US" dirty="0">
              <a:solidFill>
                <a:sysClr val="windowText" lastClr="000000"/>
              </a:solidFill>
            </a:endParaRPr>
          </a:p>
        </p:txBody>
      </p:sp>
      <p:sp>
        <p:nvSpPr>
          <p:cNvPr id="70" name="Rounded Rectangle 69"/>
          <p:cNvSpPr/>
          <p:nvPr/>
        </p:nvSpPr>
        <p:spPr>
          <a:xfrm>
            <a:off x="3829238" y="1224412"/>
            <a:ext cx="1885127" cy="45105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Results</a:t>
            </a:r>
            <a:endParaRPr lang="en-US" dirty="0">
              <a:solidFill>
                <a:sysClr val="windowText" lastClr="000000"/>
              </a:solidFill>
            </a:endParaRPr>
          </a:p>
        </p:txBody>
      </p:sp>
      <p:sp>
        <p:nvSpPr>
          <p:cNvPr id="71" name="Rounded Rectangle 70"/>
          <p:cNvSpPr/>
          <p:nvPr/>
        </p:nvSpPr>
        <p:spPr>
          <a:xfrm>
            <a:off x="6192073" y="1231500"/>
            <a:ext cx="1885127" cy="45105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Match Scores</a:t>
            </a:r>
            <a:endParaRPr lang="en-US" dirty="0">
              <a:solidFill>
                <a:sysClr val="windowText" lastClr="000000"/>
              </a:solidFill>
            </a:endParaRPr>
          </a:p>
        </p:txBody>
      </p:sp>
      <p:grpSp>
        <p:nvGrpSpPr>
          <p:cNvPr id="74" name="Group 73"/>
          <p:cNvGrpSpPr/>
          <p:nvPr/>
        </p:nvGrpSpPr>
        <p:grpSpPr>
          <a:xfrm>
            <a:off x="1134470" y="1752600"/>
            <a:ext cx="6398300" cy="1272914"/>
            <a:chOff x="1134470" y="1752600"/>
            <a:chExt cx="6398300" cy="1272914"/>
          </a:xfrm>
        </p:grpSpPr>
        <p:grpSp>
          <p:nvGrpSpPr>
            <p:cNvPr id="37" name="Group 36"/>
            <p:cNvGrpSpPr/>
            <p:nvPr/>
          </p:nvGrpSpPr>
          <p:grpSpPr>
            <a:xfrm>
              <a:off x="1134470" y="1827267"/>
              <a:ext cx="2247612" cy="534933"/>
              <a:chOff x="1214935" y="3232487"/>
              <a:chExt cx="2247612" cy="534933"/>
            </a:xfrm>
          </p:grpSpPr>
          <p:sp>
            <p:nvSpPr>
              <p:cNvPr id="33" name="Rounded Rectangle 32"/>
              <p:cNvSpPr/>
              <p:nvPr/>
            </p:nvSpPr>
            <p:spPr>
              <a:xfrm>
                <a:off x="1214935" y="323402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C1</a:t>
                </a:r>
                <a:endParaRPr lang="en-US" dirty="0">
                  <a:solidFill>
                    <a:sysClr val="windowText" lastClr="000000"/>
                  </a:solidFill>
                </a:endParaRPr>
              </a:p>
            </p:txBody>
          </p:sp>
          <p:sp>
            <p:nvSpPr>
              <p:cNvPr id="34" name="Down Arrow 33"/>
              <p:cNvSpPr/>
              <p:nvPr/>
            </p:nvSpPr>
            <p:spPr>
              <a:xfrm rot="16200000">
                <a:off x="2086821" y="3144152"/>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991996" y="3342792"/>
                <a:ext cx="823425" cy="276999"/>
              </a:xfrm>
              <a:prstGeom prst="rect">
                <a:avLst/>
              </a:prstGeom>
              <a:noFill/>
            </p:spPr>
            <p:txBody>
              <a:bodyPr wrap="square" rtlCol="0">
                <a:spAutoFit/>
              </a:bodyPr>
              <a:lstStyle/>
              <a:p>
                <a:r>
                  <a:rPr lang="en-US" sz="1200" dirty="0" smtClean="0"/>
                  <a:t>feature</a:t>
                </a:r>
                <a:endParaRPr lang="en-US" sz="1200" dirty="0"/>
              </a:p>
            </p:txBody>
          </p:sp>
          <p:sp>
            <p:nvSpPr>
              <p:cNvPr id="36" name="Rounded Rectangle 35"/>
              <p:cNvSpPr/>
              <p:nvPr/>
            </p:nvSpPr>
            <p:spPr>
              <a:xfrm>
                <a:off x="2666278" y="3232487"/>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Low</a:t>
                </a:r>
                <a:endParaRPr lang="en-US" dirty="0">
                  <a:solidFill>
                    <a:sysClr val="windowText" lastClr="000000"/>
                  </a:solidFill>
                </a:endParaRPr>
              </a:p>
            </p:txBody>
          </p:sp>
        </p:grpSp>
        <p:grpSp>
          <p:nvGrpSpPr>
            <p:cNvPr id="38" name="Group 37"/>
            <p:cNvGrpSpPr/>
            <p:nvPr/>
          </p:nvGrpSpPr>
          <p:grpSpPr>
            <a:xfrm>
              <a:off x="3657600" y="2462775"/>
              <a:ext cx="2247612" cy="557783"/>
              <a:chOff x="1214935" y="3209637"/>
              <a:chExt cx="2247612" cy="557783"/>
            </a:xfrm>
          </p:grpSpPr>
          <p:sp>
            <p:nvSpPr>
              <p:cNvPr id="39" name="Rounded Rectangle 38"/>
              <p:cNvSpPr/>
              <p:nvPr/>
            </p:nvSpPr>
            <p:spPr>
              <a:xfrm>
                <a:off x="1214935" y="323402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C1</a:t>
                </a:r>
                <a:endParaRPr lang="en-US" dirty="0">
                  <a:solidFill>
                    <a:sysClr val="windowText" lastClr="000000"/>
                  </a:solidFill>
                </a:endParaRPr>
              </a:p>
            </p:txBody>
          </p:sp>
          <p:sp>
            <p:nvSpPr>
              <p:cNvPr id="40" name="Down Arrow 39"/>
              <p:cNvSpPr/>
              <p:nvPr/>
            </p:nvSpPr>
            <p:spPr>
              <a:xfrm rot="16200000">
                <a:off x="2086821" y="3144152"/>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991996" y="3342792"/>
                <a:ext cx="823425" cy="276999"/>
              </a:xfrm>
              <a:prstGeom prst="rect">
                <a:avLst/>
              </a:prstGeom>
              <a:noFill/>
            </p:spPr>
            <p:txBody>
              <a:bodyPr wrap="square" rtlCol="0">
                <a:spAutoFit/>
              </a:bodyPr>
              <a:lstStyle/>
              <a:p>
                <a:r>
                  <a:rPr lang="en-US" sz="1200" dirty="0" smtClean="0"/>
                  <a:t>feature</a:t>
                </a:r>
                <a:endParaRPr lang="en-US" sz="1200" dirty="0"/>
              </a:p>
            </p:txBody>
          </p:sp>
          <p:sp>
            <p:nvSpPr>
              <p:cNvPr id="42" name="Rounded Rectangle 41"/>
              <p:cNvSpPr/>
              <p:nvPr/>
            </p:nvSpPr>
            <p:spPr>
              <a:xfrm>
                <a:off x="2666278" y="3209637"/>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High</a:t>
                </a:r>
                <a:endParaRPr lang="en-US" dirty="0">
                  <a:solidFill>
                    <a:sysClr val="windowText" lastClr="000000"/>
                  </a:solidFill>
                </a:endParaRPr>
              </a:p>
            </p:txBody>
          </p:sp>
        </p:grpSp>
        <p:grpSp>
          <p:nvGrpSpPr>
            <p:cNvPr id="44" name="Group 43"/>
            <p:cNvGrpSpPr/>
            <p:nvPr/>
          </p:nvGrpSpPr>
          <p:grpSpPr>
            <a:xfrm>
              <a:off x="3657600" y="1752600"/>
              <a:ext cx="2247612" cy="557783"/>
              <a:chOff x="1214935" y="3209637"/>
              <a:chExt cx="2247612" cy="557783"/>
            </a:xfrm>
          </p:grpSpPr>
          <p:sp>
            <p:nvSpPr>
              <p:cNvPr id="45" name="Rounded Rectangle 44"/>
              <p:cNvSpPr/>
              <p:nvPr/>
            </p:nvSpPr>
            <p:spPr>
              <a:xfrm>
                <a:off x="1214935" y="323402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C1</a:t>
                </a:r>
                <a:endParaRPr lang="en-US" dirty="0">
                  <a:solidFill>
                    <a:sysClr val="windowText" lastClr="000000"/>
                  </a:solidFill>
                </a:endParaRPr>
              </a:p>
            </p:txBody>
          </p:sp>
          <p:sp>
            <p:nvSpPr>
              <p:cNvPr id="46" name="Down Arrow 45"/>
              <p:cNvSpPr/>
              <p:nvPr/>
            </p:nvSpPr>
            <p:spPr>
              <a:xfrm rot="16200000">
                <a:off x="2086821" y="3144152"/>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991996" y="3342792"/>
                <a:ext cx="823425" cy="276999"/>
              </a:xfrm>
              <a:prstGeom prst="rect">
                <a:avLst/>
              </a:prstGeom>
              <a:noFill/>
            </p:spPr>
            <p:txBody>
              <a:bodyPr wrap="square" rtlCol="0">
                <a:spAutoFit/>
              </a:bodyPr>
              <a:lstStyle/>
              <a:p>
                <a:r>
                  <a:rPr lang="en-US" sz="1200" dirty="0" smtClean="0"/>
                  <a:t>feature</a:t>
                </a:r>
                <a:endParaRPr lang="en-US" sz="1200" dirty="0"/>
              </a:p>
            </p:txBody>
          </p:sp>
          <p:sp>
            <p:nvSpPr>
              <p:cNvPr id="48" name="Rounded Rectangle 47"/>
              <p:cNvSpPr/>
              <p:nvPr/>
            </p:nvSpPr>
            <p:spPr>
              <a:xfrm>
                <a:off x="2666278" y="3209637"/>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Med</a:t>
                </a:r>
                <a:endParaRPr lang="en-US" dirty="0">
                  <a:solidFill>
                    <a:sysClr val="windowText" lastClr="000000"/>
                  </a:solidFill>
                </a:endParaRPr>
              </a:p>
            </p:txBody>
          </p:sp>
        </p:grpSp>
        <p:sp>
          <p:nvSpPr>
            <p:cNvPr id="72" name="Rounded Rectangle 71"/>
            <p:cNvSpPr/>
            <p:nvPr/>
          </p:nvSpPr>
          <p:spPr>
            <a:xfrm>
              <a:off x="6736501" y="1752600"/>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0</a:t>
              </a:r>
              <a:endParaRPr lang="en-US" dirty="0">
                <a:solidFill>
                  <a:sysClr val="windowText" lastClr="000000"/>
                </a:solidFill>
              </a:endParaRPr>
            </a:p>
          </p:txBody>
        </p:sp>
        <p:sp>
          <p:nvSpPr>
            <p:cNvPr id="73" name="Rounded Rectangle 72"/>
            <p:cNvSpPr/>
            <p:nvPr/>
          </p:nvSpPr>
          <p:spPr>
            <a:xfrm>
              <a:off x="6736500" y="2492114"/>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0</a:t>
              </a:r>
              <a:endParaRPr lang="en-US" dirty="0">
                <a:solidFill>
                  <a:sysClr val="windowText" lastClr="000000"/>
                </a:solidFill>
              </a:endParaRPr>
            </a:p>
          </p:txBody>
        </p:sp>
      </p:grpSp>
      <p:grpSp>
        <p:nvGrpSpPr>
          <p:cNvPr id="78" name="Group 77"/>
          <p:cNvGrpSpPr/>
          <p:nvPr/>
        </p:nvGrpSpPr>
        <p:grpSpPr>
          <a:xfrm>
            <a:off x="1114001" y="1781939"/>
            <a:ext cx="6418768" cy="2706301"/>
            <a:chOff x="1134470" y="3187169"/>
            <a:chExt cx="6418768" cy="2706301"/>
          </a:xfrm>
        </p:grpSpPr>
        <p:grpSp>
          <p:nvGrpSpPr>
            <p:cNvPr id="4" name="Group 3"/>
            <p:cNvGrpSpPr/>
            <p:nvPr/>
          </p:nvGrpSpPr>
          <p:grpSpPr>
            <a:xfrm>
              <a:off x="1134470" y="3216508"/>
              <a:ext cx="2446929" cy="1203130"/>
              <a:chOff x="2535580" y="1129707"/>
              <a:chExt cx="2446929" cy="1203130"/>
            </a:xfrm>
          </p:grpSpPr>
          <p:sp>
            <p:nvSpPr>
              <p:cNvPr id="7" name="Rounded Rectangle 6"/>
              <p:cNvSpPr/>
              <p:nvPr/>
            </p:nvSpPr>
            <p:spPr>
              <a:xfrm>
                <a:off x="2535580" y="115409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C1</a:t>
                </a:r>
                <a:endParaRPr lang="en-US" dirty="0">
                  <a:solidFill>
                    <a:sysClr val="windowText" lastClr="000000"/>
                  </a:solidFill>
                </a:endParaRPr>
              </a:p>
            </p:txBody>
          </p:sp>
          <p:grpSp>
            <p:nvGrpSpPr>
              <p:cNvPr id="8" name="Group 7"/>
              <p:cNvGrpSpPr/>
              <p:nvPr/>
            </p:nvGrpSpPr>
            <p:grpSpPr>
              <a:xfrm>
                <a:off x="3225645" y="1159047"/>
                <a:ext cx="910422" cy="484632"/>
                <a:chOff x="4149193" y="1266200"/>
                <a:chExt cx="910422" cy="484632"/>
              </a:xfrm>
            </p:grpSpPr>
            <p:sp>
              <p:nvSpPr>
                <p:cNvPr id="22" name="Down Arrow 21"/>
                <p:cNvSpPr/>
                <p:nvPr/>
              </p:nvSpPr>
              <p:spPr>
                <a:xfrm rot="16200000">
                  <a:off x="4331014" y="117137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149193" y="1370015"/>
                  <a:ext cx="910422" cy="276999"/>
                </a:xfrm>
                <a:prstGeom prst="rect">
                  <a:avLst/>
                </a:prstGeom>
                <a:noFill/>
              </p:spPr>
              <p:txBody>
                <a:bodyPr wrap="square" rtlCol="0">
                  <a:spAutoFit/>
                </a:bodyPr>
                <a:lstStyle/>
                <a:p>
                  <a:r>
                    <a:rPr lang="en-US" sz="1200" dirty="0" smtClean="0"/>
                    <a:t>feature1</a:t>
                  </a:r>
                  <a:endParaRPr lang="en-US" sz="1200" dirty="0"/>
                </a:p>
              </p:txBody>
            </p:sp>
          </p:grpSp>
          <p:sp>
            <p:nvSpPr>
              <p:cNvPr id="9" name="Rounded Rectangle 8"/>
              <p:cNvSpPr/>
              <p:nvPr/>
            </p:nvSpPr>
            <p:spPr>
              <a:xfrm>
                <a:off x="3986923" y="1129707"/>
                <a:ext cx="995586"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Low</a:t>
                </a:r>
                <a:endParaRPr lang="en-US" dirty="0">
                  <a:solidFill>
                    <a:sysClr val="windowText" lastClr="000000"/>
                  </a:solidFill>
                </a:endParaRPr>
              </a:p>
            </p:txBody>
          </p:sp>
          <p:sp>
            <p:nvSpPr>
              <p:cNvPr id="10" name="Rounded Rectangle 9"/>
              <p:cNvSpPr/>
              <p:nvPr/>
            </p:nvSpPr>
            <p:spPr>
              <a:xfrm>
                <a:off x="3983380" y="1799437"/>
                <a:ext cx="99912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M.Low</a:t>
                </a:r>
                <a:endParaRPr lang="en-US" dirty="0">
                  <a:solidFill>
                    <a:sysClr val="windowText" lastClr="000000"/>
                  </a:solidFill>
                </a:endParaRPr>
              </a:p>
            </p:txBody>
          </p:sp>
          <p:grpSp>
            <p:nvGrpSpPr>
              <p:cNvPr id="13" name="Group 12"/>
              <p:cNvGrpSpPr/>
              <p:nvPr/>
            </p:nvGrpSpPr>
            <p:grpSpPr>
              <a:xfrm>
                <a:off x="3270783" y="1623798"/>
                <a:ext cx="837363" cy="693417"/>
                <a:chOff x="3270783" y="1623798"/>
                <a:chExt cx="837363" cy="693417"/>
              </a:xfrm>
            </p:grpSpPr>
            <p:sp>
              <p:nvSpPr>
                <p:cNvPr id="20" name="Bent Arrow 19"/>
                <p:cNvSpPr/>
                <p:nvPr/>
              </p:nvSpPr>
              <p:spPr bwMode="auto">
                <a:xfrm flipV="1">
                  <a:off x="3312641" y="1623798"/>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1" name="TextBox 20"/>
                <p:cNvSpPr txBox="1"/>
                <p:nvPr/>
              </p:nvSpPr>
              <p:spPr>
                <a:xfrm>
                  <a:off x="3270783" y="1861204"/>
                  <a:ext cx="837363" cy="276999"/>
                </a:xfrm>
                <a:prstGeom prst="rect">
                  <a:avLst/>
                </a:prstGeom>
                <a:noFill/>
              </p:spPr>
              <p:txBody>
                <a:bodyPr wrap="square" rtlCol="0">
                  <a:spAutoFit/>
                </a:bodyPr>
                <a:lstStyle/>
                <a:p>
                  <a:r>
                    <a:rPr lang="en-US" sz="1200" dirty="0" smtClean="0"/>
                    <a:t>feature2</a:t>
                  </a:r>
                  <a:endParaRPr lang="en-US" sz="1200" dirty="0"/>
                </a:p>
              </p:txBody>
            </p:sp>
          </p:grpSp>
        </p:grpSp>
        <p:grpSp>
          <p:nvGrpSpPr>
            <p:cNvPr id="49" name="Group 48"/>
            <p:cNvGrpSpPr/>
            <p:nvPr/>
          </p:nvGrpSpPr>
          <p:grpSpPr>
            <a:xfrm>
              <a:off x="3663729" y="3187169"/>
              <a:ext cx="2432271" cy="1203130"/>
              <a:chOff x="2535580" y="1129707"/>
              <a:chExt cx="2432271" cy="1203130"/>
            </a:xfrm>
          </p:grpSpPr>
          <p:sp>
            <p:nvSpPr>
              <p:cNvPr id="50" name="Rounded Rectangle 49"/>
              <p:cNvSpPr/>
              <p:nvPr/>
            </p:nvSpPr>
            <p:spPr>
              <a:xfrm>
                <a:off x="2535580" y="115409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C1</a:t>
                </a:r>
                <a:endParaRPr lang="en-US" dirty="0">
                  <a:solidFill>
                    <a:sysClr val="windowText" lastClr="000000"/>
                  </a:solidFill>
                </a:endParaRPr>
              </a:p>
            </p:txBody>
          </p:sp>
          <p:grpSp>
            <p:nvGrpSpPr>
              <p:cNvPr id="51" name="Group 50"/>
              <p:cNvGrpSpPr/>
              <p:nvPr/>
            </p:nvGrpSpPr>
            <p:grpSpPr>
              <a:xfrm>
                <a:off x="3225645" y="1159047"/>
                <a:ext cx="910422" cy="484632"/>
                <a:chOff x="4149193" y="1266200"/>
                <a:chExt cx="910422" cy="484632"/>
              </a:xfrm>
            </p:grpSpPr>
            <p:sp>
              <p:nvSpPr>
                <p:cNvPr id="57" name="Down Arrow 56"/>
                <p:cNvSpPr/>
                <p:nvPr/>
              </p:nvSpPr>
              <p:spPr>
                <a:xfrm rot="16200000">
                  <a:off x="4331014" y="117137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149193" y="1370015"/>
                  <a:ext cx="910422" cy="276999"/>
                </a:xfrm>
                <a:prstGeom prst="rect">
                  <a:avLst/>
                </a:prstGeom>
                <a:noFill/>
              </p:spPr>
              <p:txBody>
                <a:bodyPr wrap="square" rtlCol="0">
                  <a:spAutoFit/>
                </a:bodyPr>
                <a:lstStyle/>
                <a:p>
                  <a:r>
                    <a:rPr lang="en-US" sz="1200" dirty="0" smtClean="0"/>
                    <a:t>feature1</a:t>
                  </a:r>
                  <a:endParaRPr lang="en-US" sz="1200" dirty="0"/>
                </a:p>
              </p:txBody>
            </p:sp>
          </p:grpSp>
          <p:sp>
            <p:nvSpPr>
              <p:cNvPr id="52" name="Rounded Rectangle 51"/>
              <p:cNvSpPr/>
              <p:nvPr/>
            </p:nvSpPr>
            <p:spPr>
              <a:xfrm>
                <a:off x="3986923" y="1129707"/>
                <a:ext cx="980928"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Med</a:t>
                </a:r>
                <a:endParaRPr lang="en-US" dirty="0">
                  <a:solidFill>
                    <a:sysClr val="windowText" lastClr="000000"/>
                  </a:solidFill>
                </a:endParaRPr>
              </a:p>
            </p:txBody>
          </p:sp>
          <p:sp>
            <p:nvSpPr>
              <p:cNvPr id="53" name="Rounded Rectangle 52"/>
              <p:cNvSpPr/>
              <p:nvPr/>
            </p:nvSpPr>
            <p:spPr>
              <a:xfrm>
                <a:off x="3983381" y="1799437"/>
                <a:ext cx="98447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M.Low</a:t>
                </a:r>
                <a:endParaRPr lang="en-US" dirty="0">
                  <a:solidFill>
                    <a:sysClr val="windowText" lastClr="000000"/>
                  </a:solidFill>
                </a:endParaRPr>
              </a:p>
            </p:txBody>
          </p:sp>
          <p:grpSp>
            <p:nvGrpSpPr>
              <p:cNvPr id="54" name="Group 53"/>
              <p:cNvGrpSpPr/>
              <p:nvPr/>
            </p:nvGrpSpPr>
            <p:grpSpPr>
              <a:xfrm>
                <a:off x="3270783" y="1623798"/>
                <a:ext cx="837363" cy="693417"/>
                <a:chOff x="3270783" y="1623798"/>
                <a:chExt cx="837363" cy="693417"/>
              </a:xfrm>
            </p:grpSpPr>
            <p:sp>
              <p:nvSpPr>
                <p:cNvPr id="55" name="Bent Arrow 54"/>
                <p:cNvSpPr/>
                <p:nvPr/>
              </p:nvSpPr>
              <p:spPr bwMode="auto">
                <a:xfrm flipV="1">
                  <a:off x="3312641" y="1623798"/>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56" name="TextBox 55"/>
                <p:cNvSpPr txBox="1"/>
                <p:nvPr/>
              </p:nvSpPr>
              <p:spPr>
                <a:xfrm>
                  <a:off x="3270783" y="1861204"/>
                  <a:ext cx="837363" cy="276999"/>
                </a:xfrm>
                <a:prstGeom prst="rect">
                  <a:avLst/>
                </a:prstGeom>
                <a:noFill/>
              </p:spPr>
              <p:txBody>
                <a:bodyPr wrap="square" rtlCol="0">
                  <a:spAutoFit/>
                </a:bodyPr>
                <a:lstStyle/>
                <a:p>
                  <a:r>
                    <a:rPr lang="en-US" sz="1200" dirty="0" smtClean="0"/>
                    <a:t>feature2</a:t>
                  </a:r>
                  <a:endParaRPr lang="en-US" sz="1200" dirty="0"/>
                </a:p>
              </p:txBody>
            </p:sp>
          </p:grpSp>
        </p:grpSp>
        <p:grpSp>
          <p:nvGrpSpPr>
            <p:cNvPr id="59" name="Group 58"/>
            <p:cNvGrpSpPr/>
            <p:nvPr/>
          </p:nvGrpSpPr>
          <p:grpSpPr>
            <a:xfrm>
              <a:off x="3724196" y="4690340"/>
              <a:ext cx="2467877" cy="1203130"/>
              <a:chOff x="2535580" y="1129707"/>
              <a:chExt cx="2467877" cy="1203130"/>
            </a:xfrm>
          </p:grpSpPr>
          <p:sp>
            <p:nvSpPr>
              <p:cNvPr id="60" name="Rounded Rectangle 59"/>
              <p:cNvSpPr/>
              <p:nvPr/>
            </p:nvSpPr>
            <p:spPr>
              <a:xfrm>
                <a:off x="2535580" y="115409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C1</a:t>
                </a:r>
                <a:endParaRPr lang="en-US" dirty="0">
                  <a:solidFill>
                    <a:sysClr val="windowText" lastClr="000000"/>
                  </a:solidFill>
                </a:endParaRPr>
              </a:p>
            </p:txBody>
          </p:sp>
          <p:grpSp>
            <p:nvGrpSpPr>
              <p:cNvPr id="61" name="Group 60"/>
              <p:cNvGrpSpPr/>
              <p:nvPr/>
            </p:nvGrpSpPr>
            <p:grpSpPr>
              <a:xfrm>
                <a:off x="3225645" y="1159047"/>
                <a:ext cx="910422" cy="484632"/>
                <a:chOff x="4149193" y="1266200"/>
                <a:chExt cx="910422" cy="484632"/>
              </a:xfrm>
            </p:grpSpPr>
            <p:sp>
              <p:nvSpPr>
                <p:cNvPr id="67" name="Down Arrow 66"/>
                <p:cNvSpPr/>
                <p:nvPr/>
              </p:nvSpPr>
              <p:spPr>
                <a:xfrm rot="16200000">
                  <a:off x="4331014" y="117137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4149193" y="1370015"/>
                  <a:ext cx="910422" cy="276999"/>
                </a:xfrm>
                <a:prstGeom prst="rect">
                  <a:avLst/>
                </a:prstGeom>
                <a:noFill/>
              </p:spPr>
              <p:txBody>
                <a:bodyPr wrap="square" rtlCol="0">
                  <a:spAutoFit/>
                </a:bodyPr>
                <a:lstStyle/>
                <a:p>
                  <a:r>
                    <a:rPr lang="en-US" sz="1200" dirty="0" smtClean="0"/>
                    <a:t>feature1</a:t>
                  </a:r>
                  <a:endParaRPr lang="en-US" sz="1200" dirty="0"/>
                </a:p>
              </p:txBody>
            </p:sp>
          </p:grpSp>
          <p:sp>
            <p:nvSpPr>
              <p:cNvPr id="62" name="Rounded Rectangle 61"/>
              <p:cNvSpPr/>
              <p:nvPr/>
            </p:nvSpPr>
            <p:spPr>
              <a:xfrm>
                <a:off x="3986923" y="1129707"/>
                <a:ext cx="1016534"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High</a:t>
                </a:r>
                <a:endParaRPr lang="en-US" dirty="0">
                  <a:solidFill>
                    <a:sysClr val="windowText" lastClr="000000"/>
                  </a:solidFill>
                </a:endParaRPr>
              </a:p>
            </p:txBody>
          </p:sp>
          <p:sp>
            <p:nvSpPr>
              <p:cNvPr id="63" name="Rounded Rectangle 62"/>
              <p:cNvSpPr/>
              <p:nvPr/>
            </p:nvSpPr>
            <p:spPr>
              <a:xfrm>
                <a:off x="3983381" y="1799437"/>
                <a:ext cx="1020076"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M.High</a:t>
                </a:r>
                <a:endParaRPr lang="en-US" dirty="0">
                  <a:solidFill>
                    <a:sysClr val="windowText" lastClr="000000"/>
                  </a:solidFill>
                </a:endParaRPr>
              </a:p>
            </p:txBody>
          </p:sp>
          <p:grpSp>
            <p:nvGrpSpPr>
              <p:cNvPr id="64" name="Group 63"/>
              <p:cNvGrpSpPr/>
              <p:nvPr/>
            </p:nvGrpSpPr>
            <p:grpSpPr>
              <a:xfrm>
                <a:off x="3270783" y="1623798"/>
                <a:ext cx="837363" cy="693417"/>
                <a:chOff x="3270783" y="1623798"/>
                <a:chExt cx="837363" cy="693417"/>
              </a:xfrm>
            </p:grpSpPr>
            <p:sp>
              <p:nvSpPr>
                <p:cNvPr id="65" name="Bent Arrow 64"/>
                <p:cNvSpPr/>
                <p:nvPr/>
              </p:nvSpPr>
              <p:spPr bwMode="auto">
                <a:xfrm flipV="1">
                  <a:off x="3312641" y="1623798"/>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66" name="TextBox 65"/>
                <p:cNvSpPr txBox="1"/>
                <p:nvPr/>
              </p:nvSpPr>
              <p:spPr>
                <a:xfrm>
                  <a:off x="3270783" y="1861204"/>
                  <a:ext cx="837363" cy="276999"/>
                </a:xfrm>
                <a:prstGeom prst="rect">
                  <a:avLst/>
                </a:prstGeom>
                <a:noFill/>
              </p:spPr>
              <p:txBody>
                <a:bodyPr wrap="square" rtlCol="0">
                  <a:spAutoFit/>
                </a:bodyPr>
                <a:lstStyle/>
                <a:p>
                  <a:r>
                    <a:rPr lang="en-US" sz="1200" dirty="0" smtClean="0"/>
                    <a:t>feature2</a:t>
                  </a:r>
                  <a:endParaRPr lang="en-US" sz="1200" dirty="0"/>
                </a:p>
              </p:txBody>
            </p:sp>
          </p:grpSp>
        </p:grpSp>
        <p:sp>
          <p:nvSpPr>
            <p:cNvPr id="76" name="Rounded Rectangle 75"/>
            <p:cNvSpPr/>
            <p:nvPr/>
          </p:nvSpPr>
          <p:spPr>
            <a:xfrm>
              <a:off x="6752051" y="3472252"/>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1</a:t>
              </a:r>
              <a:endParaRPr lang="en-US" dirty="0">
                <a:solidFill>
                  <a:sysClr val="windowText" lastClr="000000"/>
                </a:solidFill>
              </a:endParaRPr>
            </a:p>
          </p:txBody>
        </p:sp>
        <p:sp>
          <p:nvSpPr>
            <p:cNvPr id="77" name="Rounded Rectangle 76"/>
            <p:cNvSpPr/>
            <p:nvPr/>
          </p:nvSpPr>
          <p:spPr>
            <a:xfrm>
              <a:off x="6756969" y="4997739"/>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0</a:t>
              </a:r>
              <a:endParaRPr lang="en-US" dirty="0">
                <a:solidFill>
                  <a:sysClr val="windowText" lastClr="000000"/>
                </a:solidFill>
              </a:endParaRPr>
            </a:p>
          </p:txBody>
        </p:sp>
      </p:grpSp>
      <p:sp>
        <p:nvSpPr>
          <p:cNvPr id="79" name="Rounded Rectangle 78"/>
          <p:cNvSpPr/>
          <p:nvPr/>
        </p:nvSpPr>
        <p:spPr>
          <a:xfrm>
            <a:off x="3142163" y="4785154"/>
            <a:ext cx="4390607" cy="45105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One dimension doesn’t capture similarity</a:t>
            </a:r>
            <a:endParaRPr lang="en-US" dirty="0">
              <a:solidFill>
                <a:sysClr val="windowText" lastClr="000000"/>
              </a:solidFill>
            </a:endParaRPr>
          </a:p>
        </p:txBody>
      </p:sp>
      <p:sp>
        <p:nvSpPr>
          <p:cNvPr id="82" name="Rounded Rectangle 81"/>
          <p:cNvSpPr/>
          <p:nvPr/>
        </p:nvSpPr>
        <p:spPr>
          <a:xfrm>
            <a:off x="3137244" y="5510413"/>
            <a:ext cx="4390607" cy="45105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Adding a second dimension helps</a:t>
            </a:r>
            <a:endParaRPr lang="en-US" dirty="0">
              <a:solidFill>
                <a:sysClr val="windowText" lastClr="000000"/>
              </a:solidFill>
            </a:endParaRPr>
          </a:p>
        </p:txBody>
      </p:sp>
    </p:spTree>
    <p:extLst>
      <p:ext uri="{BB962C8B-B14F-4D97-AF65-F5344CB8AC3E}">
        <p14:creationId xmlns:p14="http://schemas.microsoft.com/office/powerpoint/2010/main" val="182086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391400" cy="609600"/>
          </a:xfrm>
        </p:spPr>
        <p:txBody>
          <a:bodyPr/>
          <a:lstStyle/>
          <a:p>
            <a:r>
              <a:rPr lang="en-US" dirty="0" smtClean="0"/>
              <a:t>Episodic and Semantic Memory Conflicts</a:t>
            </a:r>
            <a:endParaRPr lang="en-US" dirty="0"/>
          </a:p>
        </p:txBody>
      </p:sp>
      <p:sp>
        <p:nvSpPr>
          <p:cNvPr id="3" name="Content Placeholder 2"/>
          <p:cNvSpPr>
            <a:spLocks noGrp="1"/>
          </p:cNvSpPr>
          <p:nvPr>
            <p:ph idx="1"/>
          </p:nvPr>
        </p:nvSpPr>
        <p:spPr/>
        <p:txBody>
          <a:bodyPr/>
          <a:lstStyle/>
          <a:p>
            <a:r>
              <a:rPr lang="en-US" dirty="0" smtClean="0"/>
              <a:t>The objects in memory are identified in semantic memory</a:t>
            </a:r>
          </a:p>
          <a:p>
            <a:pPr lvl="1"/>
            <a:r>
              <a:rPr lang="en-US" dirty="0" smtClean="0"/>
              <a:t>Some of the attributes on these objects (statistics) change over time</a:t>
            </a:r>
          </a:p>
          <a:p>
            <a:pPr lvl="1"/>
            <a:endParaRPr lang="en-US" dirty="0" smtClean="0"/>
          </a:p>
          <a:p>
            <a:r>
              <a:rPr lang="en-US" dirty="0" smtClean="0"/>
              <a:t>These long-term identifiers are referenced on the </a:t>
            </a:r>
            <a:r>
              <a:rPr lang="en-US" dirty="0" err="1" smtClean="0"/>
              <a:t>topstate</a:t>
            </a:r>
            <a:endParaRPr lang="en-US" dirty="0" smtClean="0"/>
          </a:p>
          <a:p>
            <a:pPr lvl="1"/>
            <a:r>
              <a:rPr lang="en-US" dirty="0" smtClean="0"/>
              <a:t>So they show up in episodic memory</a:t>
            </a:r>
          </a:p>
          <a:p>
            <a:pPr lvl="1"/>
            <a:endParaRPr lang="en-US" dirty="0"/>
          </a:p>
          <a:p>
            <a:r>
              <a:rPr lang="en-US" dirty="0" smtClean="0"/>
              <a:t>However, when episodic memory recreates the episode</a:t>
            </a:r>
          </a:p>
          <a:p>
            <a:pPr lvl="1"/>
            <a:r>
              <a:rPr lang="en-US" dirty="0" smtClean="0"/>
              <a:t>It recreates the attributes and values that the LTI had at the time</a:t>
            </a:r>
          </a:p>
        </p:txBody>
      </p:sp>
      <p:sp>
        <p:nvSpPr>
          <p:cNvPr id="4" name="Slide Number Placeholder 3"/>
          <p:cNvSpPr>
            <a:spLocks noGrp="1"/>
          </p:cNvSpPr>
          <p:nvPr>
            <p:ph type="sldNum" sz="quarter" idx="12"/>
          </p:nvPr>
        </p:nvSpPr>
        <p:spPr/>
        <p:txBody>
          <a:bodyPr/>
          <a:lstStyle/>
          <a:p>
            <a:fld id="{5744759D-0EFF-4FB2-9CCE-04E00944F0FE}" type="slidenum">
              <a:rPr lang="en-US" smtClean="0"/>
              <a:pPr/>
              <a:t>7</a:t>
            </a:fld>
            <a:endParaRPr lang="en-US" dirty="0"/>
          </a:p>
        </p:txBody>
      </p:sp>
    </p:spTree>
    <p:extLst>
      <p:ext uri="{BB962C8B-B14F-4D97-AF65-F5344CB8AC3E}">
        <p14:creationId xmlns:p14="http://schemas.microsoft.com/office/powerpoint/2010/main" val="2863689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391400" cy="609600"/>
          </a:xfrm>
        </p:spPr>
        <p:txBody>
          <a:bodyPr/>
          <a:lstStyle/>
          <a:p>
            <a:r>
              <a:rPr lang="en-US" dirty="0" smtClean="0"/>
              <a:t>Example of Problem</a:t>
            </a:r>
            <a:endParaRPr lang="en-US" dirty="0"/>
          </a:p>
        </p:txBody>
      </p:sp>
      <p:grpSp>
        <p:nvGrpSpPr>
          <p:cNvPr id="55" name="Group 54"/>
          <p:cNvGrpSpPr/>
          <p:nvPr/>
        </p:nvGrpSpPr>
        <p:grpSpPr>
          <a:xfrm>
            <a:off x="2820764" y="1524000"/>
            <a:ext cx="3581400" cy="551121"/>
            <a:chOff x="2057400" y="1217431"/>
            <a:chExt cx="3581400" cy="551121"/>
          </a:xfrm>
        </p:grpSpPr>
        <p:sp>
          <p:nvSpPr>
            <p:cNvPr id="4" name="Rounded Rectangle 3"/>
            <p:cNvSpPr/>
            <p:nvPr/>
          </p:nvSpPr>
          <p:spPr>
            <a:xfrm>
              <a:off x="2057400" y="1217431"/>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S1</a:t>
              </a:r>
              <a:endParaRPr lang="en-US" dirty="0">
                <a:solidFill>
                  <a:sysClr val="windowText" lastClr="000000"/>
                </a:solidFill>
              </a:endParaRPr>
            </a:p>
          </p:txBody>
        </p:sp>
        <p:sp>
          <p:nvSpPr>
            <p:cNvPr id="5" name="Rounded Rectangle 4"/>
            <p:cNvSpPr/>
            <p:nvPr/>
          </p:nvSpPr>
          <p:spPr>
            <a:xfrm>
              <a:off x="3505200" y="1235152"/>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@L1</a:t>
              </a:r>
              <a:endParaRPr lang="en-US" dirty="0">
                <a:solidFill>
                  <a:sysClr val="windowText" lastClr="000000"/>
                </a:solidFill>
              </a:endParaRPr>
            </a:p>
          </p:txBody>
        </p:sp>
        <p:sp>
          <p:nvSpPr>
            <p:cNvPr id="6" name="Rounded Rectangle 5"/>
            <p:cNvSpPr/>
            <p:nvPr/>
          </p:nvSpPr>
          <p:spPr>
            <a:xfrm>
              <a:off x="4876800" y="1235152"/>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Old</a:t>
              </a:r>
              <a:endParaRPr lang="en-US" dirty="0">
                <a:solidFill>
                  <a:sysClr val="windowText" lastClr="000000"/>
                </a:solidFill>
              </a:endParaRPr>
            </a:p>
          </p:txBody>
        </p:sp>
        <p:grpSp>
          <p:nvGrpSpPr>
            <p:cNvPr id="43" name="Group 42"/>
            <p:cNvGrpSpPr/>
            <p:nvPr/>
          </p:nvGrpSpPr>
          <p:grpSpPr>
            <a:xfrm>
              <a:off x="2830918" y="1283920"/>
              <a:ext cx="685801" cy="484632"/>
              <a:chOff x="2830918" y="1283920"/>
              <a:chExt cx="685801" cy="484632"/>
            </a:xfrm>
          </p:grpSpPr>
          <p:sp>
            <p:nvSpPr>
              <p:cNvPr id="15" name="Down Arrow 14"/>
              <p:cNvSpPr/>
              <p:nvPr/>
            </p:nvSpPr>
            <p:spPr>
              <a:xfrm rot="16200000">
                <a:off x="2925743" y="118909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2830919" y="1387735"/>
                <a:ext cx="685800" cy="276999"/>
              </a:xfrm>
              <a:prstGeom prst="rect">
                <a:avLst/>
              </a:prstGeom>
              <a:noFill/>
            </p:spPr>
            <p:txBody>
              <a:bodyPr wrap="square" rtlCol="0">
                <a:spAutoFit/>
              </a:bodyPr>
              <a:lstStyle/>
              <a:p>
                <a:r>
                  <a:rPr lang="en-US" sz="1200" dirty="0" smtClean="0"/>
                  <a:t>object</a:t>
                </a:r>
                <a:endParaRPr lang="en-US" sz="1200" dirty="0"/>
              </a:p>
            </p:txBody>
          </p:sp>
        </p:grpSp>
        <p:grpSp>
          <p:nvGrpSpPr>
            <p:cNvPr id="42" name="Group 41"/>
            <p:cNvGrpSpPr/>
            <p:nvPr/>
          </p:nvGrpSpPr>
          <p:grpSpPr>
            <a:xfrm>
              <a:off x="4221128" y="1266200"/>
              <a:ext cx="689342" cy="484632"/>
              <a:chOff x="4221128" y="1266200"/>
              <a:chExt cx="689342" cy="484632"/>
            </a:xfrm>
          </p:grpSpPr>
          <p:sp>
            <p:nvSpPr>
              <p:cNvPr id="16" name="Down Arrow 15"/>
              <p:cNvSpPr/>
              <p:nvPr/>
            </p:nvSpPr>
            <p:spPr>
              <a:xfrm rot="16200000">
                <a:off x="4331014" y="117137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221128" y="1370015"/>
                <a:ext cx="685800" cy="276999"/>
              </a:xfrm>
              <a:prstGeom prst="rect">
                <a:avLst/>
              </a:prstGeom>
              <a:noFill/>
            </p:spPr>
            <p:txBody>
              <a:bodyPr wrap="square" rtlCol="0">
                <a:spAutoFit/>
              </a:bodyPr>
              <a:lstStyle/>
              <a:p>
                <a:r>
                  <a:rPr lang="en-US" sz="1200" dirty="0" smtClean="0"/>
                  <a:t>value</a:t>
                </a:r>
                <a:endParaRPr lang="en-US" sz="1200" dirty="0"/>
              </a:p>
            </p:txBody>
          </p:sp>
        </p:grpSp>
      </p:grpSp>
      <p:grpSp>
        <p:nvGrpSpPr>
          <p:cNvPr id="66" name="Group 65"/>
          <p:cNvGrpSpPr/>
          <p:nvPr/>
        </p:nvGrpSpPr>
        <p:grpSpPr>
          <a:xfrm>
            <a:off x="2820764" y="1524000"/>
            <a:ext cx="3581400" cy="1830117"/>
            <a:chOff x="2442407" y="2166897"/>
            <a:chExt cx="3581400" cy="1830117"/>
          </a:xfrm>
        </p:grpSpPr>
        <p:sp>
          <p:nvSpPr>
            <p:cNvPr id="7" name="Rounded Rectangle 6"/>
            <p:cNvSpPr/>
            <p:nvPr/>
          </p:nvSpPr>
          <p:spPr>
            <a:xfrm>
              <a:off x="2442407" y="2166897"/>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S1</a:t>
              </a:r>
              <a:endParaRPr lang="en-US" dirty="0">
                <a:solidFill>
                  <a:sysClr val="windowText" lastClr="000000"/>
                </a:solidFill>
              </a:endParaRPr>
            </a:p>
          </p:txBody>
        </p:sp>
        <p:sp>
          <p:nvSpPr>
            <p:cNvPr id="8" name="Rounded Rectangle 7"/>
            <p:cNvSpPr/>
            <p:nvPr/>
          </p:nvSpPr>
          <p:spPr>
            <a:xfrm>
              <a:off x="3890207" y="2184618"/>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@L1</a:t>
              </a:r>
              <a:endParaRPr lang="en-US" dirty="0">
                <a:solidFill>
                  <a:sysClr val="windowText" lastClr="000000"/>
                </a:solidFill>
              </a:endParaRPr>
            </a:p>
          </p:txBody>
        </p:sp>
        <p:sp>
          <p:nvSpPr>
            <p:cNvPr id="9" name="Rounded Rectangle 8"/>
            <p:cNvSpPr/>
            <p:nvPr/>
          </p:nvSpPr>
          <p:spPr>
            <a:xfrm>
              <a:off x="5261807" y="2184618"/>
              <a:ext cx="762000" cy="53340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New</a:t>
              </a:r>
              <a:endParaRPr lang="en-US" dirty="0">
                <a:solidFill>
                  <a:sysClr val="windowText" lastClr="000000"/>
                </a:solidFill>
              </a:endParaRPr>
            </a:p>
          </p:txBody>
        </p:sp>
        <p:grpSp>
          <p:nvGrpSpPr>
            <p:cNvPr id="44" name="Group 43"/>
            <p:cNvGrpSpPr/>
            <p:nvPr/>
          </p:nvGrpSpPr>
          <p:grpSpPr>
            <a:xfrm>
              <a:off x="3215926" y="2215665"/>
              <a:ext cx="685800" cy="484632"/>
              <a:chOff x="2830919" y="2334768"/>
              <a:chExt cx="685800" cy="484632"/>
            </a:xfrm>
          </p:grpSpPr>
          <p:sp>
            <p:nvSpPr>
              <p:cNvPr id="17" name="Down Arrow 16"/>
              <p:cNvSpPr/>
              <p:nvPr/>
            </p:nvSpPr>
            <p:spPr>
              <a:xfrm rot="16200000">
                <a:off x="2925744" y="2239943"/>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830919" y="2431921"/>
                <a:ext cx="685800" cy="276999"/>
              </a:xfrm>
              <a:prstGeom prst="rect">
                <a:avLst/>
              </a:prstGeom>
              <a:noFill/>
            </p:spPr>
            <p:txBody>
              <a:bodyPr wrap="square" rtlCol="0">
                <a:spAutoFit/>
              </a:bodyPr>
              <a:lstStyle/>
              <a:p>
                <a:r>
                  <a:rPr lang="en-US" sz="1200" dirty="0" smtClean="0"/>
                  <a:t>object</a:t>
                </a:r>
                <a:endParaRPr lang="en-US" sz="1200" dirty="0"/>
              </a:p>
            </p:txBody>
          </p:sp>
        </p:grpSp>
        <p:grpSp>
          <p:nvGrpSpPr>
            <p:cNvPr id="45" name="Group 44"/>
            <p:cNvGrpSpPr/>
            <p:nvPr/>
          </p:nvGrpSpPr>
          <p:grpSpPr>
            <a:xfrm>
              <a:off x="4633157" y="2215666"/>
              <a:ext cx="701306" cy="484632"/>
              <a:chOff x="4248150" y="2334769"/>
              <a:chExt cx="701306" cy="484632"/>
            </a:xfrm>
          </p:grpSpPr>
          <p:sp>
            <p:nvSpPr>
              <p:cNvPr id="18" name="Down Arrow 17"/>
              <p:cNvSpPr/>
              <p:nvPr/>
            </p:nvSpPr>
            <p:spPr>
              <a:xfrm rot="16200000">
                <a:off x="4342975" y="2239944"/>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63656" y="2438584"/>
                <a:ext cx="685800" cy="276999"/>
              </a:xfrm>
              <a:prstGeom prst="rect">
                <a:avLst/>
              </a:prstGeom>
              <a:noFill/>
            </p:spPr>
            <p:txBody>
              <a:bodyPr wrap="square" rtlCol="0">
                <a:spAutoFit/>
              </a:bodyPr>
              <a:lstStyle/>
              <a:p>
                <a:r>
                  <a:rPr lang="en-US" sz="1200" dirty="0" smtClean="0"/>
                  <a:t>value</a:t>
                </a:r>
                <a:endParaRPr lang="en-US" sz="1200" dirty="0"/>
              </a:p>
            </p:txBody>
          </p:sp>
        </p:grpSp>
        <p:sp>
          <p:nvSpPr>
            <p:cNvPr id="61" name="Rounded Rectangle 60"/>
            <p:cNvSpPr/>
            <p:nvPr/>
          </p:nvSpPr>
          <p:spPr>
            <a:xfrm>
              <a:off x="2442407" y="3463614"/>
              <a:ext cx="762000" cy="53340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Q1</a:t>
              </a:r>
              <a:endParaRPr lang="en-US" dirty="0">
                <a:solidFill>
                  <a:sysClr val="windowText" lastClr="000000"/>
                </a:solidFill>
              </a:endParaRPr>
            </a:p>
          </p:txBody>
        </p:sp>
        <p:grpSp>
          <p:nvGrpSpPr>
            <p:cNvPr id="62" name="Group 61"/>
            <p:cNvGrpSpPr/>
            <p:nvPr/>
          </p:nvGrpSpPr>
          <p:grpSpPr>
            <a:xfrm rot="5400000">
              <a:off x="2339102" y="2915645"/>
              <a:ext cx="935438" cy="484632"/>
              <a:chOff x="4212525" y="1266199"/>
              <a:chExt cx="685800" cy="484632"/>
            </a:xfrm>
          </p:grpSpPr>
          <p:sp>
            <p:nvSpPr>
              <p:cNvPr id="63" name="Down Arrow 62"/>
              <p:cNvSpPr/>
              <p:nvPr/>
            </p:nvSpPr>
            <p:spPr>
              <a:xfrm rot="16200000">
                <a:off x="4265533" y="1236855"/>
                <a:ext cx="484632" cy="543319"/>
              </a:xfrm>
              <a:prstGeom prst="down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212525" y="1381499"/>
                <a:ext cx="685800" cy="276999"/>
              </a:xfrm>
              <a:prstGeom prst="rect">
                <a:avLst/>
              </a:prstGeom>
              <a:noFill/>
            </p:spPr>
            <p:txBody>
              <a:bodyPr wrap="square" rtlCol="0">
                <a:spAutoFit/>
              </a:bodyPr>
              <a:lstStyle/>
              <a:p>
                <a:r>
                  <a:rPr lang="en-US" sz="1200" dirty="0" smtClean="0"/>
                  <a:t>query</a:t>
                </a:r>
                <a:endParaRPr lang="en-US" sz="1200" dirty="0"/>
              </a:p>
            </p:txBody>
          </p:sp>
        </p:grpSp>
      </p:grpSp>
      <p:grpSp>
        <p:nvGrpSpPr>
          <p:cNvPr id="71" name="Group 70"/>
          <p:cNvGrpSpPr/>
          <p:nvPr/>
        </p:nvGrpSpPr>
        <p:grpSpPr>
          <a:xfrm>
            <a:off x="2788081" y="1523574"/>
            <a:ext cx="3590875" cy="3127686"/>
            <a:chOff x="4721430" y="2704449"/>
            <a:chExt cx="3590875" cy="3127686"/>
          </a:xfrm>
        </p:grpSpPr>
        <p:sp>
          <p:nvSpPr>
            <p:cNvPr id="10" name="Rounded Rectangle 9"/>
            <p:cNvSpPr/>
            <p:nvPr/>
          </p:nvSpPr>
          <p:spPr>
            <a:xfrm>
              <a:off x="4730905" y="2704449"/>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S1</a:t>
              </a:r>
              <a:endParaRPr lang="en-US" dirty="0">
                <a:solidFill>
                  <a:sysClr val="windowText" lastClr="000000"/>
                </a:solidFill>
              </a:endParaRPr>
            </a:p>
          </p:txBody>
        </p:sp>
        <p:sp>
          <p:nvSpPr>
            <p:cNvPr id="11" name="Rounded Rectangle 10"/>
            <p:cNvSpPr/>
            <p:nvPr/>
          </p:nvSpPr>
          <p:spPr>
            <a:xfrm>
              <a:off x="6178705" y="272217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@L1</a:t>
              </a:r>
              <a:endParaRPr lang="en-US" dirty="0">
                <a:solidFill>
                  <a:sysClr val="windowText" lastClr="000000"/>
                </a:solidFill>
              </a:endParaRPr>
            </a:p>
          </p:txBody>
        </p:sp>
        <p:sp>
          <p:nvSpPr>
            <p:cNvPr id="12" name="Rounded Rectangle 11"/>
            <p:cNvSpPr/>
            <p:nvPr/>
          </p:nvSpPr>
          <p:spPr>
            <a:xfrm>
              <a:off x="7550305" y="272217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New</a:t>
              </a:r>
              <a:endParaRPr lang="en-US" dirty="0">
                <a:solidFill>
                  <a:sysClr val="windowText" lastClr="000000"/>
                </a:solidFill>
              </a:endParaRPr>
            </a:p>
          </p:txBody>
        </p:sp>
        <p:sp>
          <p:nvSpPr>
            <p:cNvPr id="13" name="Rounded Rectangle 12"/>
            <p:cNvSpPr/>
            <p:nvPr/>
          </p:nvSpPr>
          <p:spPr>
            <a:xfrm>
              <a:off x="7550305" y="5298735"/>
              <a:ext cx="762000" cy="53340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Old</a:t>
              </a:r>
              <a:endParaRPr lang="en-US" dirty="0">
                <a:solidFill>
                  <a:sysClr val="windowText" lastClr="000000"/>
                </a:solidFill>
              </a:endParaRPr>
            </a:p>
          </p:txBody>
        </p:sp>
        <p:sp>
          <p:nvSpPr>
            <p:cNvPr id="14" name="Rounded Rectangle 13"/>
            <p:cNvSpPr/>
            <p:nvPr/>
          </p:nvSpPr>
          <p:spPr>
            <a:xfrm>
              <a:off x="4721430" y="5298735"/>
              <a:ext cx="762000" cy="53340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R1</a:t>
              </a:r>
              <a:endParaRPr lang="en-US" dirty="0">
                <a:solidFill>
                  <a:sysClr val="windowText" lastClr="000000"/>
                </a:solidFill>
              </a:endParaRPr>
            </a:p>
          </p:txBody>
        </p:sp>
        <p:grpSp>
          <p:nvGrpSpPr>
            <p:cNvPr id="46" name="Group 45"/>
            <p:cNvGrpSpPr/>
            <p:nvPr/>
          </p:nvGrpSpPr>
          <p:grpSpPr>
            <a:xfrm>
              <a:off x="6935388" y="2779188"/>
              <a:ext cx="701306" cy="484632"/>
              <a:chOff x="4261883" y="3409818"/>
              <a:chExt cx="701306" cy="484632"/>
            </a:xfrm>
          </p:grpSpPr>
          <p:sp>
            <p:nvSpPr>
              <p:cNvPr id="23" name="Down Arrow 22"/>
              <p:cNvSpPr/>
              <p:nvPr/>
            </p:nvSpPr>
            <p:spPr>
              <a:xfrm rot="16200000">
                <a:off x="4356708" y="3314993"/>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277389" y="3513633"/>
                <a:ext cx="685800" cy="276999"/>
              </a:xfrm>
              <a:prstGeom prst="rect">
                <a:avLst/>
              </a:prstGeom>
              <a:noFill/>
            </p:spPr>
            <p:txBody>
              <a:bodyPr wrap="square" rtlCol="0">
                <a:spAutoFit/>
              </a:bodyPr>
              <a:lstStyle/>
              <a:p>
                <a:r>
                  <a:rPr lang="en-US" sz="1200" dirty="0" smtClean="0"/>
                  <a:t>value</a:t>
                </a:r>
                <a:endParaRPr lang="en-US" sz="1200" dirty="0"/>
              </a:p>
            </p:txBody>
          </p:sp>
        </p:grpSp>
        <p:grpSp>
          <p:nvGrpSpPr>
            <p:cNvPr id="47" name="Group 46"/>
            <p:cNvGrpSpPr/>
            <p:nvPr/>
          </p:nvGrpSpPr>
          <p:grpSpPr>
            <a:xfrm>
              <a:off x="5504424" y="2782732"/>
              <a:ext cx="685800" cy="484632"/>
              <a:chOff x="2830919" y="3413362"/>
              <a:chExt cx="685800" cy="484632"/>
            </a:xfrm>
          </p:grpSpPr>
          <p:sp>
            <p:nvSpPr>
              <p:cNvPr id="25" name="Down Arrow 24"/>
              <p:cNvSpPr/>
              <p:nvPr/>
            </p:nvSpPr>
            <p:spPr>
              <a:xfrm rot="16200000">
                <a:off x="2925744" y="3318537"/>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830919" y="3510515"/>
                <a:ext cx="685800" cy="276999"/>
              </a:xfrm>
              <a:prstGeom prst="rect">
                <a:avLst/>
              </a:prstGeom>
              <a:noFill/>
            </p:spPr>
            <p:txBody>
              <a:bodyPr wrap="square" rtlCol="0">
                <a:spAutoFit/>
              </a:bodyPr>
              <a:lstStyle/>
              <a:p>
                <a:r>
                  <a:rPr lang="en-US" sz="1200" dirty="0" smtClean="0"/>
                  <a:t>object</a:t>
                </a:r>
                <a:endParaRPr lang="en-US" sz="1200" dirty="0"/>
              </a:p>
            </p:txBody>
          </p:sp>
        </p:grpSp>
        <p:sp>
          <p:nvSpPr>
            <p:cNvPr id="31" name="Rounded Rectangle 30"/>
            <p:cNvSpPr/>
            <p:nvPr/>
          </p:nvSpPr>
          <p:spPr>
            <a:xfrm>
              <a:off x="4721430" y="3976988"/>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Q1</a:t>
              </a:r>
              <a:endParaRPr lang="en-US" dirty="0">
                <a:solidFill>
                  <a:sysClr val="windowText" lastClr="000000"/>
                </a:solidFill>
              </a:endParaRPr>
            </a:p>
          </p:txBody>
        </p:sp>
        <p:grpSp>
          <p:nvGrpSpPr>
            <p:cNvPr id="51" name="Group 50"/>
            <p:cNvGrpSpPr/>
            <p:nvPr/>
          </p:nvGrpSpPr>
          <p:grpSpPr>
            <a:xfrm rot="19714039">
              <a:off x="4895533" y="4078797"/>
              <a:ext cx="2218438" cy="484632"/>
              <a:chOff x="2439465" y="4205352"/>
              <a:chExt cx="2218438" cy="484632"/>
            </a:xfrm>
          </p:grpSpPr>
          <p:sp>
            <p:nvSpPr>
              <p:cNvPr id="35" name="Down Arrow 34"/>
              <p:cNvSpPr/>
              <p:nvPr/>
            </p:nvSpPr>
            <p:spPr>
              <a:xfrm rot="13988070">
                <a:off x="3306368" y="3338449"/>
                <a:ext cx="484632" cy="2218438"/>
              </a:xfrm>
              <a:prstGeom prst="down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9388070">
                <a:off x="3169609" y="4323392"/>
                <a:ext cx="685800" cy="276999"/>
              </a:xfrm>
              <a:prstGeom prst="rect">
                <a:avLst/>
              </a:prstGeom>
              <a:noFill/>
            </p:spPr>
            <p:txBody>
              <a:bodyPr wrap="square" rtlCol="0">
                <a:spAutoFit/>
              </a:bodyPr>
              <a:lstStyle/>
              <a:p>
                <a:r>
                  <a:rPr lang="en-US" sz="1200" dirty="0" smtClean="0"/>
                  <a:t>object</a:t>
                </a:r>
                <a:endParaRPr lang="en-US" sz="1200" dirty="0"/>
              </a:p>
            </p:txBody>
          </p:sp>
        </p:grpSp>
        <p:grpSp>
          <p:nvGrpSpPr>
            <p:cNvPr id="52" name="Group 51"/>
            <p:cNvGrpSpPr/>
            <p:nvPr/>
          </p:nvGrpSpPr>
          <p:grpSpPr>
            <a:xfrm rot="5400000">
              <a:off x="4618125" y="3429019"/>
              <a:ext cx="935438" cy="484632"/>
              <a:chOff x="4212525" y="1266199"/>
              <a:chExt cx="685800" cy="484632"/>
            </a:xfrm>
          </p:grpSpPr>
          <p:sp>
            <p:nvSpPr>
              <p:cNvPr id="53" name="Down Arrow 52"/>
              <p:cNvSpPr/>
              <p:nvPr/>
            </p:nvSpPr>
            <p:spPr>
              <a:xfrm rot="16200000">
                <a:off x="4265533" y="1236855"/>
                <a:ext cx="484632" cy="543319"/>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212525" y="1381499"/>
                <a:ext cx="685800" cy="276999"/>
              </a:xfrm>
              <a:prstGeom prst="rect">
                <a:avLst/>
              </a:prstGeom>
              <a:noFill/>
            </p:spPr>
            <p:txBody>
              <a:bodyPr wrap="square" rtlCol="0">
                <a:spAutoFit/>
              </a:bodyPr>
              <a:lstStyle/>
              <a:p>
                <a:r>
                  <a:rPr lang="en-US" sz="1200" dirty="0" smtClean="0"/>
                  <a:t>query</a:t>
                </a:r>
                <a:endParaRPr lang="en-US" sz="1200" dirty="0"/>
              </a:p>
            </p:txBody>
          </p:sp>
        </p:grpSp>
        <p:grpSp>
          <p:nvGrpSpPr>
            <p:cNvPr id="57" name="Group 56"/>
            <p:cNvGrpSpPr/>
            <p:nvPr/>
          </p:nvGrpSpPr>
          <p:grpSpPr>
            <a:xfrm rot="5400000">
              <a:off x="4632573" y="4744578"/>
              <a:ext cx="935438" cy="484632"/>
              <a:chOff x="4212525" y="1266199"/>
              <a:chExt cx="685800" cy="484632"/>
            </a:xfrm>
          </p:grpSpPr>
          <p:sp>
            <p:nvSpPr>
              <p:cNvPr id="58" name="Down Arrow 57"/>
              <p:cNvSpPr/>
              <p:nvPr/>
            </p:nvSpPr>
            <p:spPr>
              <a:xfrm rot="16200000">
                <a:off x="4265533" y="1236855"/>
                <a:ext cx="484632" cy="543319"/>
              </a:xfrm>
              <a:prstGeom prst="down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212525" y="1381499"/>
                <a:ext cx="685800" cy="276999"/>
              </a:xfrm>
              <a:prstGeom prst="rect">
                <a:avLst/>
              </a:prstGeom>
              <a:noFill/>
            </p:spPr>
            <p:txBody>
              <a:bodyPr wrap="square" rtlCol="0">
                <a:spAutoFit/>
              </a:bodyPr>
              <a:lstStyle/>
              <a:p>
                <a:r>
                  <a:rPr lang="en-US" sz="1200" dirty="0" smtClean="0"/>
                  <a:t>result</a:t>
                </a:r>
                <a:endParaRPr lang="en-US" sz="1200" dirty="0"/>
              </a:p>
            </p:txBody>
          </p:sp>
        </p:grpSp>
        <p:grpSp>
          <p:nvGrpSpPr>
            <p:cNvPr id="68" name="Group 67"/>
            <p:cNvGrpSpPr/>
            <p:nvPr/>
          </p:nvGrpSpPr>
          <p:grpSpPr>
            <a:xfrm rot="1885961" flipV="1">
              <a:off x="6023261" y="4079947"/>
              <a:ext cx="2218438" cy="484632"/>
              <a:chOff x="2451761" y="4200815"/>
              <a:chExt cx="2218438" cy="484632"/>
            </a:xfrm>
          </p:grpSpPr>
          <p:sp>
            <p:nvSpPr>
              <p:cNvPr id="69" name="Down Arrow 68"/>
              <p:cNvSpPr/>
              <p:nvPr/>
            </p:nvSpPr>
            <p:spPr>
              <a:xfrm rot="13988070">
                <a:off x="3318664" y="3333912"/>
                <a:ext cx="484632" cy="2218438"/>
              </a:xfrm>
              <a:prstGeom prst="down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rot="19388070" flipH="1" flipV="1">
                <a:off x="3169609" y="4323392"/>
                <a:ext cx="685800" cy="276999"/>
              </a:xfrm>
              <a:prstGeom prst="rect">
                <a:avLst/>
              </a:prstGeom>
              <a:noFill/>
            </p:spPr>
            <p:txBody>
              <a:bodyPr wrap="square" rtlCol="0">
                <a:spAutoFit/>
              </a:bodyPr>
              <a:lstStyle/>
              <a:p>
                <a:r>
                  <a:rPr lang="en-US" sz="1200" dirty="0" smtClean="0"/>
                  <a:t>value</a:t>
                </a:r>
                <a:endParaRPr lang="en-US" sz="1200" dirty="0"/>
              </a:p>
            </p:txBody>
          </p:sp>
        </p:grpSp>
      </p:grpSp>
      <p:sp>
        <p:nvSpPr>
          <p:cNvPr id="72" name="Rounded Rectangle 71"/>
          <p:cNvSpPr/>
          <p:nvPr/>
        </p:nvSpPr>
        <p:spPr>
          <a:xfrm>
            <a:off x="1416912" y="5334000"/>
            <a:ext cx="6629399" cy="79858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Problem: Cannot distinguish value in episode from current value</a:t>
            </a:r>
            <a:endParaRPr lang="en-US" dirty="0">
              <a:solidFill>
                <a:sysClr val="windowText" lastClr="000000"/>
              </a:solidFill>
            </a:endParaRPr>
          </a:p>
        </p:txBody>
      </p:sp>
      <p:sp>
        <p:nvSpPr>
          <p:cNvPr id="73" name="Rounded Rectangle 72"/>
          <p:cNvSpPr/>
          <p:nvPr/>
        </p:nvSpPr>
        <p:spPr>
          <a:xfrm>
            <a:off x="5771261" y="2424326"/>
            <a:ext cx="2935817" cy="133198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Attribute “value” becomes a multivalued attribute</a:t>
            </a:r>
            <a:endParaRPr lang="en-US" dirty="0">
              <a:solidFill>
                <a:sysClr val="windowText" lastClr="000000"/>
              </a:solidFill>
            </a:endParaRPr>
          </a:p>
        </p:txBody>
      </p:sp>
      <p:sp>
        <p:nvSpPr>
          <p:cNvPr id="3" name="Slide Number Placeholder 2"/>
          <p:cNvSpPr>
            <a:spLocks noGrp="1"/>
          </p:cNvSpPr>
          <p:nvPr>
            <p:ph type="sldNum" sz="quarter" idx="12"/>
          </p:nvPr>
        </p:nvSpPr>
        <p:spPr/>
        <p:txBody>
          <a:bodyPr/>
          <a:lstStyle/>
          <a:p>
            <a:fld id="{5744759D-0EFF-4FB2-9CCE-04E00944F0FE}" type="slidenum">
              <a:rPr lang="en-US" smtClean="0"/>
              <a:pPr/>
              <a:t>8</a:t>
            </a:fld>
            <a:endParaRPr lang="en-US" dirty="0"/>
          </a:p>
        </p:txBody>
      </p:sp>
    </p:spTree>
    <p:extLst>
      <p:ext uri="{BB962C8B-B14F-4D97-AF65-F5344CB8AC3E}">
        <p14:creationId xmlns:p14="http://schemas.microsoft.com/office/powerpoint/2010/main" val="384644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Group 173"/>
          <p:cNvGrpSpPr/>
          <p:nvPr/>
        </p:nvGrpSpPr>
        <p:grpSpPr>
          <a:xfrm>
            <a:off x="1676400" y="1740939"/>
            <a:ext cx="5447079" cy="1307061"/>
            <a:chOff x="1700370" y="1752600"/>
            <a:chExt cx="5447079" cy="1307061"/>
          </a:xfrm>
        </p:grpSpPr>
        <p:grpSp>
          <p:nvGrpSpPr>
            <p:cNvPr id="175" name="Group 174"/>
            <p:cNvGrpSpPr/>
            <p:nvPr/>
          </p:nvGrpSpPr>
          <p:grpSpPr>
            <a:xfrm>
              <a:off x="3452970" y="1766624"/>
              <a:ext cx="3694479" cy="1293037"/>
              <a:chOff x="1088713" y="1118031"/>
              <a:chExt cx="3694479" cy="1293037"/>
            </a:xfrm>
          </p:grpSpPr>
          <p:sp>
            <p:nvSpPr>
              <p:cNvPr id="189" name="Rounded Rectangle 188"/>
              <p:cNvSpPr/>
              <p:nvPr/>
            </p:nvSpPr>
            <p:spPr>
              <a:xfrm>
                <a:off x="1088713" y="1118031"/>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Q1</a:t>
                </a:r>
                <a:endParaRPr lang="en-US" dirty="0">
                  <a:solidFill>
                    <a:sysClr val="windowText" lastClr="000000"/>
                  </a:solidFill>
                </a:endParaRPr>
              </a:p>
            </p:txBody>
          </p:sp>
          <p:grpSp>
            <p:nvGrpSpPr>
              <p:cNvPr id="190" name="Group 189"/>
              <p:cNvGrpSpPr/>
              <p:nvPr/>
            </p:nvGrpSpPr>
            <p:grpSpPr>
              <a:xfrm>
                <a:off x="1861299" y="1169493"/>
                <a:ext cx="685801" cy="484632"/>
                <a:chOff x="2830918" y="1283920"/>
                <a:chExt cx="685801" cy="484632"/>
              </a:xfrm>
            </p:grpSpPr>
            <p:sp>
              <p:nvSpPr>
                <p:cNvPr id="208" name="Down Arrow 207"/>
                <p:cNvSpPr/>
                <p:nvPr/>
              </p:nvSpPr>
              <p:spPr>
                <a:xfrm rot="16200000">
                  <a:off x="2925743" y="118909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p:cNvSpPr txBox="1"/>
                <p:nvPr/>
              </p:nvSpPr>
              <p:spPr>
                <a:xfrm>
                  <a:off x="2830919" y="1387735"/>
                  <a:ext cx="685800" cy="276999"/>
                </a:xfrm>
                <a:prstGeom prst="rect">
                  <a:avLst/>
                </a:prstGeom>
                <a:noFill/>
              </p:spPr>
              <p:txBody>
                <a:bodyPr wrap="square" rtlCol="0">
                  <a:spAutoFit/>
                </a:bodyPr>
                <a:lstStyle/>
                <a:p>
                  <a:r>
                    <a:rPr lang="en-US" sz="1200" dirty="0" smtClean="0"/>
                    <a:t>cell</a:t>
                  </a:r>
                  <a:endParaRPr lang="en-US" sz="1200" dirty="0"/>
                </a:p>
              </p:txBody>
            </p:sp>
          </p:grpSp>
          <p:sp>
            <p:nvSpPr>
              <p:cNvPr id="191" name="Rounded Rectangle 190"/>
              <p:cNvSpPr/>
              <p:nvPr/>
            </p:nvSpPr>
            <p:spPr>
              <a:xfrm>
                <a:off x="2535580" y="115409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C1</a:t>
                </a:r>
                <a:endParaRPr lang="en-US" dirty="0">
                  <a:solidFill>
                    <a:sysClr val="windowText" lastClr="000000"/>
                  </a:solidFill>
                </a:endParaRPr>
              </a:p>
            </p:txBody>
          </p:sp>
          <p:grpSp>
            <p:nvGrpSpPr>
              <p:cNvPr id="192" name="Group 191"/>
              <p:cNvGrpSpPr/>
              <p:nvPr/>
            </p:nvGrpSpPr>
            <p:grpSpPr>
              <a:xfrm>
                <a:off x="3312641" y="1159047"/>
                <a:ext cx="823425" cy="484632"/>
                <a:chOff x="4236189" y="1266200"/>
                <a:chExt cx="823425" cy="484632"/>
              </a:xfrm>
            </p:grpSpPr>
            <p:sp>
              <p:nvSpPr>
                <p:cNvPr id="206" name="Down Arrow 205"/>
                <p:cNvSpPr/>
                <p:nvPr/>
              </p:nvSpPr>
              <p:spPr>
                <a:xfrm rot="16200000">
                  <a:off x="4331014" y="117137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4373814" y="1370015"/>
                  <a:ext cx="685800" cy="276999"/>
                </a:xfrm>
                <a:prstGeom prst="rect">
                  <a:avLst/>
                </a:prstGeom>
                <a:noFill/>
              </p:spPr>
              <p:txBody>
                <a:bodyPr wrap="square" rtlCol="0">
                  <a:spAutoFit/>
                </a:bodyPr>
                <a:lstStyle/>
                <a:p>
                  <a:r>
                    <a:rPr lang="en-US" sz="1200" dirty="0" smtClean="0"/>
                    <a:t>road</a:t>
                  </a:r>
                  <a:endParaRPr lang="en-US" sz="1200" dirty="0"/>
                </a:p>
              </p:txBody>
            </p:sp>
          </p:grpSp>
          <p:sp>
            <p:nvSpPr>
              <p:cNvPr id="193" name="Rounded Rectangle 192"/>
              <p:cNvSpPr/>
              <p:nvPr/>
            </p:nvSpPr>
            <p:spPr>
              <a:xfrm>
                <a:off x="3986923" y="1129707"/>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Med</a:t>
                </a:r>
                <a:endParaRPr lang="en-US" dirty="0">
                  <a:solidFill>
                    <a:sysClr val="windowText" lastClr="000000"/>
                  </a:solidFill>
                </a:endParaRPr>
              </a:p>
            </p:txBody>
          </p:sp>
          <p:sp>
            <p:nvSpPr>
              <p:cNvPr id="196" name="Rounded Rectangle 195"/>
              <p:cNvSpPr/>
              <p:nvPr/>
            </p:nvSpPr>
            <p:spPr>
              <a:xfrm>
                <a:off x="3978555" y="1877668"/>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Low</a:t>
                </a:r>
                <a:endParaRPr lang="en-US" dirty="0">
                  <a:solidFill>
                    <a:sysClr val="windowText" lastClr="000000"/>
                  </a:solidFill>
                </a:endParaRPr>
              </a:p>
            </p:txBody>
          </p:sp>
          <p:grpSp>
            <p:nvGrpSpPr>
              <p:cNvPr id="199" name="Group 198"/>
              <p:cNvGrpSpPr/>
              <p:nvPr/>
            </p:nvGrpSpPr>
            <p:grpSpPr>
              <a:xfrm>
                <a:off x="3298513" y="1715055"/>
                <a:ext cx="837363" cy="693417"/>
                <a:chOff x="3304273" y="286109"/>
                <a:chExt cx="837363" cy="693417"/>
              </a:xfrm>
            </p:grpSpPr>
            <p:sp>
              <p:nvSpPr>
                <p:cNvPr id="200" name="Bent Arrow 199"/>
                <p:cNvSpPr/>
                <p:nvPr/>
              </p:nvSpPr>
              <p:spPr bwMode="auto">
                <a:xfrm flipV="1">
                  <a:off x="3304273" y="286109"/>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01" name="TextBox 200"/>
                <p:cNvSpPr txBox="1"/>
                <p:nvPr/>
              </p:nvSpPr>
              <p:spPr>
                <a:xfrm>
                  <a:off x="3455836" y="567311"/>
                  <a:ext cx="685800" cy="276999"/>
                </a:xfrm>
                <a:prstGeom prst="rect">
                  <a:avLst/>
                </a:prstGeom>
                <a:noFill/>
              </p:spPr>
              <p:txBody>
                <a:bodyPr wrap="square" rtlCol="0">
                  <a:spAutoFit/>
                </a:bodyPr>
                <a:lstStyle/>
                <a:p>
                  <a:r>
                    <a:rPr lang="en-US" sz="1200" dirty="0" smtClean="0"/>
                    <a:t>trees</a:t>
                  </a:r>
                  <a:endParaRPr lang="en-US" sz="1200" dirty="0"/>
                </a:p>
              </p:txBody>
            </p:sp>
          </p:grpSp>
        </p:grpSp>
        <p:sp>
          <p:nvSpPr>
            <p:cNvPr id="177" name="Rounded Rectangle 176"/>
            <p:cNvSpPr/>
            <p:nvPr/>
          </p:nvSpPr>
          <p:spPr>
            <a:xfrm>
              <a:off x="1700370" y="1752600"/>
              <a:ext cx="119523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Episodic Memory</a:t>
              </a:r>
              <a:endParaRPr lang="en-US" dirty="0">
                <a:solidFill>
                  <a:sysClr val="windowText" lastClr="000000"/>
                </a:solidFill>
              </a:endParaRPr>
            </a:p>
          </p:txBody>
        </p:sp>
        <p:sp>
          <p:nvSpPr>
            <p:cNvPr id="178" name="Down Arrow 177"/>
            <p:cNvSpPr/>
            <p:nvPr/>
          </p:nvSpPr>
          <p:spPr>
            <a:xfrm rot="16200000">
              <a:off x="3001312" y="1696183"/>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TextBox 178"/>
            <p:cNvSpPr txBox="1"/>
            <p:nvPr/>
          </p:nvSpPr>
          <p:spPr>
            <a:xfrm>
              <a:off x="2906488" y="1894823"/>
              <a:ext cx="685800" cy="276999"/>
            </a:xfrm>
            <a:prstGeom prst="rect">
              <a:avLst/>
            </a:prstGeom>
            <a:noFill/>
          </p:spPr>
          <p:txBody>
            <a:bodyPr wrap="square" rtlCol="0">
              <a:spAutoFit/>
            </a:bodyPr>
            <a:lstStyle/>
            <a:p>
              <a:r>
                <a:rPr lang="en-US" sz="1200" dirty="0" smtClean="0"/>
                <a:t>Cue</a:t>
              </a:r>
              <a:endParaRPr lang="en-US" sz="1200" dirty="0"/>
            </a:p>
          </p:txBody>
        </p:sp>
      </p:grpSp>
      <p:sp>
        <p:nvSpPr>
          <p:cNvPr id="2" name="Title 1"/>
          <p:cNvSpPr>
            <a:spLocks noGrp="1"/>
          </p:cNvSpPr>
          <p:nvPr>
            <p:ph type="title"/>
          </p:nvPr>
        </p:nvSpPr>
        <p:spPr>
          <a:xfrm>
            <a:off x="1066800" y="304800"/>
            <a:ext cx="7391400" cy="609600"/>
          </a:xfrm>
        </p:spPr>
        <p:txBody>
          <a:bodyPr/>
          <a:lstStyle/>
          <a:p>
            <a:r>
              <a:rPr lang="en-US" dirty="0" smtClean="0"/>
              <a:t>Solution: Long-Term </a:t>
            </a:r>
            <a:r>
              <a:rPr lang="en-US" dirty="0" smtClean="0"/>
              <a:t>Identifier Usage Pattern</a:t>
            </a:r>
            <a:endParaRPr lang="en-US" dirty="0"/>
          </a:p>
        </p:txBody>
      </p:sp>
      <p:sp>
        <p:nvSpPr>
          <p:cNvPr id="133" name="Rounded Rectangle 132"/>
          <p:cNvSpPr/>
          <p:nvPr/>
        </p:nvSpPr>
        <p:spPr>
          <a:xfrm>
            <a:off x="685800" y="1034901"/>
            <a:ext cx="2017593"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Problem Space</a:t>
            </a:r>
            <a:endParaRPr lang="en-US" dirty="0">
              <a:solidFill>
                <a:sysClr val="windowText" lastClr="000000"/>
              </a:solidFill>
            </a:endParaRPr>
          </a:p>
        </p:txBody>
      </p:sp>
      <p:sp>
        <p:nvSpPr>
          <p:cNvPr id="135" name="Bent Arrow 134"/>
          <p:cNvSpPr/>
          <p:nvPr/>
        </p:nvSpPr>
        <p:spPr bwMode="auto">
          <a:xfrm flipV="1">
            <a:off x="1001233" y="1581950"/>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grpSp>
        <p:nvGrpSpPr>
          <p:cNvPr id="13" name="Group 12"/>
          <p:cNvGrpSpPr/>
          <p:nvPr/>
        </p:nvGrpSpPr>
        <p:grpSpPr>
          <a:xfrm>
            <a:off x="1676400" y="1730537"/>
            <a:ext cx="6942156" cy="3986826"/>
            <a:chOff x="1676130" y="1728174"/>
            <a:chExt cx="6942156" cy="3986826"/>
          </a:xfrm>
        </p:grpSpPr>
        <p:grpSp>
          <p:nvGrpSpPr>
            <p:cNvPr id="47" name="Group 46"/>
            <p:cNvGrpSpPr/>
            <p:nvPr/>
          </p:nvGrpSpPr>
          <p:grpSpPr>
            <a:xfrm>
              <a:off x="3429000" y="1766624"/>
              <a:ext cx="3718449" cy="2630726"/>
              <a:chOff x="1064743" y="1118031"/>
              <a:chExt cx="3718449" cy="2630726"/>
            </a:xfrm>
          </p:grpSpPr>
          <p:sp>
            <p:nvSpPr>
              <p:cNvPr id="48" name="Rounded Rectangle 47"/>
              <p:cNvSpPr/>
              <p:nvPr/>
            </p:nvSpPr>
            <p:spPr>
              <a:xfrm>
                <a:off x="1064743" y="1118031"/>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S1</a:t>
                </a:r>
                <a:endParaRPr lang="en-US" dirty="0">
                  <a:solidFill>
                    <a:sysClr val="windowText" lastClr="000000"/>
                  </a:solidFill>
                </a:endParaRPr>
              </a:p>
            </p:txBody>
          </p:sp>
          <p:grpSp>
            <p:nvGrpSpPr>
              <p:cNvPr id="49" name="Group 48"/>
              <p:cNvGrpSpPr/>
              <p:nvPr/>
            </p:nvGrpSpPr>
            <p:grpSpPr>
              <a:xfrm>
                <a:off x="1861299" y="1169493"/>
                <a:ext cx="685801" cy="484632"/>
                <a:chOff x="2830918" y="1283920"/>
                <a:chExt cx="685801" cy="484632"/>
              </a:xfrm>
            </p:grpSpPr>
            <p:sp>
              <p:nvSpPr>
                <p:cNvPr id="67" name="Down Arrow 66"/>
                <p:cNvSpPr/>
                <p:nvPr/>
              </p:nvSpPr>
              <p:spPr>
                <a:xfrm rot="16200000">
                  <a:off x="2925743" y="118909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a:off x="2830919" y="1387735"/>
                  <a:ext cx="685800" cy="276999"/>
                </a:xfrm>
                <a:prstGeom prst="rect">
                  <a:avLst/>
                </a:prstGeom>
                <a:noFill/>
              </p:spPr>
              <p:txBody>
                <a:bodyPr wrap="square" rtlCol="0">
                  <a:spAutoFit/>
                </a:bodyPr>
                <a:lstStyle/>
                <a:p>
                  <a:r>
                    <a:rPr lang="en-US" sz="1200" dirty="0" smtClean="0"/>
                    <a:t>cell</a:t>
                  </a:r>
                  <a:endParaRPr lang="en-US" sz="1200" dirty="0"/>
                </a:p>
              </p:txBody>
            </p:sp>
          </p:grpSp>
          <p:sp>
            <p:nvSpPr>
              <p:cNvPr id="50" name="Rounded Rectangle 49"/>
              <p:cNvSpPr/>
              <p:nvPr/>
            </p:nvSpPr>
            <p:spPr>
              <a:xfrm>
                <a:off x="2535580" y="1154090"/>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C1</a:t>
                </a:r>
                <a:endParaRPr lang="en-US" dirty="0">
                  <a:solidFill>
                    <a:sysClr val="windowText" lastClr="000000"/>
                  </a:solidFill>
                </a:endParaRPr>
              </a:p>
            </p:txBody>
          </p:sp>
          <p:grpSp>
            <p:nvGrpSpPr>
              <p:cNvPr id="51" name="Group 50"/>
              <p:cNvGrpSpPr/>
              <p:nvPr/>
            </p:nvGrpSpPr>
            <p:grpSpPr>
              <a:xfrm>
                <a:off x="3312641" y="1159047"/>
                <a:ext cx="823425" cy="484632"/>
                <a:chOff x="4236189" y="1266200"/>
                <a:chExt cx="823425" cy="484632"/>
              </a:xfrm>
            </p:grpSpPr>
            <p:sp>
              <p:nvSpPr>
                <p:cNvPr id="65" name="Down Arrow 64"/>
                <p:cNvSpPr/>
                <p:nvPr/>
              </p:nvSpPr>
              <p:spPr>
                <a:xfrm rot="16200000">
                  <a:off x="4331014" y="1171375"/>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373814" y="1370015"/>
                  <a:ext cx="685800" cy="276999"/>
                </a:xfrm>
                <a:prstGeom prst="rect">
                  <a:avLst/>
                </a:prstGeom>
                <a:noFill/>
              </p:spPr>
              <p:txBody>
                <a:bodyPr wrap="square" rtlCol="0">
                  <a:spAutoFit/>
                </a:bodyPr>
                <a:lstStyle/>
                <a:p>
                  <a:r>
                    <a:rPr lang="en-US" sz="1200" dirty="0" smtClean="0"/>
                    <a:t>x</a:t>
                  </a:r>
                  <a:endParaRPr lang="en-US" sz="1200" dirty="0"/>
                </a:p>
              </p:txBody>
            </p:sp>
          </p:grpSp>
          <p:sp>
            <p:nvSpPr>
              <p:cNvPr id="52" name="Rounded Rectangle 51"/>
              <p:cNvSpPr/>
              <p:nvPr/>
            </p:nvSpPr>
            <p:spPr>
              <a:xfrm>
                <a:off x="3986923" y="1129707"/>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1</a:t>
                </a:r>
                <a:endParaRPr lang="en-US" dirty="0">
                  <a:solidFill>
                    <a:sysClr val="windowText" lastClr="000000"/>
                  </a:solidFill>
                </a:endParaRPr>
              </a:p>
            </p:txBody>
          </p:sp>
          <p:sp>
            <p:nvSpPr>
              <p:cNvPr id="53" name="Rounded Rectangle 52"/>
              <p:cNvSpPr/>
              <p:nvPr/>
            </p:nvSpPr>
            <p:spPr>
              <a:xfrm>
                <a:off x="3983381" y="1799437"/>
                <a:ext cx="799811"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2</a:t>
                </a:r>
                <a:endParaRPr lang="en-US" dirty="0">
                  <a:solidFill>
                    <a:sysClr val="windowText" lastClr="000000"/>
                  </a:solidFill>
                </a:endParaRPr>
              </a:p>
            </p:txBody>
          </p:sp>
          <p:sp>
            <p:nvSpPr>
              <p:cNvPr id="54" name="Rounded Rectangle 53"/>
              <p:cNvSpPr/>
              <p:nvPr/>
            </p:nvSpPr>
            <p:spPr>
              <a:xfrm>
                <a:off x="3983380" y="2485237"/>
                <a:ext cx="799812"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High</a:t>
                </a:r>
                <a:endParaRPr lang="en-US" dirty="0">
                  <a:solidFill>
                    <a:sysClr val="windowText" lastClr="000000"/>
                  </a:solidFill>
                </a:endParaRPr>
              </a:p>
            </p:txBody>
          </p:sp>
          <p:sp>
            <p:nvSpPr>
              <p:cNvPr id="55" name="Rounded Rectangle 54"/>
              <p:cNvSpPr/>
              <p:nvPr/>
            </p:nvSpPr>
            <p:spPr>
              <a:xfrm>
                <a:off x="3986923" y="3215357"/>
                <a:ext cx="796269"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Low</a:t>
                </a:r>
                <a:endParaRPr lang="en-US" dirty="0">
                  <a:solidFill>
                    <a:sysClr val="windowText" lastClr="000000"/>
                  </a:solidFill>
                </a:endParaRPr>
              </a:p>
            </p:txBody>
          </p:sp>
          <p:grpSp>
            <p:nvGrpSpPr>
              <p:cNvPr id="56" name="Group 55"/>
              <p:cNvGrpSpPr/>
              <p:nvPr/>
            </p:nvGrpSpPr>
            <p:grpSpPr>
              <a:xfrm>
                <a:off x="3312641" y="1623798"/>
                <a:ext cx="837363" cy="693417"/>
                <a:chOff x="3312641" y="1623798"/>
                <a:chExt cx="837363" cy="693417"/>
              </a:xfrm>
            </p:grpSpPr>
            <p:sp>
              <p:nvSpPr>
                <p:cNvPr id="63" name="Bent Arrow 62"/>
                <p:cNvSpPr/>
                <p:nvPr/>
              </p:nvSpPr>
              <p:spPr bwMode="auto">
                <a:xfrm flipV="1">
                  <a:off x="3312641" y="1623798"/>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64" name="TextBox 63"/>
                <p:cNvSpPr txBox="1"/>
                <p:nvPr/>
              </p:nvSpPr>
              <p:spPr>
                <a:xfrm>
                  <a:off x="3464204" y="1905000"/>
                  <a:ext cx="685800" cy="276999"/>
                </a:xfrm>
                <a:prstGeom prst="rect">
                  <a:avLst/>
                </a:prstGeom>
                <a:noFill/>
              </p:spPr>
              <p:txBody>
                <a:bodyPr wrap="square" rtlCol="0">
                  <a:spAutoFit/>
                </a:bodyPr>
                <a:lstStyle/>
                <a:p>
                  <a:r>
                    <a:rPr lang="en-US" sz="1200" dirty="0"/>
                    <a:t>y</a:t>
                  </a:r>
                </a:p>
              </p:txBody>
            </p:sp>
          </p:grpSp>
          <p:grpSp>
            <p:nvGrpSpPr>
              <p:cNvPr id="57" name="Group 56"/>
              <p:cNvGrpSpPr/>
              <p:nvPr/>
            </p:nvGrpSpPr>
            <p:grpSpPr>
              <a:xfrm>
                <a:off x="3306881" y="2337690"/>
                <a:ext cx="837363" cy="693417"/>
                <a:chOff x="3312641" y="1623798"/>
                <a:chExt cx="837363" cy="693417"/>
              </a:xfrm>
            </p:grpSpPr>
            <p:sp>
              <p:nvSpPr>
                <p:cNvPr id="61" name="Bent Arrow 60"/>
                <p:cNvSpPr/>
                <p:nvPr/>
              </p:nvSpPr>
              <p:spPr bwMode="auto">
                <a:xfrm flipV="1">
                  <a:off x="3312641" y="1623798"/>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62" name="TextBox 61"/>
                <p:cNvSpPr txBox="1"/>
                <p:nvPr/>
              </p:nvSpPr>
              <p:spPr>
                <a:xfrm>
                  <a:off x="3464204" y="1905000"/>
                  <a:ext cx="685800" cy="276999"/>
                </a:xfrm>
                <a:prstGeom prst="rect">
                  <a:avLst/>
                </a:prstGeom>
                <a:noFill/>
              </p:spPr>
              <p:txBody>
                <a:bodyPr wrap="square" rtlCol="0">
                  <a:spAutoFit/>
                </a:bodyPr>
                <a:lstStyle/>
                <a:p>
                  <a:r>
                    <a:rPr lang="en-US" sz="1200" dirty="0" smtClean="0"/>
                    <a:t>road</a:t>
                  </a:r>
                  <a:endParaRPr lang="en-US" sz="1200" dirty="0"/>
                </a:p>
              </p:txBody>
            </p:sp>
          </p:grpSp>
          <p:grpSp>
            <p:nvGrpSpPr>
              <p:cNvPr id="58" name="Group 57"/>
              <p:cNvGrpSpPr/>
              <p:nvPr/>
            </p:nvGrpSpPr>
            <p:grpSpPr>
              <a:xfrm>
                <a:off x="3306881" y="3052744"/>
                <a:ext cx="837363" cy="693417"/>
                <a:chOff x="3312641" y="1623798"/>
                <a:chExt cx="837363" cy="693417"/>
              </a:xfrm>
            </p:grpSpPr>
            <p:sp>
              <p:nvSpPr>
                <p:cNvPr id="59" name="Bent Arrow 58"/>
                <p:cNvSpPr/>
                <p:nvPr/>
              </p:nvSpPr>
              <p:spPr bwMode="auto">
                <a:xfrm flipV="1">
                  <a:off x="3312641" y="1623798"/>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60" name="TextBox 59"/>
                <p:cNvSpPr txBox="1"/>
                <p:nvPr/>
              </p:nvSpPr>
              <p:spPr>
                <a:xfrm>
                  <a:off x="3464204" y="1905000"/>
                  <a:ext cx="685800" cy="276999"/>
                </a:xfrm>
                <a:prstGeom prst="rect">
                  <a:avLst/>
                </a:prstGeom>
                <a:noFill/>
              </p:spPr>
              <p:txBody>
                <a:bodyPr wrap="square" rtlCol="0">
                  <a:spAutoFit/>
                </a:bodyPr>
                <a:lstStyle/>
                <a:p>
                  <a:r>
                    <a:rPr lang="en-US" sz="1200" dirty="0" smtClean="0"/>
                    <a:t>trees</a:t>
                  </a:r>
                  <a:endParaRPr lang="en-US" sz="1200" dirty="0"/>
                </a:p>
              </p:txBody>
            </p:sp>
          </p:grpSp>
        </p:grpSp>
        <p:grpSp>
          <p:nvGrpSpPr>
            <p:cNvPr id="113" name="Group 112"/>
            <p:cNvGrpSpPr/>
            <p:nvPr/>
          </p:nvGrpSpPr>
          <p:grpSpPr>
            <a:xfrm>
              <a:off x="5661837" y="4341849"/>
              <a:ext cx="2956449" cy="1373151"/>
              <a:chOff x="1689676" y="4515118"/>
              <a:chExt cx="2956449" cy="1373151"/>
            </a:xfrm>
          </p:grpSpPr>
          <p:sp>
            <p:nvSpPr>
              <p:cNvPr id="114" name="Rounded Rectangle 113"/>
              <p:cNvSpPr/>
              <p:nvPr/>
            </p:nvSpPr>
            <p:spPr>
              <a:xfrm>
                <a:off x="2363958" y="4709522"/>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@Q5</a:t>
                </a:r>
                <a:endParaRPr lang="en-US" dirty="0">
                  <a:solidFill>
                    <a:sysClr val="windowText" lastClr="000000"/>
                  </a:solidFill>
                </a:endParaRPr>
              </a:p>
            </p:txBody>
          </p:sp>
          <p:sp>
            <p:nvSpPr>
              <p:cNvPr id="115" name="Down Arrow 114"/>
              <p:cNvSpPr/>
              <p:nvPr/>
            </p:nvSpPr>
            <p:spPr>
              <a:xfrm rot="16200000">
                <a:off x="3235844" y="4619654"/>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3125958" y="4818294"/>
                <a:ext cx="685800" cy="276999"/>
              </a:xfrm>
              <a:prstGeom prst="rect">
                <a:avLst/>
              </a:prstGeom>
              <a:noFill/>
            </p:spPr>
            <p:txBody>
              <a:bodyPr wrap="square" rtlCol="0">
                <a:spAutoFit/>
              </a:bodyPr>
              <a:lstStyle/>
              <a:p>
                <a:r>
                  <a:rPr lang="en-US" sz="1200" dirty="0" smtClean="0"/>
                  <a:t>x</a:t>
                </a:r>
                <a:endParaRPr lang="en-US" sz="1200" dirty="0"/>
              </a:p>
            </p:txBody>
          </p:sp>
          <p:sp>
            <p:nvSpPr>
              <p:cNvPr id="117" name="Rounded Rectangle 116"/>
              <p:cNvSpPr/>
              <p:nvPr/>
            </p:nvSpPr>
            <p:spPr>
              <a:xfrm>
                <a:off x="3815301" y="4685139"/>
                <a:ext cx="830824"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1</a:t>
                </a:r>
                <a:endParaRPr lang="en-US" dirty="0">
                  <a:solidFill>
                    <a:sysClr val="windowText" lastClr="000000"/>
                  </a:solidFill>
                </a:endParaRPr>
              </a:p>
            </p:txBody>
          </p:sp>
          <p:sp>
            <p:nvSpPr>
              <p:cNvPr id="118" name="Down Arrow 117"/>
              <p:cNvSpPr/>
              <p:nvPr/>
            </p:nvSpPr>
            <p:spPr>
              <a:xfrm rot="18328296">
                <a:off x="3229463" y="5067386"/>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rot="2128296">
                <a:off x="3121304" y="5260629"/>
                <a:ext cx="685800" cy="276999"/>
              </a:xfrm>
              <a:prstGeom prst="rect">
                <a:avLst/>
              </a:prstGeom>
              <a:noFill/>
            </p:spPr>
            <p:txBody>
              <a:bodyPr wrap="square" rtlCol="0">
                <a:spAutoFit/>
              </a:bodyPr>
              <a:lstStyle/>
              <a:p>
                <a:r>
                  <a:rPr lang="en-US" sz="1200" dirty="0" smtClean="0"/>
                  <a:t>y</a:t>
                </a:r>
                <a:endParaRPr lang="en-US" sz="1200" dirty="0"/>
              </a:p>
            </p:txBody>
          </p:sp>
          <p:sp>
            <p:nvSpPr>
              <p:cNvPr id="120" name="Rounded Rectangle 119"/>
              <p:cNvSpPr/>
              <p:nvPr/>
            </p:nvSpPr>
            <p:spPr>
              <a:xfrm>
                <a:off x="3811759" y="5354869"/>
                <a:ext cx="834366"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2</a:t>
                </a:r>
                <a:endParaRPr lang="en-US" dirty="0">
                  <a:solidFill>
                    <a:sysClr val="windowText" lastClr="000000"/>
                  </a:solidFill>
                </a:endParaRPr>
              </a:p>
            </p:txBody>
          </p:sp>
          <p:sp>
            <p:nvSpPr>
              <p:cNvPr id="121" name="Bent Arrow 120"/>
              <p:cNvSpPr/>
              <p:nvPr/>
            </p:nvSpPr>
            <p:spPr bwMode="auto">
              <a:xfrm flipV="1">
                <a:off x="1689676" y="4515118"/>
                <a:ext cx="674282" cy="727802"/>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122" name="TextBox 121"/>
              <p:cNvSpPr txBox="1"/>
              <p:nvPr/>
            </p:nvSpPr>
            <p:spPr>
              <a:xfrm>
                <a:off x="1841239" y="4830707"/>
                <a:ext cx="685800" cy="276999"/>
              </a:xfrm>
              <a:prstGeom prst="rect">
                <a:avLst/>
              </a:prstGeom>
              <a:noFill/>
            </p:spPr>
            <p:txBody>
              <a:bodyPr wrap="square" rtlCol="0">
                <a:spAutoFit/>
              </a:bodyPr>
              <a:lstStyle/>
              <a:p>
                <a:r>
                  <a:rPr lang="en-US" sz="1200" dirty="0" smtClean="0"/>
                  <a:t>id</a:t>
                </a:r>
                <a:endParaRPr lang="en-US" sz="1200" dirty="0"/>
              </a:p>
            </p:txBody>
          </p:sp>
        </p:grpSp>
        <p:sp>
          <p:nvSpPr>
            <p:cNvPr id="134" name="Rounded Rectangle 133"/>
            <p:cNvSpPr/>
            <p:nvPr/>
          </p:nvSpPr>
          <p:spPr>
            <a:xfrm>
              <a:off x="1676130" y="1728174"/>
              <a:ext cx="119523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Episodic Memory</a:t>
              </a:r>
              <a:endParaRPr lang="en-US" dirty="0">
                <a:solidFill>
                  <a:sysClr val="windowText" lastClr="000000"/>
                </a:solidFill>
              </a:endParaRPr>
            </a:p>
          </p:txBody>
        </p:sp>
        <p:sp>
          <p:nvSpPr>
            <p:cNvPr id="137" name="Down Arrow 136"/>
            <p:cNvSpPr/>
            <p:nvPr/>
          </p:nvSpPr>
          <p:spPr>
            <a:xfrm rot="16200000">
              <a:off x="3001312" y="1696183"/>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TextBox 137"/>
            <p:cNvSpPr txBox="1"/>
            <p:nvPr/>
          </p:nvSpPr>
          <p:spPr>
            <a:xfrm>
              <a:off x="2906488" y="1894823"/>
              <a:ext cx="685800" cy="276999"/>
            </a:xfrm>
            <a:prstGeom prst="rect">
              <a:avLst/>
            </a:prstGeom>
            <a:noFill/>
          </p:spPr>
          <p:txBody>
            <a:bodyPr wrap="square" rtlCol="0">
              <a:spAutoFit/>
            </a:bodyPr>
            <a:lstStyle/>
            <a:p>
              <a:r>
                <a:rPr lang="en-US" sz="1200" dirty="0" smtClean="0"/>
                <a:t>result</a:t>
              </a:r>
              <a:endParaRPr lang="en-US" sz="1200" dirty="0"/>
            </a:p>
          </p:txBody>
        </p:sp>
      </p:grpSp>
      <p:grpSp>
        <p:nvGrpSpPr>
          <p:cNvPr id="15" name="Group 14"/>
          <p:cNvGrpSpPr/>
          <p:nvPr/>
        </p:nvGrpSpPr>
        <p:grpSpPr>
          <a:xfrm>
            <a:off x="1001233" y="2362200"/>
            <a:ext cx="4711879" cy="2676805"/>
            <a:chOff x="1001233" y="2414903"/>
            <a:chExt cx="4711879" cy="2676805"/>
          </a:xfrm>
        </p:grpSpPr>
        <p:sp>
          <p:nvSpPr>
            <p:cNvPr id="215" name="Rounded Rectangle 214"/>
            <p:cNvSpPr/>
            <p:nvPr/>
          </p:nvSpPr>
          <p:spPr>
            <a:xfrm>
              <a:off x="3428115" y="2597552"/>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Q2</a:t>
              </a:r>
              <a:endParaRPr lang="en-US" dirty="0">
                <a:solidFill>
                  <a:sysClr val="windowText" lastClr="000000"/>
                </a:solidFill>
              </a:endParaRPr>
            </a:p>
          </p:txBody>
        </p:sp>
        <p:sp>
          <p:nvSpPr>
            <p:cNvPr id="212" name="Rounded Rectangle 211"/>
            <p:cNvSpPr/>
            <p:nvPr/>
          </p:nvSpPr>
          <p:spPr>
            <a:xfrm>
              <a:off x="1675515" y="2583528"/>
              <a:ext cx="119523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Semantic Memory</a:t>
              </a:r>
              <a:endParaRPr lang="en-US" dirty="0">
                <a:solidFill>
                  <a:sysClr val="windowText" lastClr="000000"/>
                </a:solidFill>
              </a:endParaRPr>
            </a:p>
          </p:txBody>
        </p:sp>
        <p:sp>
          <p:nvSpPr>
            <p:cNvPr id="213" name="Down Arrow 212"/>
            <p:cNvSpPr/>
            <p:nvPr/>
          </p:nvSpPr>
          <p:spPr>
            <a:xfrm rot="16200000">
              <a:off x="2976457" y="2527111"/>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TextBox 213"/>
            <p:cNvSpPr txBox="1"/>
            <p:nvPr/>
          </p:nvSpPr>
          <p:spPr>
            <a:xfrm>
              <a:off x="2881633" y="2725751"/>
              <a:ext cx="685800" cy="276999"/>
            </a:xfrm>
            <a:prstGeom prst="rect">
              <a:avLst/>
            </a:prstGeom>
            <a:noFill/>
          </p:spPr>
          <p:txBody>
            <a:bodyPr wrap="square" rtlCol="0">
              <a:spAutoFit/>
            </a:bodyPr>
            <a:lstStyle/>
            <a:p>
              <a:r>
                <a:rPr lang="en-US" sz="1200" dirty="0" smtClean="0"/>
                <a:t>cue</a:t>
              </a:r>
              <a:endParaRPr lang="en-US" sz="1200" dirty="0"/>
            </a:p>
          </p:txBody>
        </p:sp>
        <p:sp>
          <p:nvSpPr>
            <p:cNvPr id="228" name="Bent Arrow 227"/>
            <p:cNvSpPr/>
            <p:nvPr/>
          </p:nvSpPr>
          <p:spPr bwMode="auto">
            <a:xfrm flipV="1">
              <a:off x="3651239" y="3169224"/>
              <a:ext cx="2061873" cy="1922484"/>
            </a:xfrm>
            <a:prstGeom prst="bentArrow">
              <a:avLst>
                <a:gd name="adj1" fmla="val 10761"/>
                <a:gd name="adj2" fmla="val 13709"/>
                <a:gd name="adj3" fmla="val 9656"/>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29" name="TextBox 228"/>
            <p:cNvSpPr txBox="1"/>
            <p:nvPr/>
          </p:nvSpPr>
          <p:spPr>
            <a:xfrm>
              <a:off x="4339275" y="4699588"/>
              <a:ext cx="685800" cy="276999"/>
            </a:xfrm>
            <a:prstGeom prst="rect">
              <a:avLst/>
            </a:prstGeom>
            <a:noFill/>
          </p:spPr>
          <p:txBody>
            <a:bodyPr wrap="square" rtlCol="0">
              <a:spAutoFit/>
            </a:bodyPr>
            <a:lstStyle/>
            <a:p>
              <a:r>
                <a:rPr lang="en-US" sz="1200" dirty="0" smtClean="0"/>
                <a:t>id</a:t>
              </a:r>
              <a:endParaRPr lang="en-US" sz="1200" dirty="0"/>
            </a:p>
          </p:txBody>
        </p:sp>
        <p:sp>
          <p:nvSpPr>
            <p:cNvPr id="230" name="Bent Arrow 229"/>
            <p:cNvSpPr/>
            <p:nvPr/>
          </p:nvSpPr>
          <p:spPr bwMode="auto">
            <a:xfrm flipV="1">
              <a:off x="1001233" y="2414903"/>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grpSp>
      <p:grpSp>
        <p:nvGrpSpPr>
          <p:cNvPr id="19" name="Group 18"/>
          <p:cNvGrpSpPr/>
          <p:nvPr/>
        </p:nvGrpSpPr>
        <p:grpSpPr>
          <a:xfrm>
            <a:off x="1001233" y="2377838"/>
            <a:ext cx="4711879" cy="3794784"/>
            <a:chOff x="-158857" y="3085163"/>
            <a:chExt cx="4711879" cy="3794784"/>
          </a:xfrm>
        </p:grpSpPr>
        <p:sp>
          <p:nvSpPr>
            <p:cNvPr id="232" name="Rounded Rectangle 231"/>
            <p:cNvSpPr/>
            <p:nvPr/>
          </p:nvSpPr>
          <p:spPr>
            <a:xfrm>
              <a:off x="2268025" y="3267812"/>
              <a:ext cx="762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@Q6</a:t>
              </a:r>
              <a:endParaRPr lang="en-US" dirty="0">
                <a:solidFill>
                  <a:sysClr val="windowText" lastClr="000000"/>
                </a:solidFill>
              </a:endParaRPr>
            </a:p>
          </p:txBody>
        </p:sp>
        <p:sp>
          <p:nvSpPr>
            <p:cNvPr id="233" name="Rounded Rectangle 232"/>
            <p:cNvSpPr/>
            <p:nvPr/>
          </p:nvSpPr>
          <p:spPr>
            <a:xfrm>
              <a:off x="515425" y="3253788"/>
              <a:ext cx="119523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Semantic Memory</a:t>
              </a:r>
              <a:endParaRPr lang="en-US" dirty="0">
                <a:solidFill>
                  <a:sysClr val="windowText" lastClr="000000"/>
                </a:solidFill>
              </a:endParaRPr>
            </a:p>
          </p:txBody>
        </p:sp>
        <p:sp>
          <p:nvSpPr>
            <p:cNvPr id="234" name="Down Arrow 233"/>
            <p:cNvSpPr/>
            <p:nvPr/>
          </p:nvSpPr>
          <p:spPr>
            <a:xfrm rot="16200000">
              <a:off x="1816367" y="3197371"/>
              <a:ext cx="484632" cy="6742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TextBox 234"/>
            <p:cNvSpPr txBox="1"/>
            <p:nvPr/>
          </p:nvSpPr>
          <p:spPr>
            <a:xfrm>
              <a:off x="1721543" y="3396011"/>
              <a:ext cx="685800" cy="276999"/>
            </a:xfrm>
            <a:prstGeom prst="rect">
              <a:avLst/>
            </a:prstGeom>
            <a:noFill/>
          </p:spPr>
          <p:txBody>
            <a:bodyPr wrap="square" rtlCol="0">
              <a:spAutoFit/>
            </a:bodyPr>
            <a:lstStyle/>
            <a:p>
              <a:r>
                <a:rPr lang="en-US" sz="1200" dirty="0" smtClean="0"/>
                <a:t>result</a:t>
              </a:r>
              <a:endParaRPr lang="en-US" sz="1200" dirty="0"/>
            </a:p>
          </p:txBody>
        </p:sp>
        <p:sp>
          <p:nvSpPr>
            <p:cNvPr id="236" name="Bent Arrow 235"/>
            <p:cNvSpPr/>
            <p:nvPr/>
          </p:nvSpPr>
          <p:spPr bwMode="auto">
            <a:xfrm flipV="1">
              <a:off x="2491149" y="3839484"/>
              <a:ext cx="2061873" cy="1922484"/>
            </a:xfrm>
            <a:prstGeom prst="bentArrow">
              <a:avLst>
                <a:gd name="adj1" fmla="val 10761"/>
                <a:gd name="adj2" fmla="val 13709"/>
                <a:gd name="adj3" fmla="val 9656"/>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37" name="TextBox 236"/>
            <p:cNvSpPr txBox="1"/>
            <p:nvPr/>
          </p:nvSpPr>
          <p:spPr>
            <a:xfrm>
              <a:off x="3179185" y="5369848"/>
              <a:ext cx="685800" cy="276999"/>
            </a:xfrm>
            <a:prstGeom prst="rect">
              <a:avLst/>
            </a:prstGeom>
            <a:noFill/>
          </p:spPr>
          <p:txBody>
            <a:bodyPr wrap="square" rtlCol="0">
              <a:spAutoFit/>
            </a:bodyPr>
            <a:lstStyle/>
            <a:p>
              <a:r>
                <a:rPr lang="en-US" sz="1200" dirty="0" smtClean="0"/>
                <a:t>id</a:t>
              </a:r>
              <a:endParaRPr lang="en-US" sz="1200" dirty="0"/>
            </a:p>
          </p:txBody>
        </p:sp>
        <p:sp>
          <p:nvSpPr>
            <p:cNvPr id="238" name="Bent Arrow 237"/>
            <p:cNvSpPr/>
            <p:nvPr/>
          </p:nvSpPr>
          <p:spPr bwMode="auto">
            <a:xfrm flipV="1">
              <a:off x="-158857" y="3085163"/>
              <a:ext cx="67428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39" name="Rounded Rectangle 238"/>
            <p:cNvSpPr/>
            <p:nvPr/>
          </p:nvSpPr>
          <p:spPr>
            <a:xfrm>
              <a:off x="3555914" y="5761968"/>
              <a:ext cx="799812"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2</a:t>
              </a:r>
              <a:endParaRPr lang="en-US" dirty="0">
                <a:solidFill>
                  <a:sysClr val="windowText" lastClr="000000"/>
                </a:solidFill>
              </a:endParaRPr>
            </a:p>
          </p:txBody>
        </p:sp>
        <p:grpSp>
          <p:nvGrpSpPr>
            <p:cNvPr id="17" name="Group 16"/>
            <p:cNvGrpSpPr/>
            <p:nvPr/>
          </p:nvGrpSpPr>
          <p:grpSpPr>
            <a:xfrm>
              <a:off x="2516153" y="5614420"/>
              <a:ext cx="1005933" cy="693417"/>
              <a:chOff x="2516153" y="5614420"/>
              <a:chExt cx="1005933" cy="693417"/>
            </a:xfrm>
          </p:grpSpPr>
          <p:sp>
            <p:nvSpPr>
              <p:cNvPr id="240" name="Bent Arrow 239"/>
              <p:cNvSpPr/>
              <p:nvPr/>
            </p:nvSpPr>
            <p:spPr bwMode="auto">
              <a:xfrm flipV="1">
                <a:off x="2516153" y="5614420"/>
                <a:ext cx="100593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41" name="TextBox 240"/>
              <p:cNvSpPr txBox="1"/>
              <p:nvPr/>
            </p:nvSpPr>
            <p:spPr>
              <a:xfrm>
                <a:off x="2667716" y="5895623"/>
                <a:ext cx="854370" cy="276999"/>
              </a:xfrm>
              <a:prstGeom prst="rect">
                <a:avLst/>
              </a:prstGeom>
              <a:noFill/>
            </p:spPr>
            <p:txBody>
              <a:bodyPr wrap="square" rtlCol="0">
                <a:spAutoFit/>
              </a:bodyPr>
              <a:lstStyle/>
              <a:p>
                <a:r>
                  <a:rPr lang="en-US" sz="1200" dirty="0" smtClean="0"/>
                  <a:t>success</a:t>
                </a:r>
                <a:endParaRPr lang="en-US" sz="1200" dirty="0"/>
              </a:p>
            </p:txBody>
          </p:sp>
        </p:grpSp>
        <p:grpSp>
          <p:nvGrpSpPr>
            <p:cNvPr id="242" name="Group 241"/>
            <p:cNvGrpSpPr/>
            <p:nvPr/>
          </p:nvGrpSpPr>
          <p:grpSpPr>
            <a:xfrm>
              <a:off x="2516153" y="6186522"/>
              <a:ext cx="1005933" cy="693417"/>
              <a:chOff x="2516153" y="5614420"/>
              <a:chExt cx="1005933" cy="693417"/>
            </a:xfrm>
          </p:grpSpPr>
          <p:sp>
            <p:nvSpPr>
              <p:cNvPr id="243" name="Bent Arrow 242"/>
              <p:cNvSpPr/>
              <p:nvPr/>
            </p:nvSpPr>
            <p:spPr bwMode="auto">
              <a:xfrm flipV="1">
                <a:off x="2516153" y="5614420"/>
                <a:ext cx="1005932" cy="693417"/>
              </a:xfrm>
              <a:prstGeom prst="bentArrow">
                <a:avLst>
                  <a:gd name="adj1" fmla="val 32884"/>
                  <a:gd name="adj2" fmla="val 39980"/>
                  <a:gd name="adj3" fmla="val 32884"/>
                  <a:gd name="adj4" fmla="val 43750"/>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44" name="TextBox 243"/>
              <p:cNvSpPr txBox="1"/>
              <p:nvPr/>
            </p:nvSpPr>
            <p:spPr>
              <a:xfrm>
                <a:off x="2667716" y="5895623"/>
                <a:ext cx="854370" cy="276999"/>
              </a:xfrm>
              <a:prstGeom prst="rect">
                <a:avLst/>
              </a:prstGeom>
              <a:noFill/>
            </p:spPr>
            <p:txBody>
              <a:bodyPr wrap="square" rtlCol="0">
                <a:spAutoFit/>
              </a:bodyPr>
              <a:lstStyle/>
              <a:p>
                <a:r>
                  <a:rPr lang="en-US" sz="1200" dirty="0" smtClean="0"/>
                  <a:t>failure</a:t>
                </a:r>
                <a:endParaRPr lang="en-US" sz="1200" dirty="0"/>
              </a:p>
            </p:txBody>
          </p:sp>
        </p:grpSp>
        <p:sp>
          <p:nvSpPr>
            <p:cNvPr id="245" name="Rounded Rectangle 244"/>
            <p:cNvSpPr/>
            <p:nvPr/>
          </p:nvSpPr>
          <p:spPr>
            <a:xfrm>
              <a:off x="3568318" y="6346547"/>
              <a:ext cx="799812"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12</a:t>
              </a:r>
              <a:endParaRPr lang="en-US" dirty="0">
                <a:solidFill>
                  <a:sysClr val="windowText" lastClr="000000"/>
                </a:solidFill>
              </a:endParaRPr>
            </a:p>
          </p:txBody>
        </p:sp>
      </p:grpSp>
      <p:sp>
        <p:nvSpPr>
          <p:cNvPr id="246" name="Rounded Rectangle 245"/>
          <p:cNvSpPr/>
          <p:nvPr/>
        </p:nvSpPr>
        <p:spPr>
          <a:xfrm>
            <a:off x="818266" y="4840634"/>
            <a:ext cx="2400507" cy="133198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Statistics not stored with episodes</a:t>
            </a:r>
            <a:endParaRPr lang="en-US" dirty="0">
              <a:solidFill>
                <a:sysClr val="windowText" lastClr="000000"/>
              </a:solidFill>
            </a:endParaRPr>
          </a:p>
        </p:txBody>
      </p:sp>
      <p:sp>
        <p:nvSpPr>
          <p:cNvPr id="84" name="Rounded Rectangle 83"/>
          <p:cNvSpPr/>
          <p:nvPr/>
        </p:nvSpPr>
        <p:spPr>
          <a:xfrm>
            <a:off x="843391" y="3376126"/>
            <a:ext cx="2400507" cy="133198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Conceptually, two kinds of LTIs</a:t>
            </a:r>
            <a:endParaRPr lang="en-US" dirty="0">
              <a:solidFill>
                <a:sysClr val="windowText" lastClr="000000"/>
              </a:solidFill>
            </a:endParaRPr>
          </a:p>
        </p:txBody>
      </p:sp>
      <p:sp>
        <p:nvSpPr>
          <p:cNvPr id="3" name="Slide Number Placeholder 2"/>
          <p:cNvSpPr>
            <a:spLocks noGrp="1"/>
          </p:cNvSpPr>
          <p:nvPr>
            <p:ph type="sldNum" sz="quarter" idx="12"/>
          </p:nvPr>
        </p:nvSpPr>
        <p:spPr/>
        <p:txBody>
          <a:bodyPr/>
          <a:lstStyle/>
          <a:p>
            <a:fld id="{5744759D-0EFF-4FB2-9CCE-04E00944F0FE}" type="slidenum">
              <a:rPr lang="en-US" smtClean="0"/>
              <a:pPr/>
              <a:t>9</a:t>
            </a:fld>
            <a:endParaRPr lang="en-US" dirty="0"/>
          </a:p>
        </p:txBody>
      </p:sp>
    </p:spTree>
    <p:extLst>
      <p:ext uri="{BB962C8B-B14F-4D97-AF65-F5344CB8AC3E}">
        <p14:creationId xmlns:p14="http://schemas.microsoft.com/office/powerpoint/2010/main" val="228452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7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animBg="1"/>
    </p:bldLst>
  </p:timing>
</p:sld>
</file>

<file path=ppt/theme/theme1.xml><?xml version="1.0" encoding="utf-8"?>
<a:theme xmlns:a="http://schemas.openxmlformats.org/drawingml/2006/main" name="Simulation and Interac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Calibri"/>
        <a:ea typeface="ヒラギノ角ゴ Pro W3"/>
        <a:cs typeface=""/>
      </a:majorFont>
      <a:minorFont>
        <a:latin typeface="Calibri"/>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Simulation and Interaction</Template>
  <TotalTime>9412</TotalTime>
  <Words>1156</Words>
  <Application>Microsoft Office PowerPoint</Application>
  <PresentationFormat>On-screen Show (4:3)</PresentationFormat>
  <Paragraphs>293</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Simulation and Interaction</vt:lpstr>
      <vt:lpstr>Integrated Episodic and Semantic Memory in Robotics  Steve Furtwangler, sfurtwangler@soartech.com with Robert Marinier, Jacob Crossman</vt:lpstr>
      <vt:lpstr>Introduction</vt:lpstr>
      <vt:lpstr>Using Episodic Memory for Partial Matches</vt:lpstr>
      <vt:lpstr>Episode Representation - Unique Cues - Cell</vt:lpstr>
      <vt:lpstr>Episode Representation - Unique Cues - Path</vt:lpstr>
      <vt:lpstr>Measuring Similarity</vt:lpstr>
      <vt:lpstr>Episodic and Semantic Memory Conflicts</vt:lpstr>
      <vt:lpstr>Example of Problem</vt:lpstr>
      <vt:lpstr>Solution: Long-Term Identifier Usage Pattern</vt:lpstr>
      <vt:lpstr>Required (or Prohibited) Query Conditions</vt:lpstr>
      <vt:lpstr>Solution: Episodic Memory Loop Pattern</vt:lpstr>
      <vt:lpstr>Time Spent Recreating State</vt:lpstr>
      <vt:lpstr>Nuggets</vt:lpstr>
      <vt:lpstr>Wish List (Coal)</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Reasoner Agent</dc:title>
  <dc:creator>sfurtwangler</dc:creator>
  <cp:lastModifiedBy>sfurtwangler</cp:lastModifiedBy>
  <cp:revision>50</cp:revision>
  <dcterms:created xsi:type="dcterms:W3CDTF">2013-05-09T00:50:31Z</dcterms:created>
  <dcterms:modified xsi:type="dcterms:W3CDTF">2013-06-03T20:56:03Z</dcterms:modified>
</cp:coreProperties>
</file>