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9" r:id="rId3"/>
    <p:sldId id="273" r:id="rId4"/>
    <p:sldId id="286" r:id="rId5"/>
    <p:sldId id="282" r:id="rId6"/>
    <p:sldId id="283" r:id="rId7"/>
    <p:sldId id="284" r:id="rId8"/>
    <p:sldId id="285" r:id="rId9"/>
    <p:sldId id="269" r:id="rId10"/>
    <p:sldId id="272" r:id="rId11"/>
    <p:sldId id="281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stings" initials="sdh" lastIdx="1" clrIdx="0"/>
  <p:cmAuthor id="1" name="Osama S. Haddadin" initials="OSH" lastIdx="10" clrIdx="1"/>
  <p:cmAuthor id="2" name="d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9999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 autoAdjust="0"/>
    <p:restoredTop sz="94660"/>
  </p:normalViewPr>
  <p:slideViewPr>
    <p:cSldViewPr>
      <p:cViewPr varScale="1">
        <p:scale>
          <a:sx n="103" d="100"/>
          <a:sy n="103" d="100"/>
        </p:scale>
        <p:origin x="-4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DB7C1-D6AE-434D-BEA6-30580C7A2B08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1CDC-E0D1-4D46-9BF3-57A978C5F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 - Business W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" y="0"/>
            <a:ext cx="8229600" cy="868680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200">
                <a:solidFill>
                  <a:srgbClr val="CCEC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5"/>
          </p:nvPr>
        </p:nvSpPr>
        <p:spPr>
          <a:xfrm>
            <a:off x="3784600" y="3934778"/>
            <a:ext cx="5241903" cy="2512458"/>
          </a:xfrm>
        </p:spPr>
        <p:txBody>
          <a:bodyPr/>
          <a:lstStyle>
            <a:lvl1pPr>
              <a:spcBef>
                <a:spcPts val="0"/>
              </a:spcBef>
              <a:buNone/>
              <a:defRPr sz="18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4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2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2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/>
          </p:nvPr>
        </p:nvSpPr>
        <p:spPr>
          <a:xfrm>
            <a:off x="504156" y="1202957"/>
            <a:ext cx="4550443" cy="2632983"/>
          </a:xfrm>
        </p:spPr>
        <p:txBody>
          <a:bodyPr/>
          <a:lstStyle>
            <a:lvl1pPr>
              <a:spcBef>
                <a:spcPts val="0"/>
              </a:spcBef>
              <a:buNone/>
              <a:defRPr sz="18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4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2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2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2126803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BD Generic 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BD v4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9966"/>
            <a:ext cx="1905418" cy="6201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838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chemeClr val="bg1"/>
              </a:buClr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5475" indent="-285750">
              <a:spcBef>
                <a:spcPts val="200"/>
              </a:spcBef>
              <a:buFont typeface="Arial" pitchFamily="34" charset="0"/>
              <a:buChar char="•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62013" indent="-233363">
              <a:spcBef>
                <a:spcPts val="20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90613" indent="-228600">
              <a:spcBef>
                <a:spcPts val="200"/>
              </a:spcBef>
              <a:buFont typeface="Arial" pitchFamily="34" charset="0"/>
              <a:buChar char="-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309688" indent="-228600">
              <a:spcBef>
                <a:spcPts val="20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8686800" y="6635750"/>
            <a:ext cx="4445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4F7F44-E03D-4D2B-A8C8-A04A18E0D10F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60082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L-3 Proprietary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e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BD Generic 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BD v4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9966"/>
            <a:ext cx="1905418" cy="6201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838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chemeClr val="bg1"/>
              </a:buClr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5475" indent="-285750">
              <a:spcBef>
                <a:spcPts val="200"/>
              </a:spcBef>
              <a:buFont typeface="Arial" pitchFamily="34" charset="0"/>
              <a:buChar char="•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62013" indent="-233363">
              <a:spcBef>
                <a:spcPts val="20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90613" indent="-228600">
              <a:spcBef>
                <a:spcPts val="200"/>
              </a:spcBef>
              <a:buFont typeface="Arial" pitchFamily="34" charset="0"/>
              <a:buChar char="-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309688" indent="-228600">
              <a:spcBef>
                <a:spcPts val="20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8686800" y="6635750"/>
            <a:ext cx="4445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4F7F44-E03D-4D2B-A8C8-A04A18E0D10F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60082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L-3 Proprietary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BD Generic 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NBD v4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9966"/>
            <a:ext cx="1905418" cy="620159"/>
          </a:xfrm>
          <a:prstGeom prst="rect">
            <a:avLst/>
          </a:prstGeom>
        </p:spPr>
      </p:pic>
      <p:pic>
        <p:nvPicPr>
          <p:cNvPr id="5" name="Picture 4" descr="NBD v4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9966"/>
            <a:ext cx="1905418" cy="620159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chemeClr val="bg1"/>
              </a:buClr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5475" indent="-285750">
              <a:spcBef>
                <a:spcPts val="200"/>
              </a:spcBef>
              <a:buFont typeface="Arial" pitchFamily="34" charset="0"/>
              <a:buChar char="•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62013" indent="-233363">
              <a:spcBef>
                <a:spcPts val="20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90613" indent="-228600">
              <a:spcBef>
                <a:spcPts val="200"/>
              </a:spcBef>
              <a:buFont typeface="Arial" pitchFamily="34" charset="0"/>
              <a:buChar char="-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309688" indent="-228600">
              <a:spcBef>
                <a:spcPts val="20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838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8686800" y="6635750"/>
            <a:ext cx="4445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4F7F44-E03D-4D2B-A8C8-A04A18E0D10F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60082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L-3 Proprietary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su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BD Generic 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BD v4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9966"/>
            <a:ext cx="1905418" cy="6201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838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" name="Content Placeholder 4"/>
          <p:cNvSpPr>
            <a:spLocks noGrp="1"/>
          </p:cNvSpPr>
          <p:nvPr>
            <p:ph sz="quarter" idx="11"/>
          </p:nvPr>
        </p:nvSpPr>
        <p:spPr>
          <a:xfrm>
            <a:off x="152400" y="1378178"/>
            <a:ext cx="4495800" cy="106022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v"/>
              <a:def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spcBef>
                <a:spcPts val="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57250" indent="-228600">
              <a:spcBef>
                <a:spcPts val="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9"/>
          </p:nvPr>
        </p:nvSpPr>
        <p:spPr>
          <a:xfrm>
            <a:off x="152400" y="2762249"/>
            <a:ext cx="4495800" cy="66675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v"/>
              <a:def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spcBef>
                <a:spcPts val="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57250" indent="-228600">
              <a:buFont typeface="Courier New" pitchFamily="49" charset="0"/>
              <a:buChar char="–"/>
              <a:defRPr sz="1600" b="0">
                <a:solidFill>
                  <a:schemeClr val="tx1"/>
                </a:solidFill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20"/>
          </p:nvPr>
        </p:nvSpPr>
        <p:spPr>
          <a:xfrm>
            <a:off x="152400" y="3733800"/>
            <a:ext cx="4495800" cy="28956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v"/>
              <a:def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spcBef>
                <a:spcPts val="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57250" indent="-228600">
              <a:spcBef>
                <a:spcPts val="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85850" indent="-228600">
              <a:spcBef>
                <a:spcPts val="0"/>
              </a:spcBef>
              <a:buFont typeface="Arial" pitchFamily="34" charset="0"/>
              <a:buChar char="»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8" name="Content Placeholder 4"/>
          <p:cNvSpPr>
            <a:spLocks noGrp="1"/>
          </p:cNvSpPr>
          <p:nvPr>
            <p:ph sz="quarter" idx="21"/>
          </p:nvPr>
        </p:nvSpPr>
        <p:spPr>
          <a:xfrm>
            <a:off x="4648200" y="4495800"/>
            <a:ext cx="4495800" cy="21336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v"/>
              <a:def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spcBef>
                <a:spcPts val="0"/>
              </a:spcBef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857250" indent="-228600">
              <a:spcBef>
                <a:spcPts val="0"/>
              </a:spcBef>
              <a:buFont typeface="Courier New" pitchFamily="49" charset="0"/>
              <a:buChar char="–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085850" indent="-228600">
              <a:spcBef>
                <a:spcPts val="0"/>
              </a:spcBef>
              <a:buFont typeface="Arial" pitchFamily="34" charset="0"/>
              <a:buChar char="»"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2"/>
          </p:nvPr>
        </p:nvSpPr>
        <p:spPr>
          <a:xfrm>
            <a:off x="152400" y="1066800"/>
            <a:ext cx="4495800" cy="3048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None/>
              <a:defRPr lang="en-US" sz="1600" b="1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defRPr sz="1600" b="0">
                <a:solidFill>
                  <a:schemeClr val="tx1"/>
                </a:solidFill>
              </a:defRPr>
            </a:lvl2pPr>
            <a:lvl3pPr marL="857250" indent="-228600">
              <a:buFont typeface="Courier New" pitchFamily="49" charset="0"/>
              <a:buChar char="–"/>
              <a:defRPr sz="1600" b="0">
                <a:solidFill>
                  <a:schemeClr val="tx1"/>
                </a:solidFill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23"/>
          </p:nvPr>
        </p:nvSpPr>
        <p:spPr>
          <a:xfrm>
            <a:off x="152400" y="2438400"/>
            <a:ext cx="4495800" cy="3048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None/>
              <a:defRPr lang="en-US" sz="1600" b="1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defRPr sz="1600" b="0">
                <a:solidFill>
                  <a:schemeClr val="tx1"/>
                </a:solidFill>
              </a:defRPr>
            </a:lvl2pPr>
            <a:lvl3pPr marL="857250" indent="-228600">
              <a:buFont typeface="Courier New" pitchFamily="49" charset="0"/>
              <a:buChar char="–"/>
              <a:defRPr sz="1600" b="0">
                <a:solidFill>
                  <a:schemeClr val="tx1"/>
                </a:solidFill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4"/>
          </p:nvPr>
        </p:nvSpPr>
        <p:spPr>
          <a:xfrm>
            <a:off x="152400" y="3429000"/>
            <a:ext cx="4495800" cy="3048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None/>
              <a:defRPr lang="en-US" sz="1600" b="1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defRPr sz="1600" b="0">
                <a:solidFill>
                  <a:schemeClr val="tx1"/>
                </a:solidFill>
              </a:defRPr>
            </a:lvl2pPr>
            <a:lvl3pPr marL="857250" indent="-228600">
              <a:buFont typeface="Courier New" pitchFamily="49" charset="0"/>
              <a:buChar char="–"/>
              <a:defRPr sz="1600" b="0">
                <a:solidFill>
                  <a:schemeClr val="tx1"/>
                </a:solidFill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5"/>
          </p:nvPr>
        </p:nvSpPr>
        <p:spPr>
          <a:xfrm>
            <a:off x="4648200" y="4191000"/>
            <a:ext cx="4495800" cy="3048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None/>
              <a:defRPr lang="en-US" sz="1600" b="1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5750">
              <a:defRPr sz="1600" b="0">
                <a:solidFill>
                  <a:schemeClr val="tx1"/>
                </a:solidFill>
              </a:defRPr>
            </a:lvl2pPr>
            <a:lvl3pPr marL="857250" indent="-228600">
              <a:buFont typeface="Courier New" pitchFamily="49" charset="0"/>
              <a:buChar char="–"/>
              <a:defRPr sz="1600" b="0">
                <a:solidFill>
                  <a:schemeClr val="tx1"/>
                </a:solidFill>
              </a:defRPr>
            </a:lvl3pPr>
            <a:lvl4pPr marL="1085850" indent="-228600">
              <a:buFont typeface="Arial" pitchFamily="34" charset="0"/>
              <a:buChar char="»"/>
              <a:defRPr sz="1600" b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8686800" y="6635750"/>
            <a:ext cx="4445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4F7F44-E03D-4D2B-A8C8-A04A18E0D10F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60082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L-3 Proprietary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0025"/>
            <a:ext cx="2133600" cy="365125"/>
          </a:xfrm>
          <a:prstGeom prst="rect">
            <a:avLst/>
          </a:prstGeom>
        </p:spPr>
        <p:txBody>
          <a:bodyPr/>
          <a:lstStyle/>
          <a:p>
            <a:fld id="{6A9B11CB-E006-485C-9899-C2395B9EB506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767B1E-F971-4617-8DD2-CD0314DD0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rgbClr val="CCEC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q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008 CSG Business Review COVER with produ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19863"/>
            <a:ext cx="9144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presentation consists of L-3 Communications Corporation general capabilities information that does not contain controlled technical data 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defined 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within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International Traffic in Arms Regulations (ITAR) Part 120.10 or Export Administration Regulations (EAR) Part 734.7-11.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931" y="1151467"/>
            <a:ext cx="4682069" cy="491068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419596" y="5350936"/>
            <a:ext cx="1803396" cy="330200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862399" y="1591201"/>
            <a:ext cx="4586769" cy="40692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presentation consists of L-3 Communications Corporation general capabilities information that does not contain controlled technical data 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defined 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within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International Traffic in Arms Regulations (ITAR) Part 120.10 or Export Administration Regulations (EAR) Part 734.7-11.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015" y="178534"/>
            <a:ext cx="7772400" cy="114910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7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i="0" kern="1200" dirty="0">
                <a:solidFill>
                  <a:srgbClr val="FFCC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CS Group Overview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51776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tabLst>
                <a:tab pos="1601788" algn="l"/>
                <a:tab pos="6400800" algn="l"/>
              </a:tabLst>
              <a:defRPr sz="2400"/>
            </a:lvl1pPr>
            <a:lvl2pPr marL="742950" indent="-285750">
              <a:buFont typeface="Arial" pitchFamily="34" charset="0"/>
              <a:buChar char="–"/>
              <a:tabLst>
                <a:tab pos="6513513" algn="l"/>
              </a:tabLst>
              <a:defRPr sz="2000"/>
            </a:lvl2pPr>
            <a:lvl3pPr marL="1200150" indent="-285750">
              <a:buFont typeface="Wingdings" pitchFamily="2" charset="2"/>
              <a:buChar char="§"/>
              <a:tabLst>
                <a:tab pos="6513513" algn="l"/>
              </a:tabLst>
              <a:defRPr sz="1800"/>
            </a:lvl3pPr>
            <a:lvl4pPr>
              <a:tabLst>
                <a:tab pos="6513513" algn="l"/>
              </a:tabLst>
              <a:defRPr sz="1800"/>
            </a:lvl4pPr>
            <a:lvl5pPr>
              <a:tabLst>
                <a:tab pos="6513513" algn="l"/>
              </a:tabLst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66257302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 Pr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" y="0"/>
            <a:ext cx="8229600" cy="868680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200">
                <a:solidFill>
                  <a:srgbClr val="CCEC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/>
          </p:nvPr>
        </p:nvSpPr>
        <p:spPr>
          <a:xfrm>
            <a:off x="320441" y="981542"/>
            <a:ext cx="3120075" cy="2479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1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0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0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20441" y="3660025"/>
            <a:ext cx="3120075" cy="2479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1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0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0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/>
          </p:nvPr>
        </p:nvSpPr>
        <p:spPr>
          <a:xfrm>
            <a:off x="4984299" y="981542"/>
            <a:ext cx="3050568" cy="2479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1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0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0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9"/>
          </p:nvPr>
        </p:nvSpPr>
        <p:spPr>
          <a:xfrm>
            <a:off x="4984299" y="3660025"/>
            <a:ext cx="3050568" cy="2479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0738" indent="-220738">
              <a:spcBef>
                <a:spcPts val="0"/>
              </a:spcBef>
              <a:buFont typeface="Arial" pitchFamily="34" charset="0"/>
              <a:buChar char="•"/>
              <a:defRPr sz="1100" b="0"/>
            </a:lvl2pPr>
            <a:lvl3pPr marL="432465" indent="-211728">
              <a:spcBef>
                <a:spcPts val="0"/>
              </a:spcBef>
              <a:buFont typeface="Arial" pitchFamily="34" charset="0"/>
              <a:buChar char="–"/>
              <a:defRPr sz="1000" b="0"/>
            </a:lvl3pPr>
            <a:lvl4pPr marL="653204" indent="-220738">
              <a:spcBef>
                <a:spcPts val="0"/>
              </a:spcBef>
              <a:buFont typeface="Wingdings" pitchFamily="2" charset="2"/>
              <a:buChar char="§"/>
              <a:defRPr sz="1000" b="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5677" y="3557269"/>
            <a:ext cx="8605381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060533" y="3551007"/>
            <a:ext cx="5173249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2952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va State of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200"/>
              </a:lnSpc>
              <a:defRPr sz="3200">
                <a:solidFill>
                  <a:srgbClr val="CCEC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729"/>
            <a:ext cx="8229600" cy="35052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26618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8" descr="2008 Business Review Slide BKG 1-small header copy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6836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7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309"/>
          <p:cNvSpPr>
            <a:spLocks noChangeArrowheads="1"/>
          </p:cNvSpPr>
          <p:nvPr/>
        </p:nvSpPr>
        <p:spPr bwMode="auto">
          <a:xfrm>
            <a:off x="4135302" y="6630884"/>
            <a:ext cx="1546225" cy="21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r>
              <a:rPr lang="en-US" sz="800" b="1" baseline="0" dirty="0">
                <a:solidFill>
                  <a:srgbClr val="CCECFF"/>
                </a:solidFill>
                <a:latin typeface="Arial" pitchFamily="34" charset="0"/>
                <a:cs typeface="Arial" pitchFamily="34" charset="0"/>
              </a:rPr>
              <a:t>L-3  PROPRIETARY</a:t>
            </a:r>
          </a:p>
        </p:txBody>
      </p:sp>
      <p:sp>
        <p:nvSpPr>
          <p:cNvPr id="6" name="Text Box 311"/>
          <p:cNvSpPr txBox="1">
            <a:spLocks noChangeArrowheads="1"/>
          </p:cNvSpPr>
          <p:nvPr/>
        </p:nvSpPr>
        <p:spPr bwMode="auto">
          <a:xfrm>
            <a:off x="7797800" y="6633377"/>
            <a:ext cx="1346200" cy="210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algn="r" defTabSz="865188" eaLnBrk="0" hangingPunct="0">
              <a:spcBef>
                <a:spcPct val="50000"/>
              </a:spcBef>
              <a:defRPr/>
            </a:pPr>
            <a:r>
              <a:rPr lang="en-US" sz="800" baseline="0" dirty="0">
                <a:solidFill>
                  <a:srgbClr val="CCECFF"/>
                </a:solidFill>
                <a:latin typeface="Arial" pitchFamily="34" charset="0"/>
                <a:cs typeface="Arial" pitchFamily="34" charset="0"/>
              </a:rPr>
              <a:t> </a:t>
            </a:r>
            <a:fld id="{78CD89A2-1C55-42FE-B015-48994EEBBB8F}" type="slidenum">
              <a:rPr lang="en-US" sz="800" b="1" i="1" baseline="0">
                <a:solidFill>
                  <a:srgbClr val="CCECFF"/>
                </a:solidFill>
                <a:latin typeface="Arial" pitchFamily="34" charset="0"/>
                <a:cs typeface="Arial" pitchFamily="34" charset="0"/>
              </a:rPr>
              <a:pPr algn="r" defTabSz="865188" eaLnBrk="0" hangingPunct="0">
                <a:spcBef>
                  <a:spcPct val="50000"/>
                </a:spcBef>
                <a:defRPr/>
              </a:pPr>
              <a:t>‹#›</a:t>
            </a:fld>
            <a:endParaRPr lang="en-US" sz="800" b="1" i="1" baseline="0" dirty="0">
              <a:solidFill>
                <a:srgbClr val="CCEC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>
    <p:zoom/>
  </p:transition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i="0" kern="1200" dirty="0">
          <a:solidFill>
            <a:srgbClr val="CCEC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7162800" cy="365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Real-time IO-oriented Soar Agent for Base Station-Mobile Control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1" dirty="0" smtClean="0"/>
              <a:t>David Daniel, Scott Hastings</a:t>
            </a:r>
            <a:br>
              <a:rPr lang="en-US" b="0" i="1" dirty="0" smtClean="0"/>
            </a:br>
            <a:r>
              <a:rPr lang="en-US" b="0" i="1" dirty="0" smtClean="0"/>
              <a:t>L-3 Communications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 cont-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Coal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First attempts at a learning version of </a:t>
            </a:r>
            <a:r>
              <a:rPr lang="en-US" dirty="0" err="1" smtClean="0"/>
              <a:t>comms</a:t>
            </a:r>
            <a:r>
              <a:rPr lang="en-US" dirty="0" smtClean="0"/>
              <a:t> agent failed.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Determined planning and chunking structured agent is not the best approach for implementing learning in real-time IO-oriented communications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Root of issue is </a:t>
            </a:r>
            <a:r>
              <a:rPr lang="en-US" dirty="0" err="1" smtClean="0"/>
              <a:t>comms</a:t>
            </a:r>
            <a:r>
              <a:rPr lang="en-US" dirty="0" smtClean="0"/>
              <a:t> environment is dynamic with values on IO links constantly changing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IO values appear in the condition (LHS) of operator application rules, they become dependencies of the state. 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When a dependency (i.e. IO value) changes, all </a:t>
            </a:r>
            <a:r>
              <a:rPr lang="en-US" dirty="0" err="1" smtClean="0"/>
              <a:t>substates</a:t>
            </a:r>
            <a:r>
              <a:rPr lang="en-US" dirty="0" smtClean="0"/>
              <a:t> generated as a result of impasses are removed, thus preventing learning. 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Complete Base station-Mobile Control Agent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Episodic Memory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Learning from patterns captured in episodic memory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 A challenge for us…  </a:t>
            </a:r>
            <a:r>
              <a:rPr lang="en-US" i="1" dirty="0" smtClean="0"/>
              <a:t>We would love to hear from any related attempts. 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Localized multi-agent coordination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Modular cognitive architectures with specialized domain decision making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Multi-agent interaction and coordination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 Sharing of learning and experience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 algn="ctr">
              <a:lnSpc>
                <a:spcPct val="110000"/>
              </a:lnSpc>
              <a:buNone/>
            </a:pPr>
            <a:r>
              <a:rPr lang="en-US" dirty="0" smtClean="0"/>
              <a:t>a work in progress…</a:t>
            </a:r>
          </a:p>
          <a:p>
            <a:pPr algn="ctr">
              <a:lnSpc>
                <a:spcPct val="110000"/>
              </a:lnSpc>
              <a:buNone/>
            </a:pPr>
            <a:endParaRPr lang="en-US" dirty="0" smtClean="0"/>
          </a:p>
          <a:p>
            <a:pPr algn="ctr">
              <a:lnSpc>
                <a:spcPct val="110000"/>
              </a:lnSpc>
              <a:buNone/>
            </a:pPr>
            <a:r>
              <a:rPr lang="en-US" dirty="0" smtClean="0"/>
              <a:t>Questions ????  Comments ???</a:t>
            </a:r>
          </a:p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 algn="ctr">
              <a:lnSpc>
                <a:spcPct val="110000"/>
              </a:lnSpc>
              <a:buNone/>
            </a:pPr>
            <a:r>
              <a:rPr lang="en-US" i="1" dirty="0" smtClean="0"/>
              <a:t>Thank you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ddaniel\Documents\Invincea Downloads\Cinderella_Cast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830" y="2743200"/>
            <a:ext cx="1830950" cy="2292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229600" cy="914400"/>
          </a:xfrm>
        </p:spPr>
        <p:txBody>
          <a:bodyPr/>
          <a:lstStyle/>
          <a:p>
            <a:r>
              <a:rPr lang="en-US" dirty="0" smtClean="0"/>
              <a:t>Illustrative Concept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1830" y="3810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Communications Link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76300" y="5257800"/>
            <a:ext cx="7391400" cy="1343025"/>
          </a:xfrm>
          <a:prstGeom prst="roundRect">
            <a:avLst>
              <a:gd name="adj" fmla="val 10452"/>
            </a:avLst>
          </a:prstGeom>
          <a:solidFill>
            <a:schemeClr val="tx1"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900113" y="5257800"/>
            <a:ext cx="734377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Lowering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transmitter power lowers power consumption 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Lower power consumption = longer battery life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Lowering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transmitter power lowers maximum data rate the link can support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 to adjust power and rate jointly until both are optimized</a:t>
            </a:r>
            <a:r>
              <a:rPr lang="en-US" sz="1600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for app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ddaniel\Documents\Invincea Downloads\mickey-mouse-clubhouse-adventure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0230" y="3657600"/>
            <a:ext cx="1807633" cy="1355725"/>
          </a:xfrm>
          <a:prstGeom prst="rect">
            <a:avLst/>
          </a:prstGeom>
          <a:noFill/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274320" y="914400"/>
            <a:ext cx="886968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means to optimize transmission power and data rate of a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communications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link between a power-limited mobile node and a fixed node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primary objective is to minimize transmitter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power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the mobile node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while achieving targeted data rate, </a:t>
            </a:r>
            <a:r>
              <a:rPr lang="en-US" kern="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kern="0" baseline="-25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Target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kern="0" baseline="-25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target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 application/data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dependent  (i.e. voice vs. images, vs. video… )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883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Mobile Node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514600" y="2514600"/>
          <a:ext cx="3491865" cy="1376104"/>
        </p:xfrm>
        <a:graphic>
          <a:graphicData uri="http://schemas.openxmlformats.org/presentationml/2006/ole">
            <p:oleObj spid="_x0000_s20482" name="Visio" r:id="rId5" imgW="1933612" imgH="762750" progId="Visio.Drawing.11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031230" y="3581400"/>
          <a:ext cx="508000" cy="471488"/>
        </p:xfrm>
        <a:graphic>
          <a:graphicData uri="http://schemas.openxmlformats.org/presentationml/2006/ole">
            <p:oleObj spid="_x0000_s20483" name="Visio" r:id="rId6" imgW="507580" imgH="471960" progId="Visio.Drawing.11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858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Fixed Node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905000" y="2590800"/>
          <a:ext cx="950913" cy="574606"/>
        </p:xfrm>
        <a:graphic>
          <a:graphicData uri="http://schemas.openxmlformats.org/presentationml/2006/ole">
            <p:oleObj spid="_x0000_s20484" name="Visio" r:id="rId7" imgW="1636465" imgH="988470" progId="Visio.Drawing.11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 Why CA for </a:t>
            </a:r>
            <a:r>
              <a:rPr lang="en-US" dirty="0" err="1" smtClean="0"/>
              <a:t>Comms</a:t>
            </a:r>
            <a:r>
              <a:rPr lang="en-US" dirty="0" smtClean="0"/>
              <a:t>?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1981200"/>
          </a:xfrm>
        </p:spPr>
        <p:txBody>
          <a:bodyPr>
            <a:noAutofit/>
          </a:bodyPr>
          <a:lstStyle/>
          <a:p>
            <a:r>
              <a:rPr lang="en-US" sz="2000" i="1" u="sng" dirty="0" smtClean="0"/>
              <a:t>Maximize  Power Savings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smtClean="0"/>
              <a:t>Current ordinary non-cognitive approach relies on manual settings for transmission power and channel data rate with limited automatic adjustment. </a:t>
            </a:r>
          </a:p>
          <a:p>
            <a:pPr lvl="1"/>
            <a:r>
              <a:rPr lang="en-US" sz="1600" dirty="0" smtClean="0"/>
              <a:t>Manual settings tend to be a hassle for users, so adjustment is often ill-timed.  </a:t>
            </a:r>
          </a:p>
          <a:p>
            <a:pPr lvl="1"/>
            <a:r>
              <a:rPr lang="en-US" sz="1600" dirty="0" smtClean="0"/>
              <a:t>To ensure </a:t>
            </a:r>
            <a:r>
              <a:rPr lang="en-US" sz="1600" dirty="0" err="1" smtClean="0"/>
              <a:t>comms</a:t>
            </a:r>
            <a:r>
              <a:rPr lang="en-US" sz="1600" dirty="0" smtClean="0"/>
              <a:t> does not drop out in an dynamic environment, power is often set to an excessive level to cover anticipated worse case channel conditions.</a:t>
            </a:r>
            <a:r>
              <a:rPr lang="en-US" sz="1200" dirty="0" smtClean="0"/>
              <a:t>  </a:t>
            </a:r>
          </a:p>
          <a:p>
            <a:pPr lvl="1"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5000"/>
            <a:ext cx="85344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Cognitive Agent approach allows for dynamic control of </a:t>
            </a:r>
            <a:r>
              <a:rPr lang="en-US" sz="2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comms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channel power and rate settings to achieve and maintain channel optimization</a:t>
            </a:r>
            <a:endParaRPr 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667000"/>
            <a:ext cx="2602556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2971800"/>
            <a:ext cx="5486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Minimize Interference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Excessive power level as a result of manual settings generates unnecessary interference.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Interference limits channel access and re-use of codes/frequencies.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38600"/>
            <a:ext cx="78486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Adapt to Real-time Channel Variations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Fading and other varying channel conditions require real-time adjustment of power and rate to maintain optimal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comms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settings.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Multi-step Development  of  </a:t>
            </a:r>
            <a:r>
              <a:rPr lang="en-US" sz="2800" i="1" dirty="0" err="1" smtClean="0"/>
              <a:t>Comms</a:t>
            </a:r>
            <a:r>
              <a:rPr lang="en-US" sz="2800" i="1" dirty="0" smtClean="0"/>
              <a:t> Agent</a:t>
            </a:r>
          </a:p>
          <a:p>
            <a:pPr lvl="1"/>
            <a:r>
              <a:rPr lang="en-US" sz="2400" i="1" dirty="0" smtClean="0"/>
              <a:t>Power Control Only  (fixed data rate) version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/>
              <a:t>Non-learning version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/>
              <a:t>Reinforcement Learning  (RL) version *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/>
              <a:t>RL version augmented with chunking</a:t>
            </a:r>
            <a:r>
              <a:rPr lang="en-US" sz="2400" i="1" dirty="0" smtClean="0"/>
              <a:t> </a:t>
            </a:r>
          </a:p>
          <a:p>
            <a:pPr lvl="2"/>
            <a:endParaRPr lang="en-US" i="1" dirty="0" smtClean="0"/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Power and Rate Control version of Agent</a:t>
            </a:r>
          </a:p>
          <a:p>
            <a:pPr lvl="2"/>
            <a:r>
              <a:rPr lang="en-US" sz="2000" i="1" dirty="0" smtClean="0"/>
              <a:t>Incorporation of rate adjustment </a:t>
            </a:r>
          </a:p>
          <a:p>
            <a:pPr lvl="2"/>
            <a:r>
              <a:rPr lang="en-US" sz="2000" i="1" dirty="0" smtClean="0"/>
              <a:t>Trade off of rate and power learning to achieve channel optimization.</a:t>
            </a:r>
          </a:p>
          <a:p>
            <a:pPr lvl="1"/>
            <a:endParaRPr lang="en-US" sz="2400" i="1" dirty="0" smtClean="0"/>
          </a:p>
          <a:p>
            <a:pPr lvl="1"/>
            <a:endParaRPr lang="en-US" sz="2400" i="1" dirty="0" smtClean="0"/>
          </a:p>
          <a:p>
            <a:pPr>
              <a:buNone/>
            </a:pPr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52600" y="3276600"/>
            <a:ext cx="67056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(Workshop results for this version of the </a:t>
            </a:r>
            <a:r>
              <a:rPr lang="en-US" sz="2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Comms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agent)</a:t>
            </a:r>
            <a:endParaRPr 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00200" y="5638801"/>
            <a:ext cx="7391400" cy="685800"/>
          </a:xfrm>
          <a:prstGeom prst="roundRect">
            <a:avLst>
              <a:gd name="adj" fmla="val 10452"/>
            </a:avLst>
          </a:prstGeom>
          <a:solidFill>
            <a:schemeClr val="tx1"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109538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US" sz="1600" i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Special thanks to Professor John E. Laird for key guidance in our efforts to migrate from a non-learning  to a learning version of the agent !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Primarily a Reinforcement Learning agent.</a:t>
            </a:r>
          </a:p>
          <a:p>
            <a:pPr lvl="1"/>
            <a:r>
              <a:rPr lang="en-US" dirty="0" smtClean="0"/>
              <a:t>Uses chunking to generate RL rules</a:t>
            </a:r>
          </a:p>
          <a:p>
            <a:pPr lvl="2"/>
            <a:r>
              <a:rPr lang="en-US" dirty="0" smtClean="0"/>
              <a:t>Allows for dynamic state-space</a:t>
            </a:r>
          </a:p>
          <a:p>
            <a:pPr lvl="2"/>
            <a:r>
              <a:rPr lang="en-US" dirty="0" smtClean="0"/>
              <a:t>Allows for additional rules that set initial numeric preferences upon RL rule creation.</a:t>
            </a:r>
          </a:p>
          <a:p>
            <a:pPr lvl="2"/>
            <a:r>
              <a:rPr lang="en-US" dirty="0" smtClean="0"/>
              <a:t>Must take care that the state-space won’t grow too large.</a:t>
            </a:r>
          </a:p>
          <a:p>
            <a:r>
              <a:rPr lang="en-US" dirty="0" smtClean="0"/>
              <a:t>Has one basic operator “adjust power”.</a:t>
            </a:r>
          </a:p>
          <a:p>
            <a:pPr lvl="1"/>
            <a:r>
              <a:rPr lang="en-US" dirty="0" smtClean="0"/>
              <a:t>Can adjust power by steps of -4, -2, -1, 1, 2, or 4.</a:t>
            </a:r>
          </a:p>
          <a:p>
            <a:pPr lvl="1"/>
            <a:r>
              <a:rPr lang="en-US" dirty="0" smtClean="0"/>
              <a:t>Can’t adjust beyond upper or lower bounds (this constrains the state-space).</a:t>
            </a: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Goals/Rewards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 state can change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(Dynamic Environment)</a:t>
            </a:r>
            <a:endParaRPr lang="en-US" dirty="0" smtClean="0"/>
          </a:p>
          <a:p>
            <a:pPr lvl="2"/>
            <a:r>
              <a:rPr lang="en-US" dirty="0" smtClean="0"/>
              <a:t>Power must adjust to optimize SNR. SNR changes depending on range/distance, weather, etc…</a:t>
            </a:r>
          </a:p>
          <a:p>
            <a:pPr lvl="2"/>
            <a:r>
              <a:rPr lang="en-US" dirty="0" smtClean="0"/>
              <a:t>As opposed to the static environments in the example domains such as water jug and missionaries and cannibals that have a fixed goal (and don’t use the        </a:t>
            </a:r>
            <a:r>
              <a:rPr lang="en-US" dirty="0" err="1" smtClean="0"/>
              <a:t>io</a:t>
            </a:r>
            <a:r>
              <a:rPr lang="en-US" dirty="0" smtClean="0"/>
              <a:t>-link).</a:t>
            </a:r>
          </a:p>
          <a:p>
            <a:r>
              <a:rPr lang="en-US" dirty="0" smtClean="0"/>
              <a:t>Agent is rewarded each time the goal is achieved (SNR reaches desired level).</a:t>
            </a:r>
          </a:p>
          <a:p>
            <a:r>
              <a:rPr lang="en-US" dirty="0" smtClean="0"/>
              <a:t>Agent is punished (negative reward) each time the link is lost.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15000"/>
            <a:ext cx="8077200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 – Signal to Noise Ratio 		</a:t>
            </a:r>
          </a:p>
          <a:p>
            <a:pPr algn="ctr"/>
            <a:endParaRPr lang="en-US" sz="5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6487" y="5715000"/>
            <a:ext cx="549751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reen1_graph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7048" y="1219200"/>
            <a:ext cx="5902036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066800"/>
            <a:ext cx="2433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Initial Run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(untrained agent)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Initial Power: 0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Power: 22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Range: 100 km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Soar Decision Cycles: 45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RL Rules Created: 26</a:t>
            </a:r>
          </a:p>
        </p:txBody>
      </p:sp>
      <p:pic>
        <p:nvPicPr>
          <p:cNvPr id="20483" name="Picture 3" descr="C:\Users\shastings\Documents\Soar\Workshop 2013\screen2_graph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2299" y="3810000"/>
            <a:ext cx="5879858" cy="2286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4800" y="3733800"/>
            <a:ext cx="2433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Trained agent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Initial Power: 0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Power: 22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Range: 100 km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Soar Decision Cycles: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RL Rules Created: 44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2559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Shorter range/less power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Initial Power: 22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Power:  9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Range: 20 km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733800"/>
            <a:ext cx="2654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Longer range/more power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Initial Power: 9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Power: 26 </a:t>
            </a:r>
            <a:r>
              <a:rPr lang="en-US" dirty="0" err="1" smtClean="0">
                <a:solidFill>
                  <a:schemeClr val="bg1"/>
                </a:solidFill>
              </a:rPr>
              <a:t>dBm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Range: 150 km</a:t>
            </a:r>
          </a:p>
        </p:txBody>
      </p:sp>
      <p:pic>
        <p:nvPicPr>
          <p:cNvPr id="43009" name="Picture 1" descr="C:\Users\shastings\Documents\Invincea Downloads\screen4_graphs_labe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5924550" cy="2303065"/>
          </a:xfrm>
          <a:prstGeom prst="rect">
            <a:avLst/>
          </a:prstGeom>
          <a:noFill/>
        </p:spPr>
      </p:pic>
      <p:pic>
        <p:nvPicPr>
          <p:cNvPr id="43010" name="Picture 2" descr="C:\Users\shastings\Documents\Invincea Downloads\screen5_graphs_laba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810000"/>
            <a:ext cx="5934075" cy="230352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092440" cy="579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Nuggets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Soar agents that base decisions on IO conditions may be successfully implemented via Reinforcement Learning (RL).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Real-time IO-oriented communications Soar agents are best architected as Reinforcement Learning (RL) agents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Performance is incrementally improved over multiple runs through revision of numeric preferences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Chunking may be successfully used to augment RL through automatic generation of RL rules (state-action pairs)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Allows agent to readily adapt to changing input conditions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Expert guidance via establishing initial preferences and conditions for selection of rules accelerates the learning process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Saving and reloading of RL productions allows agent to make use of previous learning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NBD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NBD 2</Template>
  <TotalTime>12119</TotalTime>
  <Words>798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NBD 2</vt:lpstr>
      <vt:lpstr>Visio</vt:lpstr>
      <vt:lpstr> Real-time IO-oriented Soar Agent for Base Station-Mobile Control    David Daniel, Scott Hastings L-3 Communications </vt:lpstr>
      <vt:lpstr>Illustrative Concept</vt:lpstr>
      <vt:lpstr>Motivation:  Why CA for Comms?     </vt:lpstr>
      <vt:lpstr>Approach</vt:lpstr>
      <vt:lpstr>Agent Structure</vt:lpstr>
      <vt:lpstr>Agent Goals/Rewards</vt:lpstr>
      <vt:lpstr>Results</vt:lpstr>
      <vt:lpstr>Results</vt:lpstr>
      <vt:lpstr>Nuggets and Coal</vt:lpstr>
      <vt:lpstr>Nuggets and Coal cont- </vt:lpstr>
      <vt:lpstr>Future Work </vt:lpstr>
      <vt:lpstr>Slide 12</vt:lpstr>
    </vt:vector>
  </TitlesOfParts>
  <Company>L-3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mrusson</dc:creator>
  <cp:lastModifiedBy>shastings</cp:lastModifiedBy>
  <cp:revision>808</cp:revision>
  <dcterms:created xsi:type="dcterms:W3CDTF">2012-07-26T23:11:42Z</dcterms:created>
  <dcterms:modified xsi:type="dcterms:W3CDTF">2013-05-23T17:45:23Z</dcterms:modified>
</cp:coreProperties>
</file>