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0"/>
  </p:notesMasterIdLst>
  <p:sldIdLst>
    <p:sldId id="262" r:id="rId2"/>
    <p:sldId id="263" r:id="rId3"/>
    <p:sldId id="264" r:id="rId4"/>
    <p:sldId id="265" r:id="rId5"/>
    <p:sldId id="269" r:id="rId6"/>
    <p:sldId id="267" r:id="rId7"/>
    <p:sldId id="270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3" autoAdjust="0"/>
    <p:restoredTop sz="98420" autoAdjust="0"/>
  </p:normalViewPr>
  <p:slideViewPr>
    <p:cSldViewPr snapToGrid="0" snapToObjects="1">
      <p:cViewPr varScale="1">
        <p:scale>
          <a:sx n="108" d="100"/>
          <a:sy n="108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E43B3-5613-B743-A82E-D98CCCBF6527}" type="datetimeFigureOut">
              <a:rPr lang="en-US" smtClean="0"/>
              <a:t>5/28/13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382B0-3868-1440-A0DB-3EACE10C9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6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0"/>
            <a:ext cx="6248400" cy="6884988"/>
          </a:xfrm>
          <a:prstGeom prst="rect">
            <a:avLst/>
          </a:prstGeom>
          <a:solidFill>
            <a:srgbClr val="00779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" name="Picture 12" descr="soartech_logo_stack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2819400"/>
            <a:ext cx="1885950" cy="129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patter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5257800" cy="1219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038600" y="4343400"/>
            <a:ext cx="1905000" cy="457200"/>
          </a:xfrm>
        </p:spPr>
        <p:txBody>
          <a:bodyPr/>
          <a:lstStyle>
            <a:lvl1pPr>
              <a:defRPr sz="1600" smtClean="0">
                <a:solidFill>
                  <a:schemeClr val="bg1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May 28, 13</a:t>
            </a:fld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248400"/>
            <a:ext cx="2895600" cy="457200"/>
          </a:xfrm>
        </p:spPr>
        <p:txBody>
          <a:bodyPr/>
          <a:lstStyle>
            <a:lvl1pPr>
              <a:defRPr dirty="0" smtClean="0">
                <a:solidFill>
                  <a:srgbClr val="4CB2CB"/>
                </a:solidFill>
              </a:defRPr>
            </a:lvl1pPr>
          </a:lstStyle>
          <a:p>
            <a:pPr algn="r"/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CC057FC-95B6-4D89-AFDA-ABA33EE921E5}" type="datetime2">
              <a:rPr lang="en-US" smtClean="0"/>
              <a:t>Tuesday, May 28,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8478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39115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C4549AC-EB31-477F-92A9-B1988E232878}" type="datetime2">
              <a:rPr lang="en-US" smtClean="0"/>
              <a:t>Tuesday, May 28,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May 28,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396A3A3-94A6-4E5B-AF39-173ACA3E61CC}" type="datetime2">
              <a:rPr lang="en-US" smtClean="0"/>
              <a:t>Tuesday, May 28,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933D019-A32C-4EAD-B8E6-DBDA699692FD}" type="datetime2">
              <a:rPr lang="en-US" smtClean="0"/>
              <a:t>Tuesday, May 28,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CEBA98F-560C-4997-81C4-81D4D9187EAB}" type="datetime2">
              <a:rPr lang="en-US" smtClean="0"/>
              <a:t>Tuesday, May 28,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972B2-CA5C-437D-87D0-8081271A9E4B}" type="datetime2">
              <a:rPr lang="en-US" smtClean="0"/>
              <a:t>Tuesday, May 28, 13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CD4847-11EF-4466-A8AD-85CDB7B49118}" type="datetime2">
              <a:rPr lang="en-US" smtClean="0"/>
              <a:t>Tuesday, May 28,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168457A-3AB9-4880-8A0C-9F8524491207}" type="datetime2">
              <a:rPr lang="en-US" smtClean="0"/>
              <a:t>Tuesday, May 28, 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E976D3-5B7F-4300-ABED-C91F1B2AE209}" type="datetime2">
              <a:rPr lang="en-US" smtClean="0"/>
              <a:t>Tuesday, May 28, 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C1E59-17DD-41CE-97CA-624A472382D4}" type="datetime2">
              <a:rPr lang="en-US" smtClean="0"/>
              <a:t>Tuesday, May 28,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25" y="0"/>
            <a:ext cx="8220075" cy="6858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9" name="Picture 10" descr="logo-horizontal-one_color_whit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91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62800" y="63246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646464"/>
                </a:solidFill>
                <a:latin typeface="+mn-lt"/>
              </a:defRPr>
            </a:lvl1pPr>
          </a:lstStyle>
          <a:p>
            <a:fld id="{A80CB818-7379-467D-8E76-EF9D9074A26C}" type="datetime2">
              <a:rPr lang="en-US" smtClean="0"/>
              <a:t>Tuesday, May 28, 13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324600"/>
            <a:ext cx="601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rgbClr val="646464"/>
                </a:solidFill>
                <a:latin typeface="+mn-lt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24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69863" indent="-169863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60375" indent="-176213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2pPr>
      <a:lvl3pPr marL="741363" indent="-166688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3pPr>
      <a:lvl4pPr marL="1082675" indent="-171450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4pPr>
      <a:lvl5pPr marL="13716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5pPr>
      <a:lvl6pPr marL="18288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6pPr>
      <a:lvl7pPr marL="22860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7pPr>
      <a:lvl8pPr marL="27432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8pPr>
      <a:lvl9pPr marL="32004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bcresearch.org/papers/ESOA06Hybrid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Soar Agents &amp; Emergence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Lessons Learned from Dealing with Large-Scale Agent Systems</a:t>
            </a:r>
          </a:p>
          <a:p>
            <a:r>
              <a:rPr lang="en-US" dirty="0" smtClean="0"/>
              <a:t>S. Brueckner &amp; H.V.D. </a:t>
            </a:r>
            <a:r>
              <a:rPr lang="en-US" dirty="0" err="1" smtClean="0"/>
              <a:t>Parunak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0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Emergence is Inevitable</a:t>
            </a:r>
            <a:endParaRPr lang="en-US" dirty="0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Fact of Life:</a:t>
            </a:r>
          </a:p>
          <a:p>
            <a:pPr lvl="1"/>
            <a:r>
              <a:rPr lang="en-US" dirty="0"/>
              <a:t>If a system comprises many interacting agents with non-</a:t>
            </a:r>
            <a:r>
              <a:rPr lang="en-US" dirty="0" smtClean="0"/>
              <a:t>linear behavior</a:t>
            </a:r>
            <a:r>
              <a:rPr lang="en-US" dirty="0"/>
              <a:t>, then emergence of system-level features (e.g., persistent, large-</a:t>
            </a:r>
            <a:r>
              <a:rPr lang="en-US" dirty="0" smtClean="0"/>
              <a:t>scale patterns</a:t>
            </a:r>
            <a:r>
              <a:rPr lang="en-US" dirty="0"/>
              <a:t>) is inevitable.</a:t>
            </a:r>
          </a:p>
          <a:p>
            <a:r>
              <a:rPr lang="en-US" dirty="0" smtClean="0"/>
              <a:t>Engineering Challenge:</a:t>
            </a:r>
          </a:p>
          <a:p>
            <a:pPr lvl="1"/>
            <a:r>
              <a:rPr lang="en-US" dirty="0" smtClean="0"/>
              <a:t>At least: Ensure that emergence does not hurt our desired functionality.</a:t>
            </a:r>
          </a:p>
          <a:p>
            <a:pPr lvl="1"/>
            <a:r>
              <a:rPr lang="en-US" dirty="0" smtClean="0"/>
              <a:t>Optionally: Draw on engineered emergence to achieve design goals.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3773" y="5730078"/>
            <a:ext cx="894878" cy="715089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35000">
                <a:schemeClr val="accent1">
                  <a:lumMod val="75000"/>
                </a:schemeClr>
              </a:gs>
              <a:gs pos="100000">
                <a:schemeClr val="accent1">
                  <a:lumMod val="90000"/>
                </a:schemeClr>
              </a:gs>
            </a:gsLst>
          </a:gradFill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Many</a:t>
            </a:r>
            <a:br>
              <a:rPr lang="en-US" dirty="0" smtClean="0"/>
            </a:br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0622" y="5730078"/>
            <a:ext cx="1174197" cy="715089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35000">
                <a:schemeClr val="accent1">
                  <a:lumMod val="75000"/>
                </a:schemeClr>
              </a:gs>
              <a:gs pos="100000">
                <a:schemeClr val="accent1">
                  <a:lumMod val="90000"/>
                </a:schemeClr>
              </a:gs>
            </a:gsLst>
          </a:gradFill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Nonlinear</a:t>
            </a:r>
            <a:br>
              <a:rPr lang="en-US" dirty="0" smtClean="0"/>
            </a:br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96791" y="5730078"/>
            <a:ext cx="1370010" cy="715089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35000">
                <a:schemeClr val="accent1">
                  <a:lumMod val="75000"/>
                </a:schemeClr>
              </a:gs>
              <a:gs pos="100000">
                <a:schemeClr val="accent1">
                  <a:lumMod val="90000"/>
                </a:schemeClr>
              </a:gs>
            </a:gsLst>
          </a:gradFill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Continuous</a:t>
            </a:r>
            <a:br>
              <a:rPr lang="en-US" dirty="0" smtClean="0"/>
            </a:br>
            <a:r>
              <a:rPr lang="en-US" dirty="0" smtClean="0"/>
              <a:t>Interactions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76332" y="5730078"/>
            <a:ext cx="1530288" cy="715089"/>
            <a:chOff x="-7192" y="2513238"/>
            <a:chExt cx="1530288" cy="715089"/>
          </a:xfrm>
        </p:grpSpPr>
        <p:sp>
          <p:nvSpPr>
            <p:cNvPr id="27" name="TextBox 26"/>
            <p:cNvSpPr txBox="1"/>
            <p:nvPr/>
          </p:nvSpPr>
          <p:spPr>
            <a:xfrm>
              <a:off x="-7192" y="2513238"/>
              <a:ext cx="1419756" cy="715089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Architecture</a:t>
              </a:r>
              <a:br>
                <a:rPr lang="en-US" dirty="0" smtClean="0"/>
              </a:br>
              <a:r>
                <a:rPr lang="en-US" dirty="0" smtClean="0"/>
                <a:t>Features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0448" y="2673615"/>
              <a:ext cx="272648" cy="39433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: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14615" y="4112197"/>
            <a:ext cx="2981345" cy="1021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Emergence</a:t>
            </a:r>
            <a:r>
              <a:rPr lang="en-US" dirty="0" smtClean="0"/>
              <a:t> of System-Level</a:t>
            </a:r>
            <a:br>
              <a:rPr lang="en-US" dirty="0" smtClean="0"/>
            </a:br>
            <a:r>
              <a:rPr lang="en-US" dirty="0" smtClean="0"/>
              <a:t>Features not Explicitly</a:t>
            </a:r>
            <a:br>
              <a:rPr lang="en-US" dirty="0" smtClean="0"/>
            </a:br>
            <a:r>
              <a:rPr lang="en-US" dirty="0" smtClean="0"/>
              <a:t>“Coded” into Agent Behavior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5" idx="0"/>
            <a:endCxn id="8" idx="2"/>
          </p:cNvCxnSpPr>
          <p:nvPr/>
        </p:nvCxnSpPr>
        <p:spPr bwMode="auto">
          <a:xfrm flipV="1">
            <a:off x="4091212" y="5133753"/>
            <a:ext cx="1414076" cy="596325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0"/>
            <a:endCxn id="8" idx="2"/>
          </p:cNvCxnSpPr>
          <p:nvPr/>
        </p:nvCxnSpPr>
        <p:spPr bwMode="auto">
          <a:xfrm flipV="1">
            <a:off x="5267721" y="5133753"/>
            <a:ext cx="237567" cy="596325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0"/>
            <a:endCxn id="8" idx="2"/>
          </p:cNvCxnSpPr>
          <p:nvPr/>
        </p:nvCxnSpPr>
        <p:spPr bwMode="auto">
          <a:xfrm flipH="1" flipV="1">
            <a:off x="5505288" y="5133753"/>
            <a:ext cx="1176508" cy="596325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8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1: Prevent Negative Emergence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32642" y="1600200"/>
            <a:ext cx="4625557" cy="2118424"/>
          </a:xfrm>
        </p:spPr>
        <p:txBody>
          <a:bodyPr/>
          <a:lstStyle/>
          <a:p>
            <a:r>
              <a:rPr lang="en-US" dirty="0" smtClean="0"/>
              <a:t>If we had MANY Soar Agents, we need to ensure that no undesired system dynamics emerge!</a:t>
            </a:r>
          </a:p>
          <a:p>
            <a:r>
              <a:rPr lang="en-US" dirty="0" smtClean="0"/>
              <a:t>Drawing on analytic frameworks such as SM and concepts such as Universality, we can formally describe and analyze emergent effects such as system-level phase dynamics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65569" y="2800784"/>
            <a:ext cx="1005007" cy="7150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System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216203" y="2800784"/>
            <a:ext cx="890417" cy="715089"/>
            <a:chOff x="632679" y="2513238"/>
            <a:chExt cx="890417" cy="715089"/>
          </a:xfrm>
        </p:grpSpPr>
        <p:sp>
          <p:nvSpPr>
            <p:cNvPr id="19" name="TextBox 18"/>
            <p:cNvSpPr txBox="1"/>
            <p:nvPr/>
          </p:nvSpPr>
          <p:spPr>
            <a:xfrm>
              <a:off x="632679" y="2513238"/>
              <a:ext cx="779885" cy="715089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Use</a:t>
              </a:r>
              <a:br>
                <a:rPr lang="en-US" dirty="0" smtClean="0"/>
              </a:br>
              <a:r>
                <a:rPr lang="en-US" dirty="0" smtClean="0"/>
                <a:t>Cases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50448" y="2673615"/>
              <a:ext cx="272648" cy="39433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: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643773" y="5730078"/>
            <a:ext cx="894878" cy="715089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35000">
                <a:schemeClr val="accent1">
                  <a:lumMod val="75000"/>
                </a:schemeClr>
              </a:gs>
              <a:gs pos="100000">
                <a:schemeClr val="accent1">
                  <a:lumMod val="90000"/>
                </a:schemeClr>
              </a:gs>
            </a:gsLst>
          </a:gradFill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Many</a:t>
            </a:r>
            <a:br>
              <a:rPr lang="en-US" dirty="0" smtClean="0"/>
            </a:br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0622" y="5730078"/>
            <a:ext cx="1174197" cy="715089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35000">
                <a:schemeClr val="accent1">
                  <a:lumMod val="75000"/>
                </a:schemeClr>
              </a:gs>
              <a:gs pos="100000">
                <a:schemeClr val="accent1">
                  <a:lumMod val="90000"/>
                </a:schemeClr>
              </a:gs>
            </a:gsLst>
          </a:gradFill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Nonlinear</a:t>
            </a:r>
            <a:br>
              <a:rPr lang="en-US" dirty="0" smtClean="0"/>
            </a:br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96791" y="5730078"/>
            <a:ext cx="1370010" cy="715089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35000">
                <a:schemeClr val="accent1">
                  <a:lumMod val="75000"/>
                </a:schemeClr>
              </a:gs>
              <a:gs pos="100000">
                <a:schemeClr val="accent1">
                  <a:lumMod val="90000"/>
                </a:schemeClr>
              </a:gs>
            </a:gsLst>
          </a:gradFill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Continuous</a:t>
            </a:r>
            <a:br>
              <a:rPr lang="en-US" dirty="0" smtClean="0"/>
            </a:br>
            <a:r>
              <a:rPr lang="en-US" dirty="0" smtClean="0"/>
              <a:t>Interactions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76332" y="5730078"/>
            <a:ext cx="1530288" cy="715089"/>
            <a:chOff x="-7192" y="2513238"/>
            <a:chExt cx="1530288" cy="715089"/>
          </a:xfrm>
        </p:grpSpPr>
        <p:sp>
          <p:nvSpPr>
            <p:cNvPr id="27" name="TextBox 26"/>
            <p:cNvSpPr txBox="1"/>
            <p:nvPr/>
          </p:nvSpPr>
          <p:spPr>
            <a:xfrm>
              <a:off x="-7192" y="2513238"/>
              <a:ext cx="1419756" cy="715089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Architecture</a:t>
              </a:r>
              <a:br>
                <a:rPr lang="en-US" dirty="0" smtClean="0"/>
              </a:br>
              <a:r>
                <a:rPr lang="en-US" dirty="0" smtClean="0"/>
                <a:t>Features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0448" y="2673615"/>
              <a:ext cx="272648" cy="39433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: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444629" y="1489371"/>
            <a:ext cx="1246886" cy="7150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Many Soar</a:t>
            </a:r>
            <a:br>
              <a:rPr lang="en-US" dirty="0" smtClean="0"/>
            </a:br>
            <a:r>
              <a:rPr lang="en-US" dirty="0" smtClean="0"/>
              <a:t>Agents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963296" y="1489371"/>
            <a:ext cx="1143324" cy="715089"/>
            <a:chOff x="379772" y="2513238"/>
            <a:chExt cx="1143324" cy="715089"/>
          </a:xfrm>
        </p:grpSpPr>
        <p:sp>
          <p:nvSpPr>
            <p:cNvPr id="30" name="TextBox 29"/>
            <p:cNvSpPr txBox="1"/>
            <p:nvPr/>
          </p:nvSpPr>
          <p:spPr>
            <a:xfrm>
              <a:off x="379772" y="2513238"/>
              <a:ext cx="1032792" cy="715089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Relation</a:t>
              </a:r>
              <a:br>
                <a:rPr lang="en-US" dirty="0" smtClean="0"/>
              </a:br>
              <a:r>
                <a:rPr lang="en-US" dirty="0" smtClean="0"/>
                <a:t>to Soar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50448" y="2673615"/>
              <a:ext cx="272648" cy="39433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: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14615" y="4112197"/>
            <a:ext cx="2981345" cy="1021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Emergence</a:t>
            </a:r>
            <a:r>
              <a:rPr lang="en-US" dirty="0" smtClean="0"/>
              <a:t> of System-Level</a:t>
            </a:r>
            <a:br>
              <a:rPr lang="en-US" dirty="0" smtClean="0"/>
            </a:br>
            <a:r>
              <a:rPr lang="en-US" dirty="0" smtClean="0"/>
              <a:t>Features not Explicitly</a:t>
            </a:r>
            <a:br>
              <a:rPr lang="en-US" dirty="0" smtClean="0"/>
            </a:br>
            <a:r>
              <a:rPr lang="en-US" dirty="0" smtClean="0"/>
              <a:t>“Coded” into Agent Behavior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03354" y="4265431"/>
            <a:ext cx="1357840" cy="7150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Universality</a:t>
            </a:r>
            <a:br>
              <a:rPr lang="en-US" dirty="0" smtClean="0"/>
            </a:br>
            <a:r>
              <a:rPr lang="en-US" dirty="0" smtClean="0"/>
              <a:t>in Physics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45102" y="4265431"/>
            <a:ext cx="1245941" cy="7150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Statistical</a:t>
            </a:r>
            <a:br>
              <a:rPr lang="en-US" dirty="0" smtClean="0"/>
            </a:br>
            <a:r>
              <a:rPr lang="en-US" dirty="0" smtClean="0"/>
              <a:t>Mechanics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869778" y="4265431"/>
            <a:ext cx="1236842" cy="715089"/>
            <a:chOff x="286254" y="2513238"/>
            <a:chExt cx="1236842" cy="715089"/>
          </a:xfrm>
        </p:grpSpPr>
        <p:sp>
          <p:nvSpPr>
            <p:cNvPr id="33" name="TextBox 32"/>
            <p:cNvSpPr txBox="1"/>
            <p:nvPr/>
          </p:nvSpPr>
          <p:spPr>
            <a:xfrm>
              <a:off x="286254" y="2513238"/>
              <a:ext cx="1126311" cy="715089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Concepts</a:t>
              </a:r>
              <a:br>
                <a:rPr lang="en-US" dirty="0" smtClean="0"/>
              </a:br>
              <a:r>
                <a:rPr lang="en-US" dirty="0" smtClean="0"/>
                <a:t>&amp; Tools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50448" y="2673615"/>
              <a:ext cx="272648" cy="39433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:</a:t>
              </a:r>
              <a:endParaRPr lang="en-US" dirty="0"/>
            </a:p>
          </p:txBody>
        </p:sp>
      </p:grpSp>
      <p:cxnSp>
        <p:nvCxnSpPr>
          <p:cNvPr id="41" name="Straight Arrow Connector 40"/>
          <p:cNvCxnSpPr>
            <a:stCxn id="5" idx="0"/>
            <a:endCxn id="8" idx="2"/>
          </p:cNvCxnSpPr>
          <p:nvPr/>
        </p:nvCxnSpPr>
        <p:spPr bwMode="auto">
          <a:xfrm flipV="1">
            <a:off x="4091212" y="5133753"/>
            <a:ext cx="1414076" cy="596325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0"/>
            <a:endCxn id="8" idx="2"/>
          </p:cNvCxnSpPr>
          <p:nvPr/>
        </p:nvCxnSpPr>
        <p:spPr bwMode="auto">
          <a:xfrm flipV="1">
            <a:off x="5267721" y="5133753"/>
            <a:ext cx="237567" cy="596325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0"/>
            <a:endCxn id="8" idx="2"/>
          </p:cNvCxnSpPr>
          <p:nvPr/>
        </p:nvCxnSpPr>
        <p:spPr bwMode="auto">
          <a:xfrm flipH="1" flipV="1">
            <a:off x="5505288" y="5133753"/>
            <a:ext cx="1176508" cy="596325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0"/>
            <a:endCxn id="11" idx="2"/>
          </p:cNvCxnSpPr>
          <p:nvPr/>
        </p:nvCxnSpPr>
        <p:spPr bwMode="auto">
          <a:xfrm flipV="1">
            <a:off x="3068073" y="3515873"/>
            <a:ext cx="0" cy="749558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" idx="0"/>
            <a:endCxn id="11" idx="2"/>
          </p:cNvCxnSpPr>
          <p:nvPr/>
        </p:nvCxnSpPr>
        <p:spPr bwMode="auto">
          <a:xfrm flipH="1" flipV="1">
            <a:off x="3068073" y="3515873"/>
            <a:ext cx="2437215" cy="596324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0"/>
            <a:endCxn id="11" idx="2"/>
          </p:cNvCxnSpPr>
          <p:nvPr/>
        </p:nvCxnSpPr>
        <p:spPr bwMode="auto">
          <a:xfrm flipH="1" flipV="1">
            <a:off x="3068073" y="3515873"/>
            <a:ext cx="5014201" cy="749558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3"/>
            <a:endCxn id="9" idx="1"/>
          </p:cNvCxnSpPr>
          <p:nvPr/>
        </p:nvCxnSpPr>
        <p:spPr bwMode="auto">
          <a:xfrm>
            <a:off x="6995960" y="4622975"/>
            <a:ext cx="407394" cy="1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4" idx="2"/>
            <a:endCxn id="11" idx="0"/>
          </p:cNvCxnSpPr>
          <p:nvPr/>
        </p:nvCxnSpPr>
        <p:spPr bwMode="auto">
          <a:xfrm>
            <a:off x="3068072" y="2204460"/>
            <a:ext cx="1" cy="596324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79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2: Create Cheap Realism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47890" y="1600200"/>
            <a:ext cx="5354260" cy="2610426"/>
          </a:xfrm>
        </p:spPr>
        <p:txBody>
          <a:bodyPr/>
          <a:lstStyle/>
          <a:p>
            <a:r>
              <a:rPr lang="en-US" dirty="0" smtClean="0"/>
              <a:t>Assume we deploy Soar agents in a simulation model for cognitively realistic behavior and the ability to interrogate their decision logic</a:t>
            </a:r>
          </a:p>
          <a:p>
            <a:r>
              <a:rPr lang="en-US" dirty="0" smtClean="0"/>
              <a:t>We can enhance the realism of the environment of these agents (and thus the realism of their behavior) by adding “clutter” agents with simple heuristics (e.g., crowd models)</a:t>
            </a:r>
          </a:p>
          <a:p>
            <a:r>
              <a:rPr lang="en-US" dirty="0" smtClean="0"/>
              <a:t>Successfully demonstrated for TRAC Monterey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46880" y="2800784"/>
            <a:ext cx="1470789" cy="7150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Realistic</a:t>
            </a:r>
            <a:br>
              <a:rPr lang="en-US" dirty="0" smtClean="0"/>
            </a:br>
            <a:r>
              <a:rPr lang="en-US" dirty="0" smtClean="0"/>
              <a:t>Environment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216203" y="2800784"/>
            <a:ext cx="890417" cy="715089"/>
            <a:chOff x="632679" y="2513238"/>
            <a:chExt cx="890417" cy="715089"/>
          </a:xfrm>
        </p:grpSpPr>
        <p:sp>
          <p:nvSpPr>
            <p:cNvPr id="19" name="TextBox 18"/>
            <p:cNvSpPr txBox="1"/>
            <p:nvPr/>
          </p:nvSpPr>
          <p:spPr>
            <a:xfrm>
              <a:off x="632679" y="2513238"/>
              <a:ext cx="779885" cy="715089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Use</a:t>
              </a:r>
              <a:br>
                <a:rPr lang="en-US" dirty="0" smtClean="0"/>
              </a:br>
              <a:r>
                <a:rPr lang="en-US" dirty="0" smtClean="0"/>
                <a:t>Cases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50448" y="2673615"/>
              <a:ext cx="272648" cy="39433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: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643773" y="5730078"/>
            <a:ext cx="894878" cy="715089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35000">
                <a:schemeClr val="accent1">
                  <a:lumMod val="75000"/>
                </a:schemeClr>
              </a:gs>
              <a:gs pos="100000">
                <a:schemeClr val="accent1">
                  <a:lumMod val="90000"/>
                </a:schemeClr>
              </a:gs>
            </a:gsLst>
          </a:gradFill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Many</a:t>
            </a:r>
            <a:br>
              <a:rPr lang="en-US" dirty="0" smtClean="0"/>
            </a:br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0622" y="5730078"/>
            <a:ext cx="1174197" cy="715089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35000">
                <a:schemeClr val="accent1">
                  <a:lumMod val="75000"/>
                </a:schemeClr>
              </a:gs>
              <a:gs pos="100000">
                <a:schemeClr val="accent1">
                  <a:lumMod val="90000"/>
                </a:schemeClr>
              </a:gs>
            </a:gsLst>
          </a:gradFill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Nonlinear</a:t>
            </a:r>
            <a:br>
              <a:rPr lang="en-US" dirty="0" smtClean="0"/>
            </a:br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96791" y="5730078"/>
            <a:ext cx="1370010" cy="715089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35000">
                <a:schemeClr val="accent1">
                  <a:lumMod val="75000"/>
                </a:schemeClr>
              </a:gs>
              <a:gs pos="100000">
                <a:schemeClr val="accent1">
                  <a:lumMod val="90000"/>
                </a:schemeClr>
              </a:gs>
            </a:gsLst>
          </a:gradFill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Continuous</a:t>
            </a:r>
            <a:br>
              <a:rPr lang="en-US" dirty="0" smtClean="0"/>
            </a:br>
            <a:r>
              <a:rPr lang="en-US" dirty="0" smtClean="0"/>
              <a:t>Interactions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76332" y="5730078"/>
            <a:ext cx="1530288" cy="715089"/>
            <a:chOff x="-7192" y="2513238"/>
            <a:chExt cx="1530288" cy="715089"/>
          </a:xfrm>
        </p:grpSpPr>
        <p:sp>
          <p:nvSpPr>
            <p:cNvPr id="27" name="TextBox 26"/>
            <p:cNvSpPr txBox="1"/>
            <p:nvPr/>
          </p:nvSpPr>
          <p:spPr>
            <a:xfrm>
              <a:off x="-7192" y="2513238"/>
              <a:ext cx="1419756" cy="715089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Architecture</a:t>
              </a:r>
              <a:br>
                <a:rPr lang="en-US" dirty="0" smtClean="0"/>
              </a:br>
              <a:r>
                <a:rPr lang="en-US" dirty="0" smtClean="0"/>
                <a:t>Features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0448" y="2673615"/>
              <a:ext cx="272648" cy="39433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: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433899" y="1489371"/>
            <a:ext cx="1296750" cy="7150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Fewer Soar</a:t>
            </a:r>
            <a:br>
              <a:rPr lang="en-US" dirty="0" smtClean="0"/>
            </a:br>
            <a:r>
              <a:rPr lang="en-US" dirty="0" smtClean="0"/>
              <a:t>Agents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963296" y="1489371"/>
            <a:ext cx="1143324" cy="715089"/>
            <a:chOff x="379772" y="2513238"/>
            <a:chExt cx="1143324" cy="715089"/>
          </a:xfrm>
        </p:grpSpPr>
        <p:sp>
          <p:nvSpPr>
            <p:cNvPr id="30" name="TextBox 29"/>
            <p:cNvSpPr txBox="1"/>
            <p:nvPr/>
          </p:nvSpPr>
          <p:spPr>
            <a:xfrm>
              <a:off x="379772" y="2513238"/>
              <a:ext cx="1032792" cy="715089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Relation</a:t>
              </a:r>
              <a:br>
                <a:rPr lang="en-US" dirty="0" smtClean="0"/>
              </a:br>
              <a:r>
                <a:rPr lang="en-US" dirty="0" smtClean="0"/>
                <a:t>to Soar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50448" y="2673615"/>
              <a:ext cx="272648" cy="39433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: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14615" y="4112197"/>
            <a:ext cx="2981345" cy="1021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Emergence</a:t>
            </a:r>
            <a:r>
              <a:rPr lang="en-US" dirty="0" smtClean="0"/>
              <a:t> of System-Level</a:t>
            </a:r>
            <a:br>
              <a:rPr lang="en-US" dirty="0" smtClean="0"/>
            </a:br>
            <a:r>
              <a:rPr lang="en-US" dirty="0" smtClean="0"/>
              <a:t>Features not Explicitly</a:t>
            </a:r>
            <a:br>
              <a:rPr lang="en-US" dirty="0" smtClean="0"/>
            </a:br>
            <a:r>
              <a:rPr lang="en-US" dirty="0" smtClean="0"/>
              <a:t>“Coded” into Agent Behavior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03354" y="4265431"/>
            <a:ext cx="1357840" cy="7150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Universality</a:t>
            </a:r>
            <a:br>
              <a:rPr lang="en-US" dirty="0" smtClean="0"/>
            </a:br>
            <a:r>
              <a:rPr lang="en-US" dirty="0" smtClean="0"/>
              <a:t>in Physics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869778" y="4265431"/>
            <a:ext cx="1236842" cy="715089"/>
            <a:chOff x="286254" y="2513238"/>
            <a:chExt cx="1236842" cy="715089"/>
          </a:xfrm>
        </p:grpSpPr>
        <p:sp>
          <p:nvSpPr>
            <p:cNvPr id="33" name="TextBox 32"/>
            <p:cNvSpPr txBox="1"/>
            <p:nvPr/>
          </p:nvSpPr>
          <p:spPr>
            <a:xfrm>
              <a:off x="286254" y="2513238"/>
              <a:ext cx="1126311" cy="715089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Concepts</a:t>
              </a:r>
              <a:br>
                <a:rPr lang="en-US" dirty="0" smtClean="0"/>
              </a:br>
              <a:r>
                <a:rPr lang="en-US" dirty="0" smtClean="0"/>
                <a:t>&amp; Tools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50448" y="2673615"/>
              <a:ext cx="272648" cy="39433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:</a:t>
              </a:r>
              <a:endParaRPr lang="en-US" dirty="0"/>
            </a:p>
          </p:txBody>
        </p:sp>
      </p:grpSp>
      <p:cxnSp>
        <p:nvCxnSpPr>
          <p:cNvPr id="41" name="Straight Arrow Connector 40"/>
          <p:cNvCxnSpPr>
            <a:stCxn id="5" idx="0"/>
            <a:endCxn id="8" idx="2"/>
          </p:cNvCxnSpPr>
          <p:nvPr/>
        </p:nvCxnSpPr>
        <p:spPr bwMode="auto">
          <a:xfrm flipV="1">
            <a:off x="4091212" y="5133753"/>
            <a:ext cx="1414076" cy="596325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0"/>
            <a:endCxn id="8" idx="2"/>
          </p:cNvCxnSpPr>
          <p:nvPr/>
        </p:nvCxnSpPr>
        <p:spPr bwMode="auto">
          <a:xfrm flipV="1">
            <a:off x="5267721" y="5133753"/>
            <a:ext cx="237567" cy="596325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0"/>
            <a:endCxn id="8" idx="2"/>
          </p:cNvCxnSpPr>
          <p:nvPr/>
        </p:nvCxnSpPr>
        <p:spPr bwMode="auto">
          <a:xfrm flipH="1" flipV="1">
            <a:off x="5505288" y="5133753"/>
            <a:ext cx="1176508" cy="596325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0"/>
            <a:endCxn id="12" idx="2"/>
          </p:cNvCxnSpPr>
          <p:nvPr/>
        </p:nvCxnSpPr>
        <p:spPr bwMode="auto">
          <a:xfrm flipV="1">
            <a:off x="8082274" y="3515873"/>
            <a:ext cx="1" cy="749558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3"/>
            <a:endCxn id="9" idx="1"/>
          </p:cNvCxnSpPr>
          <p:nvPr/>
        </p:nvCxnSpPr>
        <p:spPr bwMode="auto">
          <a:xfrm>
            <a:off x="6995960" y="4622975"/>
            <a:ext cx="407394" cy="1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5" idx="2"/>
            <a:endCxn id="12" idx="0"/>
          </p:cNvCxnSpPr>
          <p:nvPr/>
        </p:nvCxnSpPr>
        <p:spPr bwMode="auto">
          <a:xfrm>
            <a:off x="8082274" y="2204460"/>
            <a:ext cx="1" cy="596324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4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2: Create Cheap Realism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857903" y="5197147"/>
            <a:ext cx="4244956" cy="764286"/>
            <a:chOff x="1857903" y="5197147"/>
            <a:chExt cx="4244956" cy="764286"/>
          </a:xfrm>
        </p:grpSpPr>
        <p:sp>
          <p:nvSpPr>
            <p:cNvPr id="4" name="Parallelogram 3"/>
            <p:cNvSpPr/>
            <p:nvPr/>
          </p:nvSpPr>
          <p:spPr>
            <a:xfrm>
              <a:off x="1857903" y="5197147"/>
              <a:ext cx="4244956" cy="764286"/>
            </a:xfrm>
            <a:prstGeom prst="parallelogram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2325077" y="5197231"/>
              <a:ext cx="3638061" cy="711657"/>
            </a:xfrm>
            <a:custGeom>
              <a:avLst/>
              <a:gdLst>
                <a:gd name="connsiteX0" fmla="*/ 0 w 3638061"/>
                <a:gd name="connsiteY0" fmla="*/ 0 h 711657"/>
                <a:gd name="connsiteX1" fmla="*/ 633046 w 3638061"/>
                <a:gd name="connsiteY1" fmla="*/ 445477 h 711657"/>
                <a:gd name="connsiteX2" fmla="*/ 1465385 w 3638061"/>
                <a:gd name="connsiteY2" fmla="*/ 148492 h 711657"/>
                <a:gd name="connsiteX3" fmla="*/ 2661138 w 3638061"/>
                <a:gd name="connsiteY3" fmla="*/ 699477 h 711657"/>
                <a:gd name="connsiteX4" fmla="*/ 3638061 w 3638061"/>
                <a:gd name="connsiteY4" fmla="*/ 543169 h 71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8061" h="711657">
                  <a:moveTo>
                    <a:pt x="0" y="0"/>
                  </a:moveTo>
                  <a:cubicBezTo>
                    <a:pt x="194407" y="210364"/>
                    <a:pt x="388815" y="420728"/>
                    <a:pt x="633046" y="445477"/>
                  </a:cubicBezTo>
                  <a:cubicBezTo>
                    <a:pt x="877277" y="470226"/>
                    <a:pt x="1127370" y="106159"/>
                    <a:pt x="1465385" y="148492"/>
                  </a:cubicBezTo>
                  <a:cubicBezTo>
                    <a:pt x="1803400" y="190825"/>
                    <a:pt x="2299025" y="633698"/>
                    <a:pt x="2661138" y="699477"/>
                  </a:cubicBezTo>
                  <a:cubicBezTo>
                    <a:pt x="3023251" y="765256"/>
                    <a:pt x="3638061" y="543169"/>
                    <a:pt x="3638061" y="543169"/>
                  </a:cubicBezTo>
                </a:path>
              </a:pathLst>
            </a:custGeom>
            <a:ln w="76200" cmpd="sng">
              <a:solidFill>
                <a:srgbClr val="3366FF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2082800" y="5197231"/>
              <a:ext cx="863600" cy="762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957754" y="5541108"/>
              <a:ext cx="460587" cy="406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2934677" y="5197231"/>
              <a:ext cx="863600" cy="76199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endCxn id="4" idx="2"/>
            </p:cNvCxnSpPr>
            <p:nvPr/>
          </p:nvCxnSpPr>
          <p:spPr bwMode="auto">
            <a:xfrm>
              <a:off x="4130431" y="5330092"/>
              <a:ext cx="1876892" cy="2491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3978032" y="5197231"/>
              <a:ext cx="163862" cy="1445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5154246" y="5197231"/>
              <a:ext cx="144586" cy="2618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V="1">
              <a:off x="1883508" y="5545015"/>
              <a:ext cx="601784" cy="304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H="1">
              <a:off x="3720123" y="5408246"/>
              <a:ext cx="969108" cy="4689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Parallelogram 24"/>
            <p:cNvSpPr/>
            <p:nvPr/>
          </p:nvSpPr>
          <p:spPr>
            <a:xfrm rot="2763720">
              <a:off x="2192216" y="5451147"/>
              <a:ext cx="183661" cy="129038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26" name="Parallelogram 25"/>
            <p:cNvSpPr/>
            <p:nvPr/>
          </p:nvSpPr>
          <p:spPr>
            <a:xfrm rot="2763720">
              <a:off x="2381944" y="5619176"/>
              <a:ext cx="183661" cy="129038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27" name="Parallelogram 26"/>
            <p:cNvSpPr/>
            <p:nvPr/>
          </p:nvSpPr>
          <p:spPr>
            <a:xfrm rot="2763720">
              <a:off x="3634566" y="5666066"/>
              <a:ext cx="183661" cy="129038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28" name="Parallelogram 27"/>
            <p:cNvSpPr/>
            <p:nvPr/>
          </p:nvSpPr>
          <p:spPr>
            <a:xfrm rot="452934">
              <a:off x="5252352" y="5330002"/>
              <a:ext cx="183661" cy="129038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29" name="Parallelogram 28"/>
            <p:cNvSpPr/>
            <p:nvPr/>
          </p:nvSpPr>
          <p:spPr>
            <a:xfrm rot="452934">
              <a:off x="5826784" y="5408153"/>
              <a:ext cx="183661" cy="129038"/>
            </a:xfrm>
            <a:prstGeom prst="parallelogram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752617" y="3005262"/>
            <a:ext cx="858762" cy="2336553"/>
            <a:chOff x="2527905" y="3060095"/>
            <a:chExt cx="858762" cy="2336553"/>
          </a:xfrm>
        </p:grpSpPr>
        <p:grpSp>
          <p:nvGrpSpPr>
            <p:cNvPr id="32" name="Group 31"/>
            <p:cNvGrpSpPr/>
            <p:nvPr/>
          </p:nvGrpSpPr>
          <p:grpSpPr>
            <a:xfrm>
              <a:off x="2527905" y="3060095"/>
              <a:ext cx="858762" cy="895048"/>
              <a:chOff x="2527905" y="3060095"/>
              <a:chExt cx="858762" cy="895048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527905" y="3060095"/>
                <a:ext cx="858762" cy="895048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28" charset="-128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559013" y="3097251"/>
                <a:ext cx="820737" cy="820737"/>
              </a:xfrm>
              <a:prstGeom prst="rect">
                <a:avLst/>
              </a:prstGeom>
            </p:spPr>
          </p:pic>
        </p:grpSp>
        <p:cxnSp>
          <p:nvCxnSpPr>
            <p:cNvPr id="34" name="Straight Arrow Connector 33"/>
            <p:cNvCxnSpPr>
              <a:stCxn id="31" idx="4"/>
            </p:cNvCxnSpPr>
            <p:nvPr/>
          </p:nvCxnSpPr>
          <p:spPr bwMode="auto">
            <a:xfrm flipH="1">
              <a:off x="2934677" y="3955143"/>
              <a:ext cx="22609" cy="1441505"/>
            </a:xfrm>
            <a:prstGeom prst="straightConnector1">
              <a:avLst/>
            </a:prstGeom>
            <a:ln>
              <a:headEnd type="none" w="med" len="med"/>
              <a:tailEnd type="oval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440070" y="3071693"/>
            <a:ext cx="858762" cy="2336553"/>
            <a:chOff x="2527905" y="3060095"/>
            <a:chExt cx="858762" cy="2336553"/>
          </a:xfrm>
        </p:grpSpPr>
        <p:grpSp>
          <p:nvGrpSpPr>
            <p:cNvPr id="38" name="Group 37"/>
            <p:cNvGrpSpPr/>
            <p:nvPr/>
          </p:nvGrpSpPr>
          <p:grpSpPr>
            <a:xfrm>
              <a:off x="2527905" y="3060095"/>
              <a:ext cx="858762" cy="895048"/>
              <a:chOff x="2527905" y="3060095"/>
              <a:chExt cx="858762" cy="895048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527905" y="3060095"/>
                <a:ext cx="858762" cy="895048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28" charset="-128"/>
                </a:endParaRPr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559013" y="3097251"/>
                <a:ext cx="820737" cy="820737"/>
              </a:xfrm>
              <a:prstGeom prst="rect">
                <a:avLst/>
              </a:prstGeom>
            </p:spPr>
          </p:pic>
        </p:grpSp>
        <p:cxnSp>
          <p:nvCxnSpPr>
            <p:cNvPr id="39" name="Straight Arrow Connector 38"/>
            <p:cNvCxnSpPr>
              <a:stCxn id="40" idx="4"/>
            </p:cNvCxnSpPr>
            <p:nvPr/>
          </p:nvCxnSpPr>
          <p:spPr bwMode="auto">
            <a:xfrm flipH="1">
              <a:off x="2934677" y="3955143"/>
              <a:ext cx="22609" cy="1441505"/>
            </a:xfrm>
            <a:prstGeom prst="straightConnector1">
              <a:avLst/>
            </a:prstGeom>
            <a:ln>
              <a:headEnd type="none" w="med" len="med"/>
              <a:tailEnd type="oval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386711" y="4739841"/>
            <a:ext cx="150198" cy="879849"/>
            <a:chOff x="3686378" y="4528397"/>
            <a:chExt cx="150198" cy="879849"/>
          </a:xfrm>
        </p:grpSpPr>
        <p:sp>
          <p:nvSpPr>
            <p:cNvPr id="42" name="Oval 41"/>
            <p:cNvSpPr/>
            <p:nvPr/>
          </p:nvSpPr>
          <p:spPr>
            <a:xfrm>
              <a:off x="3686378" y="4528397"/>
              <a:ext cx="150198" cy="15019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44" name="Straight Arrow Connector 43"/>
            <p:cNvCxnSpPr>
              <a:stCxn id="42" idx="4"/>
            </p:cNvCxnSpPr>
            <p:nvPr/>
          </p:nvCxnSpPr>
          <p:spPr bwMode="auto">
            <a:xfrm flipH="1">
              <a:off x="3757727" y="4678595"/>
              <a:ext cx="3750" cy="729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3307862" y="4801864"/>
            <a:ext cx="150198" cy="879849"/>
            <a:chOff x="3686378" y="4528397"/>
            <a:chExt cx="150198" cy="879849"/>
          </a:xfrm>
        </p:grpSpPr>
        <p:sp>
          <p:nvSpPr>
            <p:cNvPr id="47" name="Oval 46"/>
            <p:cNvSpPr/>
            <p:nvPr/>
          </p:nvSpPr>
          <p:spPr>
            <a:xfrm>
              <a:off x="3686378" y="4528397"/>
              <a:ext cx="150198" cy="15019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48" name="Straight Arrow Connector 47"/>
            <p:cNvCxnSpPr>
              <a:stCxn id="47" idx="4"/>
            </p:cNvCxnSpPr>
            <p:nvPr/>
          </p:nvCxnSpPr>
          <p:spPr bwMode="auto">
            <a:xfrm flipH="1">
              <a:off x="3757727" y="4678595"/>
              <a:ext cx="3750" cy="729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3454264" y="4890039"/>
            <a:ext cx="150198" cy="879849"/>
            <a:chOff x="3686378" y="4528397"/>
            <a:chExt cx="150198" cy="879849"/>
          </a:xfrm>
        </p:grpSpPr>
        <p:sp>
          <p:nvSpPr>
            <p:cNvPr id="50" name="Oval 49"/>
            <p:cNvSpPr/>
            <p:nvPr/>
          </p:nvSpPr>
          <p:spPr>
            <a:xfrm>
              <a:off x="3686378" y="4528397"/>
              <a:ext cx="150198" cy="15019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51" name="Straight Arrow Connector 50"/>
            <p:cNvCxnSpPr>
              <a:stCxn id="50" idx="4"/>
            </p:cNvCxnSpPr>
            <p:nvPr/>
          </p:nvCxnSpPr>
          <p:spPr bwMode="auto">
            <a:xfrm flipH="1">
              <a:off x="3757727" y="4678595"/>
              <a:ext cx="3750" cy="729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3550632" y="4890039"/>
            <a:ext cx="150198" cy="879849"/>
            <a:chOff x="3686378" y="4528397"/>
            <a:chExt cx="150198" cy="879849"/>
          </a:xfrm>
        </p:grpSpPr>
        <p:sp>
          <p:nvSpPr>
            <p:cNvPr id="53" name="Oval 52"/>
            <p:cNvSpPr/>
            <p:nvPr/>
          </p:nvSpPr>
          <p:spPr>
            <a:xfrm>
              <a:off x="3686378" y="4528397"/>
              <a:ext cx="150198" cy="15019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54" name="Straight Arrow Connector 53"/>
            <p:cNvCxnSpPr>
              <a:stCxn id="53" idx="4"/>
            </p:cNvCxnSpPr>
            <p:nvPr/>
          </p:nvCxnSpPr>
          <p:spPr bwMode="auto">
            <a:xfrm flipH="1">
              <a:off x="3757727" y="4678595"/>
              <a:ext cx="3750" cy="729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</p:grpSp>
      <p:grpSp>
        <p:nvGrpSpPr>
          <p:cNvPr id="55" name="Group 54"/>
          <p:cNvGrpSpPr/>
          <p:nvPr/>
        </p:nvGrpSpPr>
        <p:grpSpPr>
          <a:xfrm>
            <a:off x="3597374" y="5004605"/>
            <a:ext cx="150198" cy="879849"/>
            <a:chOff x="3686378" y="4528397"/>
            <a:chExt cx="150198" cy="879849"/>
          </a:xfrm>
        </p:grpSpPr>
        <p:sp>
          <p:nvSpPr>
            <p:cNvPr id="56" name="Oval 55"/>
            <p:cNvSpPr/>
            <p:nvPr/>
          </p:nvSpPr>
          <p:spPr>
            <a:xfrm>
              <a:off x="3686378" y="4528397"/>
              <a:ext cx="150198" cy="15019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57" name="Straight Arrow Connector 56"/>
            <p:cNvCxnSpPr>
              <a:stCxn id="56" idx="4"/>
            </p:cNvCxnSpPr>
            <p:nvPr/>
          </p:nvCxnSpPr>
          <p:spPr bwMode="auto">
            <a:xfrm flipH="1">
              <a:off x="3757727" y="4678595"/>
              <a:ext cx="3750" cy="729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5148634" y="4438648"/>
            <a:ext cx="150198" cy="879849"/>
            <a:chOff x="3686378" y="4528397"/>
            <a:chExt cx="150198" cy="879849"/>
          </a:xfrm>
        </p:grpSpPr>
        <p:sp>
          <p:nvSpPr>
            <p:cNvPr id="59" name="Oval 58"/>
            <p:cNvSpPr/>
            <p:nvPr/>
          </p:nvSpPr>
          <p:spPr>
            <a:xfrm>
              <a:off x="3686378" y="4528397"/>
              <a:ext cx="150198" cy="15019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60" name="Straight Arrow Connector 59"/>
            <p:cNvCxnSpPr>
              <a:stCxn id="59" idx="4"/>
            </p:cNvCxnSpPr>
            <p:nvPr/>
          </p:nvCxnSpPr>
          <p:spPr bwMode="auto">
            <a:xfrm flipH="1">
              <a:off x="3757727" y="4678595"/>
              <a:ext cx="3750" cy="729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5096045" y="4512137"/>
            <a:ext cx="150198" cy="879849"/>
            <a:chOff x="3686378" y="4528397"/>
            <a:chExt cx="150198" cy="879849"/>
          </a:xfrm>
        </p:grpSpPr>
        <p:sp>
          <p:nvSpPr>
            <p:cNvPr id="62" name="Oval 61"/>
            <p:cNvSpPr/>
            <p:nvPr/>
          </p:nvSpPr>
          <p:spPr>
            <a:xfrm>
              <a:off x="3686378" y="4528397"/>
              <a:ext cx="150198" cy="15019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63" name="Straight Arrow Connector 62"/>
            <p:cNvCxnSpPr>
              <a:stCxn id="62" idx="4"/>
            </p:cNvCxnSpPr>
            <p:nvPr/>
          </p:nvCxnSpPr>
          <p:spPr bwMode="auto">
            <a:xfrm flipH="1">
              <a:off x="3757727" y="4678595"/>
              <a:ext cx="3750" cy="729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5097488" y="4612999"/>
            <a:ext cx="150198" cy="879849"/>
            <a:chOff x="3686378" y="4528397"/>
            <a:chExt cx="150198" cy="879849"/>
          </a:xfrm>
        </p:grpSpPr>
        <p:sp>
          <p:nvSpPr>
            <p:cNvPr id="65" name="Oval 64"/>
            <p:cNvSpPr/>
            <p:nvPr/>
          </p:nvSpPr>
          <p:spPr>
            <a:xfrm>
              <a:off x="3686378" y="4528397"/>
              <a:ext cx="150198" cy="15019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66" name="Straight Arrow Connector 65"/>
            <p:cNvCxnSpPr>
              <a:stCxn id="65" idx="4"/>
            </p:cNvCxnSpPr>
            <p:nvPr/>
          </p:nvCxnSpPr>
          <p:spPr bwMode="auto">
            <a:xfrm flipH="1">
              <a:off x="3757727" y="4678595"/>
              <a:ext cx="3750" cy="729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>
            <a:off x="5216816" y="4612999"/>
            <a:ext cx="150198" cy="879849"/>
            <a:chOff x="3686378" y="4528397"/>
            <a:chExt cx="150198" cy="879849"/>
          </a:xfrm>
        </p:grpSpPr>
        <p:sp>
          <p:nvSpPr>
            <p:cNvPr id="68" name="Oval 67"/>
            <p:cNvSpPr/>
            <p:nvPr/>
          </p:nvSpPr>
          <p:spPr>
            <a:xfrm>
              <a:off x="3686378" y="4528397"/>
              <a:ext cx="150198" cy="15019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69" name="Straight Arrow Connector 68"/>
            <p:cNvCxnSpPr>
              <a:stCxn id="68" idx="4"/>
            </p:cNvCxnSpPr>
            <p:nvPr/>
          </p:nvCxnSpPr>
          <p:spPr bwMode="auto">
            <a:xfrm flipH="1">
              <a:off x="3757727" y="4678595"/>
              <a:ext cx="3750" cy="729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</p:grpSp>
      <p:grpSp>
        <p:nvGrpSpPr>
          <p:cNvPr id="73" name="Group 72"/>
          <p:cNvGrpSpPr/>
          <p:nvPr/>
        </p:nvGrpSpPr>
        <p:grpSpPr>
          <a:xfrm>
            <a:off x="5443694" y="4608358"/>
            <a:ext cx="150198" cy="879849"/>
            <a:chOff x="3686378" y="4528397"/>
            <a:chExt cx="150198" cy="879849"/>
          </a:xfrm>
        </p:grpSpPr>
        <p:sp>
          <p:nvSpPr>
            <p:cNvPr id="74" name="Oval 73"/>
            <p:cNvSpPr/>
            <p:nvPr/>
          </p:nvSpPr>
          <p:spPr>
            <a:xfrm>
              <a:off x="3686378" y="4528397"/>
              <a:ext cx="150198" cy="15019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75" name="Straight Arrow Connector 74"/>
            <p:cNvCxnSpPr>
              <a:stCxn id="74" idx="4"/>
            </p:cNvCxnSpPr>
            <p:nvPr/>
          </p:nvCxnSpPr>
          <p:spPr bwMode="auto">
            <a:xfrm flipH="1">
              <a:off x="3757727" y="4678595"/>
              <a:ext cx="3750" cy="729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</p:grpSp>
      <p:grpSp>
        <p:nvGrpSpPr>
          <p:cNvPr id="70" name="Group 69"/>
          <p:cNvGrpSpPr/>
          <p:nvPr/>
        </p:nvGrpSpPr>
        <p:grpSpPr>
          <a:xfrm>
            <a:off x="5336144" y="4659778"/>
            <a:ext cx="150198" cy="879849"/>
            <a:chOff x="3686378" y="4528397"/>
            <a:chExt cx="150198" cy="879849"/>
          </a:xfrm>
        </p:grpSpPr>
        <p:sp>
          <p:nvSpPr>
            <p:cNvPr id="71" name="Oval 70"/>
            <p:cNvSpPr/>
            <p:nvPr/>
          </p:nvSpPr>
          <p:spPr>
            <a:xfrm>
              <a:off x="3686378" y="4528397"/>
              <a:ext cx="150198" cy="15019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72" name="Straight Arrow Connector 71"/>
            <p:cNvCxnSpPr>
              <a:stCxn id="71" idx="4"/>
            </p:cNvCxnSpPr>
            <p:nvPr/>
          </p:nvCxnSpPr>
          <p:spPr bwMode="auto">
            <a:xfrm flipH="1">
              <a:off x="3757727" y="4678595"/>
              <a:ext cx="3750" cy="729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</p:grpSp>
      <p:sp>
        <p:nvSpPr>
          <p:cNvPr id="76" name="TextBox 75"/>
          <p:cNvSpPr txBox="1"/>
          <p:nvPr/>
        </p:nvSpPr>
        <p:spPr>
          <a:xfrm>
            <a:off x="5083618" y="2112558"/>
            <a:ext cx="2102207" cy="715089"/>
          </a:xfrm>
          <a:prstGeom prst="wedgeRoundRectCallout">
            <a:avLst>
              <a:gd name="adj1" fmla="val -47682"/>
              <a:gd name="adj2" fmla="val 10689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Cognitively Realistic</a:t>
            </a:r>
            <a:br>
              <a:rPr lang="en-US" dirty="0" smtClean="0"/>
            </a:br>
            <a:r>
              <a:rPr lang="en-US" dirty="0" smtClean="0"/>
              <a:t>Agent Model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819103" y="3386428"/>
            <a:ext cx="2073588" cy="953453"/>
          </a:xfrm>
          <a:prstGeom prst="wedgeRoundRectCallout">
            <a:avLst>
              <a:gd name="adj1" fmla="val -64127"/>
              <a:gd name="adj2" fmla="val 82231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Simple &amp; Opaque</a:t>
            </a:r>
            <a:br>
              <a:rPr lang="en-US" dirty="0" smtClean="0"/>
            </a:br>
            <a:r>
              <a:rPr lang="en-US" dirty="0" smtClean="0"/>
              <a:t>Agent Model</a:t>
            </a:r>
            <a:br>
              <a:rPr lang="en-US" dirty="0" smtClean="0"/>
            </a:br>
            <a:r>
              <a:rPr lang="en-US" sz="1400" dirty="0" smtClean="0"/>
              <a:t>(e.g., crowd, traffic, POL)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6364724" y="4763197"/>
            <a:ext cx="1360794" cy="715089"/>
          </a:xfrm>
          <a:prstGeom prst="wedgeRoundRectCallout">
            <a:avLst>
              <a:gd name="adj1" fmla="val -83138"/>
              <a:gd name="adj2" fmla="val 26324"/>
              <a:gd name="adj3" fmla="val 16667"/>
            </a:avLst>
          </a:prstGeom>
          <a:solidFill>
            <a:schemeClr val="accent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Scenario</a:t>
            </a:r>
            <a:br>
              <a:rPr lang="en-US" dirty="0" smtClean="0"/>
            </a:br>
            <a:r>
              <a:rPr lang="en-US" dirty="0" smtClean="0"/>
              <a:t>Background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445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3: Pre-Process Massive Data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47890" y="1600200"/>
            <a:ext cx="5354260" cy="2610426"/>
          </a:xfrm>
        </p:spPr>
        <p:txBody>
          <a:bodyPr/>
          <a:lstStyle/>
          <a:p>
            <a:r>
              <a:rPr lang="en-US" dirty="0"/>
              <a:t>Self-organizing agent systems with emergent properties can digest massive data (large, noisy, heterogeneous, streaming)</a:t>
            </a:r>
          </a:p>
          <a:p>
            <a:r>
              <a:rPr lang="en-US" dirty="0"/>
              <a:t>Emergent data structures can serve as enriched input to cognitive reasoning</a:t>
            </a:r>
          </a:p>
          <a:p>
            <a:r>
              <a:rPr lang="en-US" dirty="0"/>
              <a:t>Successfully demonstrated in DARPA RAID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56956" y="2800784"/>
            <a:ext cx="1250638" cy="7150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Pre-</a:t>
            </a:r>
            <a:br>
              <a:rPr lang="en-US" dirty="0" smtClean="0"/>
            </a:br>
            <a:r>
              <a:rPr lang="en-US" dirty="0" smtClean="0"/>
              <a:t>Processing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216203" y="2800784"/>
            <a:ext cx="890417" cy="715089"/>
            <a:chOff x="632679" y="2513238"/>
            <a:chExt cx="890417" cy="715089"/>
          </a:xfrm>
        </p:grpSpPr>
        <p:sp>
          <p:nvSpPr>
            <p:cNvPr id="19" name="TextBox 18"/>
            <p:cNvSpPr txBox="1"/>
            <p:nvPr/>
          </p:nvSpPr>
          <p:spPr>
            <a:xfrm>
              <a:off x="632679" y="2513238"/>
              <a:ext cx="779885" cy="715089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Use</a:t>
              </a:r>
              <a:br>
                <a:rPr lang="en-US" dirty="0" smtClean="0"/>
              </a:br>
              <a:r>
                <a:rPr lang="en-US" dirty="0" smtClean="0"/>
                <a:t>Cases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50448" y="2673615"/>
              <a:ext cx="272648" cy="39433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: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643773" y="5730078"/>
            <a:ext cx="894878" cy="715089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35000">
                <a:schemeClr val="accent1">
                  <a:lumMod val="75000"/>
                </a:schemeClr>
              </a:gs>
              <a:gs pos="100000">
                <a:schemeClr val="accent1">
                  <a:lumMod val="90000"/>
                </a:schemeClr>
              </a:gs>
            </a:gsLst>
          </a:gradFill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Many</a:t>
            </a:r>
            <a:br>
              <a:rPr lang="en-US" dirty="0" smtClean="0"/>
            </a:br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0622" y="5730078"/>
            <a:ext cx="1174197" cy="715089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35000">
                <a:schemeClr val="accent1">
                  <a:lumMod val="75000"/>
                </a:schemeClr>
              </a:gs>
              <a:gs pos="100000">
                <a:schemeClr val="accent1">
                  <a:lumMod val="90000"/>
                </a:schemeClr>
              </a:gs>
            </a:gsLst>
          </a:gradFill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Nonlinear</a:t>
            </a:r>
            <a:br>
              <a:rPr lang="en-US" dirty="0" smtClean="0"/>
            </a:br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96791" y="5730078"/>
            <a:ext cx="1370010" cy="715089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35000">
                <a:schemeClr val="accent1">
                  <a:lumMod val="75000"/>
                </a:schemeClr>
              </a:gs>
              <a:gs pos="100000">
                <a:schemeClr val="accent1">
                  <a:lumMod val="90000"/>
                </a:schemeClr>
              </a:gs>
            </a:gsLst>
          </a:gradFill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Continuous</a:t>
            </a:r>
            <a:br>
              <a:rPr lang="en-US" dirty="0" smtClean="0"/>
            </a:br>
            <a:r>
              <a:rPr lang="en-US" dirty="0" smtClean="0"/>
              <a:t>Interactions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76332" y="5730078"/>
            <a:ext cx="1530288" cy="715089"/>
            <a:chOff x="-7192" y="2513238"/>
            <a:chExt cx="1530288" cy="715089"/>
          </a:xfrm>
        </p:grpSpPr>
        <p:sp>
          <p:nvSpPr>
            <p:cNvPr id="27" name="TextBox 26"/>
            <p:cNvSpPr txBox="1"/>
            <p:nvPr/>
          </p:nvSpPr>
          <p:spPr>
            <a:xfrm>
              <a:off x="-7192" y="2513238"/>
              <a:ext cx="1419756" cy="715089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Architecture</a:t>
              </a:r>
              <a:br>
                <a:rPr lang="en-US" dirty="0" smtClean="0"/>
              </a:br>
              <a:r>
                <a:rPr lang="en-US" dirty="0" smtClean="0"/>
                <a:t>Features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0448" y="2673615"/>
              <a:ext cx="272648" cy="39433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: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433899" y="1489371"/>
            <a:ext cx="1296750" cy="7150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Fewer Soar</a:t>
            </a:r>
            <a:br>
              <a:rPr lang="en-US" dirty="0" smtClean="0"/>
            </a:br>
            <a:r>
              <a:rPr lang="en-US" dirty="0" smtClean="0"/>
              <a:t>Agents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963296" y="1489371"/>
            <a:ext cx="1143324" cy="715089"/>
            <a:chOff x="379772" y="2513238"/>
            <a:chExt cx="1143324" cy="715089"/>
          </a:xfrm>
        </p:grpSpPr>
        <p:sp>
          <p:nvSpPr>
            <p:cNvPr id="30" name="TextBox 29"/>
            <p:cNvSpPr txBox="1"/>
            <p:nvPr/>
          </p:nvSpPr>
          <p:spPr>
            <a:xfrm>
              <a:off x="379772" y="2513238"/>
              <a:ext cx="1032792" cy="715089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Relation</a:t>
              </a:r>
              <a:br>
                <a:rPr lang="en-US" dirty="0" smtClean="0"/>
              </a:br>
              <a:r>
                <a:rPr lang="en-US" dirty="0" smtClean="0"/>
                <a:t>to Soar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50448" y="2673615"/>
              <a:ext cx="272648" cy="39433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: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14615" y="4112197"/>
            <a:ext cx="2981345" cy="1021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Emergence</a:t>
            </a:r>
            <a:r>
              <a:rPr lang="en-US" dirty="0" smtClean="0"/>
              <a:t> of System-Level</a:t>
            </a:r>
            <a:br>
              <a:rPr lang="en-US" dirty="0" smtClean="0"/>
            </a:br>
            <a:r>
              <a:rPr lang="en-US" dirty="0" smtClean="0"/>
              <a:t>Features not Explicitly</a:t>
            </a:r>
            <a:br>
              <a:rPr lang="en-US" dirty="0" smtClean="0"/>
            </a:br>
            <a:r>
              <a:rPr lang="en-US" dirty="0" smtClean="0"/>
              <a:t>“Coded” into Agent Behavior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869778" y="4265431"/>
            <a:ext cx="1236842" cy="715089"/>
            <a:chOff x="286254" y="2513238"/>
            <a:chExt cx="1236842" cy="715089"/>
          </a:xfrm>
        </p:grpSpPr>
        <p:sp>
          <p:nvSpPr>
            <p:cNvPr id="33" name="TextBox 32"/>
            <p:cNvSpPr txBox="1"/>
            <p:nvPr/>
          </p:nvSpPr>
          <p:spPr>
            <a:xfrm>
              <a:off x="286254" y="2513238"/>
              <a:ext cx="1126311" cy="715089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Concepts</a:t>
              </a:r>
              <a:br>
                <a:rPr lang="en-US" dirty="0" smtClean="0"/>
              </a:br>
              <a:r>
                <a:rPr lang="en-US" dirty="0" smtClean="0"/>
                <a:t>&amp; Tools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50448" y="2673615"/>
              <a:ext cx="272648" cy="39433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:</a:t>
              </a:r>
              <a:endParaRPr lang="en-US" dirty="0"/>
            </a:p>
          </p:txBody>
        </p:sp>
      </p:grpSp>
      <p:cxnSp>
        <p:nvCxnSpPr>
          <p:cNvPr id="41" name="Straight Arrow Connector 40"/>
          <p:cNvCxnSpPr>
            <a:stCxn id="5" idx="0"/>
            <a:endCxn id="8" idx="2"/>
          </p:cNvCxnSpPr>
          <p:nvPr/>
        </p:nvCxnSpPr>
        <p:spPr bwMode="auto">
          <a:xfrm flipV="1">
            <a:off x="4091212" y="5133753"/>
            <a:ext cx="1414076" cy="596325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0"/>
            <a:endCxn id="8" idx="2"/>
          </p:cNvCxnSpPr>
          <p:nvPr/>
        </p:nvCxnSpPr>
        <p:spPr bwMode="auto">
          <a:xfrm flipV="1">
            <a:off x="5267721" y="5133753"/>
            <a:ext cx="237567" cy="596325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0"/>
            <a:endCxn id="8" idx="2"/>
          </p:cNvCxnSpPr>
          <p:nvPr/>
        </p:nvCxnSpPr>
        <p:spPr bwMode="auto">
          <a:xfrm flipH="1" flipV="1">
            <a:off x="5505288" y="5133753"/>
            <a:ext cx="1176508" cy="596325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0"/>
            <a:endCxn id="12" idx="2"/>
          </p:cNvCxnSpPr>
          <p:nvPr/>
        </p:nvCxnSpPr>
        <p:spPr bwMode="auto">
          <a:xfrm flipV="1">
            <a:off x="5505288" y="3515873"/>
            <a:ext cx="2576987" cy="596324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5" idx="2"/>
            <a:endCxn id="12" idx="0"/>
          </p:cNvCxnSpPr>
          <p:nvPr/>
        </p:nvCxnSpPr>
        <p:spPr bwMode="auto">
          <a:xfrm>
            <a:off x="8082274" y="2204460"/>
            <a:ext cx="1" cy="596324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6823" y="0"/>
            <a:ext cx="7494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H. V. D. </a:t>
            </a:r>
            <a:r>
              <a:rPr lang="en-US" sz="1200" dirty="0" err="1"/>
              <a:t>Parunak</a:t>
            </a:r>
            <a:r>
              <a:rPr lang="en-US" sz="1200" dirty="0"/>
              <a:t>, P. E. Nielsen, S. Brueckner, and R. Alonso. </a:t>
            </a:r>
            <a:r>
              <a:rPr lang="en-US" sz="1200" b="1" dirty="0"/>
              <a:t>Hybrid Multi-Agent Systems</a:t>
            </a:r>
            <a:r>
              <a:rPr lang="en-US" sz="1200" dirty="0"/>
              <a:t>. In Proceedings of the </a:t>
            </a:r>
            <a:r>
              <a:rPr lang="en-US" sz="1200" dirty="0" smtClean="0"/>
              <a:t>Fourth</a:t>
            </a:r>
            <a:br>
              <a:rPr lang="en-US" sz="1200" dirty="0" smtClean="0"/>
            </a:br>
            <a:r>
              <a:rPr lang="en-US" sz="1200" dirty="0" smtClean="0"/>
              <a:t>International</a:t>
            </a:r>
            <a:r>
              <a:rPr lang="en-US" sz="1200" dirty="0"/>
              <a:t> </a:t>
            </a:r>
            <a:r>
              <a:rPr lang="en-US" sz="1200" dirty="0" smtClean="0"/>
              <a:t>Workshop </a:t>
            </a:r>
            <a:r>
              <a:rPr lang="en-US" sz="1200" dirty="0"/>
              <a:t>on Engineering Self-Organizing Systems (ESOA'06), Hakodate, Japan, Springer, 2006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r>
              <a:rPr lang="en-US" sz="1200" u="sng" dirty="0" smtClean="0">
                <a:hlinkClick r:id="rId2"/>
              </a:rPr>
              <a:t>http</a:t>
            </a:r>
            <a:r>
              <a:rPr lang="en-US" sz="1200" u="sng" dirty="0">
                <a:hlinkClick r:id="rId2"/>
              </a:rPr>
              <a:t>://abcresearch.org/papers/ESOA06Hybrid.pdf.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082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3: Pre-Process Massive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4914" y="4256966"/>
            <a:ext cx="1290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Low-Level</a:t>
            </a:r>
            <a:br>
              <a:rPr lang="en-US" dirty="0" smtClean="0"/>
            </a:br>
            <a:r>
              <a:rPr lang="en-US" dirty="0" smtClean="0"/>
              <a:t>Data Fusion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2932863" y="4936131"/>
            <a:ext cx="3439010" cy="1282088"/>
          </a:xfrm>
          <a:prstGeom prst="cloud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1907" y="4513360"/>
            <a:ext cx="150198" cy="879849"/>
            <a:chOff x="3686378" y="4528397"/>
            <a:chExt cx="150198" cy="879849"/>
          </a:xfrm>
        </p:grpSpPr>
        <p:sp>
          <p:nvSpPr>
            <p:cNvPr id="8" name="Oval 7"/>
            <p:cNvSpPr/>
            <p:nvPr/>
          </p:nvSpPr>
          <p:spPr>
            <a:xfrm>
              <a:off x="3686378" y="4528397"/>
              <a:ext cx="150198" cy="15019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9" name="Straight Arrow Connector 8"/>
            <p:cNvCxnSpPr>
              <a:stCxn id="8" idx="4"/>
            </p:cNvCxnSpPr>
            <p:nvPr/>
          </p:nvCxnSpPr>
          <p:spPr bwMode="auto">
            <a:xfrm flipH="1">
              <a:off x="3757727" y="4678595"/>
              <a:ext cx="3750" cy="729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3973201" y="4344315"/>
            <a:ext cx="150198" cy="879849"/>
            <a:chOff x="3686378" y="4528397"/>
            <a:chExt cx="150198" cy="879849"/>
          </a:xfrm>
        </p:grpSpPr>
        <p:sp>
          <p:nvSpPr>
            <p:cNvPr id="11" name="Oval 10"/>
            <p:cNvSpPr/>
            <p:nvPr/>
          </p:nvSpPr>
          <p:spPr>
            <a:xfrm>
              <a:off x="3686378" y="4528397"/>
              <a:ext cx="150198" cy="15019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12" name="Straight Arrow Connector 11"/>
            <p:cNvCxnSpPr>
              <a:stCxn id="11" idx="4"/>
            </p:cNvCxnSpPr>
            <p:nvPr/>
          </p:nvCxnSpPr>
          <p:spPr bwMode="auto">
            <a:xfrm flipH="1">
              <a:off x="3757727" y="4678595"/>
              <a:ext cx="3750" cy="729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4362980" y="5054059"/>
            <a:ext cx="150198" cy="879849"/>
            <a:chOff x="3686378" y="4528397"/>
            <a:chExt cx="150198" cy="879849"/>
          </a:xfrm>
        </p:grpSpPr>
        <p:sp>
          <p:nvSpPr>
            <p:cNvPr id="14" name="Oval 13"/>
            <p:cNvSpPr/>
            <p:nvPr/>
          </p:nvSpPr>
          <p:spPr>
            <a:xfrm>
              <a:off x="3686378" y="4528397"/>
              <a:ext cx="150198" cy="15019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15" name="Straight Arrow Connector 14"/>
            <p:cNvCxnSpPr>
              <a:stCxn id="14" idx="4"/>
            </p:cNvCxnSpPr>
            <p:nvPr/>
          </p:nvCxnSpPr>
          <p:spPr bwMode="auto">
            <a:xfrm flipH="1">
              <a:off x="3757727" y="4678595"/>
              <a:ext cx="3750" cy="729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4513178" y="4289800"/>
            <a:ext cx="150198" cy="879849"/>
            <a:chOff x="3686378" y="4528397"/>
            <a:chExt cx="150198" cy="879849"/>
          </a:xfrm>
        </p:grpSpPr>
        <p:sp>
          <p:nvSpPr>
            <p:cNvPr id="17" name="Oval 16"/>
            <p:cNvSpPr/>
            <p:nvPr/>
          </p:nvSpPr>
          <p:spPr>
            <a:xfrm>
              <a:off x="3686378" y="4528397"/>
              <a:ext cx="150198" cy="15019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 bwMode="auto">
            <a:xfrm flipH="1">
              <a:off x="3757727" y="4678595"/>
              <a:ext cx="3750" cy="729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4841961" y="5034524"/>
            <a:ext cx="150198" cy="879849"/>
            <a:chOff x="3686378" y="4528397"/>
            <a:chExt cx="150198" cy="879849"/>
          </a:xfrm>
        </p:grpSpPr>
        <p:sp>
          <p:nvSpPr>
            <p:cNvPr id="20" name="Oval 19"/>
            <p:cNvSpPr/>
            <p:nvPr/>
          </p:nvSpPr>
          <p:spPr>
            <a:xfrm>
              <a:off x="3686378" y="4528397"/>
              <a:ext cx="150198" cy="15019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21" name="Straight Arrow Connector 20"/>
            <p:cNvCxnSpPr>
              <a:stCxn id="20" idx="4"/>
            </p:cNvCxnSpPr>
            <p:nvPr/>
          </p:nvCxnSpPr>
          <p:spPr bwMode="auto">
            <a:xfrm flipH="1">
              <a:off x="3757727" y="4678595"/>
              <a:ext cx="3750" cy="729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5111950" y="4439998"/>
            <a:ext cx="150198" cy="879849"/>
            <a:chOff x="3686378" y="4528397"/>
            <a:chExt cx="150198" cy="879849"/>
          </a:xfrm>
        </p:grpSpPr>
        <p:sp>
          <p:nvSpPr>
            <p:cNvPr id="23" name="Oval 22"/>
            <p:cNvSpPr/>
            <p:nvPr/>
          </p:nvSpPr>
          <p:spPr>
            <a:xfrm>
              <a:off x="3686378" y="4528397"/>
              <a:ext cx="150198" cy="15019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24" name="Straight Arrow Connector 23"/>
            <p:cNvCxnSpPr>
              <a:stCxn id="23" idx="4"/>
            </p:cNvCxnSpPr>
            <p:nvPr/>
          </p:nvCxnSpPr>
          <p:spPr bwMode="auto">
            <a:xfrm flipH="1">
              <a:off x="3757727" y="4678595"/>
              <a:ext cx="3750" cy="729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5476010" y="4762073"/>
            <a:ext cx="150198" cy="879849"/>
            <a:chOff x="3686378" y="4528397"/>
            <a:chExt cx="150198" cy="879849"/>
          </a:xfrm>
        </p:grpSpPr>
        <p:sp>
          <p:nvSpPr>
            <p:cNvPr id="26" name="Oval 25"/>
            <p:cNvSpPr/>
            <p:nvPr/>
          </p:nvSpPr>
          <p:spPr>
            <a:xfrm>
              <a:off x="3686378" y="4528397"/>
              <a:ext cx="150198" cy="15019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27" name="Straight Arrow Connector 26"/>
            <p:cNvCxnSpPr>
              <a:stCxn id="26" idx="4"/>
            </p:cNvCxnSpPr>
            <p:nvPr/>
          </p:nvCxnSpPr>
          <p:spPr bwMode="auto">
            <a:xfrm flipH="1">
              <a:off x="3757727" y="4678595"/>
              <a:ext cx="3750" cy="729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5781276" y="4342323"/>
            <a:ext cx="150198" cy="879849"/>
            <a:chOff x="3686378" y="4528397"/>
            <a:chExt cx="150198" cy="879849"/>
          </a:xfrm>
        </p:grpSpPr>
        <p:sp>
          <p:nvSpPr>
            <p:cNvPr id="29" name="Oval 28"/>
            <p:cNvSpPr/>
            <p:nvPr/>
          </p:nvSpPr>
          <p:spPr>
            <a:xfrm>
              <a:off x="3686378" y="4528397"/>
              <a:ext cx="150198" cy="15019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30" name="Straight Arrow Connector 29"/>
            <p:cNvCxnSpPr>
              <a:stCxn id="29" idx="4"/>
            </p:cNvCxnSpPr>
            <p:nvPr/>
          </p:nvCxnSpPr>
          <p:spPr bwMode="auto">
            <a:xfrm flipH="1">
              <a:off x="3757727" y="4678595"/>
              <a:ext cx="3750" cy="729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3483256" y="4953284"/>
            <a:ext cx="150198" cy="879849"/>
            <a:chOff x="3686378" y="4528397"/>
            <a:chExt cx="150198" cy="879849"/>
          </a:xfrm>
        </p:grpSpPr>
        <p:sp>
          <p:nvSpPr>
            <p:cNvPr id="32" name="Oval 31"/>
            <p:cNvSpPr/>
            <p:nvPr/>
          </p:nvSpPr>
          <p:spPr>
            <a:xfrm>
              <a:off x="3686378" y="4528397"/>
              <a:ext cx="150198" cy="15019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33" name="Straight Arrow Connector 32"/>
            <p:cNvCxnSpPr>
              <a:stCxn id="32" idx="4"/>
            </p:cNvCxnSpPr>
            <p:nvPr/>
          </p:nvCxnSpPr>
          <p:spPr bwMode="auto">
            <a:xfrm flipH="1">
              <a:off x="3757727" y="4678595"/>
              <a:ext cx="3750" cy="729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</p:grpSp>
      <p:grpSp>
        <p:nvGrpSpPr>
          <p:cNvPr id="34" name="Group 33"/>
          <p:cNvGrpSpPr/>
          <p:nvPr/>
        </p:nvGrpSpPr>
        <p:grpSpPr>
          <a:xfrm>
            <a:off x="4588277" y="5204257"/>
            <a:ext cx="150198" cy="879849"/>
            <a:chOff x="3686378" y="4528397"/>
            <a:chExt cx="150198" cy="879849"/>
          </a:xfrm>
        </p:grpSpPr>
        <p:sp>
          <p:nvSpPr>
            <p:cNvPr id="35" name="Oval 34"/>
            <p:cNvSpPr/>
            <p:nvPr/>
          </p:nvSpPr>
          <p:spPr>
            <a:xfrm>
              <a:off x="3686378" y="4528397"/>
              <a:ext cx="150198" cy="15019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36" name="Straight Arrow Connector 35"/>
            <p:cNvCxnSpPr>
              <a:stCxn id="35" idx="4"/>
            </p:cNvCxnSpPr>
            <p:nvPr/>
          </p:nvCxnSpPr>
          <p:spPr bwMode="auto">
            <a:xfrm flipH="1">
              <a:off x="3757727" y="4678595"/>
              <a:ext cx="3750" cy="729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3749127" y="4729724"/>
            <a:ext cx="150198" cy="879849"/>
            <a:chOff x="3686378" y="4528397"/>
            <a:chExt cx="150198" cy="879849"/>
          </a:xfrm>
        </p:grpSpPr>
        <p:sp>
          <p:nvSpPr>
            <p:cNvPr id="38" name="Oval 37"/>
            <p:cNvSpPr/>
            <p:nvPr/>
          </p:nvSpPr>
          <p:spPr>
            <a:xfrm>
              <a:off x="3686378" y="4528397"/>
              <a:ext cx="150198" cy="15019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39" name="Straight Arrow Connector 38"/>
            <p:cNvCxnSpPr>
              <a:stCxn id="38" idx="4"/>
            </p:cNvCxnSpPr>
            <p:nvPr/>
          </p:nvCxnSpPr>
          <p:spPr bwMode="auto">
            <a:xfrm flipH="1">
              <a:off x="3757727" y="4678595"/>
              <a:ext cx="3750" cy="729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4124638" y="4784239"/>
            <a:ext cx="150198" cy="879849"/>
            <a:chOff x="3686378" y="4528397"/>
            <a:chExt cx="150198" cy="879849"/>
          </a:xfrm>
        </p:grpSpPr>
        <p:sp>
          <p:nvSpPr>
            <p:cNvPr id="41" name="Oval 40"/>
            <p:cNvSpPr/>
            <p:nvPr/>
          </p:nvSpPr>
          <p:spPr>
            <a:xfrm>
              <a:off x="3686378" y="4528397"/>
              <a:ext cx="150198" cy="15019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42" name="Straight Arrow Connector 41"/>
            <p:cNvCxnSpPr>
              <a:stCxn id="41" idx="4"/>
            </p:cNvCxnSpPr>
            <p:nvPr/>
          </p:nvCxnSpPr>
          <p:spPr bwMode="auto">
            <a:xfrm flipH="1">
              <a:off x="3757727" y="4678595"/>
              <a:ext cx="3750" cy="729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4962508" y="4344315"/>
            <a:ext cx="150198" cy="879849"/>
            <a:chOff x="3686378" y="4528397"/>
            <a:chExt cx="150198" cy="879849"/>
          </a:xfrm>
        </p:grpSpPr>
        <p:sp>
          <p:nvSpPr>
            <p:cNvPr id="44" name="Oval 43"/>
            <p:cNvSpPr/>
            <p:nvPr/>
          </p:nvSpPr>
          <p:spPr>
            <a:xfrm>
              <a:off x="3686378" y="4528397"/>
              <a:ext cx="150198" cy="150198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28" charset="-128"/>
              </a:endParaRPr>
            </a:p>
          </p:txBody>
        </p:sp>
        <p:cxnSp>
          <p:nvCxnSpPr>
            <p:cNvPr id="45" name="Straight Arrow Connector 44"/>
            <p:cNvCxnSpPr>
              <a:stCxn id="44" idx="4"/>
            </p:cNvCxnSpPr>
            <p:nvPr/>
          </p:nvCxnSpPr>
          <p:spPr bwMode="auto">
            <a:xfrm flipH="1">
              <a:off x="3757727" y="4678595"/>
              <a:ext cx="3750" cy="7296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</p:grpSp>
      <p:sp>
        <p:nvSpPr>
          <p:cNvPr id="46" name="TextBox 45"/>
          <p:cNvSpPr txBox="1"/>
          <p:nvPr/>
        </p:nvSpPr>
        <p:spPr>
          <a:xfrm>
            <a:off x="1191257" y="5297431"/>
            <a:ext cx="1078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Massive</a:t>
            </a:r>
            <a:br>
              <a:rPr lang="en-US" dirty="0" smtClean="0"/>
            </a:br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41727" y="3177886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Emergent</a:t>
            </a:r>
            <a:br>
              <a:rPr lang="en-US" dirty="0" smtClean="0"/>
            </a:br>
            <a:r>
              <a:rPr lang="en-US" dirty="0" smtClean="0"/>
              <a:t>Data Models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206" y="3112586"/>
            <a:ext cx="2121408" cy="776931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3572122" y="2047458"/>
            <a:ext cx="858762" cy="1432972"/>
            <a:chOff x="2862593" y="1447800"/>
            <a:chExt cx="858762" cy="1432972"/>
          </a:xfrm>
        </p:grpSpPr>
        <p:grpSp>
          <p:nvGrpSpPr>
            <p:cNvPr id="50" name="Group 49"/>
            <p:cNvGrpSpPr/>
            <p:nvPr/>
          </p:nvGrpSpPr>
          <p:grpSpPr>
            <a:xfrm>
              <a:off x="2862593" y="1447800"/>
              <a:ext cx="858762" cy="895048"/>
              <a:chOff x="2527905" y="3060095"/>
              <a:chExt cx="858762" cy="895048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2527905" y="3060095"/>
                <a:ext cx="858762" cy="895048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28" charset="-128"/>
                </a:endParaRPr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559013" y="3097251"/>
                <a:ext cx="820737" cy="820737"/>
              </a:xfrm>
              <a:prstGeom prst="rect">
                <a:avLst/>
              </a:prstGeom>
            </p:spPr>
          </p:pic>
        </p:grpSp>
        <p:cxnSp>
          <p:nvCxnSpPr>
            <p:cNvPr id="51" name="Straight Arrow Connector 50"/>
            <p:cNvCxnSpPr>
              <a:stCxn id="52" idx="4"/>
            </p:cNvCxnSpPr>
            <p:nvPr/>
          </p:nvCxnSpPr>
          <p:spPr bwMode="auto">
            <a:xfrm>
              <a:off x="3291974" y="2342848"/>
              <a:ext cx="0" cy="537924"/>
            </a:xfrm>
            <a:prstGeom prst="straightConnector1">
              <a:avLst/>
            </a:prstGeom>
            <a:ln>
              <a:headEnd type="none" w="med" len="med"/>
              <a:tailEnd type="oval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762659" y="2047458"/>
            <a:ext cx="858762" cy="1432972"/>
            <a:chOff x="2862593" y="1447800"/>
            <a:chExt cx="858762" cy="1432972"/>
          </a:xfrm>
        </p:grpSpPr>
        <p:grpSp>
          <p:nvGrpSpPr>
            <p:cNvPr id="57" name="Group 56"/>
            <p:cNvGrpSpPr/>
            <p:nvPr/>
          </p:nvGrpSpPr>
          <p:grpSpPr>
            <a:xfrm>
              <a:off x="2862593" y="1447800"/>
              <a:ext cx="858762" cy="895048"/>
              <a:chOff x="2527905" y="3060095"/>
              <a:chExt cx="858762" cy="895048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527905" y="3060095"/>
                <a:ext cx="858762" cy="895048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28" charset="-128"/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559013" y="3097251"/>
                <a:ext cx="820737" cy="820737"/>
              </a:xfrm>
              <a:prstGeom prst="rect">
                <a:avLst/>
              </a:prstGeom>
            </p:spPr>
          </p:pic>
        </p:grpSp>
        <p:cxnSp>
          <p:nvCxnSpPr>
            <p:cNvPr id="58" name="Straight Arrow Connector 57"/>
            <p:cNvCxnSpPr>
              <a:stCxn id="59" idx="4"/>
            </p:cNvCxnSpPr>
            <p:nvPr/>
          </p:nvCxnSpPr>
          <p:spPr bwMode="auto">
            <a:xfrm>
              <a:off x="3291974" y="2342848"/>
              <a:ext cx="0" cy="537924"/>
            </a:xfrm>
            <a:prstGeom prst="straightConnector1">
              <a:avLst/>
            </a:prstGeom>
            <a:ln>
              <a:headEnd type="none" w="med" len="med"/>
              <a:tailEnd type="oval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013512" y="2047458"/>
            <a:ext cx="1433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High-Level</a:t>
            </a:r>
            <a:br>
              <a:rPr lang="en-US" dirty="0" smtClean="0"/>
            </a:br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64" name="Up Arrow 63"/>
          <p:cNvSpPr/>
          <p:nvPr/>
        </p:nvSpPr>
        <p:spPr>
          <a:xfrm>
            <a:off x="6667285" y="2198793"/>
            <a:ext cx="388043" cy="3288925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989694" y="5118386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989694" y="3658590"/>
            <a:ext cx="13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989694" y="2198793"/>
            <a:ext cx="122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3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dirty="0" smtClean="0"/>
              <a:t>Conclusion: Analyzing and Engineering</a:t>
            </a:r>
            <a:br>
              <a:rPr lang="en-US" dirty="0" smtClean="0"/>
            </a:br>
            <a:r>
              <a:rPr lang="en-US" dirty="0" smtClean="0"/>
              <a:t>for Emergence Helps Soar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65569" y="2800784"/>
            <a:ext cx="1005007" cy="7150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System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216203" y="2800784"/>
            <a:ext cx="890417" cy="715089"/>
            <a:chOff x="632679" y="2513238"/>
            <a:chExt cx="890417" cy="715089"/>
          </a:xfrm>
        </p:grpSpPr>
        <p:sp>
          <p:nvSpPr>
            <p:cNvPr id="19" name="TextBox 18"/>
            <p:cNvSpPr txBox="1"/>
            <p:nvPr/>
          </p:nvSpPr>
          <p:spPr>
            <a:xfrm>
              <a:off x="632679" y="2513238"/>
              <a:ext cx="779885" cy="715089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Use</a:t>
              </a:r>
              <a:br>
                <a:rPr lang="en-US" dirty="0" smtClean="0"/>
              </a:br>
              <a:r>
                <a:rPr lang="en-US" dirty="0" smtClean="0"/>
                <a:t>Cases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50448" y="2673615"/>
              <a:ext cx="272648" cy="39433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: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643773" y="5730078"/>
            <a:ext cx="894878" cy="715089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35000">
                <a:schemeClr val="accent1">
                  <a:lumMod val="75000"/>
                </a:schemeClr>
              </a:gs>
              <a:gs pos="100000">
                <a:schemeClr val="accent1">
                  <a:lumMod val="90000"/>
                </a:schemeClr>
              </a:gs>
            </a:gsLst>
          </a:gradFill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Many</a:t>
            </a:r>
            <a:br>
              <a:rPr lang="en-US" dirty="0" smtClean="0"/>
            </a:br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0622" y="5730078"/>
            <a:ext cx="1174197" cy="715089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35000">
                <a:schemeClr val="accent1">
                  <a:lumMod val="75000"/>
                </a:schemeClr>
              </a:gs>
              <a:gs pos="100000">
                <a:schemeClr val="accent1">
                  <a:lumMod val="90000"/>
                </a:schemeClr>
              </a:gs>
            </a:gsLst>
          </a:gradFill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Nonlinear</a:t>
            </a:r>
            <a:br>
              <a:rPr lang="en-US" dirty="0" smtClean="0"/>
            </a:br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96791" y="5730078"/>
            <a:ext cx="1370010" cy="715089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35000">
                <a:schemeClr val="accent1">
                  <a:lumMod val="75000"/>
                </a:schemeClr>
              </a:gs>
              <a:gs pos="100000">
                <a:schemeClr val="accent1">
                  <a:lumMod val="90000"/>
                </a:schemeClr>
              </a:gs>
            </a:gsLst>
          </a:gradFill>
          <a:ln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Continuous</a:t>
            </a:r>
            <a:br>
              <a:rPr lang="en-US" dirty="0" smtClean="0"/>
            </a:br>
            <a:r>
              <a:rPr lang="en-US" dirty="0" smtClean="0"/>
              <a:t>Interactions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76332" y="5730078"/>
            <a:ext cx="1530288" cy="715089"/>
            <a:chOff x="-7192" y="2513238"/>
            <a:chExt cx="1530288" cy="715089"/>
          </a:xfrm>
        </p:grpSpPr>
        <p:sp>
          <p:nvSpPr>
            <p:cNvPr id="27" name="TextBox 26"/>
            <p:cNvSpPr txBox="1"/>
            <p:nvPr/>
          </p:nvSpPr>
          <p:spPr>
            <a:xfrm>
              <a:off x="-7192" y="2513238"/>
              <a:ext cx="1419756" cy="715089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Architecture</a:t>
              </a:r>
              <a:br>
                <a:rPr lang="en-US" dirty="0" smtClean="0"/>
              </a:br>
              <a:r>
                <a:rPr lang="en-US" dirty="0" smtClean="0"/>
                <a:t>Features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0448" y="2673615"/>
              <a:ext cx="272648" cy="39433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: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444629" y="1489371"/>
            <a:ext cx="1246886" cy="7150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Many Soar</a:t>
            </a:r>
            <a:br>
              <a:rPr lang="en-US" dirty="0" smtClean="0"/>
            </a:br>
            <a:r>
              <a:rPr lang="en-US" dirty="0" smtClean="0"/>
              <a:t>Agents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963296" y="1489371"/>
            <a:ext cx="1143324" cy="715089"/>
            <a:chOff x="379772" y="2513238"/>
            <a:chExt cx="1143324" cy="715089"/>
          </a:xfrm>
        </p:grpSpPr>
        <p:sp>
          <p:nvSpPr>
            <p:cNvPr id="30" name="TextBox 29"/>
            <p:cNvSpPr txBox="1"/>
            <p:nvPr/>
          </p:nvSpPr>
          <p:spPr>
            <a:xfrm>
              <a:off x="379772" y="2513238"/>
              <a:ext cx="1032792" cy="715089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Relation</a:t>
              </a:r>
              <a:br>
                <a:rPr lang="en-US" dirty="0" smtClean="0"/>
              </a:br>
              <a:r>
                <a:rPr lang="en-US" dirty="0" smtClean="0"/>
                <a:t>to Soar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50448" y="2673615"/>
              <a:ext cx="272648" cy="39433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: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14615" y="4112197"/>
            <a:ext cx="2981345" cy="1021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Emergence</a:t>
            </a:r>
            <a:r>
              <a:rPr lang="en-US" dirty="0" smtClean="0"/>
              <a:t> of System-Level</a:t>
            </a:r>
            <a:br>
              <a:rPr lang="en-US" dirty="0" smtClean="0"/>
            </a:br>
            <a:r>
              <a:rPr lang="en-US" dirty="0" smtClean="0"/>
              <a:t>Features not Explicitly</a:t>
            </a:r>
            <a:br>
              <a:rPr lang="en-US" dirty="0" smtClean="0"/>
            </a:br>
            <a:r>
              <a:rPr lang="en-US" dirty="0" smtClean="0"/>
              <a:t>“Coded” into Agent Behavior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03354" y="4265431"/>
            <a:ext cx="1357840" cy="7150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Universality</a:t>
            </a:r>
            <a:br>
              <a:rPr lang="en-US" dirty="0" smtClean="0"/>
            </a:br>
            <a:r>
              <a:rPr lang="en-US" dirty="0" smtClean="0"/>
              <a:t>in Physics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45102" y="4265431"/>
            <a:ext cx="1245941" cy="7150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Statistical</a:t>
            </a:r>
            <a:br>
              <a:rPr lang="en-US" dirty="0" smtClean="0"/>
            </a:br>
            <a:r>
              <a:rPr lang="en-US" dirty="0" smtClean="0"/>
              <a:t>Mechanics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869778" y="4265431"/>
            <a:ext cx="1236842" cy="715089"/>
            <a:chOff x="286254" y="2513238"/>
            <a:chExt cx="1236842" cy="715089"/>
          </a:xfrm>
        </p:grpSpPr>
        <p:sp>
          <p:nvSpPr>
            <p:cNvPr id="33" name="TextBox 32"/>
            <p:cNvSpPr txBox="1"/>
            <p:nvPr/>
          </p:nvSpPr>
          <p:spPr>
            <a:xfrm>
              <a:off x="286254" y="2513238"/>
              <a:ext cx="1126311" cy="715089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Concepts</a:t>
              </a:r>
              <a:br>
                <a:rPr lang="en-US" dirty="0" smtClean="0"/>
              </a:br>
              <a:r>
                <a:rPr lang="en-US" dirty="0" smtClean="0"/>
                <a:t>&amp; Tools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50448" y="2673615"/>
              <a:ext cx="272648" cy="39433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:</a:t>
              </a:r>
              <a:endParaRPr lang="en-US" dirty="0"/>
            </a:p>
          </p:txBody>
        </p:sp>
      </p:grpSp>
      <p:cxnSp>
        <p:nvCxnSpPr>
          <p:cNvPr id="41" name="Straight Arrow Connector 40"/>
          <p:cNvCxnSpPr>
            <a:stCxn id="5" idx="0"/>
            <a:endCxn id="8" idx="2"/>
          </p:cNvCxnSpPr>
          <p:nvPr/>
        </p:nvCxnSpPr>
        <p:spPr bwMode="auto">
          <a:xfrm flipV="1">
            <a:off x="4091212" y="5133753"/>
            <a:ext cx="1414076" cy="596325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0"/>
            <a:endCxn id="8" idx="2"/>
          </p:cNvCxnSpPr>
          <p:nvPr/>
        </p:nvCxnSpPr>
        <p:spPr bwMode="auto">
          <a:xfrm flipV="1">
            <a:off x="5267721" y="5133753"/>
            <a:ext cx="237567" cy="596325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0"/>
            <a:endCxn id="8" idx="2"/>
          </p:cNvCxnSpPr>
          <p:nvPr/>
        </p:nvCxnSpPr>
        <p:spPr bwMode="auto">
          <a:xfrm flipH="1" flipV="1">
            <a:off x="5505288" y="5133753"/>
            <a:ext cx="1176508" cy="596325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0"/>
            <a:endCxn id="11" idx="2"/>
          </p:cNvCxnSpPr>
          <p:nvPr/>
        </p:nvCxnSpPr>
        <p:spPr bwMode="auto">
          <a:xfrm flipV="1">
            <a:off x="3068073" y="3515873"/>
            <a:ext cx="0" cy="749558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" idx="0"/>
            <a:endCxn id="11" idx="2"/>
          </p:cNvCxnSpPr>
          <p:nvPr/>
        </p:nvCxnSpPr>
        <p:spPr bwMode="auto">
          <a:xfrm flipH="1" flipV="1">
            <a:off x="3068073" y="3515873"/>
            <a:ext cx="2437215" cy="596324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0"/>
            <a:endCxn id="11" idx="2"/>
          </p:cNvCxnSpPr>
          <p:nvPr/>
        </p:nvCxnSpPr>
        <p:spPr bwMode="auto">
          <a:xfrm flipH="1" flipV="1">
            <a:off x="3068073" y="3515873"/>
            <a:ext cx="5014201" cy="749558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3"/>
            <a:endCxn id="9" idx="1"/>
          </p:cNvCxnSpPr>
          <p:nvPr/>
        </p:nvCxnSpPr>
        <p:spPr bwMode="auto">
          <a:xfrm>
            <a:off x="6995960" y="4622975"/>
            <a:ext cx="407394" cy="1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4" idx="2"/>
            <a:endCxn id="11" idx="0"/>
          </p:cNvCxnSpPr>
          <p:nvPr/>
        </p:nvCxnSpPr>
        <p:spPr bwMode="auto">
          <a:xfrm>
            <a:off x="3068072" y="2204460"/>
            <a:ext cx="1" cy="596324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79968" y="2800784"/>
            <a:ext cx="1250638" cy="7150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Pre-</a:t>
            </a:r>
            <a:br>
              <a:rPr lang="en-US" dirty="0" smtClean="0"/>
            </a:br>
            <a:r>
              <a:rPr lang="en-US" dirty="0" smtClean="0"/>
              <a:t>Processing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8" idx="0"/>
            <a:endCxn id="35" idx="2"/>
          </p:cNvCxnSpPr>
          <p:nvPr/>
        </p:nvCxnSpPr>
        <p:spPr bwMode="auto">
          <a:xfrm flipH="1" flipV="1">
            <a:off x="5505287" y="3515873"/>
            <a:ext cx="1" cy="596324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46880" y="2800784"/>
            <a:ext cx="1470789" cy="7150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Realistic</a:t>
            </a:r>
            <a:br>
              <a:rPr lang="en-US" dirty="0" smtClean="0"/>
            </a:b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90368" y="1489371"/>
            <a:ext cx="1296750" cy="7150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Fewer Soar</a:t>
            </a:r>
            <a:br>
              <a:rPr lang="en-US" dirty="0" smtClean="0"/>
            </a:br>
            <a:r>
              <a:rPr lang="en-US" dirty="0" smtClean="0"/>
              <a:t>Agents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9" idx="0"/>
            <a:endCxn id="39" idx="2"/>
          </p:cNvCxnSpPr>
          <p:nvPr/>
        </p:nvCxnSpPr>
        <p:spPr bwMode="auto">
          <a:xfrm flipV="1">
            <a:off x="8082274" y="3515873"/>
            <a:ext cx="1" cy="749558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2"/>
            <a:endCxn id="39" idx="0"/>
          </p:cNvCxnSpPr>
          <p:nvPr/>
        </p:nvCxnSpPr>
        <p:spPr bwMode="auto">
          <a:xfrm>
            <a:off x="6738743" y="2204460"/>
            <a:ext cx="1343532" cy="596324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2"/>
            <a:endCxn id="35" idx="0"/>
          </p:cNvCxnSpPr>
          <p:nvPr/>
        </p:nvCxnSpPr>
        <p:spPr bwMode="auto">
          <a:xfrm flipH="1">
            <a:off x="5505287" y="2204460"/>
            <a:ext cx="1233456" cy="596324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15625"/>
      </p:ext>
    </p:extLst>
  </p:cSld>
  <p:clrMapOvr>
    <a:masterClrMapping/>
  </p:clrMapOvr>
</p:sld>
</file>

<file path=ppt/theme/theme1.xml><?xml version="1.0" encoding="utf-8"?>
<a:theme xmlns:a="http://schemas.openxmlformats.org/drawingml/2006/main" name="stereo-vis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stereo-vision.pptx</Template>
  <TotalTime>844</TotalTime>
  <Words>434</Words>
  <Application>Microsoft Macintosh PowerPoint</Application>
  <PresentationFormat>On-screen Show (4:3)</PresentationFormat>
  <Paragraphs>104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stereo-vision</vt:lpstr>
      <vt:lpstr>Soar Agents &amp; Emergence</vt:lpstr>
      <vt:lpstr>Emergence is Inevitable</vt:lpstr>
      <vt:lpstr>Use-Case 1: Prevent Negative Emergence</vt:lpstr>
      <vt:lpstr>Use-Case 2: Create Cheap Realism</vt:lpstr>
      <vt:lpstr>Use-Case 2: Create Cheap Realism</vt:lpstr>
      <vt:lpstr>Use-Case 3: Pre-Process Massive Data</vt:lpstr>
      <vt:lpstr>Use-Case 3: Pre-Process Massive Data</vt:lpstr>
      <vt:lpstr>Conclusion: Analyzing and Engineering for Emergence Helps Soar</vt:lpstr>
    </vt:vector>
  </TitlesOfParts>
  <Company>Soar Technology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Ecology of Rules</dc:title>
  <dc:creator>Sven Brueckner</dc:creator>
  <cp:lastModifiedBy>Sven Brueckner</cp:lastModifiedBy>
  <cp:revision>69</cp:revision>
  <dcterms:created xsi:type="dcterms:W3CDTF">2013-02-05T12:28:26Z</dcterms:created>
  <dcterms:modified xsi:type="dcterms:W3CDTF">2013-05-28T18:47:48Z</dcterms:modified>
</cp:coreProperties>
</file>