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wm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97" r:id="rId4"/>
    <p:sldId id="258" r:id="rId5"/>
    <p:sldId id="270" r:id="rId6"/>
    <p:sldId id="259" r:id="rId7"/>
    <p:sldId id="260" r:id="rId8"/>
    <p:sldId id="261" r:id="rId9"/>
    <p:sldId id="262" r:id="rId10"/>
    <p:sldId id="264" r:id="rId11"/>
    <p:sldId id="265" r:id="rId12"/>
    <p:sldId id="269" r:id="rId13"/>
    <p:sldId id="267" r:id="rId14"/>
    <p:sldId id="268" r:id="rId15"/>
    <p:sldId id="271" r:id="rId16"/>
    <p:sldId id="288" r:id="rId17"/>
    <p:sldId id="290" r:id="rId18"/>
    <p:sldId id="272" r:id="rId19"/>
    <p:sldId id="289" r:id="rId20"/>
    <p:sldId id="273" r:id="rId21"/>
    <p:sldId id="292" r:id="rId22"/>
    <p:sldId id="294" r:id="rId23"/>
    <p:sldId id="291" r:id="rId24"/>
    <p:sldId id="274" r:id="rId25"/>
    <p:sldId id="275" r:id="rId26"/>
    <p:sldId id="276" r:id="rId27"/>
    <p:sldId id="293" r:id="rId28"/>
    <p:sldId id="285" r:id="rId29"/>
    <p:sldId id="280" r:id="rId30"/>
    <p:sldId id="278" r:id="rId31"/>
    <p:sldId id="279" r:id="rId32"/>
    <p:sldId id="286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1B78BC-F9F5-4A77-80ED-D5AE2F8FD4C5}">
          <p14:sldIdLst>
            <p14:sldId id="256"/>
            <p14:sldId id="297"/>
            <p14:sldId id="258"/>
            <p14:sldId id="270"/>
            <p14:sldId id="259"/>
            <p14:sldId id="260"/>
            <p14:sldId id="261"/>
            <p14:sldId id="262"/>
            <p14:sldId id="264"/>
            <p14:sldId id="265"/>
            <p14:sldId id="269"/>
            <p14:sldId id="267"/>
            <p14:sldId id="268"/>
          </p14:sldIdLst>
        </p14:section>
        <p14:section name="Untitled Section" id="{F2D67FD1-92DA-4CAB-990E-A2419CD90351}">
          <p14:sldIdLst>
            <p14:sldId id="271"/>
            <p14:sldId id="288"/>
            <p14:sldId id="290"/>
            <p14:sldId id="272"/>
            <p14:sldId id="289"/>
            <p14:sldId id="273"/>
            <p14:sldId id="292"/>
            <p14:sldId id="294"/>
            <p14:sldId id="291"/>
            <p14:sldId id="274"/>
            <p14:sldId id="275"/>
            <p14:sldId id="276"/>
          </p14:sldIdLst>
        </p14:section>
        <p14:section name="Untitled Section" id="{9E939800-2F35-4D61-BE84-4B91C4F5E4D9}">
          <p14:sldIdLst>
            <p14:sldId id="293"/>
            <p14:sldId id="285"/>
            <p14:sldId id="280"/>
            <p14:sldId id="278"/>
            <p14:sldId id="279"/>
            <p14:sldId id="286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1" autoAdjust="0"/>
  </p:normalViewPr>
  <p:slideViewPr>
    <p:cSldViewPr>
      <p:cViewPr varScale="1">
        <p:scale>
          <a:sx n="108" d="100"/>
          <a:sy n="108" d="100"/>
        </p:scale>
        <p:origin x="-1626" y="-96"/>
      </p:cViewPr>
      <p:guideLst>
        <p:guide orient="horz" pos="4080"/>
        <p:guide pos="370"/>
        <p:guide pos="5184"/>
      </p:guideLst>
    </p:cSldViewPr>
  </p:slideViewPr>
  <p:outlineViewPr>
    <p:cViewPr>
      <p:scale>
        <a:sx n="33" d="100"/>
        <a:sy n="33" d="100"/>
      </p:scale>
      <p:origin x="0" y="99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557CB-D06E-4180-BD9F-C7ABC99B4863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5FB1-DC8E-40DA-B785-7100E539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39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4A698-8B3D-4069-9256-49D3ACDE6003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7AAA7-40E4-4DC8-ACC8-28413C03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13B0-5FD1-4EA9-A3F4-7639DF4DEC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091C1-965F-434B-82DE-BA26CAC82C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learning y-velocity</a:t>
            </a:r>
          </a:p>
          <a:p>
            <a:r>
              <a:rPr lang="en-US" dirty="0" smtClean="0"/>
              <a:t>Explain noise mode, can’t be classified</a:t>
            </a:r>
            <a:r>
              <a:rPr lang="en-US" baseline="0" dirty="0" smtClean="0"/>
              <a:t> into existing modes</a:t>
            </a:r>
          </a:p>
          <a:p>
            <a:r>
              <a:rPr lang="en-US" baseline="0" dirty="0" smtClean="0"/>
              <a:t>Change noise to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091C1-965F-434B-82DE-BA26CAC82C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learning y-velocity</a:t>
            </a:r>
          </a:p>
          <a:p>
            <a:r>
              <a:rPr lang="en-US" dirty="0" smtClean="0"/>
              <a:t>Explain noise mode, can’t be classified</a:t>
            </a:r>
            <a:r>
              <a:rPr lang="en-US" baseline="0" dirty="0" smtClean="0"/>
              <a:t> into existing modes</a:t>
            </a:r>
          </a:p>
          <a:p>
            <a:r>
              <a:rPr lang="en-US" baseline="0" dirty="0" smtClean="0"/>
              <a:t>Change noise to unknown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091C1-965F-434B-82DE-BA26CAC82C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091C1-965F-434B-82DE-BA26CAC82C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8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Hack legend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091C1-965F-434B-82DE-BA26CAC82C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9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8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6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81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70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85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59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685800" y="-14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noise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0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685800" y="-14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noise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8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  <a:cs typeface="Times New Roman" pitchFamily="18" charset="0"/>
              </a:defRPr>
            </a:lvl1pPr>
            <a:lvl2pPr>
              <a:defRPr>
                <a:latin typeface="Cambria" pitchFamily="18" charset="0"/>
                <a:cs typeface="Times New Roman" pitchFamily="18" charset="0"/>
              </a:defRPr>
            </a:lvl2pPr>
            <a:lvl3pPr>
              <a:defRPr>
                <a:latin typeface="Cambria" pitchFamily="18" charset="0"/>
                <a:cs typeface="Times New Roman" pitchFamily="18" charset="0"/>
              </a:defRPr>
            </a:lvl3pPr>
            <a:lvl4pPr>
              <a:defRPr>
                <a:latin typeface="Cambria" pitchFamily="18" charset="0"/>
                <a:cs typeface="Times New Roman" pitchFamily="18" charset="0"/>
              </a:defRPr>
            </a:lvl4pPr>
            <a:lvl5pPr>
              <a:defRPr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5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1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8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9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4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Triangle 8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5800" y="-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unknown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7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itchFamily="18" charset="0"/>
                <a:cs typeface="Times New Roman" pitchFamily="18" charset="0"/>
              </a:defRPr>
            </a:lvl1pPr>
            <a:lvl2pPr>
              <a:defRPr>
                <a:latin typeface="Cambria" pitchFamily="18" charset="0"/>
                <a:cs typeface="Times New Roman" pitchFamily="18" charset="0"/>
              </a:defRPr>
            </a:lvl2pPr>
            <a:lvl3pPr>
              <a:defRPr>
                <a:latin typeface="Cambria" pitchFamily="18" charset="0"/>
                <a:cs typeface="Times New Roman" pitchFamily="18" charset="0"/>
              </a:defRPr>
            </a:lvl3pPr>
            <a:lvl4pPr>
              <a:defRPr>
                <a:latin typeface="Cambria" pitchFamily="18" charset="0"/>
                <a:cs typeface="Times New Roman" pitchFamily="18" charset="0"/>
              </a:defRPr>
            </a:lvl4pPr>
            <a:lvl5pPr>
              <a:defRPr>
                <a:latin typeface="Cambria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1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1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3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C760-FB93-45B0-A12F-FEA92F022DCE}" type="datetimeFigureOut">
              <a:rPr lang="en-US" smtClean="0"/>
              <a:t>6/6/2013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9C64-8906-42FA-86B1-9328CF8B8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5" r:id="rId1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ookman Old Styl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358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319314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86000" y="0"/>
            <a:ext cx="0" cy="3581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0"/>
            <a:ext cx="0" cy="3581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8000" y="0"/>
            <a:ext cx="0" cy="3581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533400"/>
            <a:ext cx="9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66800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72000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332601"/>
            <a:ext cx="1066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110000" y="332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relations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332601"/>
            <a:ext cx="48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targ</a:t>
            </a:r>
            <a:endParaRPr lang="en-US" sz="1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338400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143600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71600" y="332601"/>
            <a:ext cx="1066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381600" y="332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relations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4100400" y="332601"/>
            <a:ext cx="48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targ</a:t>
            </a:r>
            <a:endParaRPr lang="en-US" sz="1400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5630816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436016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64016" y="332601"/>
            <a:ext cx="1066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74016" y="332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relations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6392816" y="332601"/>
            <a:ext cx="48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targ</a:t>
            </a:r>
            <a:endParaRPr lang="en-US" sz="14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7616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732816" y="319314"/>
            <a:ext cx="0" cy="24238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60816" y="332601"/>
            <a:ext cx="1066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7970816" y="332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relations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8689616" y="332601"/>
            <a:ext cx="4831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 smtClean="0"/>
              <a:t>targ</a:t>
            </a:r>
            <a:endParaRPr lang="en-US" sz="1400" dirty="0"/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0" y="2743200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ound"/>
          <p:cNvSpPr/>
          <p:nvPr userDrawn="1"/>
        </p:nvSpPr>
        <p:spPr>
          <a:xfrm>
            <a:off x="1143000" y="6096000"/>
            <a:ext cx="32004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ight Triangle 29"/>
          <p:cNvSpPr/>
          <p:nvPr userDrawn="1"/>
        </p:nvSpPr>
        <p:spPr>
          <a:xfrm>
            <a:off x="4343400" y="6096000"/>
            <a:ext cx="2971800" cy="609600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ramp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7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hyperlink" Target="https://www.dropbox.com/sh/cfuc61ac6cnu1uh/7tjm0zKfnW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2.e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17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b="1" dirty="0" smtClean="0"/>
              <a:t>Learning</a:t>
            </a:r>
            <a:br>
              <a:rPr lang="en-US" sz="6000" b="1" dirty="0" smtClean="0"/>
            </a:br>
            <a:r>
              <a:rPr lang="en-US" sz="6000" b="1" dirty="0" smtClean="0"/>
              <a:t>Integrated Symbolic and Continuous Action Models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6482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Joseph </a:t>
            </a:r>
            <a:r>
              <a:rPr lang="en-US" sz="2800" dirty="0" err="1" smtClean="0">
                <a:solidFill>
                  <a:schemeClr val="tx1"/>
                </a:solidFill>
                <a:latin typeface="Cambria" pitchFamily="18" charset="0"/>
              </a:rPr>
              <a:t>Xu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&amp; John Laird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May 29, 2013</a:t>
            </a:r>
            <a:endParaRPr lang="en-US" sz="28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LWR </a:t>
            </a:r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LWR generalizes </a:t>
            </a:r>
            <a:r>
              <a:rPr lang="en-US" dirty="0"/>
              <a:t>based on </a:t>
            </a:r>
            <a:r>
              <a:rPr lang="en-US" dirty="0" smtClean="0"/>
              <a:t>proximity in </a:t>
            </a:r>
            <a:r>
              <a:rPr lang="en-US" dirty="0"/>
              <a:t>pose </a:t>
            </a:r>
            <a:r>
              <a:rPr lang="en-US" dirty="0" smtClean="0"/>
              <a:t>space</a:t>
            </a:r>
          </a:p>
          <a:p>
            <a:r>
              <a:rPr lang="en-US" dirty="0" err="1" smtClean="0"/>
              <a:t>Smoothes</a:t>
            </a:r>
            <a:r>
              <a:rPr lang="en-US" dirty="0" smtClean="0"/>
              <a:t> together qualitatively distinct behaviors</a:t>
            </a:r>
            <a:endParaRPr lang="en-US" dirty="0"/>
          </a:p>
          <a:p>
            <a:r>
              <a:rPr lang="en-US" dirty="0" smtClean="0"/>
              <a:t>Generalizes with examples that are closer in absolute coordinates instead of similarity in object relationships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29645" y="5550411"/>
            <a:ext cx="1371600" cy="288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5245" y="4419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419190" y="4563056"/>
            <a:ext cx="945135" cy="550583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576302"/>
              <a:gd name="connsiteY0" fmla="*/ 4 h 591675"/>
              <a:gd name="connsiteX1" fmla="*/ 576302 w 576302"/>
              <a:gd name="connsiteY1" fmla="*/ 591675 h 591675"/>
              <a:gd name="connsiteX0" fmla="*/ 0 w 760719"/>
              <a:gd name="connsiteY0" fmla="*/ 6 h 507153"/>
              <a:gd name="connsiteX1" fmla="*/ 760719 w 760719"/>
              <a:gd name="connsiteY1" fmla="*/ 507153 h 507153"/>
              <a:gd name="connsiteX0" fmla="*/ 0 w 760719"/>
              <a:gd name="connsiteY0" fmla="*/ 15036 h 522183"/>
              <a:gd name="connsiteX1" fmla="*/ 760719 w 760719"/>
              <a:gd name="connsiteY1" fmla="*/ 522183 h 522183"/>
              <a:gd name="connsiteX0" fmla="*/ 0 w 1037344"/>
              <a:gd name="connsiteY0" fmla="*/ 23940 h 385090"/>
              <a:gd name="connsiteX1" fmla="*/ 1037344 w 1037344"/>
              <a:gd name="connsiteY1" fmla="*/ 385090 h 385090"/>
              <a:gd name="connsiteX0" fmla="*/ 0 w 945135"/>
              <a:gd name="connsiteY0" fmla="*/ 13658 h 559224"/>
              <a:gd name="connsiteX1" fmla="*/ 945135 w 945135"/>
              <a:gd name="connsiteY1" fmla="*/ 559224 h 559224"/>
              <a:gd name="connsiteX0" fmla="*/ 0 w 945135"/>
              <a:gd name="connsiteY0" fmla="*/ 9871 h 555437"/>
              <a:gd name="connsiteX1" fmla="*/ 945135 w 945135"/>
              <a:gd name="connsiteY1" fmla="*/ 555437 h 555437"/>
              <a:gd name="connsiteX0" fmla="*/ 0 w 945135"/>
              <a:gd name="connsiteY0" fmla="*/ 5017 h 550583"/>
              <a:gd name="connsiteX1" fmla="*/ 945135 w 945135"/>
              <a:gd name="connsiteY1" fmla="*/ 550583 h 55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5135" h="550583">
                <a:moveTo>
                  <a:pt x="0" y="5017"/>
                </a:moveTo>
                <a:cubicBezTo>
                  <a:pt x="345782" y="-42368"/>
                  <a:pt x="749192" y="254107"/>
                  <a:pt x="945135" y="550583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86845" y="5169411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10845" y="5979929"/>
            <a:ext cx="1371600" cy="288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715230" y="4796058"/>
            <a:ext cx="1513755" cy="730336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1590595"/>
              <a:gd name="connsiteY0" fmla="*/ 607011 h 998897"/>
              <a:gd name="connsiteX1" fmla="*/ 530198 w 1590595"/>
              <a:gd name="connsiteY1" fmla="*/ 7656 h 998897"/>
              <a:gd name="connsiteX2" fmla="*/ 1590595 w 1590595"/>
              <a:gd name="connsiteY2" fmla="*/ 998897 h 998897"/>
              <a:gd name="connsiteX0" fmla="*/ 0 w 1590595"/>
              <a:gd name="connsiteY0" fmla="*/ 377854 h 769740"/>
              <a:gd name="connsiteX1" fmla="*/ 691563 w 1590595"/>
              <a:gd name="connsiteY1" fmla="*/ 16704 h 769740"/>
              <a:gd name="connsiteX2" fmla="*/ 1590595 w 1590595"/>
              <a:gd name="connsiteY2" fmla="*/ 769740 h 769740"/>
              <a:gd name="connsiteX0" fmla="*/ 0 w 1590595"/>
              <a:gd name="connsiteY0" fmla="*/ 363809 h 755695"/>
              <a:gd name="connsiteX1" fmla="*/ 691563 w 1590595"/>
              <a:gd name="connsiteY1" fmla="*/ 2659 h 755695"/>
              <a:gd name="connsiteX2" fmla="*/ 1590595 w 1590595"/>
              <a:gd name="connsiteY2" fmla="*/ 755695 h 755695"/>
              <a:gd name="connsiteX0" fmla="*/ 0 w 1590595"/>
              <a:gd name="connsiteY0" fmla="*/ 371324 h 763210"/>
              <a:gd name="connsiteX1" fmla="*/ 783771 w 1590595"/>
              <a:gd name="connsiteY1" fmla="*/ 2490 h 763210"/>
              <a:gd name="connsiteX2" fmla="*/ 1590595 w 1590595"/>
              <a:gd name="connsiteY2" fmla="*/ 763210 h 763210"/>
              <a:gd name="connsiteX0" fmla="*/ 0 w 1513755"/>
              <a:gd name="connsiteY0" fmla="*/ 381495 h 711909"/>
              <a:gd name="connsiteX1" fmla="*/ 783771 w 1513755"/>
              <a:gd name="connsiteY1" fmla="*/ 12661 h 711909"/>
              <a:gd name="connsiteX2" fmla="*/ 1513755 w 1513755"/>
              <a:gd name="connsiteY2" fmla="*/ 711909 h 711909"/>
              <a:gd name="connsiteX0" fmla="*/ 0 w 1513755"/>
              <a:gd name="connsiteY0" fmla="*/ 381495 h 711909"/>
              <a:gd name="connsiteX1" fmla="*/ 783771 w 1513755"/>
              <a:gd name="connsiteY1" fmla="*/ 12661 h 711909"/>
              <a:gd name="connsiteX2" fmla="*/ 1513755 w 1513755"/>
              <a:gd name="connsiteY2" fmla="*/ 711909 h 711909"/>
              <a:gd name="connsiteX0" fmla="*/ 0 w 1513755"/>
              <a:gd name="connsiteY0" fmla="*/ 370797 h 701211"/>
              <a:gd name="connsiteX1" fmla="*/ 783771 w 1513755"/>
              <a:gd name="connsiteY1" fmla="*/ 1963 h 701211"/>
              <a:gd name="connsiteX2" fmla="*/ 1513755 w 1513755"/>
              <a:gd name="connsiteY2" fmla="*/ 701211 h 701211"/>
              <a:gd name="connsiteX0" fmla="*/ 0 w 1513755"/>
              <a:gd name="connsiteY0" fmla="*/ 401112 h 731526"/>
              <a:gd name="connsiteX1" fmla="*/ 706931 w 1513755"/>
              <a:gd name="connsiteY1" fmla="*/ 1542 h 731526"/>
              <a:gd name="connsiteX2" fmla="*/ 1513755 w 1513755"/>
              <a:gd name="connsiteY2" fmla="*/ 731526 h 731526"/>
              <a:gd name="connsiteX0" fmla="*/ 0 w 1513755"/>
              <a:gd name="connsiteY0" fmla="*/ 400076 h 730490"/>
              <a:gd name="connsiteX1" fmla="*/ 706931 w 1513755"/>
              <a:gd name="connsiteY1" fmla="*/ 506 h 730490"/>
              <a:gd name="connsiteX2" fmla="*/ 1513755 w 1513755"/>
              <a:gd name="connsiteY2" fmla="*/ 730490 h 730490"/>
              <a:gd name="connsiteX0" fmla="*/ 0 w 1513755"/>
              <a:gd name="connsiteY0" fmla="*/ 399922 h 730336"/>
              <a:gd name="connsiteX1" fmla="*/ 706931 w 1513755"/>
              <a:gd name="connsiteY1" fmla="*/ 352 h 730336"/>
              <a:gd name="connsiteX2" fmla="*/ 1513755 w 1513755"/>
              <a:gd name="connsiteY2" fmla="*/ 730336 h 73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755" h="730336">
                <a:moveTo>
                  <a:pt x="0" y="399922"/>
                </a:moveTo>
                <a:cubicBezTo>
                  <a:pt x="242047" y="154673"/>
                  <a:pt x="439270" y="-8613"/>
                  <a:pt x="706931" y="352"/>
                </a:cubicBezTo>
                <a:cubicBezTo>
                  <a:pt x="974592" y="9317"/>
                  <a:pt x="1363916" y="395440"/>
                  <a:pt x="1513755" y="73033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06145" y="5598929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708916" y="5169411"/>
            <a:ext cx="1513755" cy="730336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1590595"/>
              <a:gd name="connsiteY0" fmla="*/ 607011 h 998897"/>
              <a:gd name="connsiteX1" fmla="*/ 530198 w 1590595"/>
              <a:gd name="connsiteY1" fmla="*/ 7656 h 998897"/>
              <a:gd name="connsiteX2" fmla="*/ 1590595 w 1590595"/>
              <a:gd name="connsiteY2" fmla="*/ 998897 h 998897"/>
              <a:gd name="connsiteX0" fmla="*/ 0 w 1590595"/>
              <a:gd name="connsiteY0" fmla="*/ 377854 h 769740"/>
              <a:gd name="connsiteX1" fmla="*/ 691563 w 1590595"/>
              <a:gd name="connsiteY1" fmla="*/ 16704 h 769740"/>
              <a:gd name="connsiteX2" fmla="*/ 1590595 w 1590595"/>
              <a:gd name="connsiteY2" fmla="*/ 769740 h 769740"/>
              <a:gd name="connsiteX0" fmla="*/ 0 w 1590595"/>
              <a:gd name="connsiteY0" fmla="*/ 363809 h 755695"/>
              <a:gd name="connsiteX1" fmla="*/ 691563 w 1590595"/>
              <a:gd name="connsiteY1" fmla="*/ 2659 h 755695"/>
              <a:gd name="connsiteX2" fmla="*/ 1590595 w 1590595"/>
              <a:gd name="connsiteY2" fmla="*/ 755695 h 755695"/>
              <a:gd name="connsiteX0" fmla="*/ 0 w 1590595"/>
              <a:gd name="connsiteY0" fmla="*/ 371324 h 763210"/>
              <a:gd name="connsiteX1" fmla="*/ 783771 w 1590595"/>
              <a:gd name="connsiteY1" fmla="*/ 2490 h 763210"/>
              <a:gd name="connsiteX2" fmla="*/ 1590595 w 1590595"/>
              <a:gd name="connsiteY2" fmla="*/ 763210 h 763210"/>
              <a:gd name="connsiteX0" fmla="*/ 0 w 1513755"/>
              <a:gd name="connsiteY0" fmla="*/ 381495 h 711909"/>
              <a:gd name="connsiteX1" fmla="*/ 783771 w 1513755"/>
              <a:gd name="connsiteY1" fmla="*/ 12661 h 711909"/>
              <a:gd name="connsiteX2" fmla="*/ 1513755 w 1513755"/>
              <a:gd name="connsiteY2" fmla="*/ 711909 h 711909"/>
              <a:gd name="connsiteX0" fmla="*/ 0 w 1513755"/>
              <a:gd name="connsiteY0" fmla="*/ 381495 h 711909"/>
              <a:gd name="connsiteX1" fmla="*/ 783771 w 1513755"/>
              <a:gd name="connsiteY1" fmla="*/ 12661 h 711909"/>
              <a:gd name="connsiteX2" fmla="*/ 1513755 w 1513755"/>
              <a:gd name="connsiteY2" fmla="*/ 711909 h 711909"/>
              <a:gd name="connsiteX0" fmla="*/ 0 w 1513755"/>
              <a:gd name="connsiteY0" fmla="*/ 370797 h 701211"/>
              <a:gd name="connsiteX1" fmla="*/ 783771 w 1513755"/>
              <a:gd name="connsiteY1" fmla="*/ 1963 h 701211"/>
              <a:gd name="connsiteX2" fmla="*/ 1513755 w 1513755"/>
              <a:gd name="connsiteY2" fmla="*/ 701211 h 701211"/>
              <a:gd name="connsiteX0" fmla="*/ 0 w 1513755"/>
              <a:gd name="connsiteY0" fmla="*/ 401112 h 731526"/>
              <a:gd name="connsiteX1" fmla="*/ 706931 w 1513755"/>
              <a:gd name="connsiteY1" fmla="*/ 1542 h 731526"/>
              <a:gd name="connsiteX2" fmla="*/ 1513755 w 1513755"/>
              <a:gd name="connsiteY2" fmla="*/ 731526 h 731526"/>
              <a:gd name="connsiteX0" fmla="*/ 0 w 1513755"/>
              <a:gd name="connsiteY0" fmla="*/ 400076 h 730490"/>
              <a:gd name="connsiteX1" fmla="*/ 706931 w 1513755"/>
              <a:gd name="connsiteY1" fmla="*/ 506 h 730490"/>
              <a:gd name="connsiteX2" fmla="*/ 1513755 w 1513755"/>
              <a:gd name="connsiteY2" fmla="*/ 730490 h 730490"/>
              <a:gd name="connsiteX0" fmla="*/ 0 w 1513755"/>
              <a:gd name="connsiteY0" fmla="*/ 399922 h 730336"/>
              <a:gd name="connsiteX1" fmla="*/ 706931 w 1513755"/>
              <a:gd name="connsiteY1" fmla="*/ 352 h 730336"/>
              <a:gd name="connsiteX2" fmla="*/ 1513755 w 1513755"/>
              <a:gd name="connsiteY2" fmla="*/ 730336 h 73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755" h="730336">
                <a:moveTo>
                  <a:pt x="0" y="399922"/>
                </a:moveTo>
                <a:cubicBezTo>
                  <a:pt x="242047" y="154673"/>
                  <a:pt x="439270" y="-8613"/>
                  <a:pt x="706931" y="352"/>
                </a:cubicBezTo>
                <a:cubicBezTo>
                  <a:pt x="974592" y="9317"/>
                  <a:pt x="1363916" y="395440"/>
                  <a:pt x="1513755" y="73033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75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 of motion depends on relationships between objects, not absolute </a:t>
            </a:r>
            <a:r>
              <a:rPr lang="en-US" dirty="0" smtClean="0"/>
              <a:t>positions</a:t>
            </a:r>
          </a:p>
          <a:p>
            <a:r>
              <a:rPr lang="en-US" dirty="0" smtClean="0"/>
              <a:t>Learn models that exploits </a:t>
            </a:r>
            <a:r>
              <a:rPr lang="en-US" dirty="0"/>
              <a:t>relational structure </a:t>
            </a:r>
            <a:r>
              <a:rPr lang="en-US" dirty="0" smtClean="0"/>
              <a:t>of the environment</a:t>
            </a:r>
            <a:endParaRPr lang="en-US" dirty="0"/>
          </a:p>
          <a:p>
            <a:pPr lvl="1"/>
            <a:r>
              <a:rPr lang="en-US" b="1" dirty="0"/>
              <a:t>Segment</a:t>
            </a:r>
            <a:r>
              <a:rPr lang="en-US" dirty="0"/>
              <a:t> </a:t>
            </a:r>
            <a:r>
              <a:rPr lang="en-US" dirty="0" smtClean="0"/>
              <a:t>behaviors </a:t>
            </a:r>
            <a:r>
              <a:rPr lang="en-US" dirty="0"/>
              <a:t>into qualitatively distinct </a:t>
            </a:r>
            <a:r>
              <a:rPr lang="en-US" dirty="0" smtClean="0"/>
              <a:t>linear motions </a:t>
            </a:r>
            <a:r>
              <a:rPr lang="en-US" dirty="0"/>
              <a:t>(modes)</a:t>
            </a:r>
          </a:p>
          <a:p>
            <a:pPr lvl="1"/>
            <a:r>
              <a:rPr lang="en-US" b="1" dirty="0"/>
              <a:t>Classify</a:t>
            </a:r>
            <a:r>
              <a:rPr lang="en-US" dirty="0"/>
              <a:t> which </a:t>
            </a:r>
            <a:r>
              <a:rPr lang="en-US" dirty="0" smtClean="0"/>
              <a:t>mode is </a:t>
            </a:r>
            <a:r>
              <a:rPr lang="en-US" dirty="0"/>
              <a:t>in effect using relational </a:t>
            </a:r>
            <a:r>
              <a:rPr lang="en-US" dirty="0" smtClean="0"/>
              <a:t>structure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20040" y="517435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/>
          <p:nvPr/>
        </p:nvSpPr>
        <p:spPr>
          <a:xfrm>
            <a:off x="3715240" y="5371318"/>
            <a:ext cx="1371600" cy="564661"/>
          </a:xfrm>
          <a:custGeom>
            <a:avLst/>
            <a:gdLst>
              <a:gd name="connsiteX0" fmla="*/ 0 w 1371600"/>
              <a:gd name="connsiteY0" fmla="*/ 0 h 288036"/>
              <a:gd name="connsiteX1" fmla="*/ 1371600 w 1371600"/>
              <a:gd name="connsiteY1" fmla="*/ 0 h 288036"/>
              <a:gd name="connsiteX2" fmla="*/ 1371600 w 1371600"/>
              <a:gd name="connsiteY2" fmla="*/ 288036 h 288036"/>
              <a:gd name="connsiteX3" fmla="*/ 0 w 1371600"/>
              <a:gd name="connsiteY3" fmla="*/ 288036 h 288036"/>
              <a:gd name="connsiteX4" fmla="*/ 0 w 1371600"/>
              <a:gd name="connsiteY4" fmla="*/ 0 h 288036"/>
              <a:gd name="connsiteX0" fmla="*/ 0 w 1371600"/>
              <a:gd name="connsiteY0" fmla="*/ 0 h 288036"/>
              <a:gd name="connsiteX1" fmla="*/ 1371600 w 1371600"/>
              <a:gd name="connsiteY1" fmla="*/ 288036 h 288036"/>
              <a:gd name="connsiteX2" fmla="*/ 0 w 1371600"/>
              <a:gd name="connsiteY2" fmla="*/ 288036 h 288036"/>
              <a:gd name="connsiteX3" fmla="*/ 0 w 1371600"/>
              <a:gd name="connsiteY3" fmla="*/ 0 h 288036"/>
              <a:gd name="connsiteX0" fmla="*/ 0 w 1371600"/>
              <a:gd name="connsiteY0" fmla="*/ 0 h 564661"/>
              <a:gd name="connsiteX1" fmla="*/ 1371600 w 1371600"/>
              <a:gd name="connsiteY1" fmla="*/ 564661 h 564661"/>
              <a:gd name="connsiteX2" fmla="*/ 0 w 1371600"/>
              <a:gd name="connsiteY2" fmla="*/ 564661 h 564661"/>
              <a:gd name="connsiteX3" fmla="*/ 0 w 1371600"/>
              <a:gd name="connsiteY3" fmla="*/ 0 h 56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564661">
                <a:moveTo>
                  <a:pt x="0" y="0"/>
                </a:moveTo>
                <a:lnTo>
                  <a:pt x="1371600" y="564661"/>
                </a:lnTo>
                <a:lnTo>
                  <a:pt x="0" y="56466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95800" y="5465064"/>
            <a:ext cx="383286" cy="188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63173" y="5274564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20273" y="5655564"/>
            <a:ext cx="1371600" cy="288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3000" y="5562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513755" y="4917132"/>
            <a:ext cx="1106500" cy="599359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500" h="599359">
                <a:moveTo>
                  <a:pt x="0" y="599359"/>
                </a:moveTo>
                <a:cubicBezTo>
                  <a:pt x="172890" y="300322"/>
                  <a:pt x="345781" y="1285"/>
                  <a:pt x="530198" y="4"/>
                </a:cubicBezTo>
                <a:cubicBezTo>
                  <a:pt x="714615" y="-1277"/>
                  <a:pt x="910557" y="295199"/>
                  <a:pt x="1106500" y="5916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324600" y="4800600"/>
            <a:ext cx="576302" cy="392682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576302"/>
              <a:gd name="connsiteY0" fmla="*/ 4 h 591675"/>
              <a:gd name="connsiteX1" fmla="*/ 576302 w 576302"/>
              <a:gd name="connsiteY1" fmla="*/ 591675 h 591675"/>
              <a:gd name="connsiteX0" fmla="*/ 0 w 576302"/>
              <a:gd name="connsiteY0" fmla="*/ 9 h 591680"/>
              <a:gd name="connsiteX1" fmla="*/ 576302 w 576302"/>
              <a:gd name="connsiteY1" fmla="*/ 591680 h 59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6302" h="591680">
                <a:moveTo>
                  <a:pt x="0" y="9"/>
                </a:moveTo>
                <a:cubicBezTo>
                  <a:pt x="184417" y="-1272"/>
                  <a:pt x="372675" y="133839"/>
                  <a:pt x="576302" y="59168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7010400" y="4800600"/>
            <a:ext cx="622406" cy="392682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1106500"/>
              <a:gd name="connsiteY0" fmla="*/ 391900 h 391900"/>
              <a:gd name="connsiteX1" fmla="*/ 268941 w 1106500"/>
              <a:gd name="connsiteY1" fmla="*/ 14 h 391900"/>
              <a:gd name="connsiteX2" fmla="*/ 1106500 w 1106500"/>
              <a:gd name="connsiteY2" fmla="*/ 384216 h 391900"/>
              <a:gd name="connsiteX0" fmla="*/ 0 w 622406"/>
              <a:gd name="connsiteY0" fmla="*/ 604188 h 604188"/>
              <a:gd name="connsiteX1" fmla="*/ 268941 w 622406"/>
              <a:gd name="connsiteY1" fmla="*/ 212302 h 604188"/>
              <a:gd name="connsiteX2" fmla="*/ 622406 w 622406"/>
              <a:gd name="connsiteY2" fmla="*/ 127778 h 604188"/>
              <a:gd name="connsiteX0" fmla="*/ 0 w 622406"/>
              <a:gd name="connsiteY0" fmla="*/ 476410 h 476410"/>
              <a:gd name="connsiteX1" fmla="*/ 622406 w 622406"/>
              <a:gd name="connsiteY1" fmla="*/ 0 h 476410"/>
              <a:gd name="connsiteX0" fmla="*/ 0 w 622406"/>
              <a:gd name="connsiteY0" fmla="*/ 476410 h 476410"/>
              <a:gd name="connsiteX1" fmla="*/ 205285 w 622406"/>
              <a:gd name="connsiteY1" fmla="*/ 117777 h 476410"/>
              <a:gd name="connsiteX2" fmla="*/ 622406 w 622406"/>
              <a:gd name="connsiteY2" fmla="*/ 0 h 476410"/>
              <a:gd name="connsiteX0" fmla="*/ 0 w 622406"/>
              <a:gd name="connsiteY0" fmla="*/ 476410 h 476410"/>
              <a:gd name="connsiteX1" fmla="*/ 622406 w 622406"/>
              <a:gd name="connsiteY1" fmla="*/ 0 h 476410"/>
              <a:gd name="connsiteX0" fmla="*/ 0 w 622406"/>
              <a:gd name="connsiteY0" fmla="*/ 476410 h 476410"/>
              <a:gd name="connsiteX1" fmla="*/ 622406 w 622406"/>
              <a:gd name="connsiteY1" fmla="*/ 0 h 476410"/>
              <a:gd name="connsiteX0" fmla="*/ 0 w 622406"/>
              <a:gd name="connsiteY0" fmla="*/ 476410 h 476410"/>
              <a:gd name="connsiteX1" fmla="*/ 622406 w 622406"/>
              <a:gd name="connsiteY1" fmla="*/ 0 h 476410"/>
              <a:gd name="connsiteX0" fmla="*/ 0 w 622406"/>
              <a:gd name="connsiteY0" fmla="*/ 476410 h 476410"/>
              <a:gd name="connsiteX1" fmla="*/ 622406 w 622406"/>
              <a:gd name="connsiteY1" fmla="*/ 0 h 47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406" h="476410">
                <a:moveTo>
                  <a:pt x="0" y="476410"/>
                </a:moveTo>
                <a:cubicBezTo>
                  <a:pt x="99893" y="248450"/>
                  <a:pt x="215152" y="51227"/>
                  <a:pt x="622406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20079" y="5983069"/>
            <a:ext cx="1399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Flying mode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(no contact)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2800" y="5983069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Ramp rolling mode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(touching ramp)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59830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itchFamily="18" charset="0"/>
              </a:rPr>
              <a:t>Bouncing mode</a:t>
            </a:r>
          </a:p>
          <a:p>
            <a:pPr algn="ctr"/>
            <a:r>
              <a:rPr lang="en-US" dirty="0" smtClean="0">
                <a:latin typeface="Cambria" pitchFamily="18" charset="0"/>
              </a:rPr>
              <a:t>(touching flat surface)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Multi-Modal Models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61341" y="1789272"/>
            <a:ext cx="2068259" cy="6491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~intersect(A,B)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above(A,B)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ball(A)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17210" y="1419940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State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126" idx="3"/>
          </p:cNvCxnSpPr>
          <p:nvPr/>
        </p:nvCxnSpPr>
        <p:spPr>
          <a:xfrm>
            <a:off x="4704287" y="2041121"/>
            <a:ext cx="35758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161341" y="2874123"/>
            <a:ext cx="2068259" cy="6439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intersect(A,B)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above(A,B)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ball(A)</a:t>
            </a:r>
          </a:p>
        </p:txBody>
      </p:sp>
      <p:sp>
        <p:nvSpPr>
          <p:cNvPr id="139" name="TextBox 138"/>
          <p:cNvSpPr txBox="1"/>
          <p:nvPr/>
        </p:nvSpPr>
        <p:spPr>
          <a:xfrm rot="5400000">
            <a:off x="431965" y="231826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40" name="Straight Arrow Connector 139"/>
          <p:cNvCxnSpPr/>
          <p:nvPr/>
        </p:nvCxnSpPr>
        <p:spPr>
          <a:xfrm flipH="1">
            <a:off x="609600" y="1506327"/>
            <a:ext cx="5806" cy="207929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572226" y="4114800"/>
            <a:ext cx="3283115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91122" y="4497445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2" y="4497445"/>
                <a:ext cx="96455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85800" y="4870512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70512"/>
                <a:ext cx="975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/>
          <p:cNvGrpSpPr/>
          <p:nvPr/>
        </p:nvGrpSpPr>
        <p:grpSpPr>
          <a:xfrm>
            <a:off x="2648145" y="4325444"/>
            <a:ext cx="780855" cy="461937"/>
            <a:chOff x="4610772" y="4339495"/>
            <a:chExt cx="1447800" cy="1219200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4610772" y="4339495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610772" y="5558695"/>
              <a:ext cx="1447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610772" y="4949095"/>
              <a:ext cx="1180428" cy="4937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2648145" y="5163644"/>
            <a:ext cx="780855" cy="461937"/>
            <a:chOff x="4610772" y="4339495"/>
            <a:chExt cx="1447800" cy="1219200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4610772" y="4339495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610772" y="5558695"/>
              <a:ext cx="1447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610772" y="4741728"/>
              <a:ext cx="1180428" cy="30167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Arrow Connector 153"/>
          <p:cNvCxnSpPr>
            <a:stCxn id="89" idx="3"/>
          </p:cNvCxnSpPr>
          <p:nvPr/>
        </p:nvCxnSpPr>
        <p:spPr>
          <a:xfrm flipV="1">
            <a:off x="1655680" y="4556413"/>
            <a:ext cx="910835" cy="125698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25" idx="3"/>
          </p:cNvCxnSpPr>
          <p:nvPr/>
        </p:nvCxnSpPr>
        <p:spPr>
          <a:xfrm>
            <a:off x="1661002" y="5055178"/>
            <a:ext cx="905513" cy="375166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2657481" y="4765583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cs typeface="Times" pitchFamily="18" charset="0"/>
              </a:rPr>
              <a:t>mode </a:t>
            </a:r>
            <a:r>
              <a:rPr lang="en-US" sz="1400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  <a:endParaRPr lang="en-US" sz="14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657481" y="5559623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cs typeface="Times" pitchFamily="18" charset="0"/>
              </a:rPr>
              <a:t>mode </a:t>
            </a:r>
            <a:r>
              <a:rPr lang="en-US" sz="1400" dirty="0" smtClean="0">
                <a:solidFill>
                  <a:srgbClr val="00B0F0"/>
                </a:solidFill>
                <a:latin typeface="Times" pitchFamily="18" charset="0"/>
                <a:cs typeface="Times" pitchFamily="18" charset="0"/>
              </a:rPr>
              <a:t>II</a:t>
            </a:r>
            <a:endParaRPr lang="en-US" sz="1400" dirty="0">
              <a:solidFill>
                <a:srgbClr val="00B0F0"/>
              </a:solidFill>
              <a:latin typeface="Times" pitchFamily="18" charset="0"/>
              <a:cs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/>
              <p:cNvSpPr txBox="1"/>
              <p:nvPr/>
            </p:nvSpPr>
            <p:spPr>
              <a:xfrm>
                <a:off x="4800600" y="4401644"/>
                <a:ext cx="1007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Text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01644"/>
                <a:ext cx="100769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4800600" y="5228460"/>
                <a:ext cx="1108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𝐼𝐼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28460"/>
                <a:ext cx="11084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>
            <a:off x="3515945" y="4613814"/>
            <a:ext cx="143705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515945" y="5430344"/>
            <a:ext cx="1437055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767806" y="6108544"/>
            <a:ext cx="2261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Segmentation</a:t>
            </a:r>
            <a:endParaRPr lang="en-US" sz="2800" b="1" dirty="0"/>
          </a:p>
        </p:txBody>
      </p:sp>
      <p:cxnSp>
        <p:nvCxnSpPr>
          <p:cNvPr id="174" name="Straight Arrow Connector 173"/>
          <p:cNvCxnSpPr>
            <a:stCxn id="179" idx="1"/>
            <a:endCxn id="89" idx="0"/>
          </p:cNvCxnSpPr>
          <p:nvPr/>
        </p:nvCxnSpPr>
        <p:spPr>
          <a:xfrm rot="10800000" flipV="1">
            <a:off x="1173402" y="3472933"/>
            <a:ext cx="2315767" cy="1024511"/>
          </a:xfrm>
          <a:prstGeom prst="curvedConnector2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4495800" y="4114800"/>
            <a:ext cx="3713687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/>
          <p:cNvSpPr txBox="1"/>
          <p:nvPr/>
        </p:nvSpPr>
        <p:spPr>
          <a:xfrm>
            <a:off x="4953000" y="6078748"/>
            <a:ext cx="21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Classification</a:t>
            </a:r>
            <a:endParaRPr lang="en-US" sz="2800" b="1" dirty="0"/>
          </a:p>
        </p:txBody>
      </p:sp>
      <p:cxnSp>
        <p:nvCxnSpPr>
          <p:cNvPr id="209" name="Straight Arrow Connector 173"/>
          <p:cNvCxnSpPr>
            <a:stCxn id="180" idx="1"/>
          </p:cNvCxnSpPr>
          <p:nvPr/>
        </p:nvCxnSpPr>
        <p:spPr>
          <a:xfrm rot="10800000" flipV="1">
            <a:off x="5172476" y="3657599"/>
            <a:ext cx="1748615" cy="764369"/>
          </a:xfrm>
          <a:prstGeom prst="curvedConnector3">
            <a:avLst>
              <a:gd name="adj1" fmla="val 100458"/>
            </a:avLst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588411" y="4421969"/>
            <a:ext cx="1302790" cy="13225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Relational Mode 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23" name="Right Arrow 222"/>
          <p:cNvSpPr/>
          <p:nvPr/>
        </p:nvSpPr>
        <p:spPr>
          <a:xfrm>
            <a:off x="5898795" y="4624067"/>
            <a:ext cx="533400" cy="62969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00621" y="1432921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state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05546" y="1506327"/>
            <a:ext cx="1239920" cy="1008273"/>
            <a:chOff x="2646281" y="1887015"/>
            <a:chExt cx="1239920" cy="1008273"/>
          </a:xfrm>
        </p:grpSpPr>
        <p:sp>
          <p:nvSpPr>
            <p:cNvPr id="93" name="Rectangle 92"/>
            <p:cNvSpPr/>
            <p:nvPr/>
          </p:nvSpPr>
          <p:spPr>
            <a:xfrm>
              <a:off x="2866460" y="2512417"/>
              <a:ext cx="904202" cy="23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960566" y="2035738"/>
              <a:ext cx="281187" cy="281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46281" y="1887015"/>
              <a:ext cx="1239920" cy="1008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>
              <a:endCxn id="109" idx="1"/>
            </p:cNvCxnSpPr>
            <p:nvPr/>
          </p:nvCxnSpPr>
          <p:spPr>
            <a:xfrm>
              <a:off x="2765753" y="1976697"/>
              <a:ext cx="235992" cy="10022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05546" y="2701526"/>
            <a:ext cx="1239920" cy="965997"/>
            <a:chOff x="1005546" y="2701526"/>
            <a:chExt cx="1239920" cy="965997"/>
          </a:xfrm>
        </p:grpSpPr>
        <p:sp>
          <p:nvSpPr>
            <p:cNvPr id="113" name="Rectangle 112"/>
            <p:cNvSpPr/>
            <p:nvPr/>
          </p:nvSpPr>
          <p:spPr>
            <a:xfrm>
              <a:off x="1219200" y="3278281"/>
              <a:ext cx="904202" cy="23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1424996" y="3008239"/>
              <a:ext cx="281187" cy="281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005546" y="2701526"/>
              <a:ext cx="1239920" cy="965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/>
            <p:cNvCxnSpPr>
              <a:endCxn id="114" idx="1"/>
            </p:cNvCxnSpPr>
            <p:nvPr/>
          </p:nvCxnSpPr>
          <p:spPr>
            <a:xfrm>
              <a:off x="1348179" y="2874123"/>
              <a:ext cx="117996" cy="17529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67000" y="1905000"/>
            <a:ext cx="2037287" cy="272242"/>
            <a:chOff x="5413467" y="1768879"/>
            <a:chExt cx="2037287" cy="272242"/>
          </a:xfrm>
        </p:grpSpPr>
        <p:sp>
          <p:nvSpPr>
            <p:cNvPr id="118" name="Rectangle 117"/>
            <p:cNvSpPr/>
            <p:nvPr/>
          </p:nvSpPr>
          <p:spPr>
            <a:xfrm>
              <a:off x="5413467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52864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31658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771055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92261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110452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667000" y="3031142"/>
            <a:ext cx="2037287" cy="272242"/>
            <a:chOff x="5413467" y="1768879"/>
            <a:chExt cx="2037287" cy="272242"/>
          </a:xfrm>
        </p:grpSpPr>
        <p:sp>
          <p:nvSpPr>
            <p:cNvPr id="137" name="Rectangle 136"/>
            <p:cNvSpPr/>
            <p:nvPr/>
          </p:nvSpPr>
          <p:spPr>
            <a:xfrm>
              <a:off x="5413467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752864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431658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71055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092261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110452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endCxn id="118" idx="1"/>
          </p:cNvCxnSpPr>
          <p:nvPr/>
        </p:nvCxnSpPr>
        <p:spPr>
          <a:xfrm>
            <a:off x="2250788" y="2041121"/>
            <a:ext cx="41621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4098" y="5802868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RANSAC + EM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953000" y="5802868"/>
            <a:ext cx="596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FOIL</a:t>
            </a:r>
            <a:endParaRPr lang="en-US" dirty="0"/>
          </a:p>
        </p:txBody>
      </p:sp>
      <p:cxnSp>
        <p:nvCxnSpPr>
          <p:cNvPr id="157" name="Straight Arrow Connector 156"/>
          <p:cNvCxnSpPr>
            <a:endCxn id="137" idx="1"/>
          </p:cNvCxnSpPr>
          <p:nvPr/>
        </p:nvCxnSpPr>
        <p:spPr>
          <a:xfrm>
            <a:off x="2250788" y="3167263"/>
            <a:ext cx="416212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4" idx="3"/>
          </p:cNvCxnSpPr>
          <p:nvPr/>
        </p:nvCxnSpPr>
        <p:spPr>
          <a:xfrm>
            <a:off x="4704287" y="3167263"/>
            <a:ext cx="35758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61870" y="1506327"/>
            <a:ext cx="729330" cy="201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 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5782688" y="2057400"/>
            <a:ext cx="35758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5782688" y="3167263"/>
            <a:ext cx="35758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489168" y="2177242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68" y="2177242"/>
                <a:ext cx="46076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3489168" y="328826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168" y="3288268"/>
                <a:ext cx="46609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6921090" y="3472934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090" y="3472934"/>
                <a:ext cx="42851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892007" y="2362200"/>
                <a:ext cx="4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007" y="2362200"/>
                <a:ext cx="423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45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71"/>
    </mc:Choice>
    <mc:Fallback xmlns="">
      <p:transition spd="slow" advTm="13247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 with Multi-Modal Models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161341" y="2304613"/>
            <a:ext cx="1992059" cy="3720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~intersect(A, B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17210" y="1764268"/>
            <a:ext cx="165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 State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126" idx="3"/>
            <a:endCxn id="30" idx="1"/>
          </p:cNvCxnSpPr>
          <p:nvPr/>
        </p:nvCxnSpPr>
        <p:spPr>
          <a:xfrm>
            <a:off x="4495800" y="2503949"/>
            <a:ext cx="566070" cy="1815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200400" y="4191000"/>
            <a:ext cx="780855" cy="461937"/>
            <a:chOff x="4610772" y="4339495"/>
            <a:chExt cx="1447800" cy="1219200"/>
          </a:xfrm>
        </p:grpSpPr>
        <p:cxnSp>
          <p:nvCxnSpPr>
            <p:cNvPr id="134" name="Straight Connector 133"/>
            <p:cNvCxnSpPr/>
            <p:nvPr/>
          </p:nvCxnSpPr>
          <p:spPr>
            <a:xfrm flipV="1">
              <a:off x="4610772" y="4339495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610772" y="5558695"/>
              <a:ext cx="1447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4610772" y="4949095"/>
              <a:ext cx="1180428" cy="49377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200400" y="5029200"/>
            <a:ext cx="780855" cy="461937"/>
            <a:chOff x="4610772" y="4339495"/>
            <a:chExt cx="1447800" cy="1219200"/>
          </a:xfrm>
        </p:grpSpPr>
        <p:cxnSp>
          <p:nvCxnSpPr>
            <p:cNvPr id="146" name="Straight Connector 145"/>
            <p:cNvCxnSpPr/>
            <p:nvPr/>
          </p:nvCxnSpPr>
          <p:spPr>
            <a:xfrm flipV="1">
              <a:off x="4610772" y="4339495"/>
              <a:ext cx="0" cy="12192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4610772" y="5558695"/>
              <a:ext cx="1447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4610772" y="4741728"/>
              <a:ext cx="1180428" cy="30167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3209736" y="4631139"/>
            <a:ext cx="691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cs typeface="Times" pitchFamily="18" charset="0"/>
              </a:rPr>
              <a:t>mode </a:t>
            </a:r>
            <a:r>
              <a:rPr lang="en-US" sz="1400" dirty="0" smtClean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  <a:endParaRPr lang="en-US" sz="1400" dirty="0">
              <a:solidFill>
                <a:srgbClr val="FF0000"/>
              </a:solidFill>
              <a:latin typeface="Times" pitchFamily="18" charset="0"/>
              <a:cs typeface="Times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3209736" y="5425179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" pitchFamily="18" charset="0"/>
                <a:cs typeface="Times" pitchFamily="18" charset="0"/>
              </a:rPr>
              <a:t>mode </a:t>
            </a:r>
            <a:r>
              <a:rPr lang="en-US" sz="1400" dirty="0" smtClean="0">
                <a:solidFill>
                  <a:srgbClr val="00B0F0"/>
                </a:solidFill>
                <a:latin typeface="Times" pitchFamily="18" charset="0"/>
                <a:cs typeface="Times" pitchFamily="18" charset="0"/>
              </a:rPr>
              <a:t>II</a:t>
            </a:r>
            <a:endParaRPr lang="en-US" sz="1400" dirty="0">
              <a:solidFill>
                <a:srgbClr val="00B0F0"/>
              </a:solidFill>
              <a:latin typeface="Times" pitchFamily="18" charset="0"/>
              <a:cs typeface="Times" pitchFamily="18" charset="0"/>
            </a:endParaRPr>
          </a:p>
        </p:txBody>
      </p:sp>
      <p:cxnSp>
        <p:nvCxnSpPr>
          <p:cNvPr id="172" name="mode2_pointer"/>
          <p:cNvCxnSpPr>
            <a:stCxn id="222" idx="1"/>
          </p:cNvCxnSpPr>
          <p:nvPr/>
        </p:nvCxnSpPr>
        <p:spPr>
          <a:xfrm flipH="1">
            <a:off x="4025495" y="4961979"/>
            <a:ext cx="2135846" cy="41012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mode1_pointer"/>
          <p:cNvCxnSpPr>
            <a:stCxn id="222" idx="1"/>
          </p:cNvCxnSpPr>
          <p:nvPr/>
        </p:nvCxnSpPr>
        <p:spPr>
          <a:xfrm flipH="1" flipV="1">
            <a:off x="4025495" y="4479371"/>
            <a:ext cx="2135846" cy="48260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mode1_pointer_h"/>
          <p:cNvCxnSpPr>
            <a:stCxn id="222" idx="1"/>
          </p:cNvCxnSpPr>
          <p:nvPr/>
        </p:nvCxnSpPr>
        <p:spPr>
          <a:xfrm flipH="1" flipV="1">
            <a:off x="4025495" y="4479371"/>
            <a:ext cx="2135846" cy="482608"/>
          </a:xfrm>
          <a:prstGeom prst="straightConnector1">
            <a:avLst/>
          </a:prstGeom>
          <a:ln w="28575" cmpd="sng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t_state_to_model"/>
          <p:cNvCxnSpPr>
            <a:stCxn id="177" idx="2"/>
          </p:cNvCxnSpPr>
          <p:nvPr/>
        </p:nvCxnSpPr>
        <p:spPr>
          <a:xfrm>
            <a:off x="3503947" y="3048000"/>
            <a:ext cx="0" cy="114300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rel_state_to_cls"/>
          <p:cNvCxnSpPr>
            <a:stCxn id="181" idx="2"/>
            <a:endCxn id="222" idx="0"/>
          </p:cNvCxnSpPr>
          <p:nvPr/>
        </p:nvCxnSpPr>
        <p:spPr>
          <a:xfrm>
            <a:off x="7157370" y="3048000"/>
            <a:ext cx="1" cy="114300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6161341" y="4191001"/>
            <a:ext cx="1992059" cy="1541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Relational Mode Classifier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2551" y="2011857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state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999813"/>
            <a:ext cx="1239920" cy="1008273"/>
            <a:chOff x="2646281" y="1887015"/>
            <a:chExt cx="1239920" cy="1008273"/>
          </a:xfrm>
        </p:grpSpPr>
        <p:sp>
          <p:nvSpPr>
            <p:cNvPr id="93" name="Rectangle 92"/>
            <p:cNvSpPr/>
            <p:nvPr/>
          </p:nvSpPr>
          <p:spPr>
            <a:xfrm>
              <a:off x="2866460" y="2512417"/>
              <a:ext cx="904202" cy="23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3405141" y="2054706"/>
              <a:ext cx="281187" cy="2811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646281" y="1887015"/>
              <a:ext cx="1239920" cy="1008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>
              <a:endCxn id="109" idx="3"/>
            </p:cNvCxnSpPr>
            <p:nvPr/>
          </p:nvCxnSpPr>
          <p:spPr>
            <a:xfrm flipV="1">
              <a:off x="3318561" y="2294714"/>
              <a:ext cx="127759" cy="1433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458513" y="2367828"/>
            <a:ext cx="2037287" cy="272242"/>
            <a:chOff x="5413467" y="1768879"/>
            <a:chExt cx="2037287" cy="272242"/>
          </a:xfrm>
        </p:grpSpPr>
        <p:sp>
          <p:nvSpPr>
            <p:cNvPr id="118" name="Rectangle 117"/>
            <p:cNvSpPr/>
            <p:nvPr/>
          </p:nvSpPr>
          <p:spPr>
            <a:xfrm>
              <a:off x="5413467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752864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1.2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431658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771055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92261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110452" y="1768879"/>
              <a:ext cx="340302" cy="272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0.2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7" name="Straight Arrow Connector 146"/>
          <p:cNvCxnSpPr>
            <a:stCxn id="110" idx="3"/>
            <a:endCxn id="118" idx="1"/>
          </p:cNvCxnSpPr>
          <p:nvPr/>
        </p:nvCxnSpPr>
        <p:spPr>
          <a:xfrm flipV="1">
            <a:off x="1773320" y="2503949"/>
            <a:ext cx="685193" cy="1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61870" y="1506327"/>
            <a:ext cx="729330" cy="19988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Scene Graph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5782688" y="2473292"/>
            <a:ext cx="35758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280681" y="2678668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81" y="2678668"/>
                <a:ext cx="44653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952891" y="2678668"/>
                <a:ext cx="4089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91" y="2678668"/>
                <a:ext cx="40895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prediction"/>
          <p:cNvGrpSpPr/>
          <p:nvPr/>
        </p:nvGrpSpPr>
        <p:grpSpPr>
          <a:xfrm>
            <a:off x="825414" y="4052637"/>
            <a:ext cx="2181889" cy="656615"/>
            <a:chOff x="825414" y="4052637"/>
            <a:chExt cx="2181889" cy="656615"/>
          </a:xfrm>
        </p:grpSpPr>
        <p:cxnSp>
          <p:nvCxnSpPr>
            <p:cNvPr id="87" name="Straight Arrow Connector 86"/>
            <p:cNvCxnSpPr/>
            <p:nvPr/>
          </p:nvCxnSpPr>
          <p:spPr>
            <a:xfrm flipH="1">
              <a:off x="1981200" y="4515511"/>
              <a:ext cx="1026103" cy="0"/>
            </a:xfrm>
            <a:prstGeom prst="straightConnector1">
              <a:avLst/>
            </a:prstGeom>
            <a:ln w="28575" cmpd="sng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546144" y="4339920"/>
                  <a:ext cx="435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44" y="4339920"/>
                  <a:ext cx="435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25414" y="4052637"/>
              <a:ext cx="1145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prediction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6161341" y="2093400"/>
            <a:ext cx="1992059" cy="6340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~intersect(A,B)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above(A,B)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ball(A)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542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66"/>
    </mc:Choice>
    <mc:Fallback xmlns="">
      <p:transition spd="slow" advTm="30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ll03"/>
          <p:cNvSpPr/>
          <p:nvPr/>
        </p:nvSpPr>
        <p:spPr>
          <a:xfrm>
            <a:off x="1143600" y="4191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23" name="ball02"/>
          <p:cNvSpPr/>
          <p:nvPr/>
        </p:nvSpPr>
        <p:spPr>
          <a:xfrm>
            <a:off x="838200" y="40386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4" name="ball01"/>
          <p:cNvSpPr/>
          <p:nvPr/>
        </p:nvSpPr>
        <p:spPr>
          <a:xfrm>
            <a:off x="533400" y="39972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38" name="entry03"/>
          <p:cNvGrpSpPr/>
          <p:nvPr/>
        </p:nvGrpSpPr>
        <p:grpSpPr>
          <a:xfrm>
            <a:off x="0" y="871954"/>
            <a:ext cx="2286000" cy="169277"/>
            <a:chOff x="0" y="533400"/>
            <a:chExt cx="2286000" cy="169277"/>
          </a:xfrm>
        </p:grpSpPr>
        <p:sp>
          <p:nvSpPr>
            <p:cNvPr id="39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bx03, by03, vy03</a:t>
              </a:r>
              <a:endParaRPr lang="en-US" sz="1100" dirty="0"/>
            </a:p>
          </p:txBody>
        </p:sp>
        <p:sp>
          <p:nvSpPr>
            <p:cNvPr id="40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41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t03</a:t>
              </a:r>
              <a:endParaRPr lang="en-US" sz="1100" dirty="0"/>
            </a:p>
          </p:txBody>
        </p:sp>
      </p:grpSp>
      <p:grpSp>
        <p:nvGrpSpPr>
          <p:cNvPr id="34" name="entry02"/>
          <p:cNvGrpSpPr/>
          <p:nvPr/>
        </p:nvGrpSpPr>
        <p:grpSpPr>
          <a:xfrm>
            <a:off x="0" y="702677"/>
            <a:ext cx="2286000" cy="169277"/>
            <a:chOff x="0" y="533400"/>
            <a:chExt cx="2286000" cy="169277"/>
          </a:xfrm>
        </p:grpSpPr>
        <p:sp>
          <p:nvSpPr>
            <p:cNvPr id="35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bx02, by02, vy02</a:t>
              </a:r>
              <a:endParaRPr lang="en-US" sz="1100" dirty="0"/>
            </a:p>
          </p:txBody>
        </p:sp>
        <p:sp>
          <p:nvSpPr>
            <p:cNvPr id="36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37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t02</a:t>
              </a:r>
              <a:endParaRPr lang="en-US" sz="1100" dirty="0"/>
            </a:p>
          </p:txBody>
        </p:sp>
      </p:grpSp>
      <p:grpSp>
        <p:nvGrpSpPr>
          <p:cNvPr id="14" name="entry01"/>
          <p:cNvGrpSpPr/>
          <p:nvPr/>
        </p:nvGrpSpPr>
        <p:grpSpPr>
          <a:xfrm>
            <a:off x="0" y="533400"/>
            <a:ext cx="2286000" cy="169277"/>
            <a:chOff x="0" y="533400"/>
            <a:chExt cx="2286000" cy="169277"/>
          </a:xfrm>
        </p:grpSpPr>
        <p:sp>
          <p:nvSpPr>
            <p:cNvPr id="11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bx01, by01, vy01</a:t>
              </a:r>
              <a:endParaRPr lang="en-US" sz="1100" dirty="0"/>
            </a:p>
          </p:txBody>
        </p:sp>
        <p:sp>
          <p:nvSpPr>
            <p:cNvPr id="12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13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t01</a:t>
              </a:r>
              <a:endParaRPr lang="en-US" sz="1100" dirty="0"/>
            </a:p>
          </p:txBody>
        </p:sp>
      </p:grpSp>
      <p:grpSp>
        <p:nvGrpSpPr>
          <p:cNvPr id="56" name="ransac1"/>
          <p:cNvGrpSpPr/>
          <p:nvPr/>
        </p:nvGrpSpPr>
        <p:grpSpPr>
          <a:xfrm>
            <a:off x="2209800" y="457200"/>
            <a:ext cx="2782268" cy="685800"/>
            <a:chOff x="2209800" y="457200"/>
            <a:chExt cx="2782268" cy="685800"/>
          </a:xfrm>
        </p:grpSpPr>
        <p:sp>
          <p:nvSpPr>
            <p:cNvPr id="52" name="bgbox"/>
            <p:cNvSpPr/>
            <p:nvPr/>
          </p:nvSpPr>
          <p:spPr>
            <a:xfrm>
              <a:off x="2286000" y="457200"/>
              <a:ext cx="2706068" cy="685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Left Brace 46"/>
            <p:cNvSpPr/>
            <p:nvPr/>
          </p:nvSpPr>
          <p:spPr>
            <a:xfrm rot="10800000">
              <a:off x="2209800" y="533399"/>
              <a:ext cx="228600" cy="507831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ansac"/>
            <p:cNvSpPr txBox="1"/>
            <p:nvPr/>
          </p:nvSpPr>
          <p:spPr>
            <a:xfrm>
              <a:off x="2514600" y="637401"/>
              <a:ext cx="7983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RANSAC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352800" y="783115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q1"/>
            <p:cNvSpPr txBox="1"/>
            <p:nvPr/>
          </p:nvSpPr>
          <p:spPr>
            <a:xfrm>
              <a:off x="3517132" y="602649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– 0.98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8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5"/>
    </mc:Choice>
    <mc:Fallback xmlns="">
      <p:transition spd="slow" advTm="70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3" grpId="1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Discover new modes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Choose random set of noise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Fit line to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all noise examples that also fit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set is large (&gt;40), create a new mode with those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Otherwise, repeat.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15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33400" y="4724400"/>
            <a:ext cx="1295400" cy="1295400"/>
            <a:chOff x="533400" y="5029200"/>
            <a:chExt cx="1295400" cy="1295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33400" y="5029200"/>
              <a:ext cx="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533400" y="63246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066800" y="5524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3716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8200" y="5600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18972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049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2192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376172" y="614781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144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66800" y="548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096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668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447800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1609344" y="4885944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144" y="5233416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2438400" y="4724400"/>
            <a:ext cx="1295400" cy="1295400"/>
            <a:chOff x="533400" y="5029200"/>
            <a:chExt cx="1295400" cy="129540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533400" y="5029200"/>
              <a:ext cx="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33400" y="63246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066800" y="5524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3716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38200" y="5600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918972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1049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2192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76172" y="614781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144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1066800" y="548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096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676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8382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0668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447800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Oval 82"/>
          <p:cNvSpPr/>
          <p:nvPr/>
        </p:nvSpPr>
        <p:spPr>
          <a:xfrm>
            <a:off x="3514344" y="4885944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76144" y="5233416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2438400" y="4914900"/>
            <a:ext cx="1295400" cy="571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4419600" y="4724400"/>
            <a:ext cx="1295400" cy="1295400"/>
            <a:chOff x="533400" y="5029200"/>
            <a:chExt cx="1295400" cy="12954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533400" y="5029200"/>
              <a:ext cx="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33400" y="63246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1066800" y="5524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716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838200" y="5600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918972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104900" y="6134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219200" y="5867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1376172" y="6147816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914400" y="6172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1676400" y="5257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1066800" y="5486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6096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1676400" y="5943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8382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10668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1447800" y="6019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5495544" y="4885944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4895088" y="5173980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4657344" y="5233416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4419600" y="4914900"/>
            <a:ext cx="1295400" cy="571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190744" y="5047488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427220" y="5335524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884420" y="5103876"/>
            <a:ext cx="190500" cy="190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/>
          <p:cNvGrpSpPr/>
          <p:nvPr/>
        </p:nvGrpSpPr>
        <p:grpSpPr>
          <a:xfrm>
            <a:off x="7578626" y="5062167"/>
            <a:ext cx="826079" cy="826079"/>
            <a:chOff x="7498009" y="4940879"/>
            <a:chExt cx="1295400" cy="1295400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7498009" y="4940879"/>
              <a:ext cx="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>
              <a:off x="7498009" y="6236279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7883581" y="59314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8069509" y="60457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8183809" y="57790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8340781" y="605949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7879009" y="60838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641009" y="58552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7802809" y="50932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8031409" y="49408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8412409" y="5931479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6444059" y="4569023"/>
            <a:ext cx="838200" cy="838200"/>
            <a:chOff x="6019800" y="3962400"/>
            <a:chExt cx="1295400" cy="12954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6019800" y="3962400"/>
              <a:ext cx="0" cy="1295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6019800" y="5257800"/>
              <a:ext cx="1295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/>
            <p:nvPr/>
          </p:nvSpPr>
          <p:spPr>
            <a:xfrm>
              <a:off x="6553200" y="4457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858000" y="4343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324600" y="45339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7162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53200" y="4419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0960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V="1">
              <a:off x="6019800" y="4152900"/>
              <a:ext cx="1295400" cy="571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6444059" y="5407223"/>
            <a:ext cx="978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mode</a:t>
            </a:r>
            <a:endParaRPr lang="en-US" sz="1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578626" y="5888246"/>
            <a:ext cx="955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Remaining</a:t>
            </a:r>
          </a:p>
          <a:p>
            <a:r>
              <a:rPr lang="en-US" sz="1400" dirty="0" smtClean="0"/>
              <a:t>noise</a:t>
            </a:r>
            <a:endParaRPr lang="en-US" sz="1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30257" y="60076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1.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932176" y="60076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2.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96804" y="60076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3.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33321" y="600767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mbria" pitchFamily="18" charset="0"/>
              </a:rPr>
              <a:t>4.</a:t>
            </a:r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ll03"/>
          <p:cNvSpPr/>
          <p:nvPr/>
        </p:nvSpPr>
        <p:spPr>
          <a:xfrm>
            <a:off x="1143600" y="4191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38" name="entry03"/>
          <p:cNvGrpSpPr/>
          <p:nvPr/>
        </p:nvGrpSpPr>
        <p:grpSpPr>
          <a:xfrm>
            <a:off x="0" y="871954"/>
            <a:ext cx="2286000" cy="169277"/>
            <a:chOff x="0" y="533400"/>
            <a:chExt cx="2286000" cy="169277"/>
          </a:xfrm>
        </p:grpSpPr>
        <p:sp>
          <p:nvSpPr>
            <p:cNvPr id="39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bx03, by03, vy03</a:t>
              </a:r>
              <a:endParaRPr lang="en-US" sz="1100" dirty="0"/>
            </a:p>
          </p:txBody>
        </p:sp>
        <p:sp>
          <p:nvSpPr>
            <p:cNvPr id="40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41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t03</a:t>
              </a:r>
              <a:endParaRPr lang="en-US" sz="1100" dirty="0"/>
            </a:p>
          </p:txBody>
        </p:sp>
      </p:grpSp>
      <p:grpSp>
        <p:nvGrpSpPr>
          <p:cNvPr id="34" name="entry02"/>
          <p:cNvGrpSpPr/>
          <p:nvPr/>
        </p:nvGrpSpPr>
        <p:grpSpPr>
          <a:xfrm>
            <a:off x="0" y="702677"/>
            <a:ext cx="2286000" cy="169277"/>
            <a:chOff x="0" y="533400"/>
            <a:chExt cx="2286000" cy="169277"/>
          </a:xfrm>
        </p:grpSpPr>
        <p:sp>
          <p:nvSpPr>
            <p:cNvPr id="35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bx02, by02, vy02</a:t>
              </a:r>
              <a:endParaRPr lang="en-US" sz="1100" dirty="0"/>
            </a:p>
          </p:txBody>
        </p:sp>
        <p:sp>
          <p:nvSpPr>
            <p:cNvPr id="36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37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t02</a:t>
              </a:r>
              <a:endParaRPr lang="en-US" sz="1100" dirty="0"/>
            </a:p>
          </p:txBody>
        </p:sp>
      </p:grpSp>
      <p:grpSp>
        <p:nvGrpSpPr>
          <p:cNvPr id="14" name="entry01"/>
          <p:cNvGrpSpPr/>
          <p:nvPr/>
        </p:nvGrpSpPr>
        <p:grpSpPr>
          <a:xfrm>
            <a:off x="0" y="533400"/>
            <a:ext cx="2286000" cy="169277"/>
            <a:chOff x="0" y="533400"/>
            <a:chExt cx="2286000" cy="169277"/>
          </a:xfrm>
        </p:grpSpPr>
        <p:sp>
          <p:nvSpPr>
            <p:cNvPr id="11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bx01, by01, vy01</a:t>
              </a:r>
              <a:endParaRPr lang="en-US" sz="1100" dirty="0"/>
            </a:p>
          </p:txBody>
        </p:sp>
        <p:sp>
          <p:nvSpPr>
            <p:cNvPr id="12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13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t01</a:t>
              </a:r>
              <a:endParaRPr lang="en-US" sz="1100" dirty="0"/>
            </a:p>
          </p:txBody>
        </p:sp>
      </p:grpSp>
      <p:grpSp>
        <p:nvGrpSpPr>
          <p:cNvPr id="56" name="ransac1"/>
          <p:cNvGrpSpPr/>
          <p:nvPr/>
        </p:nvGrpSpPr>
        <p:grpSpPr>
          <a:xfrm>
            <a:off x="2209800" y="457200"/>
            <a:ext cx="2782268" cy="685800"/>
            <a:chOff x="2209800" y="457200"/>
            <a:chExt cx="2782268" cy="685800"/>
          </a:xfrm>
        </p:grpSpPr>
        <p:sp>
          <p:nvSpPr>
            <p:cNvPr id="52" name="bgbox"/>
            <p:cNvSpPr/>
            <p:nvPr/>
          </p:nvSpPr>
          <p:spPr>
            <a:xfrm>
              <a:off x="2286000" y="457200"/>
              <a:ext cx="2706068" cy="685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Left Brace 46"/>
            <p:cNvSpPr/>
            <p:nvPr/>
          </p:nvSpPr>
          <p:spPr>
            <a:xfrm rot="10800000">
              <a:off x="2209800" y="533399"/>
              <a:ext cx="228600" cy="507831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ansac"/>
            <p:cNvSpPr txBox="1"/>
            <p:nvPr/>
          </p:nvSpPr>
          <p:spPr>
            <a:xfrm>
              <a:off x="2514600" y="637401"/>
              <a:ext cx="7983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RANSAC</a:t>
              </a:r>
              <a:endParaRPr lang="en-US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3352800" y="783115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q1"/>
            <p:cNvSpPr txBox="1"/>
            <p:nvPr/>
          </p:nvSpPr>
          <p:spPr>
            <a:xfrm>
              <a:off x="3517132" y="602649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– 0.98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357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5"/>
    </mc:Choice>
    <mc:Fallback xmlns="">
      <p:transition spd="slow" advTm="7000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entry06"/>
          <p:cNvGrpSpPr/>
          <p:nvPr/>
        </p:nvGrpSpPr>
        <p:grpSpPr>
          <a:xfrm>
            <a:off x="2311800" y="1379785"/>
            <a:ext cx="2286000" cy="169277"/>
            <a:chOff x="0" y="533400"/>
            <a:chExt cx="2286000" cy="169277"/>
          </a:xfrm>
        </p:grpSpPr>
        <p:sp>
          <p:nvSpPr>
            <p:cNvPr id="43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bx06, by06, vy06</a:t>
              </a:r>
              <a:endParaRPr lang="en-US" sz="1100" dirty="0"/>
            </a:p>
          </p:txBody>
        </p:sp>
        <p:sp>
          <p:nvSpPr>
            <p:cNvPr id="44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45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t06</a:t>
              </a:r>
              <a:endParaRPr lang="en-US" sz="1100" dirty="0"/>
            </a:p>
          </p:txBody>
        </p:sp>
      </p:grpSp>
      <p:grpSp>
        <p:nvGrpSpPr>
          <p:cNvPr id="30" name="entry05"/>
          <p:cNvGrpSpPr/>
          <p:nvPr/>
        </p:nvGrpSpPr>
        <p:grpSpPr>
          <a:xfrm>
            <a:off x="2311800" y="1210508"/>
            <a:ext cx="2286000" cy="169277"/>
            <a:chOff x="0" y="533400"/>
            <a:chExt cx="2286000" cy="169277"/>
          </a:xfrm>
        </p:grpSpPr>
        <p:sp>
          <p:nvSpPr>
            <p:cNvPr id="31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bx05, by05, vy05</a:t>
              </a:r>
              <a:endParaRPr lang="en-US" sz="1100" dirty="0"/>
            </a:p>
          </p:txBody>
        </p:sp>
        <p:sp>
          <p:nvSpPr>
            <p:cNvPr id="32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33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t05</a:t>
              </a:r>
              <a:endParaRPr lang="en-US" sz="1100" dirty="0"/>
            </a:p>
          </p:txBody>
        </p:sp>
      </p:grpSp>
      <p:grpSp>
        <p:nvGrpSpPr>
          <p:cNvPr id="26" name="entry04"/>
          <p:cNvGrpSpPr/>
          <p:nvPr/>
        </p:nvGrpSpPr>
        <p:grpSpPr>
          <a:xfrm>
            <a:off x="2311800" y="1041231"/>
            <a:ext cx="2286000" cy="169277"/>
            <a:chOff x="0" y="533400"/>
            <a:chExt cx="2286000" cy="169277"/>
          </a:xfrm>
        </p:grpSpPr>
        <p:sp>
          <p:nvSpPr>
            <p:cNvPr id="27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bx04, by04, vy04</a:t>
              </a:r>
              <a:endParaRPr lang="en-US" sz="1100" dirty="0"/>
            </a:p>
          </p:txBody>
        </p:sp>
        <p:sp>
          <p:nvSpPr>
            <p:cNvPr id="28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29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t04</a:t>
              </a:r>
              <a:endParaRPr lang="en-US" sz="1100" dirty="0"/>
            </a:p>
          </p:txBody>
        </p:sp>
      </p:grpSp>
      <p:grpSp>
        <p:nvGrpSpPr>
          <p:cNvPr id="38" name="entry03"/>
          <p:cNvGrpSpPr/>
          <p:nvPr/>
        </p:nvGrpSpPr>
        <p:grpSpPr>
          <a:xfrm>
            <a:off x="2311800" y="871954"/>
            <a:ext cx="2286000" cy="169277"/>
            <a:chOff x="0" y="533400"/>
            <a:chExt cx="2286000" cy="169277"/>
          </a:xfrm>
        </p:grpSpPr>
        <p:sp>
          <p:nvSpPr>
            <p:cNvPr id="39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bx03, by03, vy03</a:t>
              </a:r>
              <a:endParaRPr lang="en-US" sz="1100" dirty="0"/>
            </a:p>
          </p:txBody>
        </p:sp>
        <p:sp>
          <p:nvSpPr>
            <p:cNvPr id="40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41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t03</a:t>
              </a:r>
              <a:endParaRPr lang="en-US" sz="1100" dirty="0"/>
            </a:p>
          </p:txBody>
        </p:sp>
      </p:grpSp>
      <p:grpSp>
        <p:nvGrpSpPr>
          <p:cNvPr id="34" name="entry02"/>
          <p:cNvGrpSpPr/>
          <p:nvPr/>
        </p:nvGrpSpPr>
        <p:grpSpPr>
          <a:xfrm>
            <a:off x="2311800" y="702677"/>
            <a:ext cx="2286000" cy="169277"/>
            <a:chOff x="0" y="533400"/>
            <a:chExt cx="2286000" cy="169277"/>
          </a:xfrm>
        </p:grpSpPr>
        <p:sp>
          <p:nvSpPr>
            <p:cNvPr id="35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bx02, by02, vy02</a:t>
              </a:r>
              <a:endParaRPr lang="en-US" sz="1100" dirty="0"/>
            </a:p>
          </p:txBody>
        </p:sp>
        <p:sp>
          <p:nvSpPr>
            <p:cNvPr id="36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37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t02</a:t>
              </a:r>
              <a:endParaRPr lang="en-US" sz="1100" dirty="0"/>
            </a:p>
          </p:txBody>
        </p:sp>
      </p:grpSp>
      <p:grpSp>
        <p:nvGrpSpPr>
          <p:cNvPr id="14" name="entry01"/>
          <p:cNvGrpSpPr/>
          <p:nvPr/>
        </p:nvGrpSpPr>
        <p:grpSpPr>
          <a:xfrm>
            <a:off x="2311800" y="533400"/>
            <a:ext cx="2286000" cy="169277"/>
            <a:chOff x="0" y="533400"/>
            <a:chExt cx="2286000" cy="169277"/>
          </a:xfrm>
        </p:grpSpPr>
        <p:sp>
          <p:nvSpPr>
            <p:cNvPr id="11" name="state"/>
            <p:cNvSpPr txBox="1"/>
            <p:nvPr/>
          </p:nvSpPr>
          <p:spPr>
            <a:xfrm>
              <a:off x="0" y="533400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bx01, by01, vy01</a:t>
              </a:r>
              <a:endParaRPr lang="en-US" sz="1100" dirty="0"/>
            </a:p>
          </p:txBody>
        </p:sp>
        <p:sp>
          <p:nvSpPr>
            <p:cNvPr id="12" name="rels"/>
            <p:cNvSpPr txBox="1"/>
            <p:nvPr/>
          </p:nvSpPr>
          <p:spPr>
            <a:xfrm>
              <a:off x="1050000" y="533400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13" name="target"/>
            <p:cNvSpPr txBox="1"/>
            <p:nvPr/>
          </p:nvSpPr>
          <p:spPr>
            <a:xfrm>
              <a:off x="1828800" y="533400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t01</a:t>
              </a:r>
              <a:endParaRPr lang="en-US" sz="1100" dirty="0"/>
            </a:p>
          </p:txBody>
        </p:sp>
      </p:grpSp>
      <p:sp>
        <p:nvSpPr>
          <p:cNvPr id="25" name="eq1"/>
          <p:cNvSpPr txBox="1"/>
          <p:nvPr/>
        </p:nvSpPr>
        <p:spPr>
          <a:xfrm>
            <a:off x="2755132" y="-1666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0.98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ball03"/>
          <p:cNvSpPr/>
          <p:nvPr/>
        </p:nvSpPr>
        <p:spPr>
          <a:xfrm>
            <a:off x="1143600" y="41910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49" name="ball04"/>
          <p:cNvSpPr/>
          <p:nvPr/>
        </p:nvSpPr>
        <p:spPr>
          <a:xfrm>
            <a:off x="1441200" y="4495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51" name="ball05"/>
          <p:cNvSpPr/>
          <p:nvPr/>
        </p:nvSpPr>
        <p:spPr>
          <a:xfrm>
            <a:off x="1648800" y="4876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54" name="ball06"/>
          <p:cNvSpPr/>
          <p:nvPr/>
        </p:nvSpPr>
        <p:spPr>
          <a:xfrm>
            <a:off x="1888200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8" name="EM"/>
          <p:cNvGrpSpPr/>
          <p:nvPr/>
        </p:nvGrpSpPr>
        <p:grpSpPr>
          <a:xfrm>
            <a:off x="4200001" y="168000"/>
            <a:ext cx="1296338" cy="1381061"/>
            <a:chOff x="4200001" y="168000"/>
            <a:chExt cx="1296338" cy="1381061"/>
          </a:xfrm>
        </p:grpSpPr>
        <p:sp>
          <p:nvSpPr>
            <p:cNvPr id="47" name="bgbox"/>
            <p:cNvSpPr/>
            <p:nvPr/>
          </p:nvSpPr>
          <p:spPr>
            <a:xfrm>
              <a:off x="4890699" y="1058615"/>
              <a:ext cx="605640" cy="46538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Left Brace 47"/>
            <p:cNvSpPr/>
            <p:nvPr/>
          </p:nvSpPr>
          <p:spPr>
            <a:xfrm rot="10800000">
              <a:off x="4597800" y="1041230"/>
              <a:ext cx="228600" cy="507831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Elbow Connector 4"/>
            <p:cNvCxnSpPr>
              <a:stCxn id="47" idx="0"/>
            </p:cNvCxnSpPr>
            <p:nvPr/>
          </p:nvCxnSpPr>
          <p:spPr>
            <a:xfrm rot="16200000" flipV="1">
              <a:off x="4251453" y="116548"/>
              <a:ext cx="890615" cy="99351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69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23"/>
    </mc:Choice>
    <mc:Fallback xmlns="">
      <p:transition spd="slow" advTm="3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9" grpId="0" animBg="1"/>
      <p:bldP spid="49" grpId="1" animBg="1"/>
      <p:bldP spid="51" grpId="0" animBg="1"/>
      <p:bldP spid="51" grpId="1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Simultaneously learn:</a:t>
            </a:r>
          </a:p>
          <a:p>
            <a:pPr lvl="1"/>
            <a:r>
              <a:rPr lang="en-US" dirty="0" smtClean="0"/>
              <a:t>Association between training data and modes</a:t>
            </a:r>
          </a:p>
          <a:p>
            <a:pPr lvl="1"/>
            <a:r>
              <a:rPr lang="en-US" dirty="0" smtClean="0"/>
              <a:t>Parameters for mode functions </a:t>
            </a:r>
          </a:p>
          <a:p>
            <a:r>
              <a:rPr lang="en-US" dirty="0" smtClean="0"/>
              <a:t>Expectation</a:t>
            </a:r>
            <a:endParaRPr lang="en-US" dirty="0"/>
          </a:p>
          <a:p>
            <a:pPr lvl="1"/>
            <a:r>
              <a:rPr lang="en-US" dirty="0" smtClean="0"/>
              <a:t>Assume mode functions are correct</a:t>
            </a:r>
          </a:p>
          <a:p>
            <a:pPr lvl="1"/>
            <a:r>
              <a:rPr lang="en-US" dirty="0" smtClean="0"/>
              <a:t>Compute likelihood </a:t>
            </a:r>
            <a:r>
              <a:rPr lang="en-US" dirty="0"/>
              <a:t>that mode 𝑚 generated data point </a:t>
            </a:r>
            <a:r>
              <a:rPr lang="en-US" dirty="0" smtClean="0"/>
              <a:t>𝑖</a:t>
            </a:r>
            <a:endParaRPr lang="en-US" dirty="0"/>
          </a:p>
          <a:p>
            <a:r>
              <a:rPr lang="en-US" dirty="0"/>
              <a:t>Maximization</a:t>
            </a:r>
          </a:p>
          <a:p>
            <a:pPr lvl="1"/>
            <a:r>
              <a:rPr lang="en-US" dirty="0" smtClean="0"/>
              <a:t>Assume likelihoods are correct</a:t>
            </a:r>
          </a:p>
          <a:p>
            <a:pPr lvl="1"/>
            <a:r>
              <a:rPr lang="en-US" dirty="0" smtClean="0"/>
              <a:t>Fit mode </a:t>
            </a:r>
            <a:r>
              <a:rPr lang="en-US" dirty="0"/>
              <a:t>functions </a:t>
            </a:r>
            <a:r>
              <a:rPr lang="en-US" dirty="0" smtClean="0"/>
              <a:t>to </a:t>
            </a:r>
            <a:r>
              <a:rPr lang="en-US" dirty="0"/>
              <a:t>maximize likelihood</a:t>
            </a:r>
          </a:p>
          <a:p>
            <a:r>
              <a:rPr lang="en-US" dirty="0"/>
              <a:t>Iterate until convergence to local </a:t>
            </a:r>
            <a:r>
              <a:rPr lang="en-US" dirty="0" smtClean="0"/>
              <a:t>maximum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9C64-8906-42FA-86B1-9328CF8B89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all_mode_entries"/>
          <p:cNvGrpSpPr/>
          <p:nvPr/>
        </p:nvGrpSpPr>
        <p:grpSpPr>
          <a:xfrm>
            <a:off x="2311800" y="533400"/>
            <a:ext cx="2286000" cy="1015662"/>
            <a:chOff x="2311800" y="533400"/>
            <a:chExt cx="2286000" cy="1015662"/>
          </a:xfrm>
        </p:grpSpPr>
        <p:grpSp>
          <p:nvGrpSpPr>
            <p:cNvPr id="42" name="entry06"/>
            <p:cNvGrpSpPr/>
            <p:nvPr/>
          </p:nvGrpSpPr>
          <p:grpSpPr>
            <a:xfrm>
              <a:off x="2311800" y="1379785"/>
              <a:ext cx="2286000" cy="169277"/>
              <a:chOff x="0" y="533400"/>
              <a:chExt cx="2286000" cy="169277"/>
            </a:xfrm>
          </p:grpSpPr>
          <p:sp>
            <p:nvSpPr>
              <p:cNvPr id="43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bx06, by06, vy06</a:t>
                </a:r>
                <a:endParaRPr lang="en-US" sz="1100" dirty="0"/>
              </a:p>
            </p:txBody>
          </p:sp>
          <p:sp>
            <p:nvSpPr>
              <p:cNvPr id="44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5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t06</a:t>
                </a:r>
                <a:endParaRPr lang="en-US" sz="1100" dirty="0"/>
              </a:p>
            </p:txBody>
          </p:sp>
        </p:grpSp>
        <p:grpSp>
          <p:nvGrpSpPr>
            <p:cNvPr id="30" name="entry05"/>
            <p:cNvGrpSpPr/>
            <p:nvPr/>
          </p:nvGrpSpPr>
          <p:grpSpPr>
            <a:xfrm>
              <a:off x="2311800" y="1210508"/>
              <a:ext cx="2286000" cy="169277"/>
              <a:chOff x="0" y="533400"/>
              <a:chExt cx="2286000" cy="169277"/>
            </a:xfrm>
          </p:grpSpPr>
          <p:sp>
            <p:nvSpPr>
              <p:cNvPr id="3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bx05, by05, vy05</a:t>
                </a:r>
                <a:endParaRPr lang="en-US" sz="1100" dirty="0"/>
              </a:p>
            </p:txBody>
          </p:sp>
          <p:sp>
            <p:nvSpPr>
              <p:cNvPr id="3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t05</a:t>
                </a:r>
                <a:endParaRPr lang="en-US" sz="1100" dirty="0"/>
              </a:p>
            </p:txBody>
          </p:sp>
        </p:grpSp>
        <p:grpSp>
          <p:nvGrpSpPr>
            <p:cNvPr id="26" name="entry04"/>
            <p:cNvGrpSpPr/>
            <p:nvPr/>
          </p:nvGrpSpPr>
          <p:grpSpPr>
            <a:xfrm>
              <a:off x="2311800" y="1041231"/>
              <a:ext cx="2286000" cy="169277"/>
              <a:chOff x="0" y="533400"/>
              <a:chExt cx="2286000" cy="169277"/>
            </a:xfrm>
          </p:grpSpPr>
          <p:sp>
            <p:nvSpPr>
              <p:cNvPr id="27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bx04, by04, vy04</a:t>
                </a:r>
                <a:endParaRPr lang="en-US" sz="1100" dirty="0"/>
              </a:p>
            </p:txBody>
          </p:sp>
          <p:sp>
            <p:nvSpPr>
              <p:cNvPr id="28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29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t04</a:t>
                </a:r>
                <a:endParaRPr lang="en-US" sz="1100" dirty="0"/>
              </a:p>
            </p:txBody>
          </p:sp>
        </p:grpSp>
        <p:grpSp>
          <p:nvGrpSpPr>
            <p:cNvPr id="38" name="entry03"/>
            <p:cNvGrpSpPr/>
            <p:nvPr/>
          </p:nvGrpSpPr>
          <p:grpSpPr>
            <a:xfrm>
              <a:off x="2311800" y="871954"/>
              <a:ext cx="2286000" cy="169277"/>
              <a:chOff x="0" y="533400"/>
              <a:chExt cx="2286000" cy="169277"/>
            </a:xfrm>
          </p:grpSpPr>
          <p:sp>
            <p:nvSpPr>
              <p:cNvPr id="39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bx03, by03, vy03</a:t>
                </a:r>
                <a:endParaRPr lang="en-US" sz="1100" dirty="0"/>
              </a:p>
            </p:txBody>
          </p:sp>
          <p:sp>
            <p:nvSpPr>
              <p:cNvPr id="40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1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t03</a:t>
                </a:r>
                <a:endParaRPr lang="en-US" sz="1100" dirty="0"/>
              </a:p>
            </p:txBody>
          </p:sp>
        </p:grpSp>
        <p:grpSp>
          <p:nvGrpSpPr>
            <p:cNvPr id="34" name="entry02"/>
            <p:cNvGrpSpPr/>
            <p:nvPr/>
          </p:nvGrpSpPr>
          <p:grpSpPr>
            <a:xfrm>
              <a:off x="2311800" y="702677"/>
              <a:ext cx="2286000" cy="169277"/>
              <a:chOff x="0" y="533400"/>
              <a:chExt cx="2286000" cy="169277"/>
            </a:xfrm>
          </p:grpSpPr>
          <p:sp>
            <p:nvSpPr>
              <p:cNvPr id="35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bx02, by02, vy02</a:t>
                </a:r>
                <a:endParaRPr lang="en-US" sz="1100" dirty="0"/>
              </a:p>
            </p:txBody>
          </p:sp>
          <p:sp>
            <p:nvSpPr>
              <p:cNvPr id="36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7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t02</a:t>
                </a:r>
                <a:endParaRPr lang="en-US" sz="1100" dirty="0"/>
              </a:p>
            </p:txBody>
          </p:sp>
        </p:grpSp>
        <p:grpSp>
          <p:nvGrpSpPr>
            <p:cNvPr id="14" name="entry01"/>
            <p:cNvGrpSpPr/>
            <p:nvPr/>
          </p:nvGrpSpPr>
          <p:grpSpPr>
            <a:xfrm>
              <a:off x="2311800" y="533400"/>
              <a:ext cx="2286000" cy="169277"/>
              <a:chOff x="0" y="533400"/>
              <a:chExt cx="2286000" cy="169277"/>
            </a:xfrm>
          </p:grpSpPr>
          <p:sp>
            <p:nvSpPr>
              <p:cNvPr id="1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bx01, by01, vy01</a:t>
                </a:r>
                <a:endParaRPr lang="en-US" sz="1100" dirty="0"/>
              </a:p>
            </p:txBody>
          </p:sp>
          <p:sp>
            <p:nvSpPr>
              <p:cNvPr id="1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1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t01</a:t>
                </a:r>
                <a:endParaRPr lang="en-US" sz="1100" dirty="0"/>
              </a:p>
            </p:txBody>
          </p:sp>
        </p:grpSp>
      </p:grpSp>
      <p:sp>
        <p:nvSpPr>
          <p:cNvPr id="25" name="eq1"/>
          <p:cNvSpPr txBox="1"/>
          <p:nvPr/>
        </p:nvSpPr>
        <p:spPr>
          <a:xfrm>
            <a:off x="2755132" y="-1666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0.98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ball06"/>
          <p:cNvSpPr/>
          <p:nvPr/>
        </p:nvSpPr>
        <p:spPr>
          <a:xfrm>
            <a:off x="1888200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47" name="ball07"/>
          <p:cNvSpPr/>
          <p:nvPr/>
        </p:nvSpPr>
        <p:spPr>
          <a:xfrm>
            <a:off x="2188200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3" name="entry07"/>
          <p:cNvGrpSpPr/>
          <p:nvPr/>
        </p:nvGrpSpPr>
        <p:grpSpPr>
          <a:xfrm>
            <a:off x="21600" y="533399"/>
            <a:ext cx="2286000" cy="169277"/>
            <a:chOff x="21600" y="533399"/>
            <a:chExt cx="2286000" cy="169277"/>
          </a:xfrm>
        </p:grpSpPr>
        <p:sp>
          <p:nvSpPr>
            <p:cNvPr id="52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bx07, by07, vy07</a:t>
              </a:r>
              <a:endParaRPr lang="en-US" sz="1100" dirty="0"/>
            </a:p>
          </p:txBody>
        </p:sp>
        <p:sp>
          <p:nvSpPr>
            <p:cNvPr id="53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55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t07</a:t>
              </a:r>
              <a:endParaRPr lang="en-US" sz="1100" dirty="0"/>
            </a:p>
          </p:txBody>
        </p:sp>
      </p:grpSp>
      <p:sp>
        <p:nvSpPr>
          <p:cNvPr id="51" name="mode1_clause"/>
          <p:cNvSpPr txBox="1"/>
          <p:nvPr/>
        </p:nvSpPr>
        <p:spPr>
          <a:xfrm>
            <a:off x="2668722" y="29776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~(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9" name="FOIL"/>
          <p:cNvGrpSpPr/>
          <p:nvPr/>
        </p:nvGrpSpPr>
        <p:grpSpPr>
          <a:xfrm>
            <a:off x="1504145" y="1717428"/>
            <a:ext cx="2191117" cy="1260206"/>
            <a:chOff x="1504145" y="1717428"/>
            <a:chExt cx="2191117" cy="1260206"/>
          </a:xfrm>
        </p:grpSpPr>
        <p:sp>
          <p:nvSpPr>
            <p:cNvPr id="4" name="Right Brace 3"/>
            <p:cNvSpPr/>
            <p:nvPr/>
          </p:nvSpPr>
          <p:spPr>
            <a:xfrm rot="5400000">
              <a:off x="2468753" y="752820"/>
              <a:ext cx="261901" cy="219111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bgbox"/>
            <p:cNvSpPr/>
            <p:nvPr/>
          </p:nvSpPr>
          <p:spPr>
            <a:xfrm>
              <a:off x="2193000" y="1979329"/>
              <a:ext cx="835245" cy="457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71" idx="2"/>
            </p:cNvCxnSpPr>
            <p:nvPr/>
          </p:nvCxnSpPr>
          <p:spPr>
            <a:xfrm>
              <a:off x="2610623" y="2436529"/>
              <a:ext cx="175245" cy="541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771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4"/>
    </mc:Choice>
    <mc:Fallback xmlns="">
      <p:transition spd="slow" advTm="60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47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Models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3035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Definition of Action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i="1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world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action</a:t>
                </a:r>
              </a:p>
              <a:p>
                <a:r>
                  <a:rPr lang="en-US" dirty="0"/>
                  <a:t>Long-living agents must adapt to new environments</a:t>
                </a:r>
              </a:p>
              <a:p>
                <a:pPr lvl="1"/>
                <a:r>
                  <a:rPr lang="en-US" dirty="0"/>
                  <a:t>Must learn action models from observation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303585"/>
              </a:xfrm>
              <a:blipFill rotWithShape="1">
                <a:blip r:embed="rId2"/>
                <a:stretch>
                  <a:fillRect l="-1185" t="-2387" b="-3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094324" y="4692662"/>
            <a:ext cx="1344287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1724" y="4682579"/>
            <a:ext cx="1344076" cy="12610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64847" y="4965321"/>
            <a:ext cx="453277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307643" y="5417693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63665" y="4971903"/>
            <a:ext cx="741982" cy="401910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500" h="599359">
                <a:moveTo>
                  <a:pt x="0" y="599359"/>
                </a:moveTo>
                <a:cubicBezTo>
                  <a:pt x="172890" y="300322"/>
                  <a:pt x="345781" y="1285"/>
                  <a:pt x="530198" y="4"/>
                </a:cubicBezTo>
                <a:cubicBezTo>
                  <a:pt x="714615" y="-1277"/>
                  <a:pt x="910557" y="295199"/>
                  <a:pt x="1106500" y="591675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47314" y="5054543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810944" y="4970997"/>
            <a:ext cx="496655" cy="397662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740650"/>
              <a:gd name="connsiteY0" fmla="*/ 169160 h 649275"/>
              <a:gd name="connsiteX1" fmla="*/ 164348 w 740650"/>
              <a:gd name="connsiteY1" fmla="*/ 57605 h 649275"/>
              <a:gd name="connsiteX2" fmla="*/ 740650 w 740650"/>
              <a:gd name="connsiteY2" fmla="*/ 649276 h 649275"/>
              <a:gd name="connsiteX0" fmla="*/ 0 w 740650"/>
              <a:gd name="connsiteY0" fmla="*/ 111559 h 591676"/>
              <a:gd name="connsiteX1" fmla="*/ 164348 w 740650"/>
              <a:gd name="connsiteY1" fmla="*/ 4 h 591676"/>
              <a:gd name="connsiteX2" fmla="*/ 740650 w 740650"/>
              <a:gd name="connsiteY2" fmla="*/ 591675 h 591676"/>
              <a:gd name="connsiteX0" fmla="*/ 0 w 740650"/>
              <a:gd name="connsiteY0" fmla="*/ 112909 h 593024"/>
              <a:gd name="connsiteX1" fmla="*/ 164348 w 740650"/>
              <a:gd name="connsiteY1" fmla="*/ 1354 h 593024"/>
              <a:gd name="connsiteX2" fmla="*/ 740650 w 740650"/>
              <a:gd name="connsiteY2" fmla="*/ 593025 h 5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650" h="593024">
                <a:moveTo>
                  <a:pt x="0" y="112909"/>
                </a:moveTo>
                <a:cubicBezTo>
                  <a:pt x="50939" y="35600"/>
                  <a:pt x="46449" y="-8451"/>
                  <a:pt x="164348" y="1354"/>
                </a:cubicBezTo>
                <a:cubicBezTo>
                  <a:pt x="348765" y="73"/>
                  <a:pt x="544707" y="296549"/>
                  <a:pt x="740650" y="593025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2569649" y="4965321"/>
            <a:ext cx="457200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92183" y="4682579"/>
            <a:ext cx="1344076" cy="12610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64221" y="4844160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166883" y="5065212"/>
            <a:ext cx="181175" cy="303449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740650"/>
              <a:gd name="connsiteY0" fmla="*/ 169160 h 649275"/>
              <a:gd name="connsiteX1" fmla="*/ 164348 w 740650"/>
              <a:gd name="connsiteY1" fmla="*/ 57605 h 649275"/>
              <a:gd name="connsiteX2" fmla="*/ 740650 w 740650"/>
              <a:gd name="connsiteY2" fmla="*/ 649276 h 649275"/>
              <a:gd name="connsiteX0" fmla="*/ 0 w 740650"/>
              <a:gd name="connsiteY0" fmla="*/ 111559 h 591676"/>
              <a:gd name="connsiteX1" fmla="*/ 164348 w 740650"/>
              <a:gd name="connsiteY1" fmla="*/ 4 h 591676"/>
              <a:gd name="connsiteX2" fmla="*/ 740650 w 740650"/>
              <a:gd name="connsiteY2" fmla="*/ 591675 h 591676"/>
              <a:gd name="connsiteX0" fmla="*/ 0 w 740650"/>
              <a:gd name="connsiteY0" fmla="*/ 112909 h 593024"/>
              <a:gd name="connsiteX1" fmla="*/ 164348 w 740650"/>
              <a:gd name="connsiteY1" fmla="*/ 1354 h 593024"/>
              <a:gd name="connsiteX2" fmla="*/ 740650 w 740650"/>
              <a:gd name="connsiteY2" fmla="*/ 593025 h 593024"/>
              <a:gd name="connsiteX0" fmla="*/ 0 w 740650"/>
              <a:gd name="connsiteY0" fmla="*/ 25398 h 505514"/>
              <a:gd name="connsiteX1" fmla="*/ 428724 w 740650"/>
              <a:gd name="connsiteY1" fmla="*/ 80818 h 505514"/>
              <a:gd name="connsiteX2" fmla="*/ 740650 w 740650"/>
              <a:gd name="connsiteY2" fmla="*/ 505514 h 505514"/>
              <a:gd name="connsiteX0" fmla="*/ 0 w 311926"/>
              <a:gd name="connsiteY0" fmla="*/ 10 h 424706"/>
              <a:gd name="connsiteX1" fmla="*/ 311926 w 311926"/>
              <a:gd name="connsiteY1" fmla="*/ 424706 h 424706"/>
              <a:gd name="connsiteX0" fmla="*/ 0 w 270182"/>
              <a:gd name="connsiteY0" fmla="*/ 7 h 452533"/>
              <a:gd name="connsiteX1" fmla="*/ 270182 w 270182"/>
              <a:gd name="connsiteY1" fmla="*/ 452533 h 452533"/>
              <a:gd name="connsiteX0" fmla="*/ 0 w 270182"/>
              <a:gd name="connsiteY0" fmla="*/ 0 h 452526"/>
              <a:gd name="connsiteX1" fmla="*/ 270182 w 270182"/>
              <a:gd name="connsiteY1" fmla="*/ 452526 h 452526"/>
              <a:gd name="connsiteX0" fmla="*/ 0 w 270182"/>
              <a:gd name="connsiteY0" fmla="*/ 0 h 452526"/>
              <a:gd name="connsiteX1" fmla="*/ 270182 w 270182"/>
              <a:gd name="connsiteY1" fmla="*/ 452526 h 45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0182" h="452526">
                <a:moveTo>
                  <a:pt x="0" y="0"/>
                </a:moveTo>
                <a:cubicBezTo>
                  <a:pt x="170504" y="110036"/>
                  <a:pt x="213384" y="156050"/>
                  <a:pt x="270182" y="452526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4599524" y="4965321"/>
            <a:ext cx="501665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90324" y="4682579"/>
            <a:ext cx="1344076" cy="12610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608249" y="4965321"/>
            <a:ext cx="457200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11751" y="4919674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ambria" pitchFamily="18" charset="0"/>
              </a:rPr>
              <a:t>?</a:t>
            </a:r>
            <a:endParaRPr lang="en-US" sz="4000" b="1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6389" y="4343400"/>
            <a:ext cx="3585611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59870" y="4343400"/>
            <a:ext cx="3585611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1189" y="4343400"/>
            <a:ext cx="3585611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0" grpId="0" animBg="1"/>
      <p:bldP spid="20" grpId="1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752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Learn classifiers to distinguish between two modes (positives and negatives) based on relations</a:t>
            </a:r>
          </a:p>
          <a:p>
            <a:r>
              <a:rPr lang="en-US" dirty="0" smtClean="0"/>
              <a:t>Outer loop: Iteratively add clauses that cover the most positive examples</a:t>
            </a:r>
          </a:p>
          <a:p>
            <a:pPr lvl="1"/>
            <a:r>
              <a:rPr lang="en-US" dirty="0" smtClean="0"/>
              <a:t>Inner loop: Iteratively add literals that rule out negative examples</a:t>
            </a:r>
            <a:endParaRPr lang="en-US" dirty="0"/>
          </a:p>
          <a:p>
            <a:r>
              <a:rPr lang="en-US" dirty="0"/>
              <a:t>Object names are </a:t>
            </a:r>
            <a:r>
              <a:rPr lang="en-US" dirty="0" err="1" smtClean="0"/>
              <a:t>variablized</a:t>
            </a:r>
            <a:r>
              <a:rPr lang="en-US" dirty="0" smtClean="0"/>
              <a:t> for generality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" y="4257723"/>
            <a:ext cx="3459481" cy="229547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64189"/>
              </p:ext>
            </p:extLst>
          </p:nvPr>
        </p:nvGraphicFramePr>
        <p:xfrm>
          <a:off x="4343400" y="4257723"/>
          <a:ext cx="3886200" cy="2251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  <a:gridCol w="1066800"/>
              </a:tblGrid>
              <a:tr h="28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Clause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# pos. ex.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~intersect(target, any)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16221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~z-overlap(target,</a:t>
                      </a:r>
                      <a:r>
                        <a:rPr lang="en-US" sz="1400" spc="-100" baseline="0" dirty="0" smtClean="0">
                          <a:latin typeface="Cambria" pitchFamily="18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any)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6162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east-of(target, x)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36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~x-overlap(target, any)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21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44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east-of(x, target)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9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22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~</a:t>
                      </a:r>
                      <a:r>
                        <a:rPr lang="en-US" sz="1400" spc="-100" dirty="0" err="1" smtClean="0">
                          <a:latin typeface="Cambria" pitchFamily="18" charset="0"/>
                          <a:cs typeface="Consolas" pitchFamily="49" charset="0"/>
                        </a:rPr>
                        <a:t>ontop</a:t>
                      </a:r>
                      <a:r>
                        <a:rPr lang="en-US" sz="1400" spc="-100" dirty="0" smtClean="0">
                          <a:latin typeface="Cambria" pitchFamily="18" charset="0"/>
                          <a:cs typeface="Consolas" pitchFamily="49" charset="0"/>
                        </a:rPr>
                        <a:t>(target, any) &amp; above(target, x)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mbria" pitchFamily="18" charset="0"/>
                        </a:rPr>
                        <a:t>2</a:t>
                      </a:r>
                      <a:endParaRPr lang="en-US" sz="1400" dirty="0">
                        <a:latin typeface="Cambria" pitchFamily="18" charset="0"/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1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FOIL learns binary classifiers, but there can be many modes</a:t>
            </a:r>
          </a:p>
          <a:p>
            <a:r>
              <a:rPr lang="en-US" dirty="0" smtClean="0"/>
              <a:t>Use one-to-one strategy:</a:t>
            </a:r>
          </a:p>
          <a:p>
            <a:pPr lvl="1"/>
            <a:r>
              <a:rPr lang="en-US" dirty="0" smtClean="0"/>
              <a:t>Learn classifier between each pair of modes</a:t>
            </a:r>
          </a:p>
          <a:p>
            <a:pPr lvl="1"/>
            <a:r>
              <a:rPr lang="en-US" dirty="0" smtClean="0"/>
              <a:t>Each classifier votes between two modes</a:t>
            </a:r>
          </a:p>
          <a:p>
            <a:pPr lvl="1"/>
            <a:r>
              <a:rPr lang="en-US" dirty="0" smtClean="0"/>
              <a:t>Mode with most votes wins</a:t>
            </a:r>
          </a:p>
        </p:txBody>
      </p:sp>
    </p:spTree>
    <p:extLst>
      <p:ext uri="{BB962C8B-B14F-4D97-AF65-F5344CB8AC3E}">
        <p14:creationId xmlns:p14="http://schemas.microsoft.com/office/powerpoint/2010/main" val="13720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all_mode_entries"/>
          <p:cNvGrpSpPr/>
          <p:nvPr/>
        </p:nvGrpSpPr>
        <p:grpSpPr>
          <a:xfrm>
            <a:off x="2311800" y="533400"/>
            <a:ext cx="2286000" cy="1015662"/>
            <a:chOff x="2311800" y="533400"/>
            <a:chExt cx="2286000" cy="1015662"/>
          </a:xfrm>
        </p:grpSpPr>
        <p:grpSp>
          <p:nvGrpSpPr>
            <p:cNvPr id="42" name="entry06"/>
            <p:cNvGrpSpPr/>
            <p:nvPr/>
          </p:nvGrpSpPr>
          <p:grpSpPr>
            <a:xfrm>
              <a:off x="2311800" y="1379785"/>
              <a:ext cx="2286000" cy="169277"/>
              <a:chOff x="0" y="533400"/>
              <a:chExt cx="2286000" cy="169277"/>
            </a:xfrm>
          </p:grpSpPr>
          <p:sp>
            <p:nvSpPr>
              <p:cNvPr id="43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bx06, by06, vy06</a:t>
                </a:r>
                <a:endParaRPr lang="en-US" sz="1100" dirty="0"/>
              </a:p>
            </p:txBody>
          </p:sp>
          <p:sp>
            <p:nvSpPr>
              <p:cNvPr id="44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5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t06</a:t>
                </a:r>
                <a:endParaRPr lang="en-US" sz="1100" dirty="0"/>
              </a:p>
            </p:txBody>
          </p:sp>
        </p:grpSp>
        <p:grpSp>
          <p:nvGrpSpPr>
            <p:cNvPr id="30" name="entry05"/>
            <p:cNvGrpSpPr/>
            <p:nvPr/>
          </p:nvGrpSpPr>
          <p:grpSpPr>
            <a:xfrm>
              <a:off x="2311800" y="1210508"/>
              <a:ext cx="2286000" cy="169277"/>
              <a:chOff x="0" y="533400"/>
              <a:chExt cx="2286000" cy="169277"/>
            </a:xfrm>
          </p:grpSpPr>
          <p:sp>
            <p:nvSpPr>
              <p:cNvPr id="3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bx05, by05, vy05</a:t>
                </a:r>
                <a:endParaRPr lang="en-US" sz="1100" dirty="0"/>
              </a:p>
            </p:txBody>
          </p:sp>
          <p:sp>
            <p:nvSpPr>
              <p:cNvPr id="3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t05</a:t>
                </a:r>
                <a:endParaRPr lang="en-US" sz="1100" dirty="0"/>
              </a:p>
            </p:txBody>
          </p:sp>
        </p:grpSp>
        <p:grpSp>
          <p:nvGrpSpPr>
            <p:cNvPr id="26" name="entry04"/>
            <p:cNvGrpSpPr/>
            <p:nvPr/>
          </p:nvGrpSpPr>
          <p:grpSpPr>
            <a:xfrm>
              <a:off x="2311800" y="1041231"/>
              <a:ext cx="2286000" cy="169277"/>
              <a:chOff x="0" y="533400"/>
              <a:chExt cx="2286000" cy="169277"/>
            </a:xfrm>
          </p:grpSpPr>
          <p:sp>
            <p:nvSpPr>
              <p:cNvPr id="27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bx04, by04, vy04</a:t>
                </a:r>
                <a:endParaRPr lang="en-US" sz="1100" dirty="0"/>
              </a:p>
            </p:txBody>
          </p:sp>
          <p:sp>
            <p:nvSpPr>
              <p:cNvPr id="28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29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t04</a:t>
                </a:r>
                <a:endParaRPr lang="en-US" sz="1100" dirty="0"/>
              </a:p>
            </p:txBody>
          </p:sp>
        </p:grpSp>
        <p:grpSp>
          <p:nvGrpSpPr>
            <p:cNvPr id="38" name="entry03"/>
            <p:cNvGrpSpPr/>
            <p:nvPr/>
          </p:nvGrpSpPr>
          <p:grpSpPr>
            <a:xfrm>
              <a:off x="2311800" y="871954"/>
              <a:ext cx="2286000" cy="169277"/>
              <a:chOff x="0" y="533400"/>
              <a:chExt cx="2286000" cy="169277"/>
            </a:xfrm>
          </p:grpSpPr>
          <p:sp>
            <p:nvSpPr>
              <p:cNvPr id="39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bx03, by03, vy03</a:t>
                </a:r>
                <a:endParaRPr lang="en-US" sz="1100" dirty="0"/>
              </a:p>
            </p:txBody>
          </p:sp>
          <p:sp>
            <p:nvSpPr>
              <p:cNvPr id="40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1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t03</a:t>
                </a:r>
                <a:endParaRPr lang="en-US" sz="1100" dirty="0"/>
              </a:p>
            </p:txBody>
          </p:sp>
        </p:grpSp>
        <p:grpSp>
          <p:nvGrpSpPr>
            <p:cNvPr id="34" name="entry02"/>
            <p:cNvGrpSpPr/>
            <p:nvPr/>
          </p:nvGrpSpPr>
          <p:grpSpPr>
            <a:xfrm>
              <a:off x="2311800" y="702677"/>
              <a:ext cx="2286000" cy="169277"/>
              <a:chOff x="0" y="533400"/>
              <a:chExt cx="2286000" cy="169277"/>
            </a:xfrm>
          </p:grpSpPr>
          <p:sp>
            <p:nvSpPr>
              <p:cNvPr id="35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bx02, by02, vy02</a:t>
                </a:r>
                <a:endParaRPr lang="en-US" sz="1100" dirty="0"/>
              </a:p>
            </p:txBody>
          </p:sp>
          <p:sp>
            <p:nvSpPr>
              <p:cNvPr id="36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7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t02</a:t>
                </a:r>
                <a:endParaRPr lang="en-US" sz="1100" dirty="0"/>
              </a:p>
            </p:txBody>
          </p:sp>
        </p:grpSp>
        <p:grpSp>
          <p:nvGrpSpPr>
            <p:cNvPr id="14" name="entry01"/>
            <p:cNvGrpSpPr/>
            <p:nvPr/>
          </p:nvGrpSpPr>
          <p:grpSpPr>
            <a:xfrm>
              <a:off x="2311800" y="533400"/>
              <a:ext cx="2286000" cy="169277"/>
              <a:chOff x="0" y="533400"/>
              <a:chExt cx="2286000" cy="169277"/>
            </a:xfrm>
          </p:grpSpPr>
          <p:sp>
            <p:nvSpPr>
              <p:cNvPr id="1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bx01, by01, vy01</a:t>
                </a:r>
                <a:endParaRPr lang="en-US" sz="1100" dirty="0"/>
              </a:p>
            </p:txBody>
          </p:sp>
          <p:sp>
            <p:nvSpPr>
              <p:cNvPr id="1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1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t01</a:t>
                </a:r>
                <a:endParaRPr lang="en-US" sz="1100" dirty="0"/>
              </a:p>
            </p:txBody>
          </p:sp>
        </p:grpSp>
      </p:grpSp>
      <p:sp>
        <p:nvSpPr>
          <p:cNvPr id="25" name="eq1"/>
          <p:cNvSpPr txBox="1"/>
          <p:nvPr/>
        </p:nvSpPr>
        <p:spPr>
          <a:xfrm>
            <a:off x="2755132" y="-1666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0.98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ball07"/>
          <p:cNvSpPr/>
          <p:nvPr/>
        </p:nvSpPr>
        <p:spPr>
          <a:xfrm>
            <a:off x="2188200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48" name="ball08"/>
          <p:cNvSpPr/>
          <p:nvPr/>
        </p:nvSpPr>
        <p:spPr>
          <a:xfrm>
            <a:off x="24810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50" name="ball09"/>
          <p:cNvSpPr/>
          <p:nvPr/>
        </p:nvSpPr>
        <p:spPr>
          <a:xfrm>
            <a:off x="27858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60" name="entry09"/>
          <p:cNvGrpSpPr/>
          <p:nvPr/>
        </p:nvGrpSpPr>
        <p:grpSpPr>
          <a:xfrm>
            <a:off x="21600" y="871954"/>
            <a:ext cx="2286000" cy="169277"/>
            <a:chOff x="21600" y="533399"/>
            <a:chExt cx="2286000" cy="169277"/>
          </a:xfrm>
        </p:grpSpPr>
        <p:sp>
          <p:nvSpPr>
            <p:cNvPr id="61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bx09, by09, vy09</a:t>
              </a:r>
              <a:endParaRPr lang="en-US" sz="1100" dirty="0"/>
            </a:p>
          </p:txBody>
        </p:sp>
        <p:sp>
          <p:nvSpPr>
            <p:cNvPr id="62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63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t09</a:t>
              </a:r>
              <a:endParaRPr lang="en-US" sz="1100" dirty="0"/>
            </a:p>
          </p:txBody>
        </p:sp>
      </p:grpSp>
      <p:grpSp>
        <p:nvGrpSpPr>
          <p:cNvPr id="56" name="entry08"/>
          <p:cNvGrpSpPr/>
          <p:nvPr/>
        </p:nvGrpSpPr>
        <p:grpSpPr>
          <a:xfrm>
            <a:off x="21600" y="702676"/>
            <a:ext cx="2286000" cy="169277"/>
            <a:chOff x="21600" y="533399"/>
            <a:chExt cx="2286000" cy="169277"/>
          </a:xfrm>
        </p:grpSpPr>
        <p:sp>
          <p:nvSpPr>
            <p:cNvPr id="57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bx08, by08, vy08</a:t>
              </a:r>
              <a:endParaRPr lang="en-US" sz="1100" dirty="0"/>
            </a:p>
          </p:txBody>
        </p:sp>
        <p:sp>
          <p:nvSpPr>
            <p:cNvPr id="58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59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t08</a:t>
              </a:r>
              <a:endParaRPr lang="en-US" sz="1100" dirty="0"/>
            </a:p>
          </p:txBody>
        </p:sp>
      </p:grpSp>
      <p:grpSp>
        <p:nvGrpSpPr>
          <p:cNvPr id="3" name="entry07"/>
          <p:cNvGrpSpPr/>
          <p:nvPr/>
        </p:nvGrpSpPr>
        <p:grpSpPr>
          <a:xfrm>
            <a:off x="21600" y="533399"/>
            <a:ext cx="2286000" cy="169277"/>
            <a:chOff x="21600" y="533399"/>
            <a:chExt cx="2286000" cy="169277"/>
          </a:xfrm>
        </p:grpSpPr>
        <p:sp>
          <p:nvSpPr>
            <p:cNvPr id="52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bx07, by07, vy07</a:t>
              </a:r>
              <a:endParaRPr lang="en-US" sz="1100" dirty="0"/>
            </a:p>
          </p:txBody>
        </p:sp>
        <p:sp>
          <p:nvSpPr>
            <p:cNvPr id="53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55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t07</a:t>
              </a:r>
              <a:endParaRPr lang="en-US" sz="1100" dirty="0"/>
            </a:p>
          </p:txBody>
        </p:sp>
      </p:grpSp>
      <p:grpSp>
        <p:nvGrpSpPr>
          <p:cNvPr id="64" name="ransac2"/>
          <p:cNvGrpSpPr/>
          <p:nvPr/>
        </p:nvGrpSpPr>
        <p:grpSpPr>
          <a:xfrm>
            <a:off x="2209800" y="457200"/>
            <a:ext cx="2032210" cy="685800"/>
            <a:chOff x="2209800" y="457200"/>
            <a:chExt cx="2032210" cy="685800"/>
          </a:xfrm>
        </p:grpSpPr>
        <p:sp>
          <p:nvSpPr>
            <p:cNvPr id="65" name="bgbox"/>
            <p:cNvSpPr/>
            <p:nvPr/>
          </p:nvSpPr>
          <p:spPr>
            <a:xfrm>
              <a:off x="2286000" y="457200"/>
              <a:ext cx="1956010" cy="685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Left Brace 65"/>
            <p:cNvSpPr/>
            <p:nvPr/>
          </p:nvSpPr>
          <p:spPr>
            <a:xfrm rot="10800000">
              <a:off x="2209800" y="533399"/>
              <a:ext cx="228600" cy="507831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ansac"/>
            <p:cNvSpPr txBox="1"/>
            <p:nvPr/>
          </p:nvSpPr>
          <p:spPr>
            <a:xfrm>
              <a:off x="2514600" y="637401"/>
              <a:ext cx="7983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RANSAC</a:t>
              </a:r>
              <a:endParaRPr lang="en-US" dirty="0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3352800" y="783115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q1"/>
            <p:cNvSpPr txBox="1"/>
            <p:nvPr/>
          </p:nvSpPr>
          <p:spPr>
            <a:xfrm>
              <a:off x="3517132" y="602649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1" name="mode1_clause"/>
          <p:cNvSpPr txBox="1"/>
          <p:nvPr/>
        </p:nvSpPr>
        <p:spPr>
          <a:xfrm>
            <a:off x="2668722" y="29776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~(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8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4"/>
    </mc:Choice>
    <mc:Fallback xmlns="">
      <p:transition spd="slow" advTm="60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8" grpId="0" animBg="1"/>
      <p:bldP spid="48" grpId="1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all_mode_entries"/>
          <p:cNvGrpSpPr/>
          <p:nvPr/>
        </p:nvGrpSpPr>
        <p:grpSpPr>
          <a:xfrm>
            <a:off x="2311800" y="533400"/>
            <a:ext cx="2286000" cy="1015662"/>
            <a:chOff x="2311800" y="533400"/>
            <a:chExt cx="2286000" cy="1015662"/>
          </a:xfrm>
        </p:grpSpPr>
        <p:grpSp>
          <p:nvGrpSpPr>
            <p:cNvPr id="42" name="entry06"/>
            <p:cNvGrpSpPr/>
            <p:nvPr/>
          </p:nvGrpSpPr>
          <p:grpSpPr>
            <a:xfrm>
              <a:off x="2311800" y="1379785"/>
              <a:ext cx="2286000" cy="169277"/>
              <a:chOff x="0" y="533400"/>
              <a:chExt cx="2286000" cy="169277"/>
            </a:xfrm>
          </p:grpSpPr>
          <p:sp>
            <p:nvSpPr>
              <p:cNvPr id="43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bx06, by06, vy06</a:t>
                </a:r>
                <a:endParaRPr lang="en-US" sz="1100" dirty="0"/>
              </a:p>
            </p:txBody>
          </p:sp>
          <p:sp>
            <p:nvSpPr>
              <p:cNvPr id="44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5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t06</a:t>
                </a:r>
                <a:endParaRPr lang="en-US" sz="1100" dirty="0"/>
              </a:p>
            </p:txBody>
          </p:sp>
        </p:grpSp>
        <p:grpSp>
          <p:nvGrpSpPr>
            <p:cNvPr id="30" name="entry05"/>
            <p:cNvGrpSpPr/>
            <p:nvPr/>
          </p:nvGrpSpPr>
          <p:grpSpPr>
            <a:xfrm>
              <a:off x="2311800" y="1210508"/>
              <a:ext cx="2286000" cy="169277"/>
              <a:chOff x="0" y="533400"/>
              <a:chExt cx="2286000" cy="169277"/>
            </a:xfrm>
          </p:grpSpPr>
          <p:sp>
            <p:nvSpPr>
              <p:cNvPr id="3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bx05, by05, vy05</a:t>
                </a:r>
                <a:endParaRPr lang="en-US" sz="1100" dirty="0"/>
              </a:p>
            </p:txBody>
          </p:sp>
          <p:sp>
            <p:nvSpPr>
              <p:cNvPr id="3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t05</a:t>
                </a:r>
                <a:endParaRPr lang="en-US" sz="1100" dirty="0"/>
              </a:p>
            </p:txBody>
          </p:sp>
        </p:grpSp>
        <p:grpSp>
          <p:nvGrpSpPr>
            <p:cNvPr id="26" name="entry04"/>
            <p:cNvGrpSpPr/>
            <p:nvPr/>
          </p:nvGrpSpPr>
          <p:grpSpPr>
            <a:xfrm>
              <a:off x="2311800" y="1041231"/>
              <a:ext cx="2286000" cy="169277"/>
              <a:chOff x="0" y="533400"/>
              <a:chExt cx="2286000" cy="169277"/>
            </a:xfrm>
          </p:grpSpPr>
          <p:sp>
            <p:nvSpPr>
              <p:cNvPr id="27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bx04, by04, vy04</a:t>
                </a:r>
                <a:endParaRPr lang="en-US" sz="1100" dirty="0"/>
              </a:p>
            </p:txBody>
          </p:sp>
          <p:sp>
            <p:nvSpPr>
              <p:cNvPr id="28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29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t04</a:t>
                </a:r>
                <a:endParaRPr lang="en-US" sz="1100" dirty="0"/>
              </a:p>
            </p:txBody>
          </p:sp>
        </p:grpSp>
        <p:grpSp>
          <p:nvGrpSpPr>
            <p:cNvPr id="38" name="entry03"/>
            <p:cNvGrpSpPr/>
            <p:nvPr/>
          </p:nvGrpSpPr>
          <p:grpSpPr>
            <a:xfrm>
              <a:off x="2311800" y="871954"/>
              <a:ext cx="2286000" cy="169277"/>
              <a:chOff x="0" y="533400"/>
              <a:chExt cx="2286000" cy="169277"/>
            </a:xfrm>
          </p:grpSpPr>
          <p:sp>
            <p:nvSpPr>
              <p:cNvPr id="39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bx03, by03, vy03</a:t>
                </a:r>
                <a:endParaRPr lang="en-US" sz="1100" dirty="0"/>
              </a:p>
            </p:txBody>
          </p:sp>
          <p:sp>
            <p:nvSpPr>
              <p:cNvPr id="40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1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t03</a:t>
                </a:r>
                <a:endParaRPr lang="en-US" sz="1100" dirty="0"/>
              </a:p>
            </p:txBody>
          </p:sp>
        </p:grpSp>
        <p:grpSp>
          <p:nvGrpSpPr>
            <p:cNvPr id="34" name="entry02"/>
            <p:cNvGrpSpPr/>
            <p:nvPr/>
          </p:nvGrpSpPr>
          <p:grpSpPr>
            <a:xfrm>
              <a:off x="2311800" y="702677"/>
              <a:ext cx="2286000" cy="169277"/>
              <a:chOff x="0" y="533400"/>
              <a:chExt cx="2286000" cy="169277"/>
            </a:xfrm>
          </p:grpSpPr>
          <p:sp>
            <p:nvSpPr>
              <p:cNvPr id="35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bx02, by02, vy02</a:t>
                </a:r>
                <a:endParaRPr lang="en-US" sz="1100" dirty="0"/>
              </a:p>
            </p:txBody>
          </p:sp>
          <p:sp>
            <p:nvSpPr>
              <p:cNvPr id="36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7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t02</a:t>
                </a:r>
                <a:endParaRPr lang="en-US" sz="1100" dirty="0"/>
              </a:p>
            </p:txBody>
          </p:sp>
        </p:grpSp>
        <p:grpSp>
          <p:nvGrpSpPr>
            <p:cNvPr id="14" name="entry01"/>
            <p:cNvGrpSpPr/>
            <p:nvPr/>
          </p:nvGrpSpPr>
          <p:grpSpPr>
            <a:xfrm>
              <a:off x="2311800" y="533400"/>
              <a:ext cx="2286000" cy="169277"/>
              <a:chOff x="0" y="533400"/>
              <a:chExt cx="2286000" cy="169277"/>
            </a:xfrm>
          </p:grpSpPr>
          <p:sp>
            <p:nvSpPr>
              <p:cNvPr id="1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bx01, by01, vy01</a:t>
                </a:r>
                <a:endParaRPr lang="en-US" sz="1100" dirty="0"/>
              </a:p>
            </p:txBody>
          </p:sp>
          <p:sp>
            <p:nvSpPr>
              <p:cNvPr id="1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1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t01</a:t>
                </a:r>
                <a:endParaRPr lang="en-US" sz="1100" dirty="0"/>
              </a:p>
            </p:txBody>
          </p:sp>
        </p:grpSp>
      </p:grpSp>
      <p:sp>
        <p:nvSpPr>
          <p:cNvPr id="25" name="eq1"/>
          <p:cNvSpPr txBox="1"/>
          <p:nvPr/>
        </p:nvSpPr>
        <p:spPr>
          <a:xfrm>
            <a:off x="2755132" y="-1666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0.98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entry13"/>
          <p:cNvGrpSpPr/>
          <p:nvPr/>
        </p:nvGrpSpPr>
        <p:grpSpPr>
          <a:xfrm>
            <a:off x="4597800" y="1549062"/>
            <a:ext cx="2286000" cy="169277"/>
            <a:chOff x="21600" y="533399"/>
            <a:chExt cx="2286000" cy="169277"/>
          </a:xfrm>
        </p:grpSpPr>
        <p:sp>
          <p:nvSpPr>
            <p:cNvPr id="87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bx13, by13, vy13</a:t>
              </a:r>
              <a:endParaRPr lang="en-US" sz="1100" dirty="0"/>
            </a:p>
          </p:txBody>
        </p:sp>
        <p:sp>
          <p:nvSpPr>
            <p:cNvPr id="88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89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t13</a:t>
              </a:r>
              <a:endParaRPr lang="en-US" sz="1100" dirty="0"/>
            </a:p>
          </p:txBody>
        </p:sp>
      </p:grpSp>
      <p:grpSp>
        <p:nvGrpSpPr>
          <p:cNvPr id="78" name="entry12"/>
          <p:cNvGrpSpPr/>
          <p:nvPr/>
        </p:nvGrpSpPr>
        <p:grpSpPr>
          <a:xfrm>
            <a:off x="4597800" y="1379784"/>
            <a:ext cx="2286000" cy="169277"/>
            <a:chOff x="21600" y="533399"/>
            <a:chExt cx="2286000" cy="169277"/>
          </a:xfrm>
        </p:grpSpPr>
        <p:sp>
          <p:nvSpPr>
            <p:cNvPr id="79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bx12, by12, vy12</a:t>
              </a:r>
              <a:endParaRPr lang="en-US" sz="1100" dirty="0"/>
            </a:p>
          </p:txBody>
        </p:sp>
        <p:sp>
          <p:nvSpPr>
            <p:cNvPr id="80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81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t12</a:t>
              </a:r>
              <a:endParaRPr lang="en-US" sz="1100" dirty="0"/>
            </a:p>
          </p:txBody>
        </p:sp>
      </p:grpSp>
      <p:grpSp>
        <p:nvGrpSpPr>
          <p:cNvPr id="74" name="entry11"/>
          <p:cNvGrpSpPr/>
          <p:nvPr/>
        </p:nvGrpSpPr>
        <p:grpSpPr>
          <a:xfrm>
            <a:off x="4597800" y="1210507"/>
            <a:ext cx="2286000" cy="169277"/>
            <a:chOff x="21600" y="533399"/>
            <a:chExt cx="2286000" cy="169277"/>
          </a:xfrm>
        </p:grpSpPr>
        <p:sp>
          <p:nvSpPr>
            <p:cNvPr id="75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bx11, by11, vy11</a:t>
              </a:r>
              <a:endParaRPr lang="en-US" sz="1100" dirty="0"/>
            </a:p>
          </p:txBody>
        </p:sp>
        <p:sp>
          <p:nvSpPr>
            <p:cNvPr id="76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77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t11</a:t>
              </a:r>
              <a:endParaRPr lang="en-US" sz="1100" dirty="0"/>
            </a:p>
          </p:txBody>
        </p:sp>
      </p:grpSp>
      <p:grpSp>
        <p:nvGrpSpPr>
          <p:cNvPr id="70" name="entry10"/>
          <p:cNvGrpSpPr/>
          <p:nvPr/>
        </p:nvGrpSpPr>
        <p:grpSpPr>
          <a:xfrm>
            <a:off x="4597800" y="1041230"/>
            <a:ext cx="2286000" cy="169277"/>
            <a:chOff x="21600" y="533399"/>
            <a:chExt cx="2286000" cy="169277"/>
          </a:xfrm>
        </p:grpSpPr>
        <p:sp>
          <p:nvSpPr>
            <p:cNvPr id="71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bx10, by10, vy10</a:t>
              </a:r>
              <a:endParaRPr lang="en-US" sz="1100" dirty="0"/>
            </a:p>
          </p:txBody>
        </p:sp>
        <p:sp>
          <p:nvSpPr>
            <p:cNvPr id="72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73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t10</a:t>
              </a:r>
              <a:endParaRPr lang="en-US" sz="1100" dirty="0"/>
            </a:p>
          </p:txBody>
        </p:sp>
      </p:grpSp>
      <p:grpSp>
        <p:nvGrpSpPr>
          <p:cNvPr id="60" name="entry09"/>
          <p:cNvGrpSpPr/>
          <p:nvPr/>
        </p:nvGrpSpPr>
        <p:grpSpPr>
          <a:xfrm>
            <a:off x="4597800" y="871954"/>
            <a:ext cx="2286000" cy="169277"/>
            <a:chOff x="21600" y="533399"/>
            <a:chExt cx="2286000" cy="169277"/>
          </a:xfrm>
        </p:grpSpPr>
        <p:sp>
          <p:nvSpPr>
            <p:cNvPr id="61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bx09, by09, vy09</a:t>
              </a:r>
              <a:endParaRPr lang="en-US" sz="1100" dirty="0"/>
            </a:p>
          </p:txBody>
        </p:sp>
        <p:sp>
          <p:nvSpPr>
            <p:cNvPr id="62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63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t09</a:t>
              </a:r>
              <a:endParaRPr lang="en-US" sz="1100" dirty="0"/>
            </a:p>
          </p:txBody>
        </p:sp>
      </p:grpSp>
      <p:grpSp>
        <p:nvGrpSpPr>
          <p:cNvPr id="56" name="entry08"/>
          <p:cNvGrpSpPr/>
          <p:nvPr/>
        </p:nvGrpSpPr>
        <p:grpSpPr>
          <a:xfrm>
            <a:off x="4597800" y="702676"/>
            <a:ext cx="2286000" cy="169277"/>
            <a:chOff x="21600" y="533399"/>
            <a:chExt cx="2286000" cy="169277"/>
          </a:xfrm>
        </p:grpSpPr>
        <p:sp>
          <p:nvSpPr>
            <p:cNvPr id="57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bx08, by08, vy08</a:t>
              </a:r>
              <a:endParaRPr lang="en-US" sz="1100" dirty="0"/>
            </a:p>
          </p:txBody>
        </p:sp>
        <p:sp>
          <p:nvSpPr>
            <p:cNvPr id="58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59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t08</a:t>
              </a:r>
              <a:endParaRPr lang="en-US" sz="1100" dirty="0"/>
            </a:p>
          </p:txBody>
        </p:sp>
      </p:grpSp>
      <p:grpSp>
        <p:nvGrpSpPr>
          <p:cNvPr id="3" name="entry07"/>
          <p:cNvGrpSpPr/>
          <p:nvPr/>
        </p:nvGrpSpPr>
        <p:grpSpPr>
          <a:xfrm>
            <a:off x="4597800" y="533399"/>
            <a:ext cx="2286000" cy="169277"/>
            <a:chOff x="21600" y="533399"/>
            <a:chExt cx="2286000" cy="169277"/>
          </a:xfrm>
        </p:grpSpPr>
        <p:sp>
          <p:nvSpPr>
            <p:cNvPr id="52" name="state"/>
            <p:cNvSpPr txBox="1"/>
            <p:nvPr/>
          </p:nvSpPr>
          <p:spPr>
            <a:xfrm>
              <a:off x="21600" y="533399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bx07, by07, vy07</a:t>
              </a:r>
              <a:endParaRPr lang="en-US" sz="1100" dirty="0"/>
            </a:p>
          </p:txBody>
        </p:sp>
        <p:sp>
          <p:nvSpPr>
            <p:cNvPr id="53" name="rels"/>
            <p:cNvSpPr txBox="1"/>
            <p:nvPr/>
          </p:nvSpPr>
          <p:spPr>
            <a:xfrm>
              <a:off x="1071600" y="533399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~(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55" name="target"/>
            <p:cNvSpPr txBox="1"/>
            <p:nvPr/>
          </p:nvSpPr>
          <p:spPr>
            <a:xfrm>
              <a:off x="1850400" y="533399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t07</a:t>
              </a:r>
              <a:endParaRPr lang="en-US" sz="1100" dirty="0"/>
            </a:p>
          </p:txBody>
        </p:sp>
      </p:grpSp>
      <p:sp>
        <p:nvSpPr>
          <p:cNvPr id="51" name="eq2"/>
          <p:cNvSpPr txBox="1"/>
          <p:nvPr/>
        </p:nvSpPr>
        <p:spPr>
          <a:xfrm>
            <a:off x="5360022" y="-2388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ball13"/>
          <p:cNvSpPr/>
          <p:nvPr/>
        </p:nvSpPr>
        <p:spPr>
          <a:xfrm>
            <a:off x="40146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84" name="ball12"/>
          <p:cNvSpPr/>
          <p:nvPr/>
        </p:nvSpPr>
        <p:spPr>
          <a:xfrm>
            <a:off x="37098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83" name="ball11"/>
          <p:cNvSpPr/>
          <p:nvPr/>
        </p:nvSpPr>
        <p:spPr>
          <a:xfrm>
            <a:off x="33954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82" name="ball10"/>
          <p:cNvSpPr/>
          <p:nvPr/>
        </p:nvSpPr>
        <p:spPr>
          <a:xfrm>
            <a:off x="30882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50" name="ball09"/>
          <p:cNvSpPr/>
          <p:nvPr/>
        </p:nvSpPr>
        <p:spPr>
          <a:xfrm>
            <a:off x="27858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64" name="mode2_clause"/>
          <p:cNvSpPr txBox="1"/>
          <p:nvPr/>
        </p:nvSpPr>
        <p:spPr>
          <a:xfrm>
            <a:off x="4986522" y="297763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65" name="FOIL"/>
          <p:cNvGrpSpPr/>
          <p:nvPr/>
        </p:nvGrpSpPr>
        <p:grpSpPr>
          <a:xfrm>
            <a:off x="3875783" y="1825461"/>
            <a:ext cx="2191117" cy="1152173"/>
            <a:chOff x="1504145" y="1717428"/>
            <a:chExt cx="2191117" cy="1152173"/>
          </a:xfrm>
        </p:grpSpPr>
        <p:sp>
          <p:nvSpPr>
            <p:cNvPr id="66" name="Right Brace 65"/>
            <p:cNvSpPr/>
            <p:nvPr/>
          </p:nvSpPr>
          <p:spPr>
            <a:xfrm rot="5400000">
              <a:off x="2468753" y="752820"/>
              <a:ext cx="261901" cy="219111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bgbox"/>
            <p:cNvSpPr/>
            <p:nvPr/>
          </p:nvSpPr>
          <p:spPr>
            <a:xfrm>
              <a:off x="2193000" y="1979329"/>
              <a:ext cx="835245" cy="457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Straight Arrow Connector 67"/>
            <p:cNvCxnSpPr>
              <a:stCxn id="67" idx="2"/>
            </p:cNvCxnSpPr>
            <p:nvPr/>
          </p:nvCxnSpPr>
          <p:spPr>
            <a:xfrm>
              <a:off x="2610623" y="2436529"/>
              <a:ext cx="377761" cy="433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mode1_clause"/>
          <p:cNvSpPr txBox="1"/>
          <p:nvPr/>
        </p:nvSpPr>
        <p:spPr>
          <a:xfrm>
            <a:off x="2668722" y="29776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~(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64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88"/>
    </mc:Choice>
    <mc:Fallback xmlns="">
      <p:transition spd="slow" advTm="12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4" grpId="1" animBg="1"/>
      <p:bldP spid="83" grpId="0" animBg="1"/>
      <p:bldP spid="83" grpId="1" animBg="1"/>
      <p:bldP spid="82" grpId="0" animBg="1"/>
      <p:bldP spid="82" grpId="1" animBg="1"/>
      <p:bldP spid="50" grpId="0" animBg="1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all_mode_entries"/>
          <p:cNvGrpSpPr/>
          <p:nvPr/>
        </p:nvGrpSpPr>
        <p:grpSpPr>
          <a:xfrm>
            <a:off x="2311800" y="-16666"/>
            <a:ext cx="2286000" cy="1565728"/>
            <a:chOff x="2311800" y="-16666"/>
            <a:chExt cx="2286000" cy="1565728"/>
          </a:xfrm>
        </p:grpSpPr>
        <p:grpSp>
          <p:nvGrpSpPr>
            <p:cNvPr id="42" name="entry06"/>
            <p:cNvGrpSpPr/>
            <p:nvPr/>
          </p:nvGrpSpPr>
          <p:grpSpPr>
            <a:xfrm>
              <a:off x="2311800" y="1379785"/>
              <a:ext cx="2286000" cy="169277"/>
              <a:chOff x="0" y="533400"/>
              <a:chExt cx="2286000" cy="169277"/>
            </a:xfrm>
          </p:grpSpPr>
          <p:sp>
            <p:nvSpPr>
              <p:cNvPr id="43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bx06, by06, vy06</a:t>
                </a:r>
                <a:endParaRPr lang="en-US" sz="1100" dirty="0"/>
              </a:p>
            </p:txBody>
          </p:sp>
          <p:sp>
            <p:nvSpPr>
              <p:cNvPr id="44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5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t06</a:t>
                </a:r>
                <a:endParaRPr lang="en-US" sz="1100" dirty="0"/>
              </a:p>
            </p:txBody>
          </p:sp>
        </p:grpSp>
        <p:grpSp>
          <p:nvGrpSpPr>
            <p:cNvPr id="30" name="entry05"/>
            <p:cNvGrpSpPr/>
            <p:nvPr/>
          </p:nvGrpSpPr>
          <p:grpSpPr>
            <a:xfrm>
              <a:off x="2311800" y="1210508"/>
              <a:ext cx="2286000" cy="169277"/>
              <a:chOff x="0" y="533400"/>
              <a:chExt cx="2286000" cy="169277"/>
            </a:xfrm>
          </p:grpSpPr>
          <p:sp>
            <p:nvSpPr>
              <p:cNvPr id="3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bx05, by05, vy05</a:t>
                </a:r>
                <a:endParaRPr lang="en-US" sz="1100" dirty="0"/>
              </a:p>
            </p:txBody>
          </p:sp>
          <p:sp>
            <p:nvSpPr>
              <p:cNvPr id="3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t05</a:t>
                </a:r>
                <a:endParaRPr lang="en-US" sz="1100" dirty="0"/>
              </a:p>
            </p:txBody>
          </p:sp>
        </p:grpSp>
        <p:grpSp>
          <p:nvGrpSpPr>
            <p:cNvPr id="26" name="entry04"/>
            <p:cNvGrpSpPr/>
            <p:nvPr/>
          </p:nvGrpSpPr>
          <p:grpSpPr>
            <a:xfrm>
              <a:off x="2311800" y="1041231"/>
              <a:ext cx="2286000" cy="169277"/>
              <a:chOff x="0" y="533400"/>
              <a:chExt cx="2286000" cy="169277"/>
            </a:xfrm>
          </p:grpSpPr>
          <p:sp>
            <p:nvSpPr>
              <p:cNvPr id="27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bx04, by04, vy04</a:t>
                </a:r>
                <a:endParaRPr lang="en-US" sz="1100" dirty="0"/>
              </a:p>
            </p:txBody>
          </p:sp>
          <p:sp>
            <p:nvSpPr>
              <p:cNvPr id="28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29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t04</a:t>
                </a:r>
                <a:endParaRPr lang="en-US" sz="1100" dirty="0"/>
              </a:p>
            </p:txBody>
          </p:sp>
        </p:grpSp>
        <p:grpSp>
          <p:nvGrpSpPr>
            <p:cNvPr id="38" name="entry03"/>
            <p:cNvGrpSpPr/>
            <p:nvPr/>
          </p:nvGrpSpPr>
          <p:grpSpPr>
            <a:xfrm>
              <a:off x="2311800" y="871954"/>
              <a:ext cx="2286000" cy="169277"/>
              <a:chOff x="0" y="533400"/>
              <a:chExt cx="2286000" cy="169277"/>
            </a:xfrm>
          </p:grpSpPr>
          <p:sp>
            <p:nvSpPr>
              <p:cNvPr id="39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bx03, by03, vy03</a:t>
                </a:r>
                <a:endParaRPr lang="en-US" sz="1100" dirty="0"/>
              </a:p>
            </p:txBody>
          </p:sp>
          <p:sp>
            <p:nvSpPr>
              <p:cNvPr id="40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1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t03</a:t>
                </a:r>
                <a:endParaRPr lang="en-US" sz="1100" dirty="0"/>
              </a:p>
            </p:txBody>
          </p:sp>
        </p:grpSp>
        <p:grpSp>
          <p:nvGrpSpPr>
            <p:cNvPr id="34" name="entry02"/>
            <p:cNvGrpSpPr/>
            <p:nvPr/>
          </p:nvGrpSpPr>
          <p:grpSpPr>
            <a:xfrm>
              <a:off x="2311800" y="702677"/>
              <a:ext cx="2286000" cy="169277"/>
              <a:chOff x="0" y="533400"/>
              <a:chExt cx="2286000" cy="169277"/>
            </a:xfrm>
          </p:grpSpPr>
          <p:sp>
            <p:nvSpPr>
              <p:cNvPr id="35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bx02, by02, vy02</a:t>
                </a:r>
                <a:endParaRPr lang="en-US" sz="1100" dirty="0"/>
              </a:p>
            </p:txBody>
          </p:sp>
          <p:sp>
            <p:nvSpPr>
              <p:cNvPr id="36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7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t02</a:t>
                </a:r>
                <a:endParaRPr lang="en-US" sz="1100" dirty="0"/>
              </a:p>
            </p:txBody>
          </p:sp>
        </p:grpSp>
        <p:grpSp>
          <p:nvGrpSpPr>
            <p:cNvPr id="14" name="entry01"/>
            <p:cNvGrpSpPr/>
            <p:nvPr/>
          </p:nvGrpSpPr>
          <p:grpSpPr>
            <a:xfrm>
              <a:off x="2311800" y="533400"/>
              <a:ext cx="2286000" cy="169277"/>
              <a:chOff x="0" y="533400"/>
              <a:chExt cx="2286000" cy="169277"/>
            </a:xfrm>
          </p:grpSpPr>
          <p:sp>
            <p:nvSpPr>
              <p:cNvPr id="1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bx01, by01, vy01</a:t>
                </a:r>
                <a:endParaRPr lang="en-US" sz="1100" dirty="0"/>
              </a:p>
            </p:txBody>
          </p:sp>
          <p:sp>
            <p:nvSpPr>
              <p:cNvPr id="1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1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t01</a:t>
                </a:r>
                <a:endParaRPr lang="en-US" sz="1100" dirty="0"/>
              </a:p>
            </p:txBody>
          </p:sp>
        </p:grpSp>
        <p:sp>
          <p:nvSpPr>
            <p:cNvPr id="25" name="eq1"/>
            <p:cNvSpPr txBox="1"/>
            <p:nvPr/>
          </p:nvSpPr>
          <p:spPr>
            <a:xfrm>
              <a:off x="2755132" y="-16666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– 0.98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roll_mode_entries"/>
          <p:cNvGrpSpPr/>
          <p:nvPr/>
        </p:nvGrpSpPr>
        <p:grpSpPr>
          <a:xfrm>
            <a:off x="4597800" y="-23885"/>
            <a:ext cx="2286000" cy="1742224"/>
            <a:chOff x="4597800" y="-23885"/>
            <a:chExt cx="2286000" cy="1742224"/>
          </a:xfrm>
        </p:grpSpPr>
        <p:grpSp>
          <p:nvGrpSpPr>
            <p:cNvPr id="86" name="entry13"/>
            <p:cNvGrpSpPr/>
            <p:nvPr/>
          </p:nvGrpSpPr>
          <p:grpSpPr>
            <a:xfrm>
              <a:off x="4597800" y="1549062"/>
              <a:ext cx="2286000" cy="169277"/>
              <a:chOff x="21600" y="533399"/>
              <a:chExt cx="2286000" cy="169277"/>
            </a:xfrm>
          </p:grpSpPr>
          <p:sp>
            <p:nvSpPr>
              <p:cNvPr id="87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bx13, by13, vy13</a:t>
                </a:r>
                <a:endParaRPr lang="en-US" sz="1100" dirty="0"/>
              </a:p>
            </p:txBody>
          </p:sp>
          <p:sp>
            <p:nvSpPr>
              <p:cNvPr id="88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89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t13</a:t>
                </a:r>
                <a:endParaRPr lang="en-US" sz="1100" dirty="0"/>
              </a:p>
            </p:txBody>
          </p:sp>
        </p:grpSp>
        <p:grpSp>
          <p:nvGrpSpPr>
            <p:cNvPr id="78" name="entry12"/>
            <p:cNvGrpSpPr/>
            <p:nvPr/>
          </p:nvGrpSpPr>
          <p:grpSpPr>
            <a:xfrm>
              <a:off x="4597800" y="1379784"/>
              <a:ext cx="2286000" cy="169277"/>
              <a:chOff x="21600" y="533399"/>
              <a:chExt cx="2286000" cy="169277"/>
            </a:xfrm>
          </p:grpSpPr>
          <p:sp>
            <p:nvSpPr>
              <p:cNvPr id="79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bx12, by12, vy12</a:t>
                </a:r>
                <a:endParaRPr lang="en-US" sz="1100" dirty="0"/>
              </a:p>
            </p:txBody>
          </p:sp>
          <p:sp>
            <p:nvSpPr>
              <p:cNvPr id="80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81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t12</a:t>
                </a:r>
                <a:endParaRPr lang="en-US" sz="1100" dirty="0"/>
              </a:p>
            </p:txBody>
          </p:sp>
        </p:grpSp>
        <p:grpSp>
          <p:nvGrpSpPr>
            <p:cNvPr id="74" name="entry11"/>
            <p:cNvGrpSpPr/>
            <p:nvPr/>
          </p:nvGrpSpPr>
          <p:grpSpPr>
            <a:xfrm>
              <a:off x="4597800" y="1210507"/>
              <a:ext cx="2286000" cy="169277"/>
              <a:chOff x="21600" y="533399"/>
              <a:chExt cx="2286000" cy="169277"/>
            </a:xfrm>
          </p:grpSpPr>
          <p:sp>
            <p:nvSpPr>
              <p:cNvPr id="75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bx11, by11, vy11</a:t>
                </a:r>
                <a:endParaRPr lang="en-US" sz="1100" dirty="0"/>
              </a:p>
            </p:txBody>
          </p:sp>
          <p:sp>
            <p:nvSpPr>
              <p:cNvPr id="76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77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t11</a:t>
                </a:r>
                <a:endParaRPr lang="en-US" sz="1100" dirty="0"/>
              </a:p>
            </p:txBody>
          </p:sp>
        </p:grpSp>
        <p:grpSp>
          <p:nvGrpSpPr>
            <p:cNvPr id="70" name="entry10"/>
            <p:cNvGrpSpPr/>
            <p:nvPr/>
          </p:nvGrpSpPr>
          <p:grpSpPr>
            <a:xfrm>
              <a:off x="4597800" y="1041230"/>
              <a:ext cx="2286000" cy="169277"/>
              <a:chOff x="21600" y="533399"/>
              <a:chExt cx="2286000" cy="169277"/>
            </a:xfrm>
          </p:grpSpPr>
          <p:sp>
            <p:nvSpPr>
              <p:cNvPr id="71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bx10, by10, vy10</a:t>
                </a:r>
                <a:endParaRPr lang="en-US" sz="1100" dirty="0"/>
              </a:p>
            </p:txBody>
          </p:sp>
          <p:sp>
            <p:nvSpPr>
              <p:cNvPr id="72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73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t10</a:t>
                </a:r>
                <a:endParaRPr lang="en-US" sz="1100" dirty="0"/>
              </a:p>
            </p:txBody>
          </p:sp>
        </p:grpSp>
        <p:grpSp>
          <p:nvGrpSpPr>
            <p:cNvPr id="60" name="entry09"/>
            <p:cNvGrpSpPr/>
            <p:nvPr/>
          </p:nvGrpSpPr>
          <p:grpSpPr>
            <a:xfrm>
              <a:off x="4597800" y="871954"/>
              <a:ext cx="2286000" cy="169277"/>
              <a:chOff x="21600" y="533399"/>
              <a:chExt cx="2286000" cy="169277"/>
            </a:xfrm>
          </p:grpSpPr>
          <p:sp>
            <p:nvSpPr>
              <p:cNvPr id="61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bx09, by09, vy09</a:t>
                </a:r>
                <a:endParaRPr lang="en-US" sz="1100" dirty="0"/>
              </a:p>
            </p:txBody>
          </p:sp>
          <p:sp>
            <p:nvSpPr>
              <p:cNvPr id="62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63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t09</a:t>
                </a:r>
                <a:endParaRPr lang="en-US" sz="1100" dirty="0"/>
              </a:p>
            </p:txBody>
          </p:sp>
        </p:grpSp>
        <p:grpSp>
          <p:nvGrpSpPr>
            <p:cNvPr id="56" name="entry08"/>
            <p:cNvGrpSpPr/>
            <p:nvPr/>
          </p:nvGrpSpPr>
          <p:grpSpPr>
            <a:xfrm>
              <a:off x="4597800" y="702676"/>
              <a:ext cx="2286000" cy="169277"/>
              <a:chOff x="21600" y="533399"/>
              <a:chExt cx="2286000" cy="169277"/>
            </a:xfrm>
          </p:grpSpPr>
          <p:sp>
            <p:nvSpPr>
              <p:cNvPr id="57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bx08, by08, vy08</a:t>
                </a:r>
                <a:endParaRPr lang="en-US" sz="1100" dirty="0"/>
              </a:p>
            </p:txBody>
          </p:sp>
          <p:sp>
            <p:nvSpPr>
              <p:cNvPr id="58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59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t08</a:t>
                </a:r>
                <a:endParaRPr lang="en-US" sz="1100" dirty="0"/>
              </a:p>
            </p:txBody>
          </p:sp>
        </p:grpSp>
        <p:grpSp>
          <p:nvGrpSpPr>
            <p:cNvPr id="3" name="entry07"/>
            <p:cNvGrpSpPr/>
            <p:nvPr/>
          </p:nvGrpSpPr>
          <p:grpSpPr>
            <a:xfrm>
              <a:off x="4597800" y="533399"/>
              <a:ext cx="2286000" cy="169277"/>
              <a:chOff x="21600" y="533399"/>
              <a:chExt cx="2286000" cy="169277"/>
            </a:xfrm>
          </p:grpSpPr>
          <p:sp>
            <p:nvSpPr>
              <p:cNvPr id="52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bx07, by07, vy07</a:t>
                </a:r>
                <a:endParaRPr lang="en-US" sz="1100" dirty="0"/>
              </a:p>
            </p:txBody>
          </p:sp>
          <p:sp>
            <p:nvSpPr>
              <p:cNvPr id="53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55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t07</a:t>
                </a:r>
                <a:endParaRPr lang="en-US" sz="1100" dirty="0"/>
              </a:p>
            </p:txBody>
          </p:sp>
        </p:grpSp>
        <p:sp>
          <p:nvSpPr>
            <p:cNvPr id="51" name="eq2"/>
            <p:cNvSpPr txBox="1"/>
            <p:nvPr/>
          </p:nvSpPr>
          <p:spPr>
            <a:xfrm>
              <a:off x="5360022" y="-23885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3" name="ball16"/>
          <p:cNvSpPr/>
          <p:nvPr/>
        </p:nvSpPr>
        <p:spPr>
          <a:xfrm>
            <a:off x="5404268" y="57456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92" name="ball15"/>
          <p:cNvSpPr/>
          <p:nvPr/>
        </p:nvSpPr>
        <p:spPr>
          <a:xfrm>
            <a:off x="4893068" y="56448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91" name="ball14"/>
          <p:cNvSpPr/>
          <p:nvPr/>
        </p:nvSpPr>
        <p:spPr>
          <a:xfrm>
            <a:off x="4453868" y="55656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85" name="ball13"/>
          <p:cNvSpPr/>
          <p:nvPr/>
        </p:nvSpPr>
        <p:spPr>
          <a:xfrm>
            <a:off x="4014668" y="54864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98" name="entry16"/>
          <p:cNvGrpSpPr/>
          <p:nvPr/>
        </p:nvGrpSpPr>
        <p:grpSpPr>
          <a:xfrm>
            <a:off x="47100" y="872861"/>
            <a:ext cx="2286000" cy="169277"/>
            <a:chOff x="152400" y="1286684"/>
            <a:chExt cx="2286000" cy="169277"/>
          </a:xfrm>
        </p:grpSpPr>
        <p:sp>
          <p:nvSpPr>
            <p:cNvPr id="99" name="state"/>
            <p:cNvSpPr txBox="1"/>
            <p:nvPr/>
          </p:nvSpPr>
          <p:spPr>
            <a:xfrm>
              <a:off x="152400" y="1286684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bx16, by16, vy16</a:t>
              </a:r>
              <a:endParaRPr lang="en-US" sz="1100" dirty="0"/>
            </a:p>
          </p:txBody>
        </p:sp>
        <p:sp>
          <p:nvSpPr>
            <p:cNvPr id="100" name="rels"/>
            <p:cNvSpPr txBox="1"/>
            <p:nvPr/>
          </p:nvSpPr>
          <p:spPr>
            <a:xfrm>
              <a:off x="1202400" y="1286684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101" name="target"/>
            <p:cNvSpPr txBox="1"/>
            <p:nvPr/>
          </p:nvSpPr>
          <p:spPr>
            <a:xfrm>
              <a:off x="1981200" y="1286684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t16</a:t>
              </a:r>
              <a:endParaRPr lang="en-US" sz="1100" dirty="0"/>
            </a:p>
          </p:txBody>
        </p:sp>
      </p:grpSp>
      <p:grpSp>
        <p:nvGrpSpPr>
          <p:cNvPr id="94" name="entry15"/>
          <p:cNvGrpSpPr/>
          <p:nvPr/>
        </p:nvGrpSpPr>
        <p:grpSpPr>
          <a:xfrm>
            <a:off x="47100" y="703584"/>
            <a:ext cx="2286000" cy="169277"/>
            <a:chOff x="152400" y="1286684"/>
            <a:chExt cx="2286000" cy="169277"/>
          </a:xfrm>
        </p:grpSpPr>
        <p:sp>
          <p:nvSpPr>
            <p:cNvPr id="95" name="state"/>
            <p:cNvSpPr txBox="1"/>
            <p:nvPr/>
          </p:nvSpPr>
          <p:spPr>
            <a:xfrm>
              <a:off x="152400" y="1286684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bx15, by15, vy15</a:t>
              </a:r>
              <a:endParaRPr lang="en-US" sz="1100" dirty="0"/>
            </a:p>
          </p:txBody>
        </p:sp>
        <p:sp>
          <p:nvSpPr>
            <p:cNvPr id="96" name="rels"/>
            <p:cNvSpPr txBox="1"/>
            <p:nvPr/>
          </p:nvSpPr>
          <p:spPr>
            <a:xfrm>
              <a:off x="1202400" y="1286684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97" name="target"/>
            <p:cNvSpPr txBox="1"/>
            <p:nvPr/>
          </p:nvSpPr>
          <p:spPr>
            <a:xfrm>
              <a:off x="1981200" y="1286684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t15</a:t>
              </a:r>
              <a:endParaRPr lang="en-US" sz="1100" dirty="0"/>
            </a:p>
          </p:txBody>
        </p:sp>
      </p:grpSp>
      <p:grpSp>
        <p:nvGrpSpPr>
          <p:cNvPr id="6" name="entry14"/>
          <p:cNvGrpSpPr/>
          <p:nvPr/>
        </p:nvGrpSpPr>
        <p:grpSpPr>
          <a:xfrm>
            <a:off x="47100" y="534307"/>
            <a:ext cx="2286000" cy="169277"/>
            <a:chOff x="152400" y="1286684"/>
            <a:chExt cx="2286000" cy="169277"/>
          </a:xfrm>
        </p:grpSpPr>
        <p:sp>
          <p:nvSpPr>
            <p:cNvPr id="68" name="state"/>
            <p:cNvSpPr txBox="1"/>
            <p:nvPr/>
          </p:nvSpPr>
          <p:spPr>
            <a:xfrm>
              <a:off x="152400" y="1286684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bx14, by14, vy14</a:t>
              </a:r>
              <a:endParaRPr lang="en-US" sz="1100" dirty="0"/>
            </a:p>
          </p:txBody>
        </p:sp>
        <p:sp>
          <p:nvSpPr>
            <p:cNvPr id="69" name="rels"/>
            <p:cNvSpPr txBox="1"/>
            <p:nvPr/>
          </p:nvSpPr>
          <p:spPr>
            <a:xfrm>
              <a:off x="1202400" y="1286684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90" name="target"/>
            <p:cNvSpPr txBox="1"/>
            <p:nvPr/>
          </p:nvSpPr>
          <p:spPr>
            <a:xfrm>
              <a:off x="1981200" y="1286684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t14</a:t>
              </a:r>
              <a:endParaRPr lang="en-US" sz="1100" dirty="0"/>
            </a:p>
          </p:txBody>
        </p:sp>
      </p:grpSp>
      <p:grpSp>
        <p:nvGrpSpPr>
          <p:cNvPr id="106" name="ransac3"/>
          <p:cNvGrpSpPr/>
          <p:nvPr/>
        </p:nvGrpSpPr>
        <p:grpSpPr>
          <a:xfrm>
            <a:off x="2209800" y="457200"/>
            <a:ext cx="2782268" cy="685800"/>
            <a:chOff x="2209800" y="457200"/>
            <a:chExt cx="2782268" cy="685800"/>
          </a:xfrm>
        </p:grpSpPr>
        <p:sp>
          <p:nvSpPr>
            <p:cNvPr id="107" name="bgbox"/>
            <p:cNvSpPr/>
            <p:nvPr/>
          </p:nvSpPr>
          <p:spPr>
            <a:xfrm>
              <a:off x="2286000" y="457200"/>
              <a:ext cx="2706068" cy="685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Left Brace 107"/>
            <p:cNvSpPr/>
            <p:nvPr/>
          </p:nvSpPr>
          <p:spPr>
            <a:xfrm rot="10800000">
              <a:off x="2209800" y="533399"/>
              <a:ext cx="228600" cy="507831"/>
            </a:xfrm>
            <a:prstGeom prst="lef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ansac"/>
            <p:cNvSpPr txBox="1"/>
            <p:nvPr/>
          </p:nvSpPr>
          <p:spPr>
            <a:xfrm>
              <a:off x="2514600" y="637401"/>
              <a:ext cx="79837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RANSAC</a:t>
              </a:r>
              <a:endParaRPr lang="en-US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3352800" y="783115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eq1"/>
            <p:cNvSpPr txBox="1"/>
            <p:nvPr/>
          </p:nvSpPr>
          <p:spPr>
            <a:xfrm>
              <a:off x="3517132" y="602649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– 0.7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4" name="mode2_clause"/>
          <p:cNvSpPr txBox="1"/>
          <p:nvPr/>
        </p:nvSpPr>
        <p:spPr>
          <a:xfrm>
            <a:off x="4986522" y="297763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2" name="mode1_clause"/>
          <p:cNvSpPr txBox="1"/>
          <p:nvPr/>
        </p:nvSpPr>
        <p:spPr>
          <a:xfrm>
            <a:off x="2668722" y="29776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~(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39"/>
    </mc:Choice>
    <mc:Fallback xmlns="">
      <p:transition spd="slow" advTm="11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2" grpId="0" animBg="1"/>
      <p:bldP spid="92" grpId="1" animBg="1"/>
      <p:bldP spid="91" grpId="0" animBg="1"/>
      <p:bldP spid="91" grpId="1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all_mode_entries"/>
          <p:cNvGrpSpPr/>
          <p:nvPr/>
        </p:nvGrpSpPr>
        <p:grpSpPr>
          <a:xfrm>
            <a:off x="2311800" y="-16666"/>
            <a:ext cx="2286000" cy="1565728"/>
            <a:chOff x="2311800" y="-16666"/>
            <a:chExt cx="2286000" cy="1565728"/>
          </a:xfrm>
        </p:grpSpPr>
        <p:grpSp>
          <p:nvGrpSpPr>
            <p:cNvPr id="42" name="entry06"/>
            <p:cNvGrpSpPr/>
            <p:nvPr/>
          </p:nvGrpSpPr>
          <p:grpSpPr>
            <a:xfrm>
              <a:off x="2311800" y="1379785"/>
              <a:ext cx="2286000" cy="169277"/>
              <a:chOff x="0" y="533400"/>
              <a:chExt cx="2286000" cy="169277"/>
            </a:xfrm>
          </p:grpSpPr>
          <p:sp>
            <p:nvSpPr>
              <p:cNvPr id="43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bx06, by06, vy06</a:t>
                </a:r>
                <a:endParaRPr lang="en-US" sz="1100" dirty="0"/>
              </a:p>
            </p:txBody>
          </p:sp>
          <p:sp>
            <p:nvSpPr>
              <p:cNvPr id="44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5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t06</a:t>
                </a:r>
                <a:endParaRPr lang="en-US" sz="1100" dirty="0"/>
              </a:p>
            </p:txBody>
          </p:sp>
        </p:grpSp>
        <p:grpSp>
          <p:nvGrpSpPr>
            <p:cNvPr id="30" name="entry05"/>
            <p:cNvGrpSpPr/>
            <p:nvPr/>
          </p:nvGrpSpPr>
          <p:grpSpPr>
            <a:xfrm>
              <a:off x="2311800" y="1210508"/>
              <a:ext cx="2286000" cy="169277"/>
              <a:chOff x="0" y="533400"/>
              <a:chExt cx="2286000" cy="169277"/>
            </a:xfrm>
          </p:grpSpPr>
          <p:sp>
            <p:nvSpPr>
              <p:cNvPr id="3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bx05, by05, vy05</a:t>
                </a:r>
                <a:endParaRPr lang="en-US" sz="1100" dirty="0"/>
              </a:p>
            </p:txBody>
          </p:sp>
          <p:sp>
            <p:nvSpPr>
              <p:cNvPr id="3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t05</a:t>
                </a:r>
                <a:endParaRPr lang="en-US" sz="1100" dirty="0"/>
              </a:p>
            </p:txBody>
          </p:sp>
        </p:grpSp>
        <p:grpSp>
          <p:nvGrpSpPr>
            <p:cNvPr id="26" name="entry04"/>
            <p:cNvGrpSpPr/>
            <p:nvPr/>
          </p:nvGrpSpPr>
          <p:grpSpPr>
            <a:xfrm>
              <a:off x="2311800" y="1041231"/>
              <a:ext cx="2286000" cy="169277"/>
              <a:chOff x="0" y="533400"/>
              <a:chExt cx="2286000" cy="169277"/>
            </a:xfrm>
          </p:grpSpPr>
          <p:sp>
            <p:nvSpPr>
              <p:cNvPr id="27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bx04, by04, vy04</a:t>
                </a:r>
                <a:endParaRPr lang="en-US" sz="1100" dirty="0"/>
              </a:p>
            </p:txBody>
          </p:sp>
          <p:sp>
            <p:nvSpPr>
              <p:cNvPr id="28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29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t04</a:t>
                </a:r>
                <a:endParaRPr lang="en-US" sz="1100" dirty="0"/>
              </a:p>
            </p:txBody>
          </p:sp>
        </p:grpSp>
        <p:grpSp>
          <p:nvGrpSpPr>
            <p:cNvPr id="38" name="entry03"/>
            <p:cNvGrpSpPr/>
            <p:nvPr/>
          </p:nvGrpSpPr>
          <p:grpSpPr>
            <a:xfrm>
              <a:off x="2311800" y="871954"/>
              <a:ext cx="2286000" cy="169277"/>
              <a:chOff x="0" y="533400"/>
              <a:chExt cx="2286000" cy="169277"/>
            </a:xfrm>
          </p:grpSpPr>
          <p:sp>
            <p:nvSpPr>
              <p:cNvPr id="39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bx03, by03, vy03</a:t>
                </a:r>
                <a:endParaRPr lang="en-US" sz="1100" dirty="0"/>
              </a:p>
            </p:txBody>
          </p:sp>
          <p:sp>
            <p:nvSpPr>
              <p:cNvPr id="40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41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t03</a:t>
                </a:r>
                <a:endParaRPr lang="en-US" sz="1100" dirty="0"/>
              </a:p>
            </p:txBody>
          </p:sp>
        </p:grpSp>
        <p:grpSp>
          <p:nvGrpSpPr>
            <p:cNvPr id="34" name="entry02"/>
            <p:cNvGrpSpPr/>
            <p:nvPr/>
          </p:nvGrpSpPr>
          <p:grpSpPr>
            <a:xfrm>
              <a:off x="2311800" y="702677"/>
              <a:ext cx="2286000" cy="169277"/>
              <a:chOff x="0" y="533400"/>
              <a:chExt cx="2286000" cy="169277"/>
            </a:xfrm>
          </p:grpSpPr>
          <p:sp>
            <p:nvSpPr>
              <p:cNvPr id="35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bx02, by02, vy02</a:t>
                </a:r>
                <a:endParaRPr lang="en-US" sz="1100" dirty="0"/>
              </a:p>
            </p:txBody>
          </p:sp>
          <p:sp>
            <p:nvSpPr>
              <p:cNvPr id="36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37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t02</a:t>
                </a:r>
                <a:endParaRPr lang="en-US" sz="1100" dirty="0"/>
              </a:p>
            </p:txBody>
          </p:sp>
        </p:grpSp>
        <p:grpSp>
          <p:nvGrpSpPr>
            <p:cNvPr id="14" name="entry01"/>
            <p:cNvGrpSpPr/>
            <p:nvPr/>
          </p:nvGrpSpPr>
          <p:grpSpPr>
            <a:xfrm>
              <a:off x="2311800" y="533400"/>
              <a:ext cx="2286000" cy="169277"/>
              <a:chOff x="0" y="533400"/>
              <a:chExt cx="2286000" cy="169277"/>
            </a:xfrm>
          </p:grpSpPr>
          <p:sp>
            <p:nvSpPr>
              <p:cNvPr id="11" name="state"/>
              <p:cNvSpPr txBox="1"/>
              <p:nvPr/>
            </p:nvSpPr>
            <p:spPr>
              <a:xfrm>
                <a:off x="0" y="533400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bx01, by01, vy01</a:t>
                </a:r>
                <a:endParaRPr lang="en-US" sz="1100" dirty="0"/>
              </a:p>
            </p:txBody>
          </p:sp>
          <p:sp>
            <p:nvSpPr>
              <p:cNvPr id="12" name="rels"/>
              <p:cNvSpPr txBox="1"/>
              <p:nvPr/>
            </p:nvSpPr>
            <p:spPr>
              <a:xfrm>
                <a:off x="1050000" y="533400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~(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13" name="target"/>
              <p:cNvSpPr txBox="1"/>
              <p:nvPr/>
            </p:nvSpPr>
            <p:spPr>
              <a:xfrm>
                <a:off x="1828800" y="533400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t01</a:t>
                </a:r>
                <a:endParaRPr lang="en-US" sz="1100" dirty="0"/>
              </a:p>
            </p:txBody>
          </p:sp>
        </p:grpSp>
        <p:sp>
          <p:nvSpPr>
            <p:cNvPr id="25" name="eq1"/>
            <p:cNvSpPr txBox="1"/>
            <p:nvPr/>
          </p:nvSpPr>
          <p:spPr>
            <a:xfrm>
              <a:off x="2755132" y="-16666"/>
              <a:ext cx="1359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 – 0.98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roll_mode_entries"/>
          <p:cNvGrpSpPr/>
          <p:nvPr/>
        </p:nvGrpSpPr>
        <p:grpSpPr>
          <a:xfrm>
            <a:off x="4597800" y="-23885"/>
            <a:ext cx="2286000" cy="1742224"/>
            <a:chOff x="4597800" y="-23885"/>
            <a:chExt cx="2286000" cy="1742224"/>
          </a:xfrm>
        </p:grpSpPr>
        <p:grpSp>
          <p:nvGrpSpPr>
            <p:cNvPr id="86" name="entry13"/>
            <p:cNvGrpSpPr/>
            <p:nvPr/>
          </p:nvGrpSpPr>
          <p:grpSpPr>
            <a:xfrm>
              <a:off x="4597800" y="1549062"/>
              <a:ext cx="2286000" cy="169277"/>
              <a:chOff x="21600" y="533399"/>
              <a:chExt cx="2286000" cy="169277"/>
            </a:xfrm>
          </p:grpSpPr>
          <p:sp>
            <p:nvSpPr>
              <p:cNvPr id="87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bx13, by13, vy13</a:t>
                </a:r>
                <a:endParaRPr lang="en-US" sz="1100" dirty="0"/>
              </a:p>
            </p:txBody>
          </p:sp>
          <p:sp>
            <p:nvSpPr>
              <p:cNvPr id="88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89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t13</a:t>
                </a:r>
                <a:endParaRPr lang="en-US" sz="1100" dirty="0"/>
              </a:p>
            </p:txBody>
          </p:sp>
        </p:grpSp>
        <p:grpSp>
          <p:nvGrpSpPr>
            <p:cNvPr id="78" name="entry12"/>
            <p:cNvGrpSpPr/>
            <p:nvPr/>
          </p:nvGrpSpPr>
          <p:grpSpPr>
            <a:xfrm>
              <a:off x="4597800" y="1379784"/>
              <a:ext cx="2286000" cy="169277"/>
              <a:chOff x="21600" y="533399"/>
              <a:chExt cx="2286000" cy="169277"/>
            </a:xfrm>
          </p:grpSpPr>
          <p:sp>
            <p:nvSpPr>
              <p:cNvPr id="79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bx12, by12, vy12</a:t>
                </a:r>
                <a:endParaRPr lang="en-US" sz="1100" dirty="0"/>
              </a:p>
            </p:txBody>
          </p:sp>
          <p:sp>
            <p:nvSpPr>
              <p:cNvPr id="80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81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t12</a:t>
                </a:r>
                <a:endParaRPr lang="en-US" sz="1100" dirty="0"/>
              </a:p>
            </p:txBody>
          </p:sp>
        </p:grpSp>
        <p:grpSp>
          <p:nvGrpSpPr>
            <p:cNvPr id="74" name="entry11"/>
            <p:cNvGrpSpPr/>
            <p:nvPr/>
          </p:nvGrpSpPr>
          <p:grpSpPr>
            <a:xfrm>
              <a:off x="4597800" y="1210507"/>
              <a:ext cx="2286000" cy="169277"/>
              <a:chOff x="21600" y="533399"/>
              <a:chExt cx="2286000" cy="169277"/>
            </a:xfrm>
          </p:grpSpPr>
          <p:sp>
            <p:nvSpPr>
              <p:cNvPr id="75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bx11, by11, vy11</a:t>
                </a:r>
                <a:endParaRPr lang="en-US" sz="1100" dirty="0"/>
              </a:p>
            </p:txBody>
          </p:sp>
          <p:sp>
            <p:nvSpPr>
              <p:cNvPr id="76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77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t11</a:t>
                </a:r>
                <a:endParaRPr lang="en-US" sz="1100" dirty="0"/>
              </a:p>
            </p:txBody>
          </p:sp>
        </p:grpSp>
        <p:grpSp>
          <p:nvGrpSpPr>
            <p:cNvPr id="70" name="entry10"/>
            <p:cNvGrpSpPr/>
            <p:nvPr/>
          </p:nvGrpSpPr>
          <p:grpSpPr>
            <a:xfrm>
              <a:off x="4597800" y="1041230"/>
              <a:ext cx="2286000" cy="169277"/>
              <a:chOff x="21600" y="533399"/>
              <a:chExt cx="2286000" cy="169277"/>
            </a:xfrm>
          </p:grpSpPr>
          <p:sp>
            <p:nvSpPr>
              <p:cNvPr id="71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bx10, by10, vy10</a:t>
                </a:r>
                <a:endParaRPr lang="en-US" sz="1100" dirty="0"/>
              </a:p>
            </p:txBody>
          </p:sp>
          <p:sp>
            <p:nvSpPr>
              <p:cNvPr id="72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73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t10</a:t>
                </a:r>
                <a:endParaRPr lang="en-US" sz="1100" dirty="0"/>
              </a:p>
            </p:txBody>
          </p:sp>
        </p:grpSp>
        <p:grpSp>
          <p:nvGrpSpPr>
            <p:cNvPr id="60" name="entry09"/>
            <p:cNvGrpSpPr/>
            <p:nvPr/>
          </p:nvGrpSpPr>
          <p:grpSpPr>
            <a:xfrm>
              <a:off x="4597800" y="871954"/>
              <a:ext cx="2286000" cy="169277"/>
              <a:chOff x="21600" y="533399"/>
              <a:chExt cx="2286000" cy="169277"/>
            </a:xfrm>
          </p:grpSpPr>
          <p:sp>
            <p:nvSpPr>
              <p:cNvPr id="61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bx09, by09, vy09</a:t>
                </a:r>
                <a:endParaRPr lang="en-US" sz="1100" dirty="0"/>
              </a:p>
            </p:txBody>
          </p:sp>
          <p:sp>
            <p:nvSpPr>
              <p:cNvPr id="62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63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t09</a:t>
                </a:r>
                <a:endParaRPr lang="en-US" sz="1100" dirty="0"/>
              </a:p>
            </p:txBody>
          </p:sp>
        </p:grpSp>
        <p:grpSp>
          <p:nvGrpSpPr>
            <p:cNvPr id="56" name="entry08"/>
            <p:cNvGrpSpPr/>
            <p:nvPr/>
          </p:nvGrpSpPr>
          <p:grpSpPr>
            <a:xfrm>
              <a:off x="4597800" y="702676"/>
              <a:ext cx="2286000" cy="169277"/>
              <a:chOff x="21600" y="533399"/>
              <a:chExt cx="2286000" cy="169277"/>
            </a:xfrm>
          </p:grpSpPr>
          <p:sp>
            <p:nvSpPr>
              <p:cNvPr id="57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bx08, by08, vy08</a:t>
                </a:r>
                <a:endParaRPr lang="en-US" sz="1100" dirty="0"/>
              </a:p>
            </p:txBody>
          </p:sp>
          <p:sp>
            <p:nvSpPr>
              <p:cNvPr id="58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59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t08</a:t>
                </a:r>
                <a:endParaRPr lang="en-US" sz="1100" dirty="0"/>
              </a:p>
            </p:txBody>
          </p:sp>
        </p:grpSp>
        <p:grpSp>
          <p:nvGrpSpPr>
            <p:cNvPr id="3" name="entry07"/>
            <p:cNvGrpSpPr/>
            <p:nvPr/>
          </p:nvGrpSpPr>
          <p:grpSpPr>
            <a:xfrm>
              <a:off x="4597800" y="533399"/>
              <a:ext cx="2286000" cy="169277"/>
              <a:chOff x="21600" y="533399"/>
              <a:chExt cx="2286000" cy="169277"/>
            </a:xfrm>
          </p:grpSpPr>
          <p:sp>
            <p:nvSpPr>
              <p:cNvPr id="52" name="state"/>
              <p:cNvSpPr txBox="1"/>
              <p:nvPr/>
            </p:nvSpPr>
            <p:spPr>
              <a:xfrm>
                <a:off x="21600" y="533399"/>
                <a:ext cx="10338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bx07, by07, vy07</a:t>
                </a:r>
                <a:endParaRPr lang="en-US" sz="1100" dirty="0"/>
              </a:p>
            </p:txBody>
          </p:sp>
          <p:sp>
            <p:nvSpPr>
              <p:cNvPr id="53" name="rels"/>
              <p:cNvSpPr txBox="1"/>
              <p:nvPr/>
            </p:nvSpPr>
            <p:spPr>
              <a:xfrm>
                <a:off x="1071600" y="533399"/>
                <a:ext cx="838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(</a:t>
                </a:r>
                <a:r>
                  <a:rPr lang="en-US" sz="1100" dirty="0" err="1" smtClean="0"/>
                  <a:t>b,p</a:t>
                </a:r>
                <a:r>
                  <a:rPr lang="en-US" sz="1100" dirty="0" smtClean="0"/>
                  <a:t>), ~(</a:t>
                </a:r>
                <a:r>
                  <a:rPr lang="en-US" sz="1100" dirty="0" err="1" smtClean="0"/>
                  <a:t>b,r</a:t>
                </a:r>
                <a:r>
                  <a:rPr lang="en-US" sz="1100" dirty="0" smtClean="0"/>
                  <a:t>)</a:t>
                </a:r>
                <a:endParaRPr lang="en-US" sz="1100" dirty="0"/>
              </a:p>
            </p:txBody>
          </p:sp>
          <p:sp>
            <p:nvSpPr>
              <p:cNvPr id="55" name="target"/>
              <p:cNvSpPr txBox="1"/>
              <p:nvPr/>
            </p:nvSpPr>
            <p:spPr>
              <a:xfrm>
                <a:off x="1850400" y="533399"/>
                <a:ext cx="45720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 smtClean="0"/>
                  <a:t>t07</a:t>
                </a:r>
                <a:endParaRPr lang="en-US" sz="1100" dirty="0"/>
              </a:p>
            </p:txBody>
          </p:sp>
        </p:grpSp>
        <p:sp>
          <p:nvSpPr>
            <p:cNvPr id="51" name="eq2"/>
            <p:cNvSpPr txBox="1"/>
            <p:nvPr/>
          </p:nvSpPr>
          <p:spPr>
            <a:xfrm>
              <a:off x="5360022" y="-23885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 New Roman" pitchFamily="18" charset="0"/>
                  <a:cs typeface="Times New Roman" pitchFamily="18" charset="0"/>
                </a:rPr>
                <a:t>t = </a:t>
              </a:r>
              <a:r>
                <a:rPr lang="en-US" i="1" dirty="0" err="1" smtClean="0">
                  <a:latin typeface="Times New Roman" pitchFamily="18" charset="0"/>
                  <a:cs typeface="Times New Roman" pitchFamily="18" charset="0"/>
                </a:rPr>
                <a:t>vy</a:t>
              </a:r>
              <a:endParaRPr 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3" name="ball16"/>
          <p:cNvSpPr/>
          <p:nvPr/>
        </p:nvSpPr>
        <p:spPr>
          <a:xfrm>
            <a:off x="5404268" y="5745600"/>
            <a:ext cx="609600" cy="609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ball</a:t>
            </a:r>
          </a:p>
        </p:txBody>
      </p:sp>
      <p:grpSp>
        <p:nvGrpSpPr>
          <p:cNvPr id="98" name="entry16"/>
          <p:cNvGrpSpPr/>
          <p:nvPr/>
        </p:nvGrpSpPr>
        <p:grpSpPr>
          <a:xfrm>
            <a:off x="6886200" y="872861"/>
            <a:ext cx="2286000" cy="169277"/>
            <a:chOff x="152400" y="1286684"/>
            <a:chExt cx="2286000" cy="169277"/>
          </a:xfrm>
        </p:grpSpPr>
        <p:sp>
          <p:nvSpPr>
            <p:cNvPr id="99" name="state"/>
            <p:cNvSpPr txBox="1"/>
            <p:nvPr/>
          </p:nvSpPr>
          <p:spPr>
            <a:xfrm>
              <a:off x="152400" y="1286684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bx16, by16, vy16</a:t>
              </a:r>
              <a:endParaRPr lang="en-US" sz="1100" dirty="0"/>
            </a:p>
          </p:txBody>
        </p:sp>
        <p:sp>
          <p:nvSpPr>
            <p:cNvPr id="100" name="rels"/>
            <p:cNvSpPr txBox="1"/>
            <p:nvPr/>
          </p:nvSpPr>
          <p:spPr>
            <a:xfrm>
              <a:off x="1202400" y="1286684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101" name="target"/>
            <p:cNvSpPr txBox="1"/>
            <p:nvPr/>
          </p:nvSpPr>
          <p:spPr>
            <a:xfrm>
              <a:off x="1981200" y="1286684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t16</a:t>
              </a:r>
              <a:endParaRPr lang="en-US" sz="1100" dirty="0"/>
            </a:p>
          </p:txBody>
        </p:sp>
      </p:grpSp>
      <p:grpSp>
        <p:nvGrpSpPr>
          <p:cNvPr id="94" name="entry15"/>
          <p:cNvGrpSpPr/>
          <p:nvPr/>
        </p:nvGrpSpPr>
        <p:grpSpPr>
          <a:xfrm>
            <a:off x="6886200" y="703584"/>
            <a:ext cx="2286000" cy="169277"/>
            <a:chOff x="152400" y="1286684"/>
            <a:chExt cx="2286000" cy="169277"/>
          </a:xfrm>
        </p:grpSpPr>
        <p:sp>
          <p:nvSpPr>
            <p:cNvPr id="95" name="state"/>
            <p:cNvSpPr txBox="1"/>
            <p:nvPr/>
          </p:nvSpPr>
          <p:spPr>
            <a:xfrm>
              <a:off x="152400" y="1286684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bx15, by15, vy15</a:t>
              </a:r>
              <a:endParaRPr lang="en-US" sz="1100" dirty="0"/>
            </a:p>
          </p:txBody>
        </p:sp>
        <p:sp>
          <p:nvSpPr>
            <p:cNvPr id="96" name="rels"/>
            <p:cNvSpPr txBox="1"/>
            <p:nvPr/>
          </p:nvSpPr>
          <p:spPr>
            <a:xfrm>
              <a:off x="1202400" y="1286684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97" name="target"/>
            <p:cNvSpPr txBox="1"/>
            <p:nvPr/>
          </p:nvSpPr>
          <p:spPr>
            <a:xfrm>
              <a:off x="1981200" y="1286684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t15</a:t>
              </a:r>
              <a:endParaRPr lang="en-US" sz="1100" dirty="0"/>
            </a:p>
          </p:txBody>
        </p:sp>
      </p:grpSp>
      <p:grpSp>
        <p:nvGrpSpPr>
          <p:cNvPr id="6" name="entry14"/>
          <p:cNvGrpSpPr/>
          <p:nvPr/>
        </p:nvGrpSpPr>
        <p:grpSpPr>
          <a:xfrm>
            <a:off x="6886200" y="534307"/>
            <a:ext cx="2286000" cy="169277"/>
            <a:chOff x="152400" y="1286684"/>
            <a:chExt cx="2286000" cy="169277"/>
          </a:xfrm>
        </p:grpSpPr>
        <p:sp>
          <p:nvSpPr>
            <p:cNvPr id="68" name="state"/>
            <p:cNvSpPr txBox="1"/>
            <p:nvPr/>
          </p:nvSpPr>
          <p:spPr>
            <a:xfrm>
              <a:off x="152400" y="1286684"/>
              <a:ext cx="10338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bx14, by14, vy14</a:t>
              </a:r>
              <a:endParaRPr lang="en-US" sz="1100" dirty="0"/>
            </a:p>
          </p:txBody>
        </p:sp>
        <p:sp>
          <p:nvSpPr>
            <p:cNvPr id="69" name="rels"/>
            <p:cNvSpPr txBox="1"/>
            <p:nvPr/>
          </p:nvSpPr>
          <p:spPr>
            <a:xfrm>
              <a:off x="1202400" y="1286684"/>
              <a:ext cx="838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~(</a:t>
              </a:r>
              <a:r>
                <a:rPr lang="en-US" sz="1100" dirty="0" err="1" smtClean="0"/>
                <a:t>b,p</a:t>
              </a:r>
              <a:r>
                <a:rPr lang="en-US" sz="1100" dirty="0" smtClean="0"/>
                <a:t>), (</a:t>
              </a:r>
              <a:r>
                <a:rPr lang="en-US" sz="1100" dirty="0" err="1" smtClean="0"/>
                <a:t>b,r</a:t>
              </a:r>
              <a:r>
                <a:rPr lang="en-US" sz="1100" dirty="0" smtClean="0"/>
                <a:t>)</a:t>
              </a:r>
              <a:endParaRPr lang="en-US" sz="1100" dirty="0"/>
            </a:p>
          </p:txBody>
        </p:sp>
        <p:sp>
          <p:nvSpPr>
            <p:cNvPr id="90" name="target"/>
            <p:cNvSpPr txBox="1"/>
            <p:nvPr/>
          </p:nvSpPr>
          <p:spPr>
            <a:xfrm>
              <a:off x="1981200" y="1286684"/>
              <a:ext cx="4572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dirty="0" smtClean="0"/>
                <a:t>t14</a:t>
              </a:r>
              <a:endParaRPr lang="en-US" sz="1100" dirty="0"/>
            </a:p>
          </p:txBody>
        </p:sp>
      </p:grpSp>
      <p:sp>
        <p:nvSpPr>
          <p:cNvPr id="82" name="eq1"/>
          <p:cNvSpPr txBox="1"/>
          <p:nvPr/>
        </p:nvSpPr>
        <p:spPr>
          <a:xfrm>
            <a:off x="7403100" y="-2388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vy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– 0.7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mode2_clause"/>
          <p:cNvSpPr txBox="1"/>
          <p:nvPr/>
        </p:nvSpPr>
        <p:spPr>
          <a:xfrm>
            <a:off x="7403100" y="297763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(</a:t>
            </a:r>
            <a:r>
              <a:rPr lang="en-US" dirty="0" err="1" smtClean="0"/>
              <a:t>b,r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mode2_clause"/>
          <p:cNvSpPr txBox="1"/>
          <p:nvPr/>
        </p:nvSpPr>
        <p:spPr>
          <a:xfrm>
            <a:off x="4986522" y="297763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2" name="mode1_clause"/>
          <p:cNvSpPr txBox="1"/>
          <p:nvPr/>
        </p:nvSpPr>
        <p:spPr>
          <a:xfrm>
            <a:off x="2668722" y="29776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lause: ~(</a:t>
            </a:r>
            <a:r>
              <a:rPr lang="en-US" dirty="0" err="1" smtClean="0"/>
              <a:t>b,p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7" name="FOIL"/>
          <p:cNvGrpSpPr/>
          <p:nvPr/>
        </p:nvGrpSpPr>
        <p:grpSpPr>
          <a:xfrm>
            <a:off x="3780900" y="1828801"/>
            <a:ext cx="4574402" cy="1148833"/>
            <a:chOff x="3780900" y="1828801"/>
            <a:chExt cx="4574402" cy="1148833"/>
          </a:xfrm>
        </p:grpSpPr>
        <p:sp>
          <p:nvSpPr>
            <p:cNvPr id="103" name="Right Brace 102"/>
            <p:cNvSpPr/>
            <p:nvPr/>
          </p:nvSpPr>
          <p:spPr>
            <a:xfrm rot="5400000">
              <a:off x="7020598" y="875101"/>
              <a:ext cx="381000" cy="22883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bgbox"/>
            <p:cNvSpPr/>
            <p:nvPr/>
          </p:nvSpPr>
          <p:spPr>
            <a:xfrm>
              <a:off x="6793475" y="2209800"/>
              <a:ext cx="835245" cy="457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FOIL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/>
            <p:cNvCxnSpPr>
              <a:stCxn id="104" idx="2"/>
            </p:cNvCxnSpPr>
            <p:nvPr/>
          </p:nvCxnSpPr>
          <p:spPr>
            <a:xfrm>
              <a:off x="7211098" y="2667000"/>
              <a:ext cx="192002" cy="3106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ight Brace 105"/>
            <p:cNvSpPr/>
            <p:nvPr/>
          </p:nvSpPr>
          <p:spPr>
            <a:xfrm rot="5400000">
              <a:off x="5926425" y="-219077"/>
              <a:ext cx="283351" cy="4574402"/>
            </a:xfrm>
            <a:prstGeom prst="rightBrace">
              <a:avLst>
                <a:gd name="adj1" fmla="val 8333"/>
                <a:gd name="adj2" fmla="val 250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73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2"/>
    </mc:Choice>
    <mc:Fallback xmlns="">
      <p:transition spd="slow" advTm="107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Physics simulation with ramp, box, and ball</a:t>
            </a:r>
          </a:p>
          <a:p>
            <a:r>
              <a:rPr lang="en-US" dirty="0" smtClean="0"/>
              <a:t>Learn models for x and y velocities</a:t>
            </a:r>
          </a:p>
        </p:txBody>
      </p:sp>
      <p:pic>
        <p:nvPicPr>
          <p:cNvPr id="5" name="test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>
                  <p14:bmkLst>
                    <p14:bmk name="Bookmark 1" time="5621.3503"/>
                    <p14:bmk name="Bookmark 2" time="11887.7737"/>
                    <p14:bmk name="Bookmark 3" time="14007.2992"/>
                    <p14:bmk name="Bookmark 4" time="15257.2992"/>
                    <p14:bmk name="Bookmark 5" time="20708.0291"/>
                    <p14:bmk name="Bookmark 6" time="35939.781"/>
                  </p14:bmkLst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5000" y="2590800"/>
            <a:ext cx="5283200" cy="3962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231927" y="598258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link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31"/>
    </mc:Choice>
    <mc:Fallback xmlns="">
      <p:transition spd="slow" advTm="73231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15491" objId="5"/>
        <p14:triggerEvt type="onClick" time="15491" objId="5"/>
        <p14:pauseEvt time="17300" objId="5"/>
        <p14:triggerEvt type="onClick" time="17300" objId="5"/>
        <p14:resumeEvt time="22137" objId="5"/>
        <p14:triggerEvt type="onClick" time="22137" objId="5"/>
        <p14:pauseEvt time="26429" objId="5"/>
        <p14:triggerEvt type="onClick" time="26429" objId="5"/>
        <p14:resumeEvt time="29797" objId="5"/>
        <p14:triggerEvt type="onClick" time="29797" objId="5"/>
        <p14:pauseEvt time="30757" objId="5"/>
        <p14:triggerEvt type="onClick" time="30757" objId="5"/>
        <p14:resumeEvt time="35872" objId="5"/>
        <p14:triggerEvt type="onClick" time="35872" objId="5"/>
        <p14:pauseEvt time="40971" objId="5"/>
        <p14:triggerEvt type="onClick" time="40971" objId="5"/>
        <p14:resumeEvt time="43700" objId="5"/>
        <p14:triggerEvt type="onClick" time="43700" objId="5"/>
        <p14:pauseEvt time="44687" objId="5"/>
        <p14:triggerEvt type="onClick" time="44687" objId="5"/>
        <p14:resumeEvt time="46660" objId="5"/>
        <p14:triggerEvt type="onClick" time="46660" objId="5"/>
        <p14:pauseEvt time="48882" objId="5"/>
        <p14:triggerEvt type="onClick" time="48882" objId="5"/>
        <p14:resumeEvt time="54663" objId="5"/>
        <p14:triggerEvt type="onClick" time="54663" objId="5"/>
        <p14:pauseEvt time="60906" objId="5"/>
        <p14:triggerEvt type="onClick" time="60906" objId="5"/>
        <p14:resumeEvt time="67881" objId="5"/>
        <p14:triggerEvt type="onClick" time="67881" objId="5"/>
        <p14:pauseEvt time="71973" objId="5"/>
        <p14:triggerEvt type="onClick" time="71973" objId="5"/>
        <p14:stopEvt time="73231" objId="5"/>
      </p14:showEvt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Physics Simulation Experiment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2D physics simulation with gravity</a:t>
            </a:r>
          </a:p>
          <a:p>
            <a:r>
              <a:rPr lang="en-US" sz="2000" dirty="0" smtClean="0"/>
              <a:t>40 possible configurations</a:t>
            </a:r>
          </a:p>
          <a:p>
            <a:r>
              <a:rPr lang="en-US" sz="2000" dirty="0" smtClean="0"/>
              <a:t>Training/Testing blocks run for 200 time steps</a:t>
            </a:r>
          </a:p>
          <a:p>
            <a:r>
              <a:rPr lang="en-US" sz="2000" dirty="0" smtClean="0"/>
              <a:t>40 </a:t>
            </a:r>
            <a:r>
              <a:rPr lang="en-US" sz="2000" dirty="0" err="1" smtClean="0"/>
              <a:t>configs</a:t>
            </a:r>
            <a:r>
              <a:rPr lang="en-US" sz="2000" dirty="0" smtClean="0"/>
              <a:t> x 3 seeds = 120 training blocks</a:t>
            </a:r>
          </a:p>
          <a:p>
            <a:r>
              <a:rPr lang="en-US" sz="2000" dirty="0" smtClean="0"/>
              <a:t>Test over all 40 </a:t>
            </a:r>
            <a:r>
              <a:rPr lang="en-US" sz="2000" dirty="0" err="1" smtClean="0"/>
              <a:t>configs</a:t>
            </a:r>
            <a:r>
              <a:rPr lang="en-US" sz="2000" dirty="0" smtClean="0"/>
              <a:t> using different seed</a:t>
            </a:r>
          </a:p>
          <a:p>
            <a:r>
              <a:rPr lang="en-US" sz="2000" dirty="0" smtClean="0"/>
              <a:t>Repeat with 5 </a:t>
            </a:r>
            <a:r>
              <a:rPr lang="en-US" sz="2000" dirty="0" err="1" smtClean="0"/>
              <a:t>reorderings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609076" y="3882628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7675876" y="3882628"/>
            <a:ext cx="838200" cy="5334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70876" y="2461260"/>
            <a:ext cx="2888236" cy="195476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42476" y="3257788"/>
            <a:ext cx="350520" cy="3505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75976" y="2544080"/>
            <a:ext cx="0" cy="438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7776" y="2537460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gravity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875526" y="3730228"/>
            <a:ext cx="5715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5526" y="3273028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46926" y="3730228"/>
            <a:ext cx="21336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75526" y="3730228"/>
            <a:ext cx="895350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6926" y="4035028"/>
            <a:ext cx="94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offset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894096" y="33169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7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Learned Modes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949299"/>
                  </p:ext>
                </p:extLst>
              </p:nvPr>
            </p:nvGraphicFramePr>
            <p:xfrm>
              <a:off x="533400" y="1369854"/>
              <a:ext cx="8001001" cy="458224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621437"/>
                    <a:gridCol w="2274163"/>
                    <a:gridCol w="1752600"/>
                    <a:gridCol w="3352801"/>
                  </a:tblGrid>
                  <a:tr h="4132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Mode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Expected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Learned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52388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 velocity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27000" algn="l"/>
                            </a:tabLst>
                            <a:defRPr/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flying or rolling on flat surface</a:t>
                          </a:r>
                          <a:endParaRPr lang="en-US" sz="1400" b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6517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rolling or bouncing on ramp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0.638∙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−0.724∙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+3.92×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6517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bouncing against vertical surface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−0.81∙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+3.04×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−17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651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Y velocity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rolling and bouncing on flat surface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−0.81∙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−4.87×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−19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736517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flying under influence of gravity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−9.8×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670560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rolling or bouncing on ramp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∙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−0.724∙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𝑣𝑥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−0.448∙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𝑣𝑦</m:t>
                                </m:r>
                                <m:r>
                                  <a:rPr lang="en-US" sz="14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−1.96×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7949299"/>
                  </p:ext>
                </p:extLst>
              </p:nvPr>
            </p:nvGraphicFramePr>
            <p:xfrm>
              <a:off x="533400" y="1369854"/>
              <a:ext cx="8001001" cy="4582242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621437"/>
                    <a:gridCol w="2274163"/>
                    <a:gridCol w="1752600"/>
                    <a:gridCol w="3352801"/>
                  </a:tblGrid>
                  <a:tr h="413226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Mode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Expected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Learned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52388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1600" b="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 velocity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127000" algn="l"/>
                            </a:tabLst>
                            <a:defRPr/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</a:rPr>
                            <a:t>flying or rolling on flat surface</a:t>
                          </a:r>
                          <a:endParaRPr lang="en-US" sz="1400" b="0" kern="1200" baseline="0" dirty="0" smtClean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5854" t="-78889" r="-191638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8727" t="-78889" b="-660000"/>
                          </a:stretch>
                        </a:blipFill>
                      </a:tcPr>
                    </a:tc>
                  </a:tr>
                  <a:tr h="736517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rolling or bouncing on ramp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5854" t="-133058" r="-191638" b="-3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8727" t="-133058" b="-390909"/>
                          </a:stretch>
                        </a:blipFill>
                      </a:tcPr>
                    </a:tc>
                  </a:tr>
                  <a:tr h="736517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bouncing against vertical surface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5854" t="-233058" r="-191638" b="-2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8727" t="-233058" b="-290909"/>
                          </a:stretch>
                        </a:blipFill>
                      </a:tcPr>
                    </a:tc>
                  </a:tr>
                  <a:tr h="736517">
                    <a:tc row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Y velocity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vert="vert2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rolling and bouncing on flat surface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5854" t="-335833" r="-191638" b="-1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8727" t="-335833" b="-193333"/>
                          </a:stretch>
                        </a:blipFill>
                      </a:tcPr>
                    </a:tc>
                  </a:tr>
                  <a:tr h="736517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flying under influence of gravity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5854" t="-432231" r="-191638" b="-91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8727" t="-432231" b="-91736"/>
                          </a:stretch>
                        </a:blipFill>
                      </a:tcPr>
                    </a:tc>
                  </a:tr>
                  <a:tr h="670560">
                    <a:tc vMerge="1">
                      <a:txBody>
                        <a:bodyPr/>
                        <a:lstStyle/>
                        <a:p>
                          <a:pPr marL="0" marR="0" algn="l">
                            <a:lnSpc>
                              <a:spcPts val="12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endParaRPr lang="en-US" sz="1600" b="0" dirty="0">
                            <a:solidFill>
                              <a:schemeClr val="tx1"/>
                            </a:solidFill>
                            <a:effectLst/>
                            <a:latin typeface="Cambria" pitchFamily="18" charset="0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7000" algn="l"/>
                            </a:tabLst>
                          </a:pPr>
                          <a:r>
                            <a:rPr lang="en-US" sz="1400" b="0" kern="1200" baseline="0" dirty="0" smtClean="0">
                              <a:solidFill>
                                <a:schemeClr val="tx1"/>
                              </a:solidFill>
                              <a:effectLst/>
                              <a:latin typeface="Cambria" pitchFamily="18" charset="0"/>
                              <a:ea typeface="Times New Roman"/>
                              <a:cs typeface="Times New Roman"/>
                            </a:rPr>
                            <a:t>rolling or bouncing on ramp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65854" t="-585455" r="-191638" b="-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38727" t="-585455" b="-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52956"/>
            <a:ext cx="8229600" cy="3295444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itchFamily="18" charset="0"/>
              </a:rPr>
              <a:t>Compare overall accuracy against single smooth function learner (LWR)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03"/>
    </mc:Choice>
    <mc:Fallback xmlns="">
      <p:transition spd="slow" advTm="7210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Accurate action models allow for</a:t>
            </a:r>
          </a:p>
          <a:p>
            <a:pPr lvl="1"/>
            <a:r>
              <a:rPr lang="en-US" dirty="0" smtClean="0"/>
              <a:t>Internal simulation</a:t>
            </a:r>
          </a:p>
          <a:p>
            <a:pPr lvl="1"/>
            <a:r>
              <a:rPr lang="en-US" dirty="0" smtClean="0"/>
              <a:t>Backtracking planning</a:t>
            </a:r>
          </a:p>
          <a:p>
            <a:pPr lvl="1"/>
            <a:r>
              <a:rPr lang="en-US" dirty="0" smtClean="0"/>
              <a:t>Learning policies via trial-and-error without incurring real-world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7375" y="4114800"/>
            <a:ext cx="2771287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47244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1600" y="5181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5715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86000" y="51816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19400" y="5715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3"/>
            <a:endCxn id="7" idx="7"/>
          </p:cNvCxnSpPr>
          <p:nvPr/>
        </p:nvCxnSpPr>
        <p:spPr>
          <a:xfrm flipH="1">
            <a:off x="1631763" y="4984563"/>
            <a:ext cx="241674" cy="2416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7"/>
          </p:cNvCxnSpPr>
          <p:nvPr/>
        </p:nvCxnSpPr>
        <p:spPr>
          <a:xfrm flipH="1">
            <a:off x="1098363" y="5441763"/>
            <a:ext cx="317874" cy="3178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  <a:endCxn id="9" idx="1"/>
          </p:cNvCxnSpPr>
          <p:nvPr/>
        </p:nvCxnSpPr>
        <p:spPr>
          <a:xfrm>
            <a:off x="2088963" y="4984563"/>
            <a:ext cx="241674" cy="241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>
            <a:off x="2546163" y="5441763"/>
            <a:ext cx="317874" cy="3178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752600" y="5715000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9" idx="3"/>
            <a:endCxn id="19" idx="7"/>
          </p:cNvCxnSpPr>
          <p:nvPr/>
        </p:nvCxnSpPr>
        <p:spPr>
          <a:xfrm flipH="1">
            <a:off x="2012763" y="5441763"/>
            <a:ext cx="317874" cy="31787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993530" y="4818184"/>
            <a:ext cx="817685" cy="905607"/>
          </a:xfrm>
          <a:custGeom>
            <a:avLst/>
            <a:gdLst>
              <a:gd name="connsiteX0" fmla="*/ 0 w 861646"/>
              <a:gd name="connsiteY0" fmla="*/ 914400 h 914400"/>
              <a:gd name="connsiteX1" fmla="*/ 254977 w 861646"/>
              <a:gd name="connsiteY1" fmla="*/ 158261 h 914400"/>
              <a:gd name="connsiteX2" fmla="*/ 861646 w 861646"/>
              <a:gd name="connsiteY2" fmla="*/ 0 h 914400"/>
              <a:gd name="connsiteX0" fmla="*/ 0 w 817685"/>
              <a:gd name="connsiteY0" fmla="*/ 905607 h 905607"/>
              <a:gd name="connsiteX1" fmla="*/ 211016 w 817685"/>
              <a:gd name="connsiteY1" fmla="*/ 158261 h 905607"/>
              <a:gd name="connsiteX2" fmla="*/ 817685 w 817685"/>
              <a:gd name="connsiteY2" fmla="*/ 0 h 905607"/>
              <a:gd name="connsiteX0" fmla="*/ 0 w 817685"/>
              <a:gd name="connsiteY0" fmla="*/ 905607 h 905607"/>
              <a:gd name="connsiteX1" fmla="*/ 211016 w 817685"/>
              <a:gd name="connsiteY1" fmla="*/ 158261 h 905607"/>
              <a:gd name="connsiteX2" fmla="*/ 817685 w 817685"/>
              <a:gd name="connsiteY2" fmla="*/ 0 h 90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7685" h="905607">
                <a:moveTo>
                  <a:pt x="0" y="905607"/>
                </a:moveTo>
                <a:cubicBezTo>
                  <a:pt x="20515" y="603737"/>
                  <a:pt x="74735" y="309196"/>
                  <a:pt x="211016" y="158261"/>
                </a:cubicBezTo>
                <a:cubicBezTo>
                  <a:pt x="347297" y="7327"/>
                  <a:pt x="586154" y="2930"/>
                  <a:pt x="817685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921794" y="5325885"/>
            <a:ext cx="360485" cy="413238"/>
          </a:xfrm>
          <a:custGeom>
            <a:avLst/>
            <a:gdLst>
              <a:gd name="connsiteX0" fmla="*/ 0 w 861646"/>
              <a:gd name="connsiteY0" fmla="*/ 914400 h 914400"/>
              <a:gd name="connsiteX1" fmla="*/ 254977 w 861646"/>
              <a:gd name="connsiteY1" fmla="*/ 158261 h 914400"/>
              <a:gd name="connsiteX2" fmla="*/ 861646 w 861646"/>
              <a:gd name="connsiteY2" fmla="*/ 0 h 914400"/>
              <a:gd name="connsiteX0" fmla="*/ 0 w 817685"/>
              <a:gd name="connsiteY0" fmla="*/ 905607 h 905607"/>
              <a:gd name="connsiteX1" fmla="*/ 211016 w 817685"/>
              <a:gd name="connsiteY1" fmla="*/ 158261 h 905607"/>
              <a:gd name="connsiteX2" fmla="*/ 817685 w 817685"/>
              <a:gd name="connsiteY2" fmla="*/ 0 h 905607"/>
              <a:gd name="connsiteX0" fmla="*/ 0 w 817685"/>
              <a:gd name="connsiteY0" fmla="*/ 905607 h 905607"/>
              <a:gd name="connsiteX1" fmla="*/ 211016 w 817685"/>
              <a:gd name="connsiteY1" fmla="*/ 158261 h 905607"/>
              <a:gd name="connsiteX2" fmla="*/ 817685 w 817685"/>
              <a:gd name="connsiteY2" fmla="*/ 0 h 905607"/>
              <a:gd name="connsiteX0" fmla="*/ 0 w 817685"/>
              <a:gd name="connsiteY0" fmla="*/ 905607 h 905607"/>
              <a:gd name="connsiteX1" fmla="*/ 87923 w 817685"/>
              <a:gd name="connsiteY1" fmla="*/ 571499 h 905607"/>
              <a:gd name="connsiteX2" fmla="*/ 817685 w 817685"/>
              <a:gd name="connsiteY2" fmla="*/ 0 h 905607"/>
              <a:gd name="connsiteX0" fmla="*/ 0 w 360485"/>
              <a:gd name="connsiteY0" fmla="*/ 413238 h 413238"/>
              <a:gd name="connsiteX1" fmla="*/ 87923 w 360485"/>
              <a:gd name="connsiteY1" fmla="*/ 79130 h 413238"/>
              <a:gd name="connsiteX2" fmla="*/ 360485 w 360485"/>
              <a:gd name="connsiteY2" fmla="*/ 0 h 413238"/>
              <a:gd name="connsiteX0" fmla="*/ 0 w 360485"/>
              <a:gd name="connsiteY0" fmla="*/ 413238 h 413238"/>
              <a:gd name="connsiteX1" fmla="*/ 87923 w 360485"/>
              <a:gd name="connsiteY1" fmla="*/ 131884 h 413238"/>
              <a:gd name="connsiteX2" fmla="*/ 360485 w 360485"/>
              <a:gd name="connsiteY2" fmla="*/ 0 h 413238"/>
              <a:gd name="connsiteX0" fmla="*/ 0 w 360485"/>
              <a:gd name="connsiteY0" fmla="*/ 413238 h 413238"/>
              <a:gd name="connsiteX1" fmla="*/ 105507 w 360485"/>
              <a:gd name="connsiteY1" fmla="*/ 167054 h 413238"/>
              <a:gd name="connsiteX2" fmla="*/ 360485 w 360485"/>
              <a:gd name="connsiteY2" fmla="*/ 0 h 413238"/>
              <a:gd name="connsiteX0" fmla="*/ 0 w 360485"/>
              <a:gd name="connsiteY0" fmla="*/ 413238 h 413238"/>
              <a:gd name="connsiteX1" fmla="*/ 105507 w 360485"/>
              <a:gd name="connsiteY1" fmla="*/ 167054 h 413238"/>
              <a:gd name="connsiteX2" fmla="*/ 360485 w 360485"/>
              <a:gd name="connsiteY2" fmla="*/ 0 h 413238"/>
              <a:gd name="connsiteX0" fmla="*/ 0 w 360485"/>
              <a:gd name="connsiteY0" fmla="*/ 413238 h 413238"/>
              <a:gd name="connsiteX1" fmla="*/ 105507 w 360485"/>
              <a:gd name="connsiteY1" fmla="*/ 167054 h 413238"/>
              <a:gd name="connsiteX2" fmla="*/ 360485 w 360485"/>
              <a:gd name="connsiteY2" fmla="*/ 0 h 413238"/>
              <a:gd name="connsiteX0" fmla="*/ 0 w 360485"/>
              <a:gd name="connsiteY0" fmla="*/ 413238 h 413238"/>
              <a:gd name="connsiteX1" fmla="*/ 96715 w 360485"/>
              <a:gd name="connsiteY1" fmla="*/ 123092 h 413238"/>
              <a:gd name="connsiteX2" fmla="*/ 360485 w 360485"/>
              <a:gd name="connsiteY2" fmla="*/ 0 h 41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0485" h="413238">
                <a:moveTo>
                  <a:pt x="0" y="413238"/>
                </a:moveTo>
                <a:cubicBezTo>
                  <a:pt x="11723" y="260837"/>
                  <a:pt x="36634" y="191965"/>
                  <a:pt x="96715" y="123092"/>
                </a:cubicBezTo>
                <a:cubicBezTo>
                  <a:pt x="156796" y="54219"/>
                  <a:pt x="190501" y="2930"/>
                  <a:pt x="360485" y="0"/>
                </a:cubicBezTo>
              </a:path>
            </a:pathLst>
          </a:cu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4343400"/>
            <a:ext cx="990600" cy="60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7400" y="4343400"/>
            <a:ext cx="990600" cy="60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953000" y="4495799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52999" y="4803528"/>
            <a:ext cx="91440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962400" y="5594164"/>
            <a:ext cx="990600" cy="60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63731" y="5594164"/>
            <a:ext cx="914400" cy="60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953000" y="5746563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953000" y="609600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89973" y="4179183"/>
            <a:ext cx="101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Exploration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042374" y="4797623"/>
            <a:ext cx="73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Reward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084118" y="6096000"/>
            <a:ext cx="73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Reward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889972" y="5422554"/>
            <a:ext cx="1017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Exploration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7391400" y="5594164"/>
            <a:ext cx="914400" cy="609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781800" y="5946983"/>
            <a:ext cx="609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78131" y="5634808"/>
            <a:ext cx="609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Policy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3810000" y="4114800"/>
            <a:ext cx="46482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stCxn id="52" idx="1"/>
            <a:endCxn id="52" idx="3"/>
          </p:cNvCxnSpPr>
          <p:nvPr/>
        </p:nvCxnSpPr>
        <p:spPr>
          <a:xfrm>
            <a:off x="3810000" y="5295900"/>
            <a:ext cx="464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 Accuracy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0055"/>
            <a:ext cx="8229600" cy="375314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1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ambria" pitchFamily="18" charset="0"/>
              </a:rPr>
              <a:t>Compare FOIL performance against classifiers using absolute coordinates (SVM, KNN)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24006" y="619956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2426" y="6199566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99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87"/>
    </mc:Choice>
    <mc:Fallback xmlns="">
      <p:transition spd="slow" advTm="36987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Multi-modal approach addresses shortcomings of LWR</a:t>
            </a:r>
          </a:p>
          <a:p>
            <a:pPr lvl="1"/>
            <a:r>
              <a:rPr lang="en-US" dirty="0" smtClean="0"/>
              <a:t>Doesn’t smooth over examples from different modes</a:t>
            </a:r>
          </a:p>
          <a:p>
            <a:pPr lvl="1"/>
            <a:r>
              <a:rPr lang="en-US" dirty="0" smtClean="0"/>
              <a:t>Uses relational similarity to generalize behaviors</a:t>
            </a:r>
          </a:p>
          <a:p>
            <a:r>
              <a:rPr lang="en-US" dirty="0"/>
              <a:t>Satisfies requirements</a:t>
            </a:r>
          </a:p>
          <a:p>
            <a:pPr lvl="1"/>
            <a:r>
              <a:rPr lang="en-US" b="1" dirty="0" smtClean="0"/>
              <a:t>Accurate.</a:t>
            </a:r>
            <a:r>
              <a:rPr lang="en-US" dirty="0" smtClean="0"/>
              <a:t> New </a:t>
            </a:r>
            <a:r>
              <a:rPr lang="en-US" dirty="0"/>
              <a:t>modes are learned for inaccurate predictions</a:t>
            </a:r>
          </a:p>
          <a:p>
            <a:pPr lvl="1"/>
            <a:r>
              <a:rPr lang="en-US" b="1" dirty="0" smtClean="0"/>
              <a:t>Fast</a:t>
            </a:r>
            <a:r>
              <a:rPr lang="en-US" dirty="0"/>
              <a:t>.</a:t>
            </a:r>
            <a:r>
              <a:rPr lang="en-US" dirty="0" smtClean="0"/>
              <a:t> Linear </a:t>
            </a:r>
            <a:r>
              <a:rPr lang="en-US" dirty="0"/>
              <a:t>modes are learned from (too) few examples </a:t>
            </a:r>
          </a:p>
          <a:p>
            <a:pPr lvl="1"/>
            <a:r>
              <a:rPr lang="en-US" b="1" dirty="0" smtClean="0"/>
              <a:t>General</a:t>
            </a:r>
            <a:r>
              <a:rPr lang="en-US" dirty="0"/>
              <a:t>.</a:t>
            </a:r>
            <a:r>
              <a:rPr lang="en-US" dirty="0" smtClean="0"/>
              <a:t> Each </a:t>
            </a:r>
            <a:r>
              <a:rPr lang="en-US" dirty="0"/>
              <a:t>mode generalizes to all relationally analogical situations</a:t>
            </a:r>
          </a:p>
          <a:p>
            <a:pPr lvl="1"/>
            <a:r>
              <a:rPr lang="en-US" b="1" dirty="0" smtClean="0"/>
              <a:t>Online</a:t>
            </a:r>
            <a:r>
              <a:rPr lang="en-US" dirty="0"/>
              <a:t>.</a:t>
            </a:r>
            <a:r>
              <a:rPr lang="en-US" dirty="0" smtClean="0"/>
              <a:t> Modes </a:t>
            </a:r>
            <a:r>
              <a:rPr lang="en-US" dirty="0"/>
              <a:t>are learned incrementally and can immediately make predictions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Slows </a:t>
            </a:r>
            <a:r>
              <a:rPr lang="en-US" dirty="0"/>
              <a:t>down with more learning – keeps every training example</a:t>
            </a:r>
          </a:p>
          <a:p>
            <a:r>
              <a:rPr lang="en-US" dirty="0"/>
              <a:t>Assumes linear </a:t>
            </a:r>
            <a:r>
              <a:rPr lang="en-US" dirty="0" smtClean="0"/>
              <a:t>modes</a:t>
            </a:r>
          </a:p>
          <a:p>
            <a:r>
              <a:rPr lang="en-US" dirty="0" smtClean="0"/>
              <a:t>RANSAC, EM, and FOIL are computationally expensive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Model learning should be</a:t>
            </a:r>
          </a:p>
          <a:p>
            <a:r>
              <a:rPr lang="en-US" dirty="0" smtClean="0"/>
              <a:t>Accurate</a:t>
            </a:r>
          </a:p>
          <a:p>
            <a:pPr marL="457200" lvl="1" indent="0">
              <a:buNone/>
            </a:pPr>
            <a:r>
              <a:rPr lang="en-US" dirty="0" smtClean="0"/>
              <a:t>Predictions made by model should be close to reality</a:t>
            </a:r>
          </a:p>
          <a:p>
            <a:r>
              <a:rPr lang="en-US" dirty="0" smtClean="0"/>
              <a:t>Fast</a:t>
            </a:r>
          </a:p>
          <a:p>
            <a:pPr marL="457200" lvl="1" indent="0">
              <a:buNone/>
            </a:pPr>
            <a:r>
              <a:rPr lang="en-US" dirty="0" smtClean="0"/>
              <a:t>Learn from few examples</a:t>
            </a:r>
          </a:p>
          <a:p>
            <a:r>
              <a:rPr lang="en-US" dirty="0" smtClean="0"/>
              <a:t>General</a:t>
            </a:r>
          </a:p>
          <a:p>
            <a:pPr marL="457200" lvl="1" indent="0">
              <a:buNone/>
            </a:pPr>
            <a:r>
              <a:rPr lang="en-US" dirty="0" smtClean="0"/>
              <a:t>Models should make good predictions in many situations</a:t>
            </a:r>
          </a:p>
          <a:p>
            <a:r>
              <a:rPr lang="en-US" dirty="0" smtClean="0"/>
              <a:t>Online</a:t>
            </a:r>
          </a:p>
          <a:p>
            <a:pPr marL="457200" lvl="1" indent="0">
              <a:buNone/>
            </a:pPr>
            <a:r>
              <a:rPr lang="en-US" dirty="0" smtClean="0"/>
              <a:t>Models shouldn’t require sampling entire space of possible actions before being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Continuous Environments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>
          <a:xfrm>
            <a:off x="4724400" y="1595435"/>
            <a:ext cx="4267200" cy="490917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Discrete objects with continuous properties</a:t>
            </a:r>
          </a:p>
          <a:p>
            <a:pPr lvl="1"/>
            <a:r>
              <a:rPr lang="en-US" dirty="0" smtClean="0">
                <a:latin typeface="Cambria" pitchFamily="18" charset="0"/>
              </a:rPr>
              <a:t>Geometry, position, rotation</a:t>
            </a:r>
          </a:p>
          <a:p>
            <a:r>
              <a:rPr lang="en-US" dirty="0" smtClean="0">
                <a:latin typeface="Cambria" pitchFamily="18" charset="0"/>
              </a:rPr>
              <a:t>Input and output are vectors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of continuous numbers</a:t>
            </a:r>
          </a:p>
          <a:p>
            <a:r>
              <a:rPr lang="en-US" dirty="0" smtClean="0">
                <a:latin typeface="Cambria" pitchFamily="18" charset="0"/>
              </a:rPr>
              <a:t>Agent runs in lock-step with environment</a:t>
            </a:r>
          </a:p>
          <a:p>
            <a:r>
              <a:rPr lang="en-US" dirty="0" smtClean="0">
                <a:latin typeface="Cambria" pitchFamily="18" charset="0"/>
              </a:rPr>
              <a:t>Fully observable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4C88-3716-410D-9CE4-FA25F874F37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4530" y="1961872"/>
            <a:ext cx="1234025" cy="222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035818" y="2494802"/>
            <a:ext cx="935982" cy="4626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316446" y="1914273"/>
            <a:ext cx="340302" cy="544484"/>
            <a:chOff x="1798455" y="3983275"/>
            <a:chExt cx="381000" cy="609600"/>
          </a:xfrm>
        </p:grpSpPr>
        <p:sp>
          <p:nvSpPr>
            <p:cNvPr id="10" name="Rectangle 9"/>
            <p:cNvSpPr/>
            <p:nvPr/>
          </p:nvSpPr>
          <p:spPr>
            <a:xfrm>
              <a:off x="1798455" y="3983275"/>
              <a:ext cx="381000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-9.0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8455" y="4288075"/>
              <a:ext cx="381000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5.8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flipH="1">
            <a:off x="2035817" y="3511117"/>
            <a:ext cx="935980" cy="4626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7055" y="1600200"/>
            <a:ext cx="1240145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0643" y="1600201"/>
            <a:ext cx="658157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4530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09978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90582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0884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4530" y="6124699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09978" y="6124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90582" y="6122041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30884" y="6128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01884" y="2983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406711" y="3511117"/>
            <a:ext cx="479489" cy="479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50280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271186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50280" y="6124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271186" y="6128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611488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51790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92092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22465" y="6124699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957913" y="6124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298215" y="6124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1458006" y="4606660"/>
            <a:ext cx="283012" cy="20239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/>
          <p:cNvSpPr/>
          <p:nvPr/>
        </p:nvSpPr>
        <p:spPr>
          <a:xfrm rot="5400000">
            <a:off x="3492015" y="4606661"/>
            <a:ext cx="283012" cy="20239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638517" y="5852732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67596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07898" y="5849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7294" y="6122041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967596" y="6128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307898" y="6128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435293" y="517232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473290" y="517232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48256" y="1968274"/>
            <a:ext cx="1423743" cy="222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142903" y="2752365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746246" y="2310088"/>
            <a:ext cx="465394" cy="400675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906946"/>
              <a:gd name="connsiteY0" fmla="*/ 113170 h 792840"/>
              <a:gd name="connsiteX1" fmla="*/ 330644 w 906946"/>
              <a:gd name="connsiteY1" fmla="*/ 201170 h 792840"/>
              <a:gd name="connsiteX2" fmla="*/ 906946 w 906946"/>
              <a:gd name="connsiteY2" fmla="*/ 792841 h 792840"/>
              <a:gd name="connsiteX0" fmla="*/ 0 w 906946"/>
              <a:gd name="connsiteY0" fmla="*/ 0 h 679672"/>
              <a:gd name="connsiteX1" fmla="*/ 906946 w 906946"/>
              <a:gd name="connsiteY1" fmla="*/ 679671 h 679672"/>
              <a:gd name="connsiteX0" fmla="*/ 0 w 906946"/>
              <a:gd name="connsiteY0" fmla="*/ 0 h 679671"/>
              <a:gd name="connsiteX1" fmla="*/ 906946 w 906946"/>
              <a:gd name="connsiteY1" fmla="*/ 679671 h 679671"/>
              <a:gd name="connsiteX0" fmla="*/ 0 w 906946"/>
              <a:gd name="connsiteY0" fmla="*/ 0 h 679671"/>
              <a:gd name="connsiteX1" fmla="*/ 906946 w 906946"/>
              <a:gd name="connsiteY1" fmla="*/ 679671 h 679671"/>
              <a:gd name="connsiteX0" fmla="*/ 0 w 951292"/>
              <a:gd name="connsiteY0" fmla="*/ 0 h 657497"/>
              <a:gd name="connsiteX1" fmla="*/ 951292 w 951292"/>
              <a:gd name="connsiteY1" fmla="*/ 657497 h 657497"/>
              <a:gd name="connsiteX0" fmla="*/ 0 w 951292"/>
              <a:gd name="connsiteY0" fmla="*/ 0 h 657497"/>
              <a:gd name="connsiteX1" fmla="*/ 951292 w 951292"/>
              <a:gd name="connsiteY1" fmla="*/ 657497 h 657497"/>
              <a:gd name="connsiteX0" fmla="*/ 0 w 740651"/>
              <a:gd name="connsiteY0" fmla="*/ 0 h 690757"/>
              <a:gd name="connsiteX1" fmla="*/ 740651 w 740651"/>
              <a:gd name="connsiteY1" fmla="*/ 690757 h 690757"/>
              <a:gd name="connsiteX0" fmla="*/ 0 w 694031"/>
              <a:gd name="connsiteY0" fmla="*/ 0 h 597518"/>
              <a:gd name="connsiteX1" fmla="*/ 694031 w 694031"/>
              <a:gd name="connsiteY1" fmla="*/ 597518 h 597518"/>
              <a:gd name="connsiteX0" fmla="*/ 0 w 694031"/>
              <a:gd name="connsiteY0" fmla="*/ 0 h 597518"/>
              <a:gd name="connsiteX1" fmla="*/ 694031 w 694031"/>
              <a:gd name="connsiteY1" fmla="*/ 597518 h 597518"/>
              <a:gd name="connsiteX0" fmla="*/ 0 w 694031"/>
              <a:gd name="connsiteY0" fmla="*/ 0 h 597518"/>
              <a:gd name="connsiteX1" fmla="*/ 694031 w 694031"/>
              <a:gd name="connsiteY1" fmla="*/ 597518 h 59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031" h="597518">
                <a:moveTo>
                  <a:pt x="0" y="0"/>
                </a:moveTo>
                <a:cubicBezTo>
                  <a:pt x="343250" y="177377"/>
                  <a:pt x="531008" y="301884"/>
                  <a:pt x="694031" y="597518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22990" y="2159624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/>
          <p:cNvSpPr/>
          <p:nvPr/>
        </p:nvSpPr>
        <p:spPr>
          <a:xfrm rot="5400000">
            <a:off x="1907030" y="2706103"/>
            <a:ext cx="1405968" cy="4070966"/>
          </a:xfrm>
          <a:prstGeom prst="leftBrace">
            <a:avLst>
              <a:gd name="adj1" fmla="val 12480"/>
              <a:gd name="adj2" fmla="val 50000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Action Modeling in Continuous Domains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b="0" dirty="0" smtClean="0"/>
                  <a:t>Learn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where x, u are real vectors</a:t>
                </a:r>
              </a:p>
              <a:p>
                <a:r>
                  <a:rPr lang="en-US" dirty="0" smtClean="0"/>
                  <a:t>Assume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ction is part of state</a:t>
                </a:r>
              </a:p>
              <a:p>
                <a:pPr lvl="1"/>
                <a:r>
                  <a:rPr lang="en-US" dirty="0" smtClean="0"/>
                  <a:t>State dimensions are predicted independently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𝑤h𝑒𝑟𝑒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Common methods</a:t>
                </a:r>
              </a:p>
              <a:p>
                <a:pPr lvl="1"/>
                <a:r>
                  <a:rPr lang="en-US" dirty="0" smtClean="0"/>
                  <a:t>Locally Weighted Regression, Radial Basis Functions, Gaussian Processes</a:t>
                </a:r>
              </a:p>
              <a:p>
                <a:pPr lvl="1"/>
                <a:r>
                  <a:rPr lang="en-US" dirty="0" smtClean="0"/>
                  <a:t>Most assume smoothness, and generalize based on proximity in pose space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Locally Weighted Regression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69201" y="3460737"/>
            <a:ext cx="4700979" cy="2569861"/>
            <a:chOff x="2202603" y="3702958"/>
            <a:chExt cx="4700979" cy="2569861"/>
          </a:xfrm>
        </p:grpSpPr>
        <p:sp>
          <p:nvSpPr>
            <p:cNvPr id="10" name="Rectangle 9"/>
            <p:cNvSpPr/>
            <p:nvPr/>
          </p:nvSpPr>
          <p:spPr>
            <a:xfrm>
              <a:off x="2202603" y="5730767"/>
              <a:ext cx="2350490" cy="172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53093" y="5730767"/>
              <a:ext cx="2350489" cy="1727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3058909" y="5903487"/>
                  <a:ext cx="4513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Times"/>
                    <a:cs typeface="Times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909" y="5903487"/>
                  <a:ext cx="45134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534462" y="5903487"/>
                  <a:ext cx="4530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latin typeface="Times"/>
                    <a:cs typeface="Times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462" y="5903487"/>
                  <a:ext cx="45300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20" idx="2"/>
              <a:endCxn id="10" idx="0"/>
            </p:cNvCxnSpPr>
            <p:nvPr/>
          </p:nvCxnSpPr>
          <p:spPr>
            <a:xfrm>
              <a:off x="2874745" y="3702958"/>
              <a:ext cx="503103" cy="2027809"/>
            </a:xfrm>
            <a:prstGeom prst="straightConnector1">
              <a:avLst/>
            </a:prstGeom>
            <a:ln w="5715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8" idx="2"/>
              <a:endCxn id="11" idx="0"/>
            </p:cNvCxnSpPr>
            <p:nvPr/>
          </p:nvCxnSpPr>
          <p:spPr>
            <a:xfrm flipH="1">
              <a:off x="5728338" y="3713042"/>
              <a:ext cx="503206" cy="2017725"/>
            </a:xfrm>
            <a:prstGeom prst="straightConnector1">
              <a:avLst/>
            </a:prstGeom>
            <a:ln w="5715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Slide Number Placeholder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69199" y="2219883"/>
            <a:ext cx="1344287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780963" y="2491783"/>
            <a:ext cx="1281953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26104" y="2209800"/>
            <a:ext cx="1344076" cy="126102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613522" y="2492542"/>
            <a:ext cx="1281953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6947647" y="2492542"/>
            <a:ext cx="1281953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9200" y="3811973"/>
            <a:ext cx="4700980" cy="1650327"/>
            <a:chOff x="2947552" y="4017634"/>
            <a:chExt cx="3007543" cy="1650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947552" y="4017634"/>
                  <a:ext cx="1503772" cy="1650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b="0" i="1" dirty="0">
                    <a:solidFill>
                      <a:schemeClr val="tx1"/>
                    </a:solidFill>
                    <a:latin typeface="Times"/>
                    <a:cs typeface="Times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552" y="4017634"/>
                  <a:ext cx="1503772" cy="165032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4451325" y="4017634"/>
                  <a:ext cx="1503770" cy="16503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b="0" i="1" dirty="0">
                    <a:solidFill>
                      <a:schemeClr val="tx1"/>
                    </a:solidFill>
                    <a:latin typeface="Times"/>
                    <a:cs typeface="Times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325" y="4017634"/>
                  <a:ext cx="1503770" cy="165032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/>
          <p:cNvSpPr/>
          <p:nvPr/>
        </p:nvSpPr>
        <p:spPr>
          <a:xfrm>
            <a:off x="2282518" y="2944914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538540" y="2499124"/>
            <a:ext cx="741982" cy="401910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6500" h="599359">
                <a:moveTo>
                  <a:pt x="0" y="599359"/>
                </a:moveTo>
                <a:cubicBezTo>
                  <a:pt x="172890" y="300322"/>
                  <a:pt x="345781" y="1285"/>
                  <a:pt x="530198" y="4"/>
                </a:cubicBezTo>
                <a:cubicBezTo>
                  <a:pt x="714615" y="-1277"/>
                  <a:pt x="910557" y="295199"/>
                  <a:pt x="1106500" y="5916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21694" y="2581764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085324" y="2498218"/>
            <a:ext cx="496655" cy="397662"/>
          </a:xfrm>
          <a:custGeom>
            <a:avLst/>
            <a:gdLst>
              <a:gd name="connsiteX0" fmla="*/ 0 w 1106500"/>
              <a:gd name="connsiteY0" fmla="*/ 599359 h 599359"/>
              <a:gd name="connsiteX1" fmla="*/ 530198 w 1106500"/>
              <a:gd name="connsiteY1" fmla="*/ 4 h 599359"/>
              <a:gd name="connsiteX2" fmla="*/ 1106500 w 1106500"/>
              <a:gd name="connsiteY2" fmla="*/ 591675 h 599359"/>
              <a:gd name="connsiteX0" fmla="*/ 0 w 740650"/>
              <a:gd name="connsiteY0" fmla="*/ 169160 h 649275"/>
              <a:gd name="connsiteX1" fmla="*/ 164348 w 740650"/>
              <a:gd name="connsiteY1" fmla="*/ 57605 h 649275"/>
              <a:gd name="connsiteX2" fmla="*/ 740650 w 740650"/>
              <a:gd name="connsiteY2" fmla="*/ 649276 h 649275"/>
              <a:gd name="connsiteX0" fmla="*/ 0 w 740650"/>
              <a:gd name="connsiteY0" fmla="*/ 111559 h 591676"/>
              <a:gd name="connsiteX1" fmla="*/ 164348 w 740650"/>
              <a:gd name="connsiteY1" fmla="*/ 4 h 591676"/>
              <a:gd name="connsiteX2" fmla="*/ 740650 w 740650"/>
              <a:gd name="connsiteY2" fmla="*/ 591675 h 591676"/>
              <a:gd name="connsiteX0" fmla="*/ 0 w 740650"/>
              <a:gd name="connsiteY0" fmla="*/ 112909 h 593024"/>
              <a:gd name="connsiteX1" fmla="*/ 164348 w 740650"/>
              <a:gd name="connsiteY1" fmla="*/ 1354 h 593024"/>
              <a:gd name="connsiteX2" fmla="*/ 740650 w 740650"/>
              <a:gd name="connsiteY2" fmla="*/ 593025 h 59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650" h="593024">
                <a:moveTo>
                  <a:pt x="0" y="112909"/>
                </a:moveTo>
                <a:cubicBezTo>
                  <a:pt x="50939" y="35600"/>
                  <a:pt x="46449" y="-8451"/>
                  <a:pt x="164348" y="1354"/>
                </a:cubicBezTo>
                <a:cubicBezTo>
                  <a:pt x="348765" y="73"/>
                  <a:pt x="544707" y="296549"/>
                  <a:pt x="740650" y="59302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5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18"/>
    </mc:Choice>
    <mc:Fallback xmlns="">
      <p:transition spd="slow" advTm="77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09600" y="4346208"/>
            <a:ext cx="3348674" cy="1960548"/>
            <a:chOff x="565515" y="4346208"/>
            <a:chExt cx="3348674" cy="1960548"/>
          </a:xfrm>
        </p:grpSpPr>
        <p:sp>
          <p:nvSpPr>
            <p:cNvPr id="56" name="Rectangle 55"/>
            <p:cNvSpPr/>
            <p:nvPr/>
          </p:nvSpPr>
          <p:spPr>
            <a:xfrm>
              <a:off x="565515" y="4346208"/>
              <a:ext cx="3348674" cy="1960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cxnSp>
          <p:nvCxnSpPr>
            <p:cNvPr id="64" name="Straight Connector 63"/>
            <p:cNvCxnSpPr>
              <a:stCxn id="56" idx="0"/>
              <a:endCxn id="56" idx="2"/>
            </p:cNvCxnSpPr>
            <p:nvPr/>
          </p:nvCxnSpPr>
          <p:spPr>
            <a:xfrm>
              <a:off x="2239852" y="4346208"/>
              <a:ext cx="0" cy="1960548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90600" y="4992469"/>
                  <a:ext cx="7181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i="1" dirty="0">
                    <a:latin typeface="Times"/>
                    <a:cs typeface="Times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4992469"/>
                  <a:ext cx="718145" cy="6463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514600" y="4916269"/>
                  <a:ext cx="7214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i="1" dirty="0">
                    <a:latin typeface="Times"/>
                    <a:cs typeface="Times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916269"/>
                  <a:ext cx="721480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Locally Weighted Regression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9599" y="1794500"/>
            <a:ext cx="1572341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362211" y="2100278"/>
            <a:ext cx="1142999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9204" y="1794500"/>
            <a:ext cx="1512396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en-US" sz="8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609600" y="3111554"/>
            <a:ext cx="1572341" cy="469846"/>
            <a:chOff x="1615893" y="2746922"/>
            <a:chExt cx="1572341" cy="469846"/>
          </a:xfrm>
        </p:grpSpPr>
        <p:sp>
          <p:nvSpPr>
            <p:cNvPr id="32" name="Rectangle 31"/>
            <p:cNvSpPr/>
            <p:nvPr/>
          </p:nvSpPr>
          <p:spPr>
            <a:xfrm>
              <a:off x="1615893" y="3008170"/>
              <a:ext cx="1572341" cy="2085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x</a:t>
              </a:r>
              <a:endParaRPr lang="en-US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cxnSp>
          <p:nvCxnSpPr>
            <p:cNvPr id="35" name="Straight Arrow Connector 34"/>
            <p:cNvCxnSpPr>
              <a:stCxn id="28" idx="2"/>
              <a:endCxn id="32" idx="0"/>
            </p:cNvCxnSpPr>
            <p:nvPr/>
          </p:nvCxnSpPr>
          <p:spPr>
            <a:xfrm>
              <a:off x="2402063" y="2746922"/>
              <a:ext cx="1" cy="261248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09600" y="4920488"/>
            <a:ext cx="3348673" cy="995680"/>
            <a:chOff x="1324927" y="4907280"/>
            <a:chExt cx="3348673" cy="995680"/>
          </a:xfrm>
        </p:grpSpPr>
        <p:sp>
          <p:nvSpPr>
            <p:cNvPr id="48" name="Rectangle 47"/>
            <p:cNvSpPr/>
            <p:nvPr/>
          </p:nvSpPr>
          <p:spPr>
            <a:xfrm>
              <a:off x="1324927" y="4907280"/>
              <a:ext cx="3348673" cy="9956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217" y="5203558"/>
              <a:ext cx="2036397" cy="369332"/>
            </a:xfrm>
            <a:prstGeom prst="rect">
              <a:avLst/>
            </a:prstGeom>
            <a:solidFill>
              <a:srgbClr val="D7E4BD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 nearest neighbors</a:t>
              </a:r>
              <a:endParaRPr lang="en-US" dirty="0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4267200" y="4872990"/>
            <a:ext cx="1330960" cy="1076960"/>
          </a:xfrm>
          <a:prstGeom prst="rightArrow">
            <a:avLst>
              <a:gd name="adj1" fmla="val 72642"/>
              <a:gd name="adj2" fmla="val 37736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Weighted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Linear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Regression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124550"/>
              </p:ext>
            </p:extLst>
          </p:nvPr>
        </p:nvGraphicFramePr>
        <p:xfrm>
          <a:off x="5688013" y="5160963"/>
          <a:ext cx="18827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Equation" r:id="rId7" imgW="927000" imgH="342720" progId="Equation.3">
                  <p:embed/>
                </p:oleObj>
              </mc:Choice>
              <mc:Fallback>
                <p:oleObj name="Equation" r:id="rId7" imgW="92700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88013" y="5160963"/>
                        <a:ext cx="1882775" cy="69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Curved Connector 77"/>
          <p:cNvCxnSpPr/>
          <p:nvPr/>
        </p:nvCxnSpPr>
        <p:spPr>
          <a:xfrm>
            <a:off x="2318215" y="3477101"/>
            <a:ext cx="3777785" cy="1726457"/>
          </a:xfrm>
          <a:prstGeom prst="curvedConnector3">
            <a:avLst>
              <a:gd name="adj1" fmla="val 99683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02502"/>
              </p:ext>
            </p:extLst>
          </p:nvPr>
        </p:nvGraphicFramePr>
        <p:xfrm>
          <a:off x="7560533" y="5257481"/>
          <a:ext cx="516667" cy="35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Equation" r:id="rId9" imgW="241300" imgH="165100" progId="Equation.3">
                  <p:embed/>
                </p:oleObj>
              </mc:Choice>
              <mc:Fallback>
                <p:oleObj name="Equation" r:id="rId9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60533" y="5257481"/>
                        <a:ext cx="516667" cy="35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Slide Number Placeholder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8</a:t>
            </a:fld>
            <a:endParaRPr lang="en-US"/>
          </a:p>
        </p:txBody>
      </p:sp>
      <p:cxnSp>
        <p:nvCxnSpPr>
          <p:cNvPr id="65" name="Curved Connector 64"/>
          <p:cNvCxnSpPr>
            <a:endCxn id="31" idx="3"/>
          </p:cNvCxnSpPr>
          <p:nvPr/>
        </p:nvCxnSpPr>
        <p:spPr>
          <a:xfrm rot="16200000" flipV="1">
            <a:off x="5158886" y="2437642"/>
            <a:ext cx="2788631" cy="274320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2"/>
          </p:cNvCxnSpPr>
          <p:nvPr/>
        </p:nvCxnSpPr>
        <p:spPr>
          <a:xfrm>
            <a:off x="1395771" y="3581400"/>
            <a:ext cx="0" cy="1325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11314" y="2000451"/>
            <a:ext cx="255486" cy="2554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810000" y="1878670"/>
            <a:ext cx="1071662" cy="1074769"/>
            <a:chOff x="3581400" y="1600200"/>
            <a:chExt cx="1071662" cy="1074769"/>
          </a:xfrm>
        </p:grpSpPr>
        <p:sp>
          <p:nvSpPr>
            <p:cNvPr id="20" name="Rectangle 19"/>
            <p:cNvSpPr/>
            <p:nvPr/>
          </p:nvSpPr>
          <p:spPr>
            <a:xfrm>
              <a:off x="3581400" y="1600200"/>
              <a:ext cx="1071662" cy="1074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4397576" y="2314722"/>
              <a:ext cx="255486" cy="2554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4000919" y="1872445"/>
              <a:ext cx="465394" cy="400675"/>
            </a:xfrm>
            <a:custGeom>
              <a:avLst/>
              <a:gdLst>
                <a:gd name="connsiteX0" fmla="*/ 0 w 1106500"/>
                <a:gd name="connsiteY0" fmla="*/ 599359 h 599359"/>
                <a:gd name="connsiteX1" fmla="*/ 530198 w 1106500"/>
                <a:gd name="connsiteY1" fmla="*/ 4 h 599359"/>
                <a:gd name="connsiteX2" fmla="*/ 1106500 w 1106500"/>
                <a:gd name="connsiteY2" fmla="*/ 591675 h 599359"/>
                <a:gd name="connsiteX0" fmla="*/ 0 w 906946"/>
                <a:gd name="connsiteY0" fmla="*/ 113170 h 792840"/>
                <a:gd name="connsiteX1" fmla="*/ 330644 w 906946"/>
                <a:gd name="connsiteY1" fmla="*/ 201170 h 792840"/>
                <a:gd name="connsiteX2" fmla="*/ 906946 w 906946"/>
                <a:gd name="connsiteY2" fmla="*/ 792841 h 792840"/>
                <a:gd name="connsiteX0" fmla="*/ 0 w 906946"/>
                <a:gd name="connsiteY0" fmla="*/ 0 h 679672"/>
                <a:gd name="connsiteX1" fmla="*/ 906946 w 906946"/>
                <a:gd name="connsiteY1" fmla="*/ 679671 h 679672"/>
                <a:gd name="connsiteX0" fmla="*/ 0 w 906946"/>
                <a:gd name="connsiteY0" fmla="*/ 0 h 679671"/>
                <a:gd name="connsiteX1" fmla="*/ 906946 w 906946"/>
                <a:gd name="connsiteY1" fmla="*/ 679671 h 679671"/>
                <a:gd name="connsiteX0" fmla="*/ 0 w 906946"/>
                <a:gd name="connsiteY0" fmla="*/ 0 h 679671"/>
                <a:gd name="connsiteX1" fmla="*/ 906946 w 906946"/>
                <a:gd name="connsiteY1" fmla="*/ 679671 h 679671"/>
                <a:gd name="connsiteX0" fmla="*/ 0 w 951292"/>
                <a:gd name="connsiteY0" fmla="*/ 0 h 657497"/>
                <a:gd name="connsiteX1" fmla="*/ 951292 w 951292"/>
                <a:gd name="connsiteY1" fmla="*/ 657497 h 657497"/>
                <a:gd name="connsiteX0" fmla="*/ 0 w 951292"/>
                <a:gd name="connsiteY0" fmla="*/ 0 h 657497"/>
                <a:gd name="connsiteX1" fmla="*/ 951292 w 951292"/>
                <a:gd name="connsiteY1" fmla="*/ 657497 h 657497"/>
                <a:gd name="connsiteX0" fmla="*/ 0 w 740651"/>
                <a:gd name="connsiteY0" fmla="*/ 0 h 690757"/>
                <a:gd name="connsiteX1" fmla="*/ 740651 w 740651"/>
                <a:gd name="connsiteY1" fmla="*/ 690757 h 690757"/>
                <a:gd name="connsiteX0" fmla="*/ 0 w 694031"/>
                <a:gd name="connsiteY0" fmla="*/ 0 h 597518"/>
                <a:gd name="connsiteX1" fmla="*/ 694031 w 694031"/>
                <a:gd name="connsiteY1" fmla="*/ 597518 h 597518"/>
                <a:gd name="connsiteX0" fmla="*/ 0 w 694031"/>
                <a:gd name="connsiteY0" fmla="*/ 0 h 597518"/>
                <a:gd name="connsiteX1" fmla="*/ 694031 w 694031"/>
                <a:gd name="connsiteY1" fmla="*/ 597518 h 597518"/>
                <a:gd name="connsiteX0" fmla="*/ 0 w 694031"/>
                <a:gd name="connsiteY0" fmla="*/ 0 h 597518"/>
                <a:gd name="connsiteX1" fmla="*/ 694031 w 694031"/>
                <a:gd name="connsiteY1" fmla="*/ 597518 h 59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4031" h="597518">
                  <a:moveTo>
                    <a:pt x="0" y="0"/>
                  </a:moveTo>
                  <a:cubicBezTo>
                    <a:pt x="343250" y="177377"/>
                    <a:pt x="531008" y="301884"/>
                    <a:pt x="694031" y="59751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677663" y="1721981"/>
              <a:ext cx="255486" cy="2554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682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41"/>
    </mc:Choice>
    <mc:Fallback xmlns="">
      <p:transition spd="slow" advTm="39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LWR 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47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LWR generalizes based on proximity in pose space</a:t>
            </a:r>
          </a:p>
          <a:p>
            <a:r>
              <a:rPr lang="en-US" dirty="0" err="1"/>
              <a:t>Smoothes</a:t>
            </a:r>
            <a:r>
              <a:rPr lang="en-US" dirty="0"/>
              <a:t> together qualitatively distinct behaviors</a:t>
            </a:r>
          </a:p>
          <a:p>
            <a:r>
              <a:rPr lang="en-US" dirty="0"/>
              <a:t>Generalizes with examples that are closer in absolute coordinates instead of similarity in object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0971" y="3782314"/>
            <a:ext cx="6805229" cy="2847086"/>
            <a:chOff x="381000" y="3581400"/>
            <a:chExt cx="7467600" cy="3124200"/>
          </a:xfrm>
        </p:grpSpPr>
        <p:sp>
          <p:nvSpPr>
            <p:cNvPr id="8" name="Oval 7"/>
            <p:cNvSpPr/>
            <p:nvPr/>
          </p:nvSpPr>
          <p:spPr>
            <a:xfrm>
              <a:off x="971973" y="489356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9073" y="5274564"/>
              <a:ext cx="1371600" cy="288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33400" y="4398264"/>
              <a:ext cx="576302" cy="414018"/>
            </a:xfrm>
            <a:custGeom>
              <a:avLst/>
              <a:gdLst>
                <a:gd name="connsiteX0" fmla="*/ 0 w 1106500"/>
                <a:gd name="connsiteY0" fmla="*/ 599359 h 599359"/>
                <a:gd name="connsiteX1" fmla="*/ 530198 w 1106500"/>
                <a:gd name="connsiteY1" fmla="*/ 4 h 599359"/>
                <a:gd name="connsiteX2" fmla="*/ 1106500 w 1106500"/>
                <a:gd name="connsiteY2" fmla="*/ 591675 h 599359"/>
                <a:gd name="connsiteX0" fmla="*/ 0 w 576302"/>
                <a:gd name="connsiteY0" fmla="*/ 4 h 591675"/>
                <a:gd name="connsiteX1" fmla="*/ 576302 w 576302"/>
                <a:gd name="connsiteY1" fmla="*/ 591675 h 591675"/>
                <a:gd name="connsiteX0" fmla="*/ 0 w 576302"/>
                <a:gd name="connsiteY0" fmla="*/ 9 h 591680"/>
                <a:gd name="connsiteX1" fmla="*/ 576302 w 576302"/>
                <a:gd name="connsiteY1" fmla="*/ 591680 h 59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302" h="591680">
                  <a:moveTo>
                    <a:pt x="0" y="9"/>
                  </a:moveTo>
                  <a:cubicBezTo>
                    <a:pt x="184417" y="-1272"/>
                    <a:pt x="372675" y="133839"/>
                    <a:pt x="576302" y="59168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925146" y="420776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2246" y="4588764"/>
              <a:ext cx="1371600" cy="288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486573" y="3737890"/>
              <a:ext cx="576302" cy="388592"/>
            </a:xfrm>
            <a:custGeom>
              <a:avLst/>
              <a:gdLst>
                <a:gd name="connsiteX0" fmla="*/ 0 w 1106500"/>
                <a:gd name="connsiteY0" fmla="*/ 599359 h 599359"/>
                <a:gd name="connsiteX1" fmla="*/ 530198 w 1106500"/>
                <a:gd name="connsiteY1" fmla="*/ 4 h 599359"/>
                <a:gd name="connsiteX2" fmla="*/ 1106500 w 1106500"/>
                <a:gd name="connsiteY2" fmla="*/ 591675 h 599359"/>
                <a:gd name="connsiteX0" fmla="*/ 0 w 576302"/>
                <a:gd name="connsiteY0" fmla="*/ 4 h 591675"/>
                <a:gd name="connsiteX1" fmla="*/ 576302 w 576302"/>
                <a:gd name="connsiteY1" fmla="*/ 591675 h 591675"/>
                <a:gd name="connsiteX0" fmla="*/ 0 w 576302"/>
                <a:gd name="connsiteY0" fmla="*/ 9 h 591680"/>
                <a:gd name="connsiteX1" fmla="*/ 576302 w 576302"/>
                <a:gd name="connsiteY1" fmla="*/ 591680 h 59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302" h="591680">
                  <a:moveTo>
                    <a:pt x="0" y="9"/>
                  </a:moveTo>
                  <a:cubicBezTo>
                    <a:pt x="184417" y="-1272"/>
                    <a:pt x="372675" y="133839"/>
                    <a:pt x="576302" y="59168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172373" y="3737890"/>
              <a:ext cx="622406" cy="388592"/>
            </a:xfrm>
            <a:custGeom>
              <a:avLst/>
              <a:gdLst>
                <a:gd name="connsiteX0" fmla="*/ 0 w 1106500"/>
                <a:gd name="connsiteY0" fmla="*/ 599359 h 599359"/>
                <a:gd name="connsiteX1" fmla="*/ 530198 w 1106500"/>
                <a:gd name="connsiteY1" fmla="*/ 4 h 599359"/>
                <a:gd name="connsiteX2" fmla="*/ 1106500 w 1106500"/>
                <a:gd name="connsiteY2" fmla="*/ 591675 h 599359"/>
                <a:gd name="connsiteX0" fmla="*/ 0 w 1106500"/>
                <a:gd name="connsiteY0" fmla="*/ 391900 h 391900"/>
                <a:gd name="connsiteX1" fmla="*/ 268941 w 1106500"/>
                <a:gd name="connsiteY1" fmla="*/ 14 h 391900"/>
                <a:gd name="connsiteX2" fmla="*/ 1106500 w 1106500"/>
                <a:gd name="connsiteY2" fmla="*/ 384216 h 391900"/>
                <a:gd name="connsiteX0" fmla="*/ 0 w 622406"/>
                <a:gd name="connsiteY0" fmla="*/ 604188 h 604188"/>
                <a:gd name="connsiteX1" fmla="*/ 268941 w 622406"/>
                <a:gd name="connsiteY1" fmla="*/ 212302 h 604188"/>
                <a:gd name="connsiteX2" fmla="*/ 622406 w 622406"/>
                <a:gd name="connsiteY2" fmla="*/ 127778 h 604188"/>
                <a:gd name="connsiteX0" fmla="*/ 0 w 622406"/>
                <a:gd name="connsiteY0" fmla="*/ 476410 h 476410"/>
                <a:gd name="connsiteX1" fmla="*/ 622406 w 622406"/>
                <a:gd name="connsiteY1" fmla="*/ 0 h 476410"/>
                <a:gd name="connsiteX0" fmla="*/ 0 w 622406"/>
                <a:gd name="connsiteY0" fmla="*/ 476410 h 476410"/>
                <a:gd name="connsiteX1" fmla="*/ 205285 w 622406"/>
                <a:gd name="connsiteY1" fmla="*/ 117777 h 476410"/>
                <a:gd name="connsiteX2" fmla="*/ 622406 w 622406"/>
                <a:gd name="connsiteY2" fmla="*/ 0 h 476410"/>
                <a:gd name="connsiteX0" fmla="*/ 0 w 622406"/>
                <a:gd name="connsiteY0" fmla="*/ 476410 h 476410"/>
                <a:gd name="connsiteX1" fmla="*/ 622406 w 622406"/>
                <a:gd name="connsiteY1" fmla="*/ 0 h 476410"/>
                <a:gd name="connsiteX0" fmla="*/ 0 w 622406"/>
                <a:gd name="connsiteY0" fmla="*/ 476410 h 476410"/>
                <a:gd name="connsiteX1" fmla="*/ 622406 w 622406"/>
                <a:gd name="connsiteY1" fmla="*/ 0 h 476410"/>
                <a:gd name="connsiteX0" fmla="*/ 0 w 622406"/>
                <a:gd name="connsiteY0" fmla="*/ 476410 h 476410"/>
                <a:gd name="connsiteX1" fmla="*/ 622406 w 622406"/>
                <a:gd name="connsiteY1" fmla="*/ 0 h 476410"/>
                <a:gd name="connsiteX0" fmla="*/ 0 w 622406"/>
                <a:gd name="connsiteY0" fmla="*/ 476410 h 476410"/>
                <a:gd name="connsiteX1" fmla="*/ 622406 w 622406"/>
                <a:gd name="connsiteY1" fmla="*/ 0 h 476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406" h="476410">
                  <a:moveTo>
                    <a:pt x="0" y="476410"/>
                  </a:moveTo>
                  <a:cubicBezTo>
                    <a:pt x="99893" y="248450"/>
                    <a:pt x="215152" y="51227"/>
                    <a:pt x="62240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345738" y="61722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2246" y="5420038"/>
              <a:ext cx="1371600" cy="288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3752427" y="5873312"/>
              <a:ext cx="576302" cy="295840"/>
            </a:xfrm>
            <a:custGeom>
              <a:avLst/>
              <a:gdLst>
                <a:gd name="connsiteX0" fmla="*/ 0 w 1106500"/>
                <a:gd name="connsiteY0" fmla="*/ 599359 h 599359"/>
                <a:gd name="connsiteX1" fmla="*/ 530198 w 1106500"/>
                <a:gd name="connsiteY1" fmla="*/ 4 h 599359"/>
                <a:gd name="connsiteX2" fmla="*/ 1106500 w 1106500"/>
                <a:gd name="connsiteY2" fmla="*/ 591675 h 599359"/>
                <a:gd name="connsiteX0" fmla="*/ 0 w 576302"/>
                <a:gd name="connsiteY0" fmla="*/ 4 h 591675"/>
                <a:gd name="connsiteX1" fmla="*/ 576302 w 576302"/>
                <a:gd name="connsiteY1" fmla="*/ 591675 h 591675"/>
                <a:gd name="connsiteX0" fmla="*/ 0 w 576302"/>
                <a:gd name="connsiteY0" fmla="*/ 9 h 591680"/>
                <a:gd name="connsiteX1" fmla="*/ 576302 w 576302"/>
                <a:gd name="connsiteY1" fmla="*/ 591680 h 59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302" h="591680">
                  <a:moveTo>
                    <a:pt x="0" y="9"/>
                  </a:moveTo>
                  <a:cubicBezTo>
                    <a:pt x="184417" y="-1272"/>
                    <a:pt x="372675" y="133839"/>
                    <a:pt x="576302" y="59168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24600" y="5274564"/>
              <a:ext cx="1371600" cy="288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88024" y="4436942"/>
              <a:ext cx="576302" cy="591680"/>
            </a:xfrm>
            <a:custGeom>
              <a:avLst/>
              <a:gdLst>
                <a:gd name="connsiteX0" fmla="*/ 0 w 1106500"/>
                <a:gd name="connsiteY0" fmla="*/ 599359 h 599359"/>
                <a:gd name="connsiteX1" fmla="*/ 530198 w 1106500"/>
                <a:gd name="connsiteY1" fmla="*/ 4 h 599359"/>
                <a:gd name="connsiteX2" fmla="*/ 1106500 w 1106500"/>
                <a:gd name="connsiteY2" fmla="*/ 591675 h 599359"/>
                <a:gd name="connsiteX0" fmla="*/ 0 w 576302"/>
                <a:gd name="connsiteY0" fmla="*/ 4 h 591675"/>
                <a:gd name="connsiteX1" fmla="*/ 576302 w 576302"/>
                <a:gd name="connsiteY1" fmla="*/ 591675 h 591675"/>
                <a:gd name="connsiteX0" fmla="*/ 0 w 576302"/>
                <a:gd name="connsiteY0" fmla="*/ 9 h 591680"/>
                <a:gd name="connsiteX1" fmla="*/ 576302 w 576302"/>
                <a:gd name="connsiteY1" fmla="*/ 591680 h 59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6302" h="591680">
                  <a:moveTo>
                    <a:pt x="0" y="9"/>
                  </a:moveTo>
                  <a:cubicBezTo>
                    <a:pt x="184417" y="-1272"/>
                    <a:pt x="372675" y="133839"/>
                    <a:pt x="576302" y="59168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805229" y="508406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352800" y="3581400"/>
              <a:ext cx="1753446" cy="144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52800" y="5257800"/>
              <a:ext cx="1753446" cy="144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5154" y="4343400"/>
              <a:ext cx="1753446" cy="144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1000" y="4267200"/>
              <a:ext cx="1753446" cy="1447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7966" y="4659868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?</a:t>
              </a:r>
              <a:endParaRPr lang="en-US" sz="2400" b="1" dirty="0"/>
            </a:p>
          </p:txBody>
        </p:sp>
        <p:cxnSp>
          <p:nvCxnSpPr>
            <p:cNvPr id="15" name="Straight Arrow Connector 14"/>
            <p:cNvCxnSpPr>
              <a:stCxn id="38" idx="3"/>
              <a:endCxn id="35" idx="1"/>
            </p:cNvCxnSpPr>
            <p:nvPr/>
          </p:nvCxnSpPr>
          <p:spPr>
            <a:xfrm flipV="1">
              <a:off x="2134446" y="4305300"/>
              <a:ext cx="1218354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8" idx="3"/>
              <a:endCxn id="36" idx="1"/>
            </p:cNvCxnSpPr>
            <p:nvPr/>
          </p:nvCxnSpPr>
          <p:spPr>
            <a:xfrm>
              <a:off x="2134446" y="4991100"/>
              <a:ext cx="1218354" cy="990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5" idx="3"/>
              <a:endCxn id="37" idx="1"/>
            </p:cNvCxnSpPr>
            <p:nvPr/>
          </p:nvCxnSpPr>
          <p:spPr>
            <a:xfrm>
              <a:off x="5106246" y="4305300"/>
              <a:ext cx="988908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6" idx="3"/>
              <a:endCxn id="37" idx="1"/>
            </p:cNvCxnSpPr>
            <p:nvPr/>
          </p:nvCxnSpPr>
          <p:spPr>
            <a:xfrm flipV="1">
              <a:off x="5106246" y="5067300"/>
              <a:ext cx="988908" cy="914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95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7.9|3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4.4|4.9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0.7|0.9|37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0.7|0.9|3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0.9|0.8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.6|34.7|1.5|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.6|34.7|1.5|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6.4|1|0.8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1|4.6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2237</Words>
  <Application>Microsoft Office PowerPoint</Application>
  <PresentationFormat>On-screen Show (4:3)</PresentationFormat>
  <Paragraphs>598</Paragraphs>
  <Slides>32</Slides>
  <Notes>7</Notes>
  <HiddenSlides>0</HiddenSlides>
  <MMClips>1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Office Theme</vt:lpstr>
      <vt:lpstr>Custom Design</vt:lpstr>
      <vt:lpstr>Equation</vt:lpstr>
      <vt:lpstr>Learning Integrated Symbolic and Continuous Action Models</vt:lpstr>
      <vt:lpstr>Action Models</vt:lpstr>
      <vt:lpstr>Benefits</vt:lpstr>
      <vt:lpstr>Requirements</vt:lpstr>
      <vt:lpstr>Continuous Environments</vt:lpstr>
      <vt:lpstr>Action Modeling in Continuous Domains</vt:lpstr>
      <vt:lpstr>Locally Weighted Regression</vt:lpstr>
      <vt:lpstr>Locally Weighted Regression</vt:lpstr>
      <vt:lpstr>LWR Shortcomings</vt:lpstr>
      <vt:lpstr>LWR Shortcomings</vt:lpstr>
      <vt:lpstr>Our Approach</vt:lpstr>
      <vt:lpstr>Learning Multi-Modal Models</vt:lpstr>
      <vt:lpstr>Predict with Multi-Modal Models</vt:lpstr>
      <vt:lpstr>PowerPoint Presentation</vt:lpstr>
      <vt:lpstr>RANSAC</vt:lpstr>
      <vt:lpstr>PowerPoint Presentation</vt:lpstr>
      <vt:lpstr>PowerPoint Presentation</vt:lpstr>
      <vt:lpstr>Expectation Maximization</vt:lpstr>
      <vt:lpstr>PowerPoint Presentation</vt:lpstr>
      <vt:lpstr>FOIL</vt:lpstr>
      <vt:lpstr>FOIL</vt:lpstr>
      <vt:lpstr>PowerPoint Presentation</vt:lpstr>
      <vt:lpstr>PowerPoint Presentation</vt:lpstr>
      <vt:lpstr>PowerPoint Presentation</vt:lpstr>
      <vt:lpstr>PowerPoint Presentation</vt:lpstr>
      <vt:lpstr>Demo</vt:lpstr>
      <vt:lpstr>Physics Simulation Experiment</vt:lpstr>
      <vt:lpstr>Learned Modes</vt:lpstr>
      <vt:lpstr>Prediction Accuracy</vt:lpstr>
      <vt:lpstr>Classifier Accuracy</vt:lpstr>
      <vt:lpstr>Nuggets</vt:lpstr>
      <vt:lpstr>Coals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Integrated Symbolic and Continuous Action Models</dc:title>
  <dc:creator>Joseph Xu</dc:creator>
  <cp:lastModifiedBy>Joseph Xu</cp:lastModifiedBy>
  <cp:revision>91</cp:revision>
  <dcterms:created xsi:type="dcterms:W3CDTF">2013-05-28T22:26:39Z</dcterms:created>
  <dcterms:modified xsi:type="dcterms:W3CDTF">2013-06-06T15:17:51Z</dcterms:modified>
</cp:coreProperties>
</file>