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62" r:id="rId3"/>
    <p:sldId id="267" r:id="rId4"/>
    <p:sldId id="268" r:id="rId5"/>
    <p:sldId id="257" r:id="rId6"/>
    <p:sldId id="274" r:id="rId7"/>
    <p:sldId id="269" r:id="rId8"/>
    <p:sldId id="270" r:id="rId9"/>
    <p:sldId id="271" r:id="rId10"/>
    <p:sldId id="272" r:id="rId11"/>
    <p:sldId id="273" r:id="rId12"/>
    <p:sldId id="264" r:id="rId13"/>
    <p:sldId id="276" r:id="rId14"/>
    <p:sldId id="275" r:id="rId15"/>
    <p:sldId id="265" r:id="rId16"/>
    <p:sldId id="281" r:id="rId17"/>
    <p:sldId id="266" r:id="rId18"/>
    <p:sldId id="278" r:id="rId19"/>
    <p:sldId id="27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626" y="-96"/>
      </p:cViewPr>
      <p:guideLst>
        <p:guide orient="horz" pos="2160"/>
        <p:guide pos="336"/>
        <p:guide pos="5472"/>
        <p:guide pos="33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60083C-D62A-45F6-9624-BA4079065C1A}" type="datetimeFigureOut">
              <a:rPr lang="en-US" smtClean="0"/>
              <a:t>6/6/2013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93B60A-A802-4514-A819-9CE1E110F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64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130425"/>
            <a:ext cx="8229600" cy="14700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86200"/>
            <a:ext cx="82296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2339-FDE4-4FD4-8F97-32456671770F}" type="datetime1">
              <a:rPr lang="en-US" smtClean="0"/>
              <a:t>6/6/2013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F89D3-7E4E-4181-953A-20E3B102B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19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2FC2-0908-4787-B500-BF19F6421045}" type="datetime1">
              <a:rPr lang="en-US" smtClean="0"/>
              <a:t>6/6/2013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F89D3-7E4E-4181-953A-20E3B102B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F5F4A-771A-4909-98A7-B111D254F0B1}" type="datetime1">
              <a:rPr lang="en-US" smtClean="0"/>
              <a:t>6/6/2013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F89D3-7E4E-4181-953A-20E3B102B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084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itchFamily="18" charset="0"/>
                <a:cs typeface="Times New Roman" pitchFamily="18" charset="0"/>
              </a:defRPr>
            </a:lvl1pPr>
            <a:lvl2pPr>
              <a:defRPr>
                <a:latin typeface="Cambria" pitchFamily="18" charset="0"/>
                <a:cs typeface="Times New Roman" pitchFamily="18" charset="0"/>
              </a:defRPr>
            </a:lvl2pPr>
            <a:lvl3pPr>
              <a:defRPr>
                <a:latin typeface="Cambria" pitchFamily="18" charset="0"/>
                <a:cs typeface="Times New Roman" pitchFamily="18" charset="0"/>
              </a:defRPr>
            </a:lvl3pPr>
            <a:lvl4pPr>
              <a:defRPr>
                <a:latin typeface="Cambria" pitchFamily="18" charset="0"/>
                <a:cs typeface="Times New Roman" pitchFamily="18" charset="0"/>
              </a:defRPr>
            </a:lvl4pPr>
            <a:lvl5pPr>
              <a:defRPr>
                <a:latin typeface="Cambria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B312B-5401-4789-BA44-320418E4EDF7}" type="datetime1">
              <a:rPr lang="en-US" smtClean="0"/>
              <a:t>6/6/2013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F89D3-7E4E-4181-953A-20E3B102B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31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CB86-6114-479B-8FF5-5A2F1323BCF3}" type="datetime1">
              <a:rPr lang="en-US" smtClean="0"/>
              <a:t>6/6/2013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F89D3-7E4E-4181-953A-20E3B102B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135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42492-DA36-40FE-8A74-F2AA60AC6095}" type="datetime1">
              <a:rPr lang="en-US" smtClean="0"/>
              <a:t>6/6/2013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F89D3-7E4E-4181-953A-20E3B102B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13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06D90-08E8-42EE-9634-2CDC7CFDFC6E}" type="datetime1">
              <a:rPr lang="en-US" smtClean="0"/>
              <a:t>6/6/2013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F89D3-7E4E-4181-953A-20E3B102B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6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E3D37-C949-4B4E-94A2-42830F23DAA0}" type="datetime1">
              <a:rPr lang="en-US" smtClean="0"/>
              <a:t>6/6/2013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F89D3-7E4E-4181-953A-20E3B102B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57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3D97-0104-44C1-9645-54AED03FD37F}" type="datetime1">
              <a:rPr lang="en-US" smtClean="0"/>
              <a:t>6/6/2013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F89D3-7E4E-4181-953A-20E3B102B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2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4CD2-F09C-4474-9C4F-81C887C3CA08}" type="datetime1">
              <a:rPr lang="en-US" smtClean="0"/>
              <a:t>6/6/2013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F89D3-7E4E-4181-953A-20E3B102B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12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BF25F-A535-4C25-A388-9D0D734578E3}" type="datetime1">
              <a:rPr lang="en-US" smtClean="0"/>
              <a:t>6/6/2013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F89D3-7E4E-4181-953A-20E3B102B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34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34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BC8A1-C319-49C1-861F-6F55582EF61C}" type="datetime1">
              <a:rPr lang="en-US" smtClean="0"/>
              <a:t>6/6/2013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F89D3-7E4E-4181-953A-20E3B102B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2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Helvetica" pitchFamily="2" charset="0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lnSpc>
          <a:spcPct val="11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Bookman Old Style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Bookman Old Style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Bookman Old Style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Bookman Old Style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Bookman Old Style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Spatial Visual System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Joseph </a:t>
            </a:r>
            <a:r>
              <a:rPr lang="en-US" dirty="0" err="1" smtClean="0"/>
              <a:t>Xu</a:t>
            </a:r>
            <a:endParaRPr lang="en-US" dirty="0" smtClean="0"/>
          </a:p>
          <a:p>
            <a:r>
              <a:rPr lang="en-US" dirty="0" smtClean="0"/>
              <a:t>Soar Workshop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F89D3-7E4E-4181-953A-20E3B102B3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5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Subclasses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68416" y="1905000"/>
            <a:ext cx="205740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Cambria" pitchFamily="18" charset="0"/>
              </a:rPr>
              <a:t>map_filter</a:t>
            </a:r>
            <a:endParaRPr lang="en-US" sz="2000" dirty="0" smtClean="0">
              <a:solidFill>
                <a:schemeClr val="tx1"/>
              </a:solidFill>
              <a:latin typeface="Cambria" pitchFamily="18" charset="0"/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  <a:latin typeface="Cambria" pitchFamily="18" charset="0"/>
              </a:rPr>
              <a:t>(</a:t>
            </a:r>
            <a:r>
              <a:rPr lang="en-US" sz="2000" dirty="0" err="1" smtClean="0">
                <a:solidFill>
                  <a:schemeClr val="tx1"/>
                </a:solidFill>
                <a:latin typeface="Cambria" pitchFamily="18" charset="0"/>
              </a:rPr>
              <a:t>dist</a:t>
            </a:r>
            <a:r>
              <a:rPr lang="en-US" sz="2000" dirty="0" smtClean="0">
                <a:solidFill>
                  <a:schemeClr val="tx1"/>
                </a:solidFill>
                <a:latin typeface="Cambria" pitchFamily="18" charset="0"/>
              </a:rPr>
              <a:t>, intersect)</a:t>
            </a:r>
            <a:endParaRPr lang="en-US" sz="2000" dirty="0">
              <a:solidFill>
                <a:schemeClr val="tx1"/>
              </a:solidFill>
              <a:latin typeface="Cambria" pitchFamily="18" charset="0"/>
            </a:endParaRPr>
          </a:p>
        </p:txBody>
      </p:sp>
      <p:cxnSp>
        <p:nvCxnSpPr>
          <p:cNvPr id="5" name="Straight Arrow Connector 4"/>
          <p:cNvCxnSpPr>
            <a:stCxn id="9" idx="3"/>
          </p:cNvCxnSpPr>
          <p:nvPr/>
        </p:nvCxnSpPr>
        <p:spPr>
          <a:xfrm>
            <a:off x="1506416" y="2057400"/>
            <a:ext cx="762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2" idx="3"/>
          </p:cNvCxnSpPr>
          <p:nvPr/>
        </p:nvCxnSpPr>
        <p:spPr>
          <a:xfrm>
            <a:off x="1506416" y="2819400"/>
            <a:ext cx="762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4" idx="3"/>
            <a:endCxn id="13" idx="1"/>
          </p:cNvCxnSpPr>
          <p:nvPr/>
        </p:nvCxnSpPr>
        <p:spPr>
          <a:xfrm>
            <a:off x="4325816" y="2438400"/>
            <a:ext cx="43586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96816" y="19050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" pitchFamily="18" charset="0"/>
              </a:rPr>
              <a:t>A</a:t>
            </a:r>
            <a:endParaRPr lang="en-US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01616" y="19050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" pitchFamily="18" charset="0"/>
              </a:rPr>
              <a:t>B</a:t>
            </a:r>
            <a:endParaRPr lang="en-US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2016" y="26670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" pitchFamily="18" charset="0"/>
              </a:rPr>
              <a:t>C</a:t>
            </a:r>
            <a:endParaRPr lang="en-US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96816" y="26670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" pitchFamily="18" charset="0"/>
              </a:rPr>
              <a:t>D</a:t>
            </a:r>
            <a:endParaRPr lang="en-US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1616" y="26670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" pitchFamily="18" charset="0"/>
              </a:rPr>
              <a:t>E</a:t>
            </a:r>
            <a:endParaRPr lang="en-US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761680" y="2286000"/>
            <a:ext cx="483108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ambria" pitchFamily="18" charset="0"/>
              </a:rPr>
              <a:t>f(A,C)</a:t>
            </a:r>
            <a:endParaRPr lang="en-US" sz="1400" dirty="0">
              <a:solidFill>
                <a:schemeClr val="tx1"/>
              </a:solidFill>
              <a:latin typeface="Cambria" pitchFamily="18" charset="0"/>
            </a:endParaRPr>
          </a:p>
        </p:txBody>
      </p:sp>
      <p:cxnSp>
        <p:nvCxnSpPr>
          <p:cNvPr id="30" name="Straight Connector 29"/>
          <p:cNvCxnSpPr>
            <a:stCxn id="10" idx="0"/>
            <a:endCxn id="8" idx="2"/>
          </p:cNvCxnSpPr>
          <p:nvPr/>
        </p:nvCxnSpPr>
        <p:spPr>
          <a:xfrm flipV="1">
            <a:off x="744416" y="2209800"/>
            <a:ext cx="3048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1" idx="0"/>
            <a:endCxn id="8" idx="2"/>
          </p:cNvCxnSpPr>
          <p:nvPr/>
        </p:nvCxnSpPr>
        <p:spPr>
          <a:xfrm flipV="1">
            <a:off x="1049216" y="22098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2" idx="0"/>
            <a:endCxn id="8" idx="2"/>
          </p:cNvCxnSpPr>
          <p:nvPr/>
        </p:nvCxnSpPr>
        <p:spPr>
          <a:xfrm flipH="1" flipV="1">
            <a:off x="1049216" y="2209800"/>
            <a:ext cx="3048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0" idx="0"/>
            <a:endCxn id="9" idx="2"/>
          </p:cNvCxnSpPr>
          <p:nvPr/>
        </p:nvCxnSpPr>
        <p:spPr>
          <a:xfrm flipV="1">
            <a:off x="744416" y="2209800"/>
            <a:ext cx="609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1" idx="0"/>
            <a:endCxn id="9" idx="2"/>
          </p:cNvCxnSpPr>
          <p:nvPr/>
        </p:nvCxnSpPr>
        <p:spPr>
          <a:xfrm flipV="1">
            <a:off x="1049216" y="2209800"/>
            <a:ext cx="3048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2" idx="0"/>
            <a:endCxn id="9" idx="2"/>
          </p:cNvCxnSpPr>
          <p:nvPr/>
        </p:nvCxnSpPr>
        <p:spPr>
          <a:xfrm flipV="1">
            <a:off x="1354016" y="22098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2268416" y="3581400"/>
            <a:ext cx="205740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Cambria" pitchFamily="18" charset="0"/>
              </a:rPr>
              <a:t>reduce_filter</a:t>
            </a:r>
            <a:endParaRPr lang="en-US" sz="2000" dirty="0" smtClean="0">
              <a:solidFill>
                <a:schemeClr val="tx1"/>
              </a:solidFill>
              <a:latin typeface="Cambria" pitchFamily="18" charset="0"/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  <a:latin typeface="Cambria" pitchFamily="18" charset="0"/>
              </a:rPr>
              <a:t>(</a:t>
            </a:r>
            <a:r>
              <a:rPr lang="en-US" sz="2000" dirty="0" err="1" smtClean="0">
                <a:solidFill>
                  <a:schemeClr val="tx1"/>
                </a:solidFill>
                <a:latin typeface="Cambria" pitchFamily="18" charset="0"/>
              </a:rPr>
              <a:t>colinear</a:t>
            </a:r>
            <a:r>
              <a:rPr lang="en-US" sz="2000" dirty="0" smtClean="0">
                <a:solidFill>
                  <a:schemeClr val="tx1"/>
                </a:solidFill>
                <a:latin typeface="Cambria" pitchFamily="18" charset="0"/>
              </a:rPr>
              <a:t>)</a:t>
            </a:r>
            <a:endParaRPr lang="en-US" sz="2000" dirty="0">
              <a:solidFill>
                <a:schemeClr val="tx1"/>
              </a:solidFill>
              <a:latin typeface="Cambria" pitchFamily="18" charset="0"/>
            </a:endParaRPr>
          </a:p>
        </p:txBody>
      </p:sp>
      <p:cxnSp>
        <p:nvCxnSpPr>
          <p:cNvPr id="53" name="Straight Arrow Connector 52"/>
          <p:cNvCxnSpPr>
            <a:stCxn id="57" idx="3"/>
          </p:cNvCxnSpPr>
          <p:nvPr/>
        </p:nvCxnSpPr>
        <p:spPr>
          <a:xfrm>
            <a:off x="1506416" y="3733800"/>
            <a:ext cx="762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60" idx="3"/>
          </p:cNvCxnSpPr>
          <p:nvPr/>
        </p:nvCxnSpPr>
        <p:spPr>
          <a:xfrm>
            <a:off x="1506416" y="4495800"/>
            <a:ext cx="762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2" idx="3"/>
          </p:cNvCxnSpPr>
          <p:nvPr/>
        </p:nvCxnSpPr>
        <p:spPr>
          <a:xfrm>
            <a:off x="4325816" y="4114800"/>
            <a:ext cx="43586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896816" y="35814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" pitchFamily="18" charset="0"/>
              </a:rPr>
              <a:t>A</a:t>
            </a:r>
            <a:endParaRPr lang="en-US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201616" y="35814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" pitchFamily="18" charset="0"/>
              </a:rPr>
              <a:t>B</a:t>
            </a:r>
            <a:endParaRPr lang="en-US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92016" y="43434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" pitchFamily="18" charset="0"/>
              </a:rPr>
              <a:t>C</a:t>
            </a:r>
            <a:endParaRPr lang="en-US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96816" y="43434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" pitchFamily="18" charset="0"/>
              </a:rPr>
              <a:t>D</a:t>
            </a:r>
            <a:endParaRPr lang="en-US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201616" y="43434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" pitchFamily="18" charset="0"/>
              </a:rPr>
              <a:t>E</a:t>
            </a:r>
            <a:endParaRPr lang="en-US" dirty="0">
              <a:solidFill>
                <a:schemeClr val="tx1"/>
              </a:solidFill>
              <a:latin typeface="Cambria" pitchFamily="18" charset="0"/>
            </a:endParaRPr>
          </a:p>
        </p:txBody>
      </p:sp>
      <p:cxnSp>
        <p:nvCxnSpPr>
          <p:cNvPr id="67" name="Straight Connector 66"/>
          <p:cNvCxnSpPr>
            <a:stCxn id="58" idx="0"/>
            <a:endCxn id="56" idx="2"/>
          </p:cNvCxnSpPr>
          <p:nvPr/>
        </p:nvCxnSpPr>
        <p:spPr>
          <a:xfrm flipV="1">
            <a:off x="744416" y="3886200"/>
            <a:ext cx="3048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9" idx="0"/>
            <a:endCxn id="56" idx="2"/>
          </p:cNvCxnSpPr>
          <p:nvPr/>
        </p:nvCxnSpPr>
        <p:spPr>
          <a:xfrm flipV="1">
            <a:off x="1049216" y="38862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0" idx="0"/>
            <a:endCxn id="56" idx="2"/>
          </p:cNvCxnSpPr>
          <p:nvPr/>
        </p:nvCxnSpPr>
        <p:spPr>
          <a:xfrm flipH="1" flipV="1">
            <a:off x="1049216" y="3886200"/>
            <a:ext cx="3048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8" idx="0"/>
            <a:endCxn id="57" idx="2"/>
          </p:cNvCxnSpPr>
          <p:nvPr/>
        </p:nvCxnSpPr>
        <p:spPr>
          <a:xfrm flipV="1">
            <a:off x="744416" y="3886200"/>
            <a:ext cx="609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59" idx="0"/>
            <a:endCxn id="57" idx="2"/>
          </p:cNvCxnSpPr>
          <p:nvPr/>
        </p:nvCxnSpPr>
        <p:spPr>
          <a:xfrm flipV="1">
            <a:off x="1049216" y="3886200"/>
            <a:ext cx="3048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0" idx="0"/>
            <a:endCxn id="57" idx="2"/>
          </p:cNvCxnSpPr>
          <p:nvPr/>
        </p:nvCxnSpPr>
        <p:spPr>
          <a:xfrm flipV="1">
            <a:off x="1354016" y="38862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2268416" y="5257800"/>
            <a:ext cx="205740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Cambria" pitchFamily="18" charset="0"/>
              </a:rPr>
              <a:t>rank_filter</a:t>
            </a:r>
            <a:endParaRPr lang="en-US" sz="2000" dirty="0" smtClean="0">
              <a:solidFill>
                <a:schemeClr val="tx1"/>
              </a:solidFill>
              <a:latin typeface="Cambria" pitchFamily="18" charset="0"/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  <a:latin typeface="Cambria" pitchFamily="18" charset="0"/>
              </a:rPr>
              <a:t>(min, closest)</a:t>
            </a:r>
            <a:endParaRPr lang="en-US" sz="2000" dirty="0">
              <a:solidFill>
                <a:schemeClr val="tx1"/>
              </a:solidFill>
              <a:latin typeface="Cambria" pitchFamily="18" charset="0"/>
            </a:endParaRPr>
          </a:p>
        </p:txBody>
      </p:sp>
      <p:cxnSp>
        <p:nvCxnSpPr>
          <p:cNvPr id="74" name="Straight Arrow Connector 73"/>
          <p:cNvCxnSpPr>
            <a:stCxn id="78" idx="3"/>
          </p:cNvCxnSpPr>
          <p:nvPr/>
        </p:nvCxnSpPr>
        <p:spPr>
          <a:xfrm>
            <a:off x="1506416" y="5410200"/>
            <a:ext cx="762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81" idx="3"/>
          </p:cNvCxnSpPr>
          <p:nvPr/>
        </p:nvCxnSpPr>
        <p:spPr>
          <a:xfrm>
            <a:off x="1506416" y="6172200"/>
            <a:ext cx="762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3" idx="3"/>
          </p:cNvCxnSpPr>
          <p:nvPr/>
        </p:nvCxnSpPr>
        <p:spPr>
          <a:xfrm>
            <a:off x="4325816" y="5791200"/>
            <a:ext cx="43586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896816" y="52578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" pitchFamily="18" charset="0"/>
              </a:rPr>
              <a:t>A</a:t>
            </a:r>
            <a:endParaRPr lang="en-US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201616" y="52578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" pitchFamily="18" charset="0"/>
              </a:rPr>
              <a:t>B</a:t>
            </a:r>
            <a:endParaRPr lang="en-US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92016" y="60198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" pitchFamily="18" charset="0"/>
              </a:rPr>
              <a:t>C</a:t>
            </a:r>
            <a:endParaRPr lang="en-US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896816" y="60198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" pitchFamily="18" charset="0"/>
              </a:rPr>
              <a:t>D</a:t>
            </a:r>
            <a:endParaRPr lang="en-US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201616" y="60198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" pitchFamily="18" charset="0"/>
              </a:rPr>
              <a:t>E</a:t>
            </a:r>
            <a:endParaRPr lang="en-US" dirty="0">
              <a:solidFill>
                <a:schemeClr val="tx1"/>
              </a:solidFill>
              <a:latin typeface="Cambria" pitchFamily="18" charset="0"/>
            </a:endParaRPr>
          </a:p>
        </p:txBody>
      </p:sp>
      <p:cxnSp>
        <p:nvCxnSpPr>
          <p:cNvPr id="83" name="Straight Connector 82"/>
          <p:cNvCxnSpPr>
            <a:stCxn id="79" idx="0"/>
            <a:endCxn id="77" idx="2"/>
          </p:cNvCxnSpPr>
          <p:nvPr/>
        </p:nvCxnSpPr>
        <p:spPr>
          <a:xfrm flipV="1">
            <a:off x="744416" y="5562600"/>
            <a:ext cx="3048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80" idx="0"/>
            <a:endCxn id="77" idx="2"/>
          </p:cNvCxnSpPr>
          <p:nvPr/>
        </p:nvCxnSpPr>
        <p:spPr>
          <a:xfrm flipV="1">
            <a:off x="1049216" y="55626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81" idx="0"/>
            <a:endCxn id="77" idx="2"/>
          </p:cNvCxnSpPr>
          <p:nvPr/>
        </p:nvCxnSpPr>
        <p:spPr>
          <a:xfrm flipH="1" flipV="1">
            <a:off x="1049216" y="5562600"/>
            <a:ext cx="3048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9" idx="0"/>
            <a:endCxn id="78" idx="2"/>
          </p:cNvCxnSpPr>
          <p:nvPr/>
        </p:nvCxnSpPr>
        <p:spPr>
          <a:xfrm flipV="1">
            <a:off x="744416" y="5562600"/>
            <a:ext cx="609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0" idx="0"/>
            <a:endCxn id="78" idx="2"/>
          </p:cNvCxnSpPr>
          <p:nvPr/>
        </p:nvCxnSpPr>
        <p:spPr>
          <a:xfrm flipV="1">
            <a:off x="1049216" y="5562600"/>
            <a:ext cx="3048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81" idx="0"/>
            <a:endCxn id="78" idx="2"/>
          </p:cNvCxnSpPr>
          <p:nvPr/>
        </p:nvCxnSpPr>
        <p:spPr>
          <a:xfrm flipV="1">
            <a:off x="1354016" y="55626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F89D3-7E4E-4181-953A-20E3B102B30A}" type="slidenum">
              <a:rPr lang="en-US" smtClean="0"/>
              <a:t>10</a:t>
            </a:fld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4761680" y="3962400"/>
            <a:ext cx="2173986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f(AC,AD,AE,BC,BD,BE)</a:t>
            </a:r>
            <a:endParaRPr lang="en-US" sz="1600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5244788" y="2286000"/>
            <a:ext cx="483108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ambria" pitchFamily="18" charset="0"/>
              </a:rPr>
              <a:t>f(A,D)</a:t>
            </a:r>
            <a:endParaRPr lang="en-US" sz="1400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5727896" y="2286000"/>
            <a:ext cx="483108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ambria" pitchFamily="18" charset="0"/>
              </a:rPr>
              <a:t>f(A,E)</a:t>
            </a:r>
            <a:endParaRPr lang="en-US" sz="1400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6211004" y="2286000"/>
            <a:ext cx="483108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ambria" pitchFamily="18" charset="0"/>
              </a:rPr>
              <a:t>f(B,C)</a:t>
            </a:r>
            <a:endParaRPr lang="en-US" sz="1400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6694112" y="2286000"/>
            <a:ext cx="483108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ambria" pitchFamily="18" charset="0"/>
              </a:rPr>
              <a:t>f(B,D)</a:t>
            </a:r>
            <a:endParaRPr lang="en-US" sz="1400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7177220" y="2286000"/>
            <a:ext cx="483108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ambria" pitchFamily="18" charset="0"/>
              </a:rPr>
              <a:t>f(B,E)</a:t>
            </a:r>
            <a:endParaRPr lang="en-US" sz="1400" dirty="0">
              <a:solidFill>
                <a:schemeClr val="tx1"/>
              </a:solidFill>
              <a:latin typeface="Cambria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761680" y="5537092"/>
                <a:ext cx="1432700" cy="5082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nor/>
                                <m:brk m:alnAt="7"/>
                              </m:rPr>
                              <a:rPr lang="en-US" b="0" i="0" smtClean="0">
                                <a:latin typeface="Cambria Math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/>
                              </a:rPr>
                              <m:t>rgmax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mr>
                      </m:m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680" y="5537092"/>
                <a:ext cx="1432700" cy="50821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860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Built-in Filters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F89D3-7E4E-4181-953A-20E3B102B30A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885844"/>
              </p:ext>
            </p:extLst>
          </p:nvPr>
        </p:nvGraphicFramePr>
        <p:xfrm>
          <a:off x="521676" y="1752601"/>
          <a:ext cx="8165123" cy="44196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78460"/>
                <a:gridCol w="1718973"/>
                <a:gridCol w="1718973"/>
                <a:gridCol w="2148717"/>
              </a:tblGrid>
              <a:tr h="40178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Filter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Parameters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Type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Output type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0178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node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id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map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node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1782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all_nodes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none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special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node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178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[xyz]-greater-than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a, b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map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boolean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17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[xyz]-less-than</a:t>
                      </a:r>
                      <a:endParaRPr lang="en-US" sz="1600" dirty="0" smtClean="0">
                        <a:latin typeface="Cambria" pitchFamily="18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a, b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map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boolean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17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[xyz]-aligned-than</a:t>
                      </a:r>
                      <a:endParaRPr lang="en-US" sz="1600" dirty="0" smtClean="0">
                        <a:latin typeface="Cambria" pitchFamily="18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a, b</a:t>
                      </a:r>
                      <a:endParaRPr lang="en-US" sz="1600" dirty="0" smtClean="0">
                        <a:latin typeface="Cambria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map</a:t>
                      </a:r>
                      <a:endParaRPr lang="en-US" sz="1600" dirty="0" smtClean="0">
                        <a:latin typeface="Cambria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boolean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178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on-top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a, b</a:t>
                      </a:r>
                      <a:endParaRPr lang="en-US" sz="1600" dirty="0" smtClean="0">
                        <a:latin typeface="Cambria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map</a:t>
                      </a:r>
                      <a:endParaRPr lang="en-US" sz="1600" dirty="0" smtClean="0">
                        <a:latin typeface="Cambria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boolean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178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intersect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a, b</a:t>
                      </a:r>
                      <a:endParaRPr lang="en-US" sz="1600" dirty="0" smtClean="0">
                        <a:latin typeface="Cambria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map</a:t>
                      </a:r>
                      <a:endParaRPr lang="en-US" sz="1600" dirty="0" smtClean="0">
                        <a:latin typeface="Cambria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boolean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178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distance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a, b</a:t>
                      </a:r>
                      <a:endParaRPr lang="en-US" sz="1600" dirty="0" smtClean="0">
                        <a:latin typeface="Cambria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map</a:t>
                      </a:r>
                      <a:endParaRPr lang="en-US" sz="1600" dirty="0" smtClean="0">
                        <a:latin typeface="Cambria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float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178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closest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a, b</a:t>
                      </a:r>
                      <a:endParaRPr lang="en-US" sz="1600" dirty="0" smtClean="0">
                        <a:latin typeface="Cambria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rank</a:t>
                      </a:r>
                      <a:endParaRPr lang="en-US" sz="1600" dirty="0" smtClean="0">
                        <a:latin typeface="Cambria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node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178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smaller-than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a, b</a:t>
                      </a:r>
                      <a:endParaRPr lang="en-US" sz="1600" dirty="0" smtClean="0">
                        <a:latin typeface="Cambria" pitchFamily="18" charset="0"/>
                      </a:endParaRPr>
                    </a:p>
                  </a:txBody>
                  <a:tcPr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map</a:t>
                      </a:r>
                      <a:endParaRPr lang="en-US" sz="1600" dirty="0" smtClean="0">
                        <a:latin typeface="Cambria" pitchFamily="18" charset="0"/>
                      </a:endParaRPr>
                    </a:p>
                  </a:txBody>
                  <a:tcPr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boolean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60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a New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573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Write new class inheriting from an existing filter subclass (probably </a:t>
            </a:r>
            <a:r>
              <a:rPr lang="en-US" dirty="0" err="1" smtClean="0"/>
              <a:t>typed_map_filter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Register the new filter with the </a:t>
            </a:r>
            <a:r>
              <a:rPr lang="en-US" dirty="0" err="1" smtClean="0"/>
              <a:t>filter_table</a:t>
            </a:r>
            <a:endParaRPr lang="en-US" dirty="0" smtClean="0"/>
          </a:p>
          <a:p>
            <a:r>
              <a:rPr lang="en-US" dirty="0" smtClean="0"/>
              <a:t>Recompile Soar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1104" y="3799344"/>
            <a:ext cx="8763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custom_filter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 public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typed_map_filter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public: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custom_filter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(Symbol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*root,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soar_interface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*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filter_input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*input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 scene *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scn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: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typed_map_filter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bool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&gt;(root,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 input) // call superclass constructor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{}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compute(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filter_params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params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bool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adding,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bool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&amp;out,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bool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&amp;changed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{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// do your computation here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};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};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F89D3-7E4E-4181-953A-20E3B102B30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2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SML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10785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SML environment updates SVS scene graph once per decision cycle via Agent::</a:t>
            </a:r>
            <a:r>
              <a:rPr lang="en-US" dirty="0" err="1" smtClean="0"/>
              <a:t>SendSVSInput</a:t>
            </a:r>
            <a:endParaRPr lang="en-US" dirty="0" smtClean="0"/>
          </a:p>
          <a:p>
            <a:r>
              <a:rPr lang="en-US" dirty="0" smtClean="0"/>
              <a:t>Commands are text strings in the Scene Graph Edit Language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F89D3-7E4E-4181-953A-20E3B102B30A}" type="slidenum">
              <a:rPr lang="en-US" smtClean="0"/>
              <a:t>13</a:t>
            </a:fld>
            <a:endParaRPr lang="en-US"/>
          </a:p>
        </p:txBody>
      </p:sp>
      <p:sp>
        <p:nvSpPr>
          <p:cNvPr id="6" name="Circular Arrow 5"/>
          <p:cNvSpPr/>
          <p:nvPr/>
        </p:nvSpPr>
        <p:spPr>
          <a:xfrm rot="9274468">
            <a:off x="4329954" y="4242220"/>
            <a:ext cx="1752600" cy="1752600"/>
          </a:xfrm>
          <a:prstGeom prst="circularArrow">
            <a:avLst>
              <a:gd name="adj1" fmla="val 14470"/>
              <a:gd name="adj2" fmla="val 1188468"/>
              <a:gd name="adj3" fmla="val 20307390"/>
              <a:gd name="adj4" fmla="val 3555227"/>
              <a:gd name="adj5" fmla="val 1568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74208" y="4830267"/>
            <a:ext cx="7000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+mj-lt"/>
              </a:rPr>
              <a:t>Input</a:t>
            </a:r>
          </a:p>
          <a:p>
            <a:r>
              <a:rPr lang="en-US" sz="1600" b="1" dirty="0" smtClean="0">
                <a:latin typeface="+mj-lt"/>
              </a:rPr>
              <a:t>Phase</a:t>
            </a:r>
            <a:endParaRPr lang="en-US" sz="1600" b="1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38600" y="3810986"/>
            <a:ext cx="3809999" cy="22966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Soar Agent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48399" y="4360654"/>
            <a:ext cx="1371599" cy="152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Scene Graph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0407" y="3810986"/>
            <a:ext cx="2895599" cy="22966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Environment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2000" y="4431268"/>
            <a:ext cx="2514600" cy="1382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Input Event Callback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12" name="Elbow Connector 11"/>
          <p:cNvCxnSpPr>
            <a:stCxn id="11" idx="2"/>
            <a:endCxn id="9" idx="2"/>
          </p:cNvCxnSpPr>
          <p:nvPr/>
        </p:nvCxnSpPr>
        <p:spPr>
          <a:xfrm rot="16200000" flipH="1">
            <a:off x="4441442" y="3391897"/>
            <a:ext cx="70614" cy="4914899"/>
          </a:xfrm>
          <a:prstGeom prst="bentConnector3">
            <a:avLst>
              <a:gd name="adj1" fmla="val 722564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1"/>
            <a:endCxn id="11" idx="3"/>
          </p:cNvCxnSpPr>
          <p:nvPr/>
        </p:nvCxnSpPr>
        <p:spPr>
          <a:xfrm flipH="1" flipV="1">
            <a:off x="3276600" y="5122654"/>
            <a:ext cx="997608" cy="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481166" y="5075984"/>
            <a:ext cx="339058" cy="3009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048824" y="5075984"/>
            <a:ext cx="339058" cy="3009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048824" y="4767342"/>
            <a:ext cx="339058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328765" y="5376942"/>
            <a:ext cx="1219201" cy="3086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table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54269" y="63362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SGEL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08538" y="4812268"/>
            <a:ext cx="21436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600" dirty="0" smtClean="0"/>
              <a:t>Update Environment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600" dirty="0" smtClean="0"/>
              <a:t>Generate SGEL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600" dirty="0" smtClean="0"/>
              <a:t>Call </a:t>
            </a:r>
            <a:r>
              <a:rPr lang="en-US" sz="1600" dirty="0" err="1" smtClean="0"/>
              <a:t>SendSVSInput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8195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Scene Graph Edit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a NAME TYPE PARENT [GEOMETRY] [TRANSFORM]</a:t>
            </a:r>
          </a:p>
          <a:p>
            <a:pPr marL="571500" lvl="2" indent="0">
              <a:buNone/>
            </a:pPr>
            <a:r>
              <a:rPr lang="en-US" sz="1900" dirty="0" smtClean="0">
                <a:cs typeface="Consolas" pitchFamily="49" charset="0"/>
              </a:rPr>
              <a:t>Add object to the scene graph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d NAME</a:t>
            </a:r>
          </a:p>
          <a:p>
            <a:pPr marL="571500" lvl="2" indent="0">
              <a:buNone/>
            </a:pPr>
            <a:r>
              <a:rPr lang="en-US" sz="1900" dirty="0" smtClean="0">
                <a:cs typeface="Consolas" pitchFamily="49" charset="0"/>
              </a:rPr>
              <a:t>Delete object from scene graph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c NAME [GEOMETRY] [TRANSFORM]</a:t>
            </a:r>
          </a:p>
          <a:p>
            <a:pPr marL="571500" lvl="2" indent="0">
              <a:buNone/>
            </a:pPr>
            <a:r>
              <a:rPr lang="en-US" sz="1900" dirty="0" smtClean="0">
                <a:cs typeface="Consolas" pitchFamily="49" charset="0"/>
              </a:rPr>
              <a:t>Change object geometry and/or transform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p NAME PROPERTY VALUE</a:t>
            </a:r>
          </a:p>
          <a:p>
            <a:pPr marL="571500" lvl="2" indent="0">
              <a:buNone/>
            </a:pPr>
            <a:r>
              <a:rPr lang="en-US" sz="1900" dirty="0" smtClean="0">
                <a:cs typeface="Consolas" pitchFamily="49" charset="0"/>
              </a:rPr>
              <a:t>Set custom property</a:t>
            </a:r>
          </a:p>
          <a:p>
            <a:r>
              <a:rPr lang="en-US" sz="2600" dirty="0" smtClean="0">
                <a:cs typeface="Consolas" pitchFamily="49" charset="0"/>
              </a:rPr>
              <a:t>Geometries</a:t>
            </a:r>
          </a:p>
          <a:p>
            <a:pPr lvl="1"/>
            <a:r>
              <a:rPr lang="en-US" sz="2000" dirty="0" smtClean="0">
                <a:cs typeface="Consolas" pitchFamily="49" charset="0"/>
              </a:rPr>
              <a:t>Ball: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b RADIUS</a:t>
            </a:r>
          </a:p>
          <a:p>
            <a:pPr lvl="1"/>
            <a:r>
              <a:rPr lang="en-US" sz="2000" dirty="0" smtClean="0">
                <a:cs typeface="Consolas" pitchFamily="49" charset="0"/>
              </a:rPr>
              <a:t>Convex polyhedron: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v X1 Y1 Z1 X2 Y2 Z2 ...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Transforms</a:t>
            </a:r>
          </a:p>
          <a:p>
            <a:pPr lvl="1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[p X Y Z] [r X Y Z] [s X Y Z]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F89D3-7E4E-4181-953A-20E3B102B30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71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SVS Viewer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1600200"/>
            <a:ext cx="39624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Displays scene graph contents</a:t>
            </a:r>
          </a:p>
          <a:p>
            <a:r>
              <a:rPr lang="en-US" dirty="0" smtClean="0"/>
              <a:t>Separate program that SVS communicates with via TCP sockets</a:t>
            </a:r>
          </a:p>
          <a:p>
            <a:r>
              <a:rPr lang="en-US" dirty="0" smtClean="0"/>
              <a:t>Run program</a:t>
            </a:r>
          </a:p>
          <a:p>
            <a:pPr marL="457200" lvl="1" indent="0">
              <a:buNone/>
            </a:pP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svs_viewer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-s PORT</a:t>
            </a:r>
            <a:endParaRPr lang="en-US" sz="2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Tell SVS to connect</a:t>
            </a:r>
          </a:p>
          <a:p>
            <a:pPr marL="457200" lvl="1" indent="0">
              <a:buNone/>
            </a:pP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svs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connect_viewer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F89D3-7E4E-4181-953A-20E3B102B30A}" type="slidenum">
              <a:rPr lang="en-US" smtClean="0"/>
              <a:t>15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08" y="1752600"/>
            <a:ext cx="4119391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216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SVS Command Line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You </a:t>
            </a:r>
            <a:r>
              <a:rPr lang="en-US" dirty="0" smtClean="0"/>
              <a:t>can interact with most objects in SVS via the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svs</a:t>
            </a:r>
            <a:r>
              <a:rPr lang="en-US" dirty="0" smtClean="0"/>
              <a:t> command</a:t>
            </a:r>
          </a:p>
          <a:p>
            <a:r>
              <a:rPr lang="en-US" dirty="0" smtClean="0"/>
              <a:t>General form</a:t>
            </a:r>
          </a:p>
          <a:p>
            <a:pPr lvl="1"/>
            <a:r>
              <a:rPr lang="en-US" dirty="0" err="1">
                <a:latin typeface="Consolas" pitchFamily="49" charset="0"/>
                <a:cs typeface="Consolas" pitchFamily="49" charset="0"/>
              </a:rPr>
              <a:t>svs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state.0.scene.sgel a g1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grp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world</a:t>
            </a:r>
          </a:p>
          <a:p>
            <a:pPr lvl="1"/>
            <a:r>
              <a:rPr lang="en-US" dirty="0" err="1" smtClean="0">
                <a:latin typeface="Consolas" pitchFamily="49" charset="0"/>
                <a:cs typeface="Consolas" pitchFamily="49" charset="0"/>
              </a:rPr>
              <a:t>svs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&lt;path&gt;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dir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# lists children</a:t>
            </a:r>
          </a:p>
          <a:p>
            <a:pPr lvl="1"/>
            <a:r>
              <a:rPr lang="en-US" dirty="0" err="1" smtClean="0">
                <a:latin typeface="Consolas" pitchFamily="49" charset="0"/>
                <a:cs typeface="Consolas" pitchFamily="49" charset="0"/>
              </a:rPr>
              <a:t>svs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&lt;path&gt; help  # print help</a:t>
            </a:r>
          </a:p>
          <a:p>
            <a:r>
              <a:rPr lang="en-US" dirty="0" smtClean="0">
                <a:cs typeface="Consolas" pitchFamily="49" charset="0"/>
              </a:rPr>
              <a:t>Paths have dot notation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state.0.scene  # top state scene graph</a:t>
            </a:r>
          </a:p>
          <a:p>
            <a:pPr lvl="1"/>
            <a:r>
              <a:rPr lang="en-US" dirty="0" err="1" smtClean="0">
                <a:latin typeface="Consolas" pitchFamily="49" charset="0"/>
                <a:cs typeface="Consolas" pitchFamily="49" charset="0"/>
              </a:rPr>
              <a:t>filters.intersect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# intersect filter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F89D3-7E4E-4181-953A-20E3B102B30A}" type="slidenum">
              <a:rPr lang="en-US" smtClean="0"/>
              <a:t>16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81200" y="3124200"/>
            <a:ext cx="3352800" cy="457200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57600" y="2754868"/>
            <a:ext cx="613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path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10200" y="3124200"/>
            <a:ext cx="2743200" cy="457200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48400" y="2754868"/>
            <a:ext cx="1189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arguments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08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ambria" pitchFamily="18" charset="0"/>
              </a:rPr>
              <a:t>Nuggets</a:t>
            </a:r>
          </a:p>
          <a:p>
            <a:r>
              <a:rPr lang="en-US" dirty="0" smtClean="0">
                <a:latin typeface="Cambria" pitchFamily="18" charset="0"/>
              </a:rPr>
              <a:t>Filter pipelines are expressive and general</a:t>
            </a:r>
          </a:p>
          <a:p>
            <a:r>
              <a:rPr lang="en-US" dirty="0" smtClean="0">
                <a:latin typeface="Cambria" pitchFamily="18" charset="0"/>
              </a:rPr>
              <a:t>Works on all </a:t>
            </a:r>
            <a:r>
              <a:rPr lang="en-US" dirty="0" err="1" smtClean="0">
                <a:latin typeface="Cambria" pitchFamily="18" charset="0"/>
              </a:rPr>
              <a:t>OSes</a:t>
            </a:r>
            <a:endParaRPr lang="en-US" dirty="0" smtClean="0">
              <a:latin typeface="Cambria" pitchFamily="18" charset="0"/>
            </a:endParaRPr>
          </a:p>
          <a:p>
            <a:r>
              <a:rPr lang="en-US" dirty="0" smtClean="0">
                <a:latin typeface="Cambria" pitchFamily="18" charset="0"/>
              </a:rPr>
              <a:t>Doesn’t add any library dependencies to Soar</a:t>
            </a:r>
          </a:p>
          <a:p>
            <a:r>
              <a:rPr lang="en-US" dirty="0" smtClean="0">
                <a:latin typeface="Cambria" pitchFamily="18" charset="0"/>
              </a:rPr>
              <a:t>Used in three projects</a:t>
            </a:r>
          </a:p>
          <a:p>
            <a:endParaRPr lang="en-US" dirty="0" smtClean="0">
              <a:latin typeface="Cambria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ambria" pitchFamily="18" charset="0"/>
              </a:rPr>
              <a:t>Coal</a:t>
            </a:r>
          </a:p>
          <a:p>
            <a:r>
              <a:rPr lang="en-US" dirty="0" smtClean="0">
                <a:latin typeface="Cambria" pitchFamily="18" charset="0"/>
              </a:rPr>
              <a:t>Missing some functionality from old SVS</a:t>
            </a:r>
          </a:p>
          <a:p>
            <a:r>
              <a:rPr lang="en-US" dirty="0" smtClean="0">
                <a:latin typeface="Cambria" pitchFamily="18" charset="0"/>
              </a:rPr>
              <a:t>Still has bugs (opportunities)</a:t>
            </a:r>
          </a:p>
          <a:p>
            <a:r>
              <a:rPr lang="en-US" dirty="0" smtClean="0">
                <a:latin typeface="Cambria" pitchFamily="18" charset="0"/>
              </a:rPr>
              <a:t>Trades performance for simplicity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F89D3-7E4E-4181-953A-20E3B102B30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6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SVS theory was developed by Sam </a:t>
            </a:r>
            <a:r>
              <a:rPr lang="en-US" dirty="0" err="1" smtClean="0"/>
              <a:t>Wintermute</a:t>
            </a:r>
            <a:endParaRPr lang="en-US" dirty="0" smtClean="0"/>
          </a:p>
          <a:p>
            <a:pPr lvl="1"/>
            <a:r>
              <a:rPr lang="en-US" sz="2000" dirty="0" err="1"/>
              <a:t>Wintermute</a:t>
            </a:r>
            <a:r>
              <a:rPr lang="en-US" sz="2000" dirty="0"/>
              <a:t>, S</a:t>
            </a:r>
            <a:r>
              <a:rPr lang="en-US" sz="2000" dirty="0" smtClean="0"/>
              <a:t>. </a:t>
            </a:r>
            <a:r>
              <a:rPr lang="en-US" sz="2000" i="1" dirty="0"/>
              <a:t>Imagery in Cognitive Architecture: Representation and Control at Multiple Levels of </a:t>
            </a:r>
            <a:r>
              <a:rPr lang="en-US" sz="2000" i="1" dirty="0" smtClean="0"/>
              <a:t>Abstraction</a:t>
            </a:r>
            <a:r>
              <a:rPr lang="en-US" sz="2000" dirty="0" smtClean="0"/>
              <a:t>. </a:t>
            </a:r>
            <a:r>
              <a:rPr lang="en-US" sz="2000" dirty="0"/>
              <a:t>Cognitive Systems Research, </a:t>
            </a:r>
            <a:r>
              <a:rPr lang="en-US" sz="2000" dirty="0" smtClean="0"/>
              <a:t>19-20,1-29.</a:t>
            </a:r>
          </a:p>
          <a:p>
            <a:r>
              <a:rPr lang="en-US" dirty="0" smtClean="0"/>
              <a:t>Soar Visual Imagery (SVI) was developed by Scott Lathrop</a:t>
            </a:r>
          </a:p>
          <a:p>
            <a:pPr lvl="1"/>
            <a:r>
              <a:rPr lang="en-US" sz="2000" dirty="0"/>
              <a:t>Lathrop, S.D., and Laird, J.E. (2007). </a:t>
            </a:r>
            <a:r>
              <a:rPr lang="en-US" sz="2000" i="1" dirty="0"/>
              <a:t>Towards Incorporating Visual Imagery into a Cognitive Architecture.</a:t>
            </a:r>
            <a:r>
              <a:rPr lang="en-US" sz="2000" dirty="0"/>
              <a:t> Proceedings of the Eighth International Conference on Cognitive Modeling. Ann Arbor, MI. 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F89D3-7E4E-4181-953A-20E3B102B30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6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SVS is still not in main Soar SVN yet</a:t>
            </a:r>
          </a:p>
          <a:p>
            <a:r>
              <a:rPr lang="en-US" dirty="0"/>
              <a:t>https://github.com/jzxu/SVS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F89D3-7E4E-4181-953A-20E3B102B30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8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Provides a general framework for Soar to reason about continuous environments</a:t>
            </a:r>
          </a:p>
          <a:p>
            <a:r>
              <a:rPr lang="en-US" dirty="0" smtClean="0"/>
              <a:t>Environment state is represented as 3D scene graph</a:t>
            </a:r>
          </a:p>
          <a:p>
            <a:r>
              <a:rPr lang="en-US" dirty="0" smtClean="0"/>
              <a:t>Has working </a:t>
            </a:r>
            <a:r>
              <a:rPr lang="en-US" dirty="0" smtClean="0"/>
              <a:t>memory interface similar to </a:t>
            </a:r>
            <a:r>
              <a:rPr lang="en-US" dirty="0" err="1" smtClean="0"/>
              <a:t>EpMem</a:t>
            </a:r>
            <a:r>
              <a:rPr lang="en-US" dirty="0" smtClean="0"/>
              <a:t> and </a:t>
            </a:r>
            <a:r>
              <a:rPr lang="en-US" dirty="0" err="1" smtClean="0"/>
              <a:t>Smem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(S1 ^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svs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S3)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(S3 ^spatial-scene S4 ^command C3)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F89D3-7E4E-4181-953A-20E3B102B3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Typical Environment Setup</a:t>
            </a:r>
            <a:endParaRPr lang="en-US" dirty="0"/>
          </a:p>
        </p:txBody>
      </p:sp>
      <p:sp>
        <p:nvSpPr>
          <p:cNvPr id="53" name="Content Placeholder 5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5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Environment reports state with task-specific representation</a:t>
            </a:r>
          </a:p>
          <a:p>
            <a:r>
              <a:rPr lang="en-US" dirty="0" smtClean="0"/>
              <a:t>All possibly important relations are reported all the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F89D3-7E4E-4181-953A-20E3B102B30A}" type="slidenum">
              <a:rPr lang="en-US" smtClean="0"/>
              <a:t>3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41084" y="3657600"/>
            <a:ext cx="3649916" cy="2743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" pitchFamily="18" charset="0"/>
              </a:rPr>
              <a:t>Environment Code</a:t>
            </a:r>
            <a:endParaRPr lang="en-US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800" y="4457976"/>
            <a:ext cx="14478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" pitchFamily="18" charset="0"/>
              </a:rPr>
              <a:t>Scene</a:t>
            </a:r>
            <a:endParaRPr lang="en-US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4401" y="5147618"/>
            <a:ext cx="339058" cy="3009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82059" y="5147618"/>
            <a:ext cx="339058" cy="3009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82059" y="4838976"/>
            <a:ext cx="339058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2000" y="5448576"/>
            <a:ext cx="1219201" cy="3086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table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57800" y="3657600"/>
            <a:ext cx="3048000" cy="2743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" pitchFamily="18" charset="0"/>
              </a:rPr>
              <a:t>Soar Agent</a:t>
            </a:r>
            <a:endParaRPr lang="en-US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62067" y="4191000"/>
            <a:ext cx="2444512" cy="20579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" pitchFamily="18" charset="0"/>
              </a:rPr>
              <a:t>Input Link</a:t>
            </a:r>
            <a:endParaRPr lang="en-US" dirty="0">
              <a:solidFill>
                <a:schemeClr val="tx1"/>
              </a:solidFill>
              <a:latin typeface="Cambria" pitchFamily="18" charset="0"/>
            </a:endParaRPr>
          </a:p>
        </p:txBody>
      </p:sp>
      <p:cxnSp>
        <p:nvCxnSpPr>
          <p:cNvPr id="15" name="Straight Arrow Connector 14"/>
          <p:cNvCxnSpPr>
            <a:stCxn id="18" idx="3"/>
            <a:endCxn id="12" idx="1"/>
          </p:cNvCxnSpPr>
          <p:nvPr/>
        </p:nvCxnSpPr>
        <p:spPr>
          <a:xfrm>
            <a:off x="4038600" y="5219976"/>
            <a:ext cx="142346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590800" y="4457976"/>
            <a:ext cx="14478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" pitchFamily="18" charset="0"/>
              </a:rPr>
              <a:t>Relations</a:t>
            </a:r>
            <a:endParaRPr lang="en-US" dirty="0">
              <a:solidFill>
                <a:schemeClr val="tx1"/>
              </a:solidFill>
              <a:latin typeface="Cambria" pitchFamily="18" charset="0"/>
            </a:endParaRPr>
          </a:p>
        </p:txBody>
      </p:sp>
      <p:cxnSp>
        <p:nvCxnSpPr>
          <p:cNvPr id="25" name="Straight Arrow Connector 24"/>
          <p:cNvCxnSpPr>
            <a:stCxn id="5" idx="3"/>
            <a:endCxn id="18" idx="1"/>
          </p:cNvCxnSpPr>
          <p:nvPr/>
        </p:nvCxnSpPr>
        <p:spPr>
          <a:xfrm>
            <a:off x="2133600" y="5219976"/>
            <a:ext cx="4572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661300" y="4838976"/>
            <a:ext cx="13773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on(C, B)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on(A, table)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clear(A)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clear(C)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559750" y="4610138"/>
            <a:ext cx="2371162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(I2 ^on O1 ^on O2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^clear C1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^clear C2)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(O1 ^top C ^bot B)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(O2 ^top A ^bot table)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(C1 ^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obj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A)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(C2 ^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obj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C)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419600" y="4548672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SML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56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SVS</a:t>
            </a:r>
            <a:endParaRPr lang="en-US" dirty="0"/>
          </a:p>
        </p:txBody>
      </p:sp>
      <p:sp>
        <p:nvSpPr>
          <p:cNvPr id="79" name="Content Placeholder 78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7639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Environment reports state with task-agnostic language (Scene Graph Edit Language)</a:t>
            </a:r>
          </a:p>
          <a:p>
            <a:r>
              <a:rPr lang="en-US" dirty="0" smtClean="0"/>
              <a:t>Agent queries only relations of interest</a:t>
            </a:r>
          </a:p>
          <a:p>
            <a:r>
              <a:rPr lang="en-US" dirty="0" smtClean="0"/>
              <a:t>Relations fixed across environments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F89D3-7E4E-4181-953A-20E3B102B30A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" y="3429000"/>
            <a:ext cx="1752600" cy="3124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" pitchFamily="18" charset="0"/>
              </a:rPr>
              <a:t>Environment Code</a:t>
            </a:r>
            <a:endParaRPr lang="en-US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" y="4419600"/>
            <a:ext cx="1447800" cy="1828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Scene</a:t>
            </a:r>
            <a:endParaRPr lang="en-US" sz="1600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56342" y="5338482"/>
            <a:ext cx="339058" cy="3009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0" y="5338482"/>
            <a:ext cx="339058" cy="3009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0" y="5029840"/>
            <a:ext cx="339058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3941" y="5639440"/>
            <a:ext cx="1219201" cy="3086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table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71798" y="3429000"/>
            <a:ext cx="5943602" cy="3124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" pitchFamily="18" charset="0"/>
              </a:rPr>
              <a:t>Soar Agent</a:t>
            </a:r>
            <a:endParaRPr lang="en-US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53000" y="4419600"/>
            <a:ext cx="1295400" cy="1828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Filters</a:t>
            </a:r>
            <a:endParaRPr lang="en-US" sz="1600" dirty="0">
              <a:solidFill>
                <a:schemeClr val="tx1"/>
              </a:solidFill>
              <a:latin typeface="Cambria" pitchFamily="18" charset="0"/>
            </a:endParaRPr>
          </a:p>
        </p:txBody>
      </p:sp>
      <p:cxnSp>
        <p:nvCxnSpPr>
          <p:cNvPr id="13" name="Straight Arrow Connector 12"/>
          <p:cNvCxnSpPr>
            <a:stCxn id="34" idx="1"/>
          </p:cNvCxnSpPr>
          <p:nvPr/>
        </p:nvCxnSpPr>
        <p:spPr>
          <a:xfrm flipH="1">
            <a:off x="4683452" y="5029200"/>
            <a:ext cx="484476" cy="0"/>
          </a:xfrm>
          <a:prstGeom prst="straightConnector1">
            <a:avLst/>
          </a:prstGeom>
          <a:ln w="12700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19" idx="1"/>
          </p:cNvCxnSpPr>
          <p:nvPr/>
        </p:nvCxnSpPr>
        <p:spPr>
          <a:xfrm>
            <a:off x="2133600" y="5334000"/>
            <a:ext cx="1102049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86000" y="49530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SGEL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235649" y="4419600"/>
            <a:ext cx="1447800" cy="1828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Scene Graph</a:t>
            </a:r>
            <a:endParaRPr lang="en-US" sz="1600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464250" y="5338482"/>
            <a:ext cx="339058" cy="3009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031908" y="5338482"/>
            <a:ext cx="339058" cy="3009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031908" y="5029840"/>
            <a:ext cx="339058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311849" y="5639440"/>
            <a:ext cx="1219201" cy="3086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table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047999" y="3886200"/>
            <a:ext cx="3318222" cy="2514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" pitchFamily="18" charset="0"/>
              </a:rPr>
              <a:t>SVS</a:t>
            </a:r>
            <a:endParaRPr lang="en-US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705598" y="3886200"/>
            <a:ext cx="1981201" cy="2514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" pitchFamily="18" charset="0"/>
              </a:rPr>
              <a:t>WM</a:t>
            </a:r>
            <a:endParaRPr lang="en-US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167928" y="4876800"/>
            <a:ext cx="858915" cy="304800"/>
          </a:xfrm>
          <a:prstGeom prst="rect">
            <a:avLst/>
          </a:prstGeom>
          <a:solidFill>
            <a:schemeClr val="bg1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B050"/>
                </a:solidFill>
                <a:latin typeface="Cambria" pitchFamily="18" charset="0"/>
              </a:rPr>
              <a:t>on(A,B)</a:t>
            </a:r>
            <a:endParaRPr lang="en-US" sz="1400" dirty="0">
              <a:solidFill>
                <a:srgbClr val="00B050"/>
              </a:solidFill>
              <a:latin typeface="Cambria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160884" y="5285975"/>
            <a:ext cx="858915" cy="30095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ambria" pitchFamily="18" charset="0"/>
              </a:rPr>
              <a:t>on(B,C)</a:t>
            </a:r>
            <a:endParaRPr lang="en-US" sz="1400" dirty="0">
              <a:solidFill>
                <a:schemeClr val="tx1"/>
              </a:solidFill>
              <a:latin typeface="Cambria" pitchFamily="18" charset="0"/>
            </a:endParaRPr>
          </a:p>
        </p:txBody>
      </p:sp>
      <p:cxnSp>
        <p:nvCxnSpPr>
          <p:cNvPr id="40" name="Straight Arrow Connector 39"/>
          <p:cNvCxnSpPr>
            <a:stCxn id="35" idx="1"/>
          </p:cNvCxnSpPr>
          <p:nvPr/>
        </p:nvCxnSpPr>
        <p:spPr>
          <a:xfrm flipH="1">
            <a:off x="4683452" y="5436454"/>
            <a:ext cx="477432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160884" y="5718842"/>
            <a:ext cx="858915" cy="30095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ambria" pitchFamily="18" charset="0"/>
              </a:rPr>
              <a:t>clear(A)</a:t>
            </a:r>
            <a:endParaRPr lang="en-US" sz="1400" dirty="0">
              <a:solidFill>
                <a:schemeClr val="tx1"/>
              </a:solidFill>
              <a:latin typeface="Cambria" pitchFamily="18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4683450" y="5869321"/>
            <a:ext cx="477434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4" idx="3"/>
          </p:cNvCxnSpPr>
          <p:nvPr/>
        </p:nvCxnSpPr>
        <p:spPr>
          <a:xfrm flipH="1">
            <a:off x="6026843" y="5029200"/>
            <a:ext cx="678756" cy="0"/>
          </a:xfrm>
          <a:prstGeom prst="straightConnector1">
            <a:avLst/>
          </a:prstGeom>
          <a:ln w="127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35" idx="3"/>
          </p:cNvCxnSpPr>
          <p:nvPr/>
        </p:nvCxnSpPr>
        <p:spPr>
          <a:xfrm flipH="1">
            <a:off x="6019799" y="5436454"/>
            <a:ext cx="685800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42" idx="3"/>
          </p:cNvCxnSpPr>
          <p:nvPr/>
        </p:nvCxnSpPr>
        <p:spPr>
          <a:xfrm flipH="1">
            <a:off x="6019799" y="5869321"/>
            <a:ext cx="685800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6705600" y="4168676"/>
            <a:ext cx="1981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(S1 ^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svs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S3)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(S3 ^command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C3)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(C3 ^extract E2)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(E2 ^a A1 ^b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B1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^type on</a:t>
            </a:r>
          </a:p>
          <a:p>
            <a:r>
              <a:rPr lang="en-US" sz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^result R7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(A1 ^id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A ^type node)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(B1 ^id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B ^type node)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(R7 ^record R17)</a:t>
            </a:r>
          </a:p>
          <a:p>
            <a:r>
              <a:rPr lang="en-US" sz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(R17 ^</a:t>
            </a:r>
            <a:r>
              <a:rPr lang="en-US" sz="12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params</a:t>
            </a:r>
            <a:r>
              <a:rPr lang="en-US" sz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P1</a:t>
            </a:r>
          </a:p>
          <a:p>
            <a:r>
              <a:rPr lang="en-US" sz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^value </a:t>
            </a:r>
            <a:r>
              <a:rPr lang="en-US" sz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f)</a:t>
            </a:r>
          </a:p>
          <a:p>
            <a:r>
              <a:rPr lang="en-US" sz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(P1 ^a </a:t>
            </a:r>
            <a:r>
              <a:rPr lang="en-US" sz="12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12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^b B)</a:t>
            </a:r>
            <a:endParaRPr lang="en-US" sz="12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55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Scene Graph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64744" y="4413646"/>
            <a:ext cx="51225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45720" rIns="45720" rtlCol="0">
            <a:spAutoFit/>
          </a:bodyPr>
          <a:lstStyle/>
          <a:p>
            <a:r>
              <a:rPr lang="en-US" sz="1400" dirty="0" smtClean="0"/>
              <a:t>world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6802958" y="5178623"/>
            <a:ext cx="31527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45720" rIns="45720" rtlCol="0">
            <a:spAutoFit/>
          </a:bodyPr>
          <a:lstStyle/>
          <a:p>
            <a:r>
              <a:rPr lang="en-US" sz="1400" dirty="0" smtClean="0"/>
              <a:t>car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257800" y="5178623"/>
            <a:ext cx="41293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45720" rIns="45720" rtlCol="0">
            <a:spAutoFit/>
          </a:bodyPr>
          <a:lstStyle/>
          <a:p>
            <a:r>
              <a:rPr lang="en-US" sz="1400" dirty="0" smtClean="0"/>
              <a:t>pole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260822" y="6093023"/>
            <a:ext cx="6277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45720" rIns="45720" rtlCol="0">
            <a:spAutoFit/>
          </a:bodyPr>
          <a:lstStyle/>
          <a:p>
            <a:r>
              <a:rPr lang="en-US" sz="1400" dirty="0" smtClean="0"/>
              <a:t>wheel0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964758" y="6092951"/>
            <a:ext cx="6277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45720" rIns="45720" rtlCol="0">
            <a:spAutoFit/>
          </a:bodyPr>
          <a:lstStyle/>
          <a:p>
            <a:r>
              <a:rPr lang="en-US" sz="1400" dirty="0" smtClean="0"/>
              <a:t>wheel1</a:t>
            </a:r>
            <a:endParaRPr lang="en-US" sz="1400" dirty="0"/>
          </a:p>
        </p:txBody>
      </p:sp>
      <p:cxnSp>
        <p:nvCxnSpPr>
          <p:cNvPr id="11" name="Straight Connector 10"/>
          <p:cNvCxnSpPr>
            <a:stCxn id="5" idx="2"/>
            <a:endCxn id="6" idx="0"/>
          </p:cNvCxnSpPr>
          <p:nvPr/>
        </p:nvCxnSpPr>
        <p:spPr>
          <a:xfrm>
            <a:off x="6220872" y="4721423"/>
            <a:ext cx="739726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2"/>
            <a:endCxn id="8" idx="0"/>
          </p:cNvCxnSpPr>
          <p:nvPr/>
        </p:nvCxnSpPr>
        <p:spPr>
          <a:xfrm flipH="1">
            <a:off x="5574690" y="5486400"/>
            <a:ext cx="1385908" cy="606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9" idx="0"/>
            <a:endCxn id="6" idx="2"/>
          </p:cNvCxnSpPr>
          <p:nvPr/>
        </p:nvCxnSpPr>
        <p:spPr>
          <a:xfrm flipV="1">
            <a:off x="6278626" y="5486400"/>
            <a:ext cx="681972" cy="6065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0"/>
            <a:endCxn id="5" idx="2"/>
          </p:cNvCxnSpPr>
          <p:nvPr/>
        </p:nvCxnSpPr>
        <p:spPr>
          <a:xfrm flipV="1">
            <a:off x="5464267" y="4721423"/>
            <a:ext cx="756605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663013" y="6092951"/>
            <a:ext cx="6277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45720" rIns="45720" rtlCol="0">
            <a:spAutoFit/>
          </a:bodyPr>
          <a:lstStyle/>
          <a:p>
            <a:r>
              <a:rPr lang="en-US" sz="1400" dirty="0" smtClean="0"/>
              <a:t>wheel2</a:t>
            </a:r>
            <a:endParaRPr lang="en-US" sz="1400" dirty="0"/>
          </a:p>
        </p:txBody>
      </p:sp>
      <p:cxnSp>
        <p:nvCxnSpPr>
          <p:cNvPr id="26" name="Straight Connector 25"/>
          <p:cNvCxnSpPr>
            <a:stCxn id="25" idx="0"/>
            <a:endCxn id="6" idx="2"/>
          </p:cNvCxnSpPr>
          <p:nvPr/>
        </p:nvCxnSpPr>
        <p:spPr>
          <a:xfrm flipH="1" flipV="1">
            <a:off x="6960598" y="5486400"/>
            <a:ext cx="16283" cy="6065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394422" y="6092951"/>
            <a:ext cx="6277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45720" rIns="45720" rtlCol="0">
            <a:spAutoFit/>
          </a:bodyPr>
          <a:lstStyle/>
          <a:p>
            <a:r>
              <a:rPr lang="en-US" sz="1400" dirty="0" smtClean="0"/>
              <a:t>wheel3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8098358" y="6092951"/>
            <a:ext cx="60208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45720" rIns="45720" rtlCol="0">
            <a:spAutoFit/>
          </a:bodyPr>
          <a:lstStyle/>
          <a:p>
            <a:r>
              <a:rPr lang="en-US" sz="1400" dirty="0" smtClean="0"/>
              <a:t>chassis</a:t>
            </a:r>
            <a:endParaRPr lang="en-US" sz="1400" dirty="0"/>
          </a:p>
        </p:txBody>
      </p:sp>
      <p:cxnSp>
        <p:nvCxnSpPr>
          <p:cNvPr id="32" name="Straight Connector 31"/>
          <p:cNvCxnSpPr>
            <a:stCxn id="30" idx="0"/>
            <a:endCxn id="6" idx="2"/>
          </p:cNvCxnSpPr>
          <p:nvPr/>
        </p:nvCxnSpPr>
        <p:spPr>
          <a:xfrm flipH="1" flipV="1">
            <a:off x="6960598" y="5486400"/>
            <a:ext cx="747692" cy="6065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1" idx="0"/>
            <a:endCxn id="6" idx="2"/>
          </p:cNvCxnSpPr>
          <p:nvPr/>
        </p:nvCxnSpPr>
        <p:spPr>
          <a:xfrm flipH="1" flipV="1">
            <a:off x="6960598" y="5486400"/>
            <a:ext cx="1438804" cy="6065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ontent Placeholder 37"/>
          <p:cNvSpPr>
            <a:spLocks noGrp="1"/>
          </p:cNvSpPr>
          <p:nvPr>
            <p:ph idx="1"/>
          </p:nvPr>
        </p:nvSpPr>
        <p:spPr>
          <a:xfrm>
            <a:off x="457200" y="1600201"/>
            <a:ext cx="4267200" cy="2514599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Organizes objects as tree of nodes</a:t>
            </a:r>
          </a:p>
          <a:p>
            <a:r>
              <a:rPr lang="en-US" dirty="0" smtClean="0"/>
              <a:t>Child nodes are a part of the parent node</a:t>
            </a:r>
          </a:p>
          <a:p>
            <a:pPr lvl="1"/>
            <a:r>
              <a:rPr lang="en-US" dirty="0" smtClean="0"/>
              <a:t>Group nodes</a:t>
            </a:r>
          </a:p>
          <a:p>
            <a:pPr lvl="1"/>
            <a:r>
              <a:rPr lang="en-US" dirty="0" smtClean="0"/>
              <a:t>Geometry nodes</a:t>
            </a:r>
          </a:p>
          <a:p>
            <a:r>
              <a:rPr lang="en-US" dirty="0" smtClean="0"/>
              <a:t>Each node as position, rotation, transform</a:t>
            </a:r>
          </a:p>
          <a:p>
            <a:r>
              <a:rPr lang="en-US" dirty="0" smtClean="0"/>
              <a:t>Copied to each </a:t>
            </a:r>
            <a:r>
              <a:rPr lang="en-US" dirty="0" err="1" smtClean="0"/>
              <a:t>substate</a:t>
            </a:r>
            <a:endParaRPr lang="en-US" dirty="0"/>
          </a:p>
        </p:txBody>
      </p:sp>
      <p:pic>
        <p:nvPicPr>
          <p:cNvPr id="39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1" y="4383072"/>
            <a:ext cx="4324350" cy="2420064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5151570" y="1589343"/>
            <a:ext cx="361143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(S1 ^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svs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S3)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(S3 ^command C3 ^spatial-scene S4)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(S4 ^id world ^child C1 ^child C2)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(C1 ^id pole)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(C2 ^id car ^child C3 ^child C4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^child C5 ^child C6 ^child C7)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(C3 ^id wheel0)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(C4 ^id wheel1)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(C5 ^id wheel2)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(C6 ^id wheel3)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(C7 ^id chassis)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F89D3-7E4E-4181-953A-20E3B102B3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5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33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Agent issues SVS commands via command link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add_node</a:t>
            </a:r>
            <a:r>
              <a:rPr lang="en-US" dirty="0" smtClean="0"/>
              <a:t>”, “property” commands performed on </a:t>
            </a:r>
            <a:r>
              <a:rPr lang="en-US" dirty="0" err="1" smtClean="0"/>
              <a:t>substate</a:t>
            </a:r>
            <a:r>
              <a:rPr lang="en-US" dirty="0" smtClean="0"/>
              <a:t> scene graph copies allows for look-ahead search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F89D3-7E4E-4181-953A-20E3B102B30A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039754"/>
              </p:ext>
            </p:extLst>
          </p:nvPr>
        </p:nvGraphicFramePr>
        <p:xfrm>
          <a:off x="539262" y="3841277"/>
          <a:ext cx="8147538" cy="2330923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670538"/>
                <a:gridCol w="6477000"/>
              </a:tblGrid>
              <a:tr h="5486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itchFamily="18" charset="0"/>
                        </a:rPr>
                        <a:t>extract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mbria" pitchFamily="18" charset="0"/>
                        </a:rPr>
                        <a:t>Show the results of filter pipelines in working memory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02123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mbria" pitchFamily="18" charset="0"/>
                        </a:rPr>
                        <a:t>add_node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itchFamily="18" charset="0"/>
                        </a:rPr>
                        <a:t>Add a new node (generated by filter pipeline) into the scene graph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02123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mbria" pitchFamily="18" charset="0"/>
                        </a:rPr>
                        <a:t>property</a:t>
                      </a:r>
                    </a:p>
                    <a:p>
                      <a:endParaRPr lang="en-US" dirty="0"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mbria" pitchFamily="18" charset="0"/>
                        </a:rPr>
                        <a:t>Change the position, rotation, scaling of existing objects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0212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itchFamily="18" charset="0"/>
                        </a:rPr>
                        <a:t>project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mbria" pitchFamily="18" charset="0"/>
                        </a:rPr>
                        <a:t>Find position</a:t>
                      </a:r>
                      <a:r>
                        <a:rPr lang="en-US" baseline="0" dirty="0" smtClean="0">
                          <a:latin typeface="Cambria" pitchFamily="18" charset="0"/>
                        </a:rPr>
                        <a:t> that satisfies spatial relation to an object</a:t>
                      </a:r>
                      <a:endParaRPr lang="en-US" dirty="0" smtClean="0"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400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3839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Transforms </a:t>
            </a:r>
            <a:r>
              <a:rPr lang="en-US" dirty="0"/>
              <a:t>continuous information from scene graph into symbolic information in working </a:t>
            </a:r>
            <a:r>
              <a:rPr lang="en-US" dirty="0" smtClean="0"/>
              <a:t>memory</a:t>
            </a:r>
          </a:p>
          <a:p>
            <a:pPr lvl="1"/>
            <a:r>
              <a:rPr lang="en-US" dirty="0" smtClean="0"/>
              <a:t>Implements spatial relations, among other things</a:t>
            </a:r>
          </a:p>
          <a:p>
            <a:r>
              <a:rPr lang="en-US" dirty="0" smtClean="0"/>
              <a:t>Can be combined into pipeline</a:t>
            </a:r>
          </a:p>
          <a:p>
            <a:r>
              <a:rPr lang="en-US" dirty="0" smtClean="0"/>
              <a:t>Caches results and avoids </a:t>
            </a:r>
            <a:r>
              <a:rPr lang="en-US" dirty="0" err="1" smtClean="0"/>
              <a:t>recomputation</a:t>
            </a:r>
            <a:r>
              <a:rPr lang="en-US" dirty="0" smtClean="0"/>
              <a:t> when possible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F89D3-7E4E-4181-953A-20E3B102B30A}" type="slidenum">
              <a:rPr lang="en-US" smtClean="0"/>
              <a:t>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358896" y="4724400"/>
            <a:ext cx="2057400" cy="1021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ambria" pitchFamily="18" charset="0"/>
              </a:rPr>
              <a:t>Filter</a:t>
            </a:r>
            <a:endParaRPr lang="en-US" sz="2400" dirty="0">
              <a:solidFill>
                <a:schemeClr val="tx1"/>
              </a:solidFill>
              <a:latin typeface="Cambria" pitchFamily="18" charset="0"/>
            </a:endParaRPr>
          </a:p>
        </p:txBody>
      </p:sp>
      <p:cxnSp>
        <p:nvCxnSpPr>
          <p:cNvPr id="8" name="Straight Arrow Connector 7"/>
          <p:cNvCxnSpPr>
            <a:stCxn id="16" idx="3"/>
            <a:endCxn id="13" idx="1"/>
          </p:cNvCxnSpPr>
          <p:nvPr/>
        </p:nvCxnSpPr>
        <p:spPr>
          <a:xfrm>
            <a:off x="2590800" y="4718953"/>
            <a:ext cx="768096" cy="17750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5" idx="3"/>
            <a:endCxn id="14" idx="1"/>
          </p:cNvCxnSpPr>
          <p:nvPr/>
        </p:nvCxnSpPr>
        <p:spPr>
          <a:xfrm flipV="1">
            <a:off x="2590800" y="5573381"/>
            <a:ext cx="768096" cy="28857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3"/>
          </p:cNvCxnSpPr>
          <p:nvPr/>
        </p:nvCxnSpPr>
        <p:spPr>
          <a:xfrm>
            <a:off x="5416296" y="5234940"/>
            <a:ext cx="762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74848" y="4267200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" pitchFamily="18" charset="0"/>
              </a:rPr>
              <a:t>Inputs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69525" y="42672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" pitchFamily="18" charset="0"/>
              </a:rPr>
              <a:t>Output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58896" y="4727185"/>
            <a:ext cx="584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itchFamily="18" charset="0"/>
              </a:rPr>
              <a:t>arg1</a:t>
            </a:r>
            <a:endParaRPr lang="en-US" sz="1600" dirty="0">
              <a:latin typeface="Cambria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58896" y="5404104"/>
            <a:ext cx="584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itchFamily="18" charset="0"/>
              </a:rPr>
              <a:t>arg2</a:t>
            </a:r>
            <a:endParaRPr lang="en-US" sz="1600" dirty="0">
              <a:latin typeface="Cambria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3400" y="5475506"/>
            <a:ext cx="2057400" cy="7728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ambria" pitchFamily="18" charset="0"/>
              </a:rPr>
              <a:t>Filter</a:t>
            </a:r>
            <a:endParaRPr lang="en-US" sz="2400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33400" y="4332506"/>
            <a:ext cx="2057400" cy="7728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ambria" pitchFamily="18" charset="0"/>
              </a:rPr>
              <a:t>Filter</a:t>
            </a:r>
            <a:endParaRPr lang="en-US" sz="2400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178296" y="4517172"/>
            <a:ext cx="2057400" cy="14505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ambria" pitchFamily="18" charset="0"/>
              </a:rPr>
              <a:t>Extract Command (WM)</a:t>
            </a:r>
            <a:endParaRPr lang="en-US" sz="2400" dirty="0">
              <a:solidFill>
                <a:schemeClr val="tx1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84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Memory Interface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905000"/>
            <a:ext cx="356379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(S1 ^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svs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S3)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(S3 ^command C3 ^spatial-scene S4)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(C3 ^extract E2)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(E2 ^a A1 ^b B1 ^type intersect)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(A1 ^id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b1 ^type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node)</a:t>
            </a:r>
          </a:p>
          <a:p>
            <a:r>
              <a:rPr lang="nb-NO" sz="1400" dirty="0">
                <a:latin typeface="Consolas" pitchFamily="49" charset="0"/>
                <a:cs typeface="Consolas" pitchFamily="49" charset="0"/>
              </a:rPr>
              <a:t>(B1 ^id </a:t>
            </a:r>
            <a:r>
              <a:rPr lang="nb-NO" sz="1400" dirty="0" smtClean="0">
                <a:latin typeface="Consolas" pitchFamily="49" charset="0"/>
                <a:cs typeface="Consolas" pitchFamily="49" charset="0"/>
              </a:rPr>
              <a:t>b2 ^type </a:t>
            </a:r>
            <a:r>
              <a:rPr lang="nb-NO" sz="1400" dirty="0">
                <a:latin typeface="Consolas" pitchFamily="49" charset="0"/>
                <a:cs typeface="Consolas" pitchFamily="49" charset="0"/>
              </a:rPr>
              <a:t>node)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Straight Arrow Connector 5"/>
          <p:cNvCxnSpPr>
            <a:stCxn id="11" idx="3"/>
          </p:cNvCxnSpPr>
          <p:nvPr/>
        </p:nvCxnSpPr>
        <p:spPr>
          <a:xfrm>
            <a:off x="2983351" y="4923822"/>
            <a:ext cx="445395" cy="2679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9" idx="3"/>
          </p:cNvCxnSpPr>
          <p:nvPr/>
        </p:nvCxnSpPr>
        <p:spPr>
          <a:xfrm>
            <a:off x="4546885" y="5379522"/>
            <a:ext cx="39256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428746" y="5111586"/>
            <a:ext cx="1118139" cy="5358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" pitchFamily="18" charset="0"/>
              </a:rPr>
              <a:t>intersect</a:t>
            </a:r>
            <a:endParaRPr lang="en-US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65212" y="5532680"/>
            <a:ext cx="1118139" cy="5358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" pitchFamily="18" charset="0"/>
              </a:rPr>
              <a:t>node</a:t>
            </a:r>
            <a:endParaRPr lang="en-US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65212" y="4655886"/>
            <a:ext cx="1118139" cy="5358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" pitchFamily="18" charset="0"/>
              </a:rPr>
              <a:t>node</a:t>
            </a:r>
            <a:endParaRPr lang="en-US" dirty="0">
              <a:solidFill>
                <a:schemeClr val="tx1"/>
              </a:solidFill>
              <a:latin typeface="Cambria" pitchFamily="18" charset="0"/>
            </a:endParaRPr>
          </a:p>
        </p:txBody>
      </p:sp>
      <p:cxnSp>
        <p:nvCxnSpPr>
          <p:cNvPr id="12" name="Straight Arrow Connector 11"/>
          <p:cNvCxnSpPr>
            <a:stCxn id="10" idx="3"/>
          </p:cNvCxnSpPr>
          <p:nvPr/>
        </p:nvCxnSpPr>
        <p:spPr>
          <a:xfrm flipV="1">
            <a:off x="2983351" y="5532680"/>
            <a:ext cx="445395" cy="2679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939448" y="4655886"/>
            <a:ext cx="896126" cy="1412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Extract Command Result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4642" y="4655886"/>
            <a:ext cx="914400" cy="1412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Scene Graph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endCxn id="11" idx="1"/>
          </p:cNvCxnSpPr>
          <p:nvPr/>
        </p:nvCxnSpPr>
        <p:spPr>
          <a:xfrm>
            <a:off x="1497330" y="4923822"/>
            <a:ext cx="36788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0" idx="1"/>
          </p:cNvCxnSpPr>
          <p:nvPr/>
        </p:nvCxnSpPr>
        <p:spPr>
          <a:xfrm>
            <a:off x="1479042" y="5800616"/>
            <a:ext cx="38617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343400" y="1905000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(S1 ^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svs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S3)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(S3 ^command C3 ^spatial-scene S4)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(C3 ^extract E2)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(E2 ^a A1 ^b B1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^type intersect 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result 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R7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^status success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(A1 ^id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b1 ^type node 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status 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success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(B1 ^id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b2 ^type node 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status 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success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(R7 ^record R17)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(R17 ^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params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P1 ^value f)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(P1 ^a 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b1 ^b b2)</a:t>
            </a:r>
            <a:endParaRPr lang="en-US" sz="14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F89D3-7E4E-4181-953A-20E3B102B3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916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Inputs to Filters</a:t>
            </a:r>
            <a:endParaRPr lang="en-US" dirty="0"/>
          </a:p>
        </p:txBody>
      </p:sp>
      <p:sp>
        <p:nvSpPr>
          <p:cNvPr id="93" name="Content Placeholder 9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42899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Sometimes you want to run a filter on many objects</a:t>
            </a:r>
          </a:p>
          <a:p>
            <a:pPr lvl="1"/>
            <a:r>
              <a:rPr lang="en-US" dirty="0" smtClean="0"/>
              <a:t>Example: Does X intersect anything?</a:t>
            </a:r>
          </a:p>
          <a:p>
            <a:pPr lvl="1"/>
            <a:r>
              <a:rPr lang="en-US" dirty="0" smtClean="0"/>
              <a:t>It’s annoying and inefficient to make a filter for every pair of objects</a:t>
            </a:r>
          </a:p>
          <a:p>
            <a:r>
              <a:rPr lang="en-US" dirty="0" smtClean="0"/>
              <a:t>Filters can take multiple objects as inputs and outputs</a:t>
            </a:r>
          </a:p>
          <a:p>
            <a:r>
              <a:rPr lang="en-US" dirty="0" smtClean="0"/>
              <a:t>Different combination methods:</a:t>
            </a:r>
          </a:p>
          <a:p>
            <a:pPr lvl="1"/>
            <a:r>
              <a:rPr lang="en-US" dirty="0" smtClean="0"/>
              <a:t>Cartesian product (most common)</a:t>
            </a:r>
          </a:p>
          <a:p>
            <a:pPr lvl="1"/>
            <a:r>
              <a:rPr lang="en-US" dirty="0" smtClean="0"/>
              <a:t>Grouped</a:t>
            </a:r>
          </a:p>
          <a:p>
            <a:pPr lvl="1"/>
            <a:r>
              <a:rPr lang="en-US" dirty="0" smtClean="0"/>
              <a:t>Flattened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F89D3-7E4E-4181-953A-20E3B102B30A}" type="slidenum">
              <a:rPr lang="en-US" smtClean="0"/>
              <a:t>9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236880" y="5181600"/>
            <a:ext cx="205740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Cambria" pitchFamily="18" charset="0"/>
              </a:rPr>
              <a:t>intersect</a:t>
            </a:r>
            <a:endParaRPr lang="en-US" sz="2000" dirty="0">
              <a:solidFill>
                <a:schemeClr val="tx1"/>
              </a:solidFill>
              <a:latin typeface="Cambria" pitchFamily="18" charset="0"/>
            </a:endParaRPr>
          </a:p>
        </p:txBody>
      </p:sp>
      <p:cxnSp>
        <p:nvCxnSpPr>
          <p:cNvPr id="34" name="Straight Arrow Connector 33"/>
          <p:cNvCxnSpPr>
            <a:stCxn id="38" idx="3"/>
          </p:cNvCxnSpPr>
          <p:nvPr/>
        </p:nvCxnSpPr>
        <p:spPr>
          <a:xfrm>
            <a:off x="1474880" y="5334000"/>
            <a:ext cx="762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41" idx="3"/>
          </p:cNvCxnSpPr>
          <p:nvPr/>
        </p:nvCxnSpPr>
        <p:spPr>
          <a:xfrm>
            <a:off x="1474880" y="6096000"/>
            <a:ext cx="762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3" idx="3"/>
            <a:endCxn id="42" idx="1"/>
          </p:cNvCxnSpPr>
          <p:nvPr/>
        </p:nvCxnSpPr>
        <p:spPr>
          <a:xfrm>
            <a:off x="4294280" y="5715000"/>
            <a:ext cx="43586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865280" y="5181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" pitchFamily="18" charset="0"/>
              </a:rPr>
              <a:t>A</a:t>
            </a:r>
            <a:endParaRPr lang="en-US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170080" y="5181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" pitchFamily="18" charset="0"/>
              </a:rPr>
              <a:t>B</a:t>
            </a:r>
            <a:endParaRPr lang="en-US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60480" y="5943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" pitchFamily="18" charset="0"/>
              </a:rPr>
              <a:t>C</a:t>
            </a:r>
            <a:endParaRPr lang="en-US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65280" y="5943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" pitchFamily="18" charset="0"/>
              </a:rPr>
              <a:t>D</a:t>
            </a:r>
            <a:endParaRPr lang="en-US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170080" y="5943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" pitchFamily="18" charset="0"/>
              </a:rPr>
              <a:t>E</a:t>
            </a:r>
            <a:endParaRPr lang="en-US" dirty="0">
              <a:solidFill>
                <a:schemeClr val="tx1"/>
              </a:solidFill>
              <a:latin typeface="Cambria" pitchFamily="18" charset="0"/>
            </a:endParaRPr>
          </a:p>
        </p:txBody>
      </p:sp>
      <p:cxnSp>
        <p:nvCxnSpPr>
          <p:cNvPr id="43" name="Straight Connector 42"/>
          <p:cNvCxnSpPr>
            <a:stCxn id="39" idx="0"/>
            <a:endCxn id="37" idx="2"/>
          </p:cNvCxnSpPr>
          <p:nvPr/>
        </p:nvCxnSpPr>
        <p:spPr>
          <a:xfrm flipV="1">
            <a:off x="712880" y="5486400"/>
            <a:ext cx="3048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40" idx="0"/>
            <a:endCxn id="37" idx="2"/>
          </p:cNvCxnSpPr>
          <p:nvPr/>
        </p:nvCxnSpPr>
        <p:spPr>
          <a:xfrm flipV="1">
            <a:off x="1017680" y="54864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1" idx="0"/>
            <a:endCxn id="37" idx="2"/>
          </p:cNvCxnSpPr>
          <p:nvPr/>
        </p:nvCxnSpPr>
        <p:spPr>
          <a:xfrm flipH="1" flipV="1">
            <a:off x="1017680" y="5486400"/>
            <a:ext cx="3048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9" idx="0"/>
            <a:endCxn id="38" idx="2"/>
          </p:cNvCxnSpPr>
          <p:nvPr/>
        </p:nvCxnSpPr>
        <p:spPr>
          <a:xfrm flipV="1">
            <a:off x="712880" y="5486400"/>
            <a:ext cx="609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0" idx="0"/>
            <a:endCxn id="38" idx="2"/>
          </p:cNvCxnSpPr>
          <p:nvPr/>
        </p:nvCxnSpPr>
        <p:spPr>
          <a:xfrm flipV="1">
            <a:off x="1017680" y="5486400"/>
            <a:ext cx="3048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1" idx="0"/>
            <a:endCxn id="38" idx="2"/>
          </p:cNvCxnSpPr>
          <p:nvPr/>
        </p:nvCxnSpPr>
        <p:spPr>
          <a:xfrm flipV="1">
            <a:off x="1322480" y="54864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4730144" y="5524500"/>
            <a:ext cx="3623310" cy="381000"/>
            <a:chOff x="4730144" y="5562600"/>
            <a:chExt cx="2898648" cy="304800"/>
          </a:xfrm>
        </p:grpSpPr>
        <p:sp>
          <p:nvSpPr>
            <p:cNvPr id="42" name="Rectangle 41"/>
            <p:cNvSpPr/>
            <p:nvPr/>
          </p:nvSpPr>
          <p:spPr>
            <a:xfrm>
              <a:off x="4730144" y="5562600"/>
              <a:ext cx="483108" cy="3048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Cambria" pitchFamily="18" charset="0"/>
                </a:rPr>
                <a:t>f(A,C)</a:t>
              </a:r>
              <a:endParaRPr lang="en-US" sz="1600" dirty="0">
                <a:solidFill>
                  <a:schemeClr val="tx1"/>
                </a:solidFill>
                <a:latin typeface="Cambria" pitchFamily="18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213252" y="5562600"/>
              <a:ext cx="483108" cy="3048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Cambria" pitchFamily="18" charset="0"/>
                </a:rPr>
                <a:t>f(A,D)</a:t>
              </a:r>
              <a:endParaRPr lang="en-US" sz="1600" dirty="0">
                <a:solidFill>
                  <a:schemeClr val="tx1"/>
                </a:solidFill>
                <a:latin typeface="Cambria" pitchFamily="18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696360" y="5562600"/>
              <a:ext cx="483108" cy="3048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Cambria" pitchFamily="18" charset="0"/>
                </a:rPr>
                <a:t>f(A,E)</a:t>
              </a:r>
              <a:endParaRPr lang="en-US" sz="1600" dirty="0">
                <a:solidFill>
                  <a:schemeClr val="tx1"/>
                </a:solidFill>
                <a:latin typeface="Cambria" pitchFamily="18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179468" y="5562600"/>
              <a:ext cx="483108" cy="3048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Cambria" pitchFamily="18" charset="0"/>
                </a:rPr>
                <a:t>f(B,C)</a:t>
              </a:r>
              <a:endParaRPr lang="en-US" sz="1600" dirty="0">
                <a:solidFill>
                  <a:schemeClr val="tx1"/>
                </a:solidFill>
                <a:latin typeface="Cambria" pitchFamily="18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662576" y="5562600"/>
              <a:ext cx="483108" cy="3048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Cambria" pitchFamily="18" charset="0"/>
                </a:rPr>
                <a:t>f(B,D)</a:t>
              </a:r>
              <a:endParaRPr lang="en-US" sz="1600" dirty="0">
                <a:solidFill>
                  <a:schemeClr val="tx1"/>
                </a:solidFill>
                <a:latin typeface="Cambria" pitchFamily="18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145684" y="5562600"/>
              <a:ext cx="483108" cy="3048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Cambria" pitchFamily="18" charset="0"/>
                </a:rPr>
                <a:t>f(B,E)</a:t>
              </a:r>
              <a:endParaRPr lang="en-US" sz="1600" dirty="0">
                <a:solidFill>
                  <a:schemeClr val="tx1"/>
                </a:solidFill>
                <a:latin typeface="Cambri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228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ft_align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left_aligned</Template>
  <TotalTime>410</TotalTime>
  <Words>1324</Words>
  <Application>Microsoft Office PowerPoint</Application>
  <PresentationFormat>On-screen Show (4:3)</PresentationFormat>
  <Paragraphs>338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left_aligned</vt:lpstr>
      <vt:lpstr>Spatial Visual System</vt:lpstr>
      <vt:lpstr>Overview</vt:lpstr>
      <vt:lpstr>Typical Environment Setup</vt:lpstr>
      <vt:lpstr>With SVS</vt:lpstr>
      <vt:lpstr>Scene Graph</vt:lpstr>
      <vt:lpstr>Commands</vt:lpstr>
      <vt:lpstr>Filters</vt:lpstr>
      <vt:lpstr>Working Memory Interface</vt:lpstr>
      <vt:lpstr>Multiple Inputs to Filters</vt:lpstr>
      <vt:lpstr>Filter Subclasses</vt:lpstr>
      <vt:lpstr>Some Built-in Filters</vt:lpstr>
      <vt:lpstr>Writing a New Filter</vt:lpstr>
      <vt:lpstr>SML Interface</vt:lpstr>
      <vt:lpstr>Scene Graph Edit Language</vt:lpstr>
      <vt:lpstr>SVS Viewer</vt:lpstr>
      <vt:lpstr>SVS Command Line</vt:lpstr>
      <vt:lpstr>Conclusion</vt:lpstr>
      <vt:lpstr>Credits</vt:lpstr>
      <vt:lpstr>Git Repo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 Visual System</dc:title>
  <dc:creator>Joseph Xu</dc:creator>
  <cp:lastModifiedBy>Joseph Xu</cp:lastModifiedBy>
  <cp:revision>62</cp:revision>
  <dcterms:created xsi:type="dcterms:W3CDTF">2013-05-30T12:25:21Z</dcterms:created>
  <dcterms:modified xsi:type="dcterms:W3CDTF">2013-06-06T18:23:06Z</dcterms:modified>
</cp:coreProperties>
</file>