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3" r:id="rId6"/>
    <p:sldId id="266" r:id="rId7"/>
    <p:sldId id="267" r:id="rId8"/>
    <p:sldId id="264" r:id="rId9"/>
    <p:sldId id="268" r:id="rId10"/>
    <p:sldId id="269" r:id="rId11"/>
    <p:sldId id="265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2" d="100"/>
          <a:sy n="82" d="100"/>
        </p:scale>
        <p:origin x="-105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smem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WMA, CDPS,</a:t>
            </a:r>
            <a:r>
              <a:rPr lang="en-US" baseline="0" dirty="0" smtClean="0"/>
              <a:t> chunking cleanup, and lots of other stuff was done by volunteers</a:t>
            </a:r>
          </a:p>
          <a:p>
            <a:r>
              <a:rPr lang="en-US" baseline="0" dirty="0" err="1" smtClean="0"/>
              <a:t>epmem</a:t>
            </a:r>
            <a:r>
              <a:rPr lang="en-US" baseline="0" dirty="0" smtClean="0"/>
              <a:t> is a combination of project and SoarTech funds</a:t>
            </a:r>
          </a:p>
          <a:p>
            <a:r>
              <a:rPr lang="en-US" baseline="0" dirty="0" err="1" smtClean="0"/>
              <a:t>JSoar</a:t>
            </a:r>
            <a:r>
              <a:rPr lang="en-US" baseline="0" dirty="0" smtClean="0"/>
              <a:t> speed and memory could be improved with effort, but doesn’t currently appear to be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SoarTech used to modify the kernel all the time, but has not in recent years (really since 8.6).</a:t>
            </a:r>
            <a:r>
              <a:rPr lang="en-US" baseline="0" dirty="0" smtClean="0"/>
              <a:t> There are features that we would benefit from and don’t necessarily want to wait for UM to get around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Bolded</a:t>
            </a:r>
            <a:r>
              <a:rPr lang="en-US" baseline="0" dirty="0" smtClean="0"/>
              <a:t> items not just good for porting – good for </a:t>
            </a:r>
            <a:r>
              <a:rPr lang="en-US" baseline="0" dirty="0" err="1" smtClean="0"/>
              <a:t>csoar</a:t>
            </a:r>
            <a:r>
              <a:rPr lang="en-US" baseline="0" dirty="0" smtClean="0"/>
              <a:t> maintainability and development,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220211" y="5524500"/>
            <a:ext cx="990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220211" y="5524500"/>
            <a:ext cx="990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6/6/2013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55245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20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8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artech/jsoar" TargetMode="External"/><Relationship Id="rId2" Type="http://schemas.openxmlformats.org/officeDocument/2006/relationships/hyperlink" Target="http://soartech.github.io/jsoa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artech/jsoar" TargetMode="External"/><Relationship Id="rId2" Type="http://schemas.openxmlformats.org/officeDocument/2006/relationships/hyperlink" Target="http://soartech.github.io/jso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038600" y="5334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33</a:t>
            </a:r>
            <a:r>
              <a:rPr lang="en-US" baseline="30000" dirty="0" smtClean="0"/>
              <a:t>rd</a:t>
            </a:r>
            <a:r>
              <a:rPr lang="en-US" dirty="0" smtClean="0"/>
              <a:t> Soar Workshop</a:t>
            </a:r>
          </a:p>
          <a:p>
            <a:pPr>
              <a:defRPr/>
            </a:pPr>
            <a:r>
              <a:rPr lang="en-US" dirty="0" smtClean="0"/>
              <a:t>6/6/2013</a:t>
            </a:r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19400"/>
            <a:ext cx="5715000" cy="1219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JSoar</a:t>
            </a:r>
            <a:r>
              <a:rPr lang="en-US" dirty="0" smtClean="0"/>
              <a:t> Update 2013</a:t>
            </a:r>
            <a:br>
              <a:rPr lang="en-US" dirty="0" smtClean="0"/>
            </a:br>
            <a:r>
              <a:rPr lang="en-US" sz="2400" dirty="0" smtClean="0"/>
              <a:t>Bob Marinier, bob.marinier@soartech.com</a:t>
            </a:r>
            <a:br>
              <a:rPr lang="en-US" sz="2400" dirty="0" smtClean="0"/>
            </a:br>
            <a:r>
              <a:rPr lang="en-US" sz="2400" b="0" dirty="0" smtClean="0"/>
              <a:t>…and many others</a:t>
            </a:r>
            <a:endParaRPr lang="en-US" sz="2400" b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1102" y="41148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Mike van Lent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Jacob Crossman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Jon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Voigt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Charles Newton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 Nickels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Chris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Kawatsu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Rich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Fredricksen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Krawczyk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 Thanks to: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Nate 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Derbinsky</a:t>
            </a:r>
            <a:endParaRPr lang="en-US" sz="18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Justin Li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Mazin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Assaine</a:t>
            </a:r>
            <a:endParaRPr lang="en-US" sz="18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04"/>
    </mc:Choice>
    <mc:Fallback>
      <p:transition spd="slow" advTm="140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Cost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90512"/>
            <a:r>
              <a:rPr lang="en-US" dirty="0" smtClean="0"/>
              <a:t>Episodic Memory</a:t>
            </a:r>
          </a:p>
          <a:p>
            <a:pPr marL="571500" lvl="2" indent="-290512"/>
            <a:r>
              <a:rPr lang="en-US" sz="2000" dirty="0" smtClean="0"/>
              <a:t>~6000 lines of code + DB </a:t>
            </a:r>
            <a:r>
              <a:rPr lang="en-US" sz="2000" dirty="0" smtClean="0"/>
              <a:t>integration (epmem.cpp 203k)</a:t>
            </a:r>
            <a:endParaRPr lang="en-US" sz="2000" dirty="0" smtClean="0"/>
          </a:p>
          <a:p>
            <a:pPr marL="912812" lvl="3" indent="-29051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largest code file (rete.cpp 346k, </a:t>
            </a:r>
            <a:r>
              <a:rPr lang="en-US" dirty="0" smtClean="0"/>
              <a:t>smem.cpp 137k)</a:t>
            </a:r>
            <a:endParaRPr lang="en-US" dirty="0" smtClean="0"/>
          </a:p>
          <a:p>
            <a:pPr marL="571500" lvl="2" indent="-290512"/>
            <a:r>
              <a:rPr lang="en-US" sz="2000" dirty="0" smtClean="0"/>
              <a:t>330 </a:t>
            </a:r>
            <a:r>
              <a:rPr lang="en-US" sz="2000" dirty="0" smtClean="0"/>
              <a:t>hours spent so far</a:t>
            </a:r>
          </a:p>
          <a:p>
            <a:pPr marL="912812" lvl="3" indent="-290512"/>
            <a:r>
              <a:rPr lang="en-US" sz="1800" dirty="0" smtClean="0"/>
              <a:t>150 hours to code complete</a:t>
            </a:r>
          </a:p>
          <a:p>
            <a:pPr marL="912812" lvl="3" indent="-290512"/>
            <a:r>
              <a:rPr lang="en-US" sz="1800" dirty="0" smtClean="0"/>
              <a:t>Currently debugging</a:t>
            </a:r>
          </a:p>
          <a:p>
            <a:pPr marL="912812" lvl="3" indent="-290512"/>
            <a:r>
              <a:rPr lang="en-US" sz="1800" dirty="0"/>
              <a:t>E</a:t>
            </a:r>
            <a:r>
              <a:rPr lang="en-US" sz="1800" dirty="0" smtClean="0"/>
              <a:t>stimate </a:t>
            </a:r>
            <a:r>
              <a:rPr lang="en-US" sz="1800" dirty="0" smtClean="0"/>
              <a:t>40 </a:t>
            </a:r>
            <a:r>
              <a:rPr lang="en-US" sz="1800" dirty="0" smtClean="0"/>
              <a:t>hours to </a:t>
            </a:r>
            <a:r>
              <a:rPr lang="en-US" sz="1800" dirty="0" smtClean="0"/>
              <a:t>completion (merge)</a:t>
            </a:r>
            <a:endParaRPr lang="en-US" sz="1800" dirty="0" smtClean="0"/>
          </a:p>
          <a:p>
            <a:pPr marL="571500" lvl="2" indent="-290512"/>
            <a:r>
              <a:rPr lang="en-US" sz="2000" dirty="0" smtClean="0"/>
              <a:t>Paid for by SoarTech </a:t>
            </a:r>
            <a:r>
              <a:rPr lang="en-US" sz="2000" dirty="0" err="1" smtClean="0"/>
              <a:t>IRaD</a:t>
            </a:r>
            <a:r>
              <a:rPr lang="en-US" sz="2000" dirty="0" smtClean="0"/>
              <a:t> and SSIM project</a:t>
            </a:r>
          </a:p>
          <a:p>
            <a:pPr marL="0" indent="-290512"/>
            <a:r>
              <a:rPr lang="en-US" dirty="0" smtClean="0"/>
              <a:t>Working Memory Activation</a:t>
            </a:r>
          </a:p>
          <a:p>
            <a:pPr marL="450851" lvl="2" indent="-169863"/>
            <a:r>
              <a:rPr lang="en-US" sz="2000" dirty="0" smtClean="0"/>
              <a:t>~1500 lines of </a:t>
            </a:r>
            <a:r>
              <a:rPr lang="en-US" sz="2000" dirty="0" smtClean="0"/>
              <a:t>code (wma.cpp 38k)</a:t>
            </a:r>
            <a:endParaRPr lang="en-US" dirty="0" smtClean="0"/>
          </a:p>
          <a:p>
            <a:pPr marL="450851" lvl="2" indent="-169863"/>
            <a:r>
              <a:rPr lang="en-US" sz="2000" dirty="0" smtClean="0"/>
              <a:t>30 hours to port</a:t>
            </a:r>
          </a:p>
          <a:p>
            <a:pPr marL="792163" lvl="3" indent="-169863"/>
            <a:r>
              <a:rPr lang="en-US" sz="1800" dirty="0" smtClean="0"/>
              <a:t>15 hours to code complete</a:t>
            </a:r>
          </a:p>
          <a:p>
            <a:pPr marL="792163" lvl="3" indent="-169863"/>
            <a:r>
              <a:rPr lang="en-US" sz="1800" dirty="0" smtClean="0"/>
              <a:t>15 hours to debug</a:t>
            </a:r>
          </a:p>
          <a:p>
            <a:pPr marL="450851" lvl="2" indent="-169863"/>
            <a:r>
              <a:rPr lang="en-US" sz="2000" dirty="0" smtClean="0"/>
              <a:t>Volunteered time (mostly while watching TV)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714"/>
    </mc:Choice>
    <mc:Fallback>
      <p:transition spd="slow" advTm="917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Usage at SoarTech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projects using </a:t>
            </a:r>
            <a:r>
              <a:rPr lang="en-US" dirty="0" err="1" smtClean="0"/>
              <a:t>JSoar</a:t>
            </a:r>
            <a:endParaRPr lang="en-US" dirty="0" smtClean="0"/>
          </a:p>
          <a:p>
            <a:pPr lvl="1"/>
            <a:r>
              <a:rPr lang="en-US" dirty="0" smtClean="0"/>
              <a:t>Variety of reasons given, all around various things being easier</a:t>
            </a:r>
          </a:p>
          <a:p>
            <a:r>
              <a:rPr lang="en-US" dirty="0" smtClean="0"/>
              <a:t>5 projects using </a:t>
            </a:r>
            <a:r>
              <a:rPr lang="en-US" dirty="0" err="1" smtClean="0"/>
              <a:t>CSoar</a:t>
            </a:r>
            <a:endParaRPr lang="en-US" dirty="0" smtClean="0"/>
          </a:p>
          <a:p>
            <a:pPr lvl="1"/>
            <a:r>
              <a:rPr lang="en-US" dirty="0" smtClean="0"/>
              <a:t>1: Customer requirement due to performance</a:t>
            </a:r>
          </a:p>
          <a:p>
            <a:pPr lvl="1"/>
            <a:r>
              <a:rPr lang="en-US" dirty="0" smtClean="0"/>
              <a:t>2: Customer requirement due to deployment environment restrictions</a:t>
            </a:r>
          </a:p>
          <a:p>
            <a:pPr lvl="1"/>
            <a:r>
              <a:rPr lang="en-US" dirty="0" smtClean="0"/>
              <a:t>1: Needed </a:t>
            </a:r>
            <a:r>
              <a:rPr lang="en-US" dirty="0" err="1" smtClean="0"/>
              <a:t>epmem</a:t>
            </a:r>
            <a:r>
              <a:rPr lang="en-US" dirty="0" smtClean="0"/>
              <a:t>, which wasn’t available in </a:t>
            </a:r>
            <a:r>
              <a:rPr lang="en-US" dirty="0" err="1" smtClean="0"/>
              <a:t>JSoar</a:t>
            </a:r>
            <a:endParaRPr lang="en-US" dirty="0" smtClean="0"/>
          </a:p>
          <a:p>
            <a:pPr lvl="1"/>
            <a:r>
              <a:rPr lang="en-US" dirty="0" smtClean="0"/>
              <a:t>1: Customer interested in features of ATE, which is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906" y="5078963"/>
            <a:ext cx="7533088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At SoarTech, </a:t>
            </a:r>
            <a:r>
              <a:rPr lang="en-US" sz="2800" b="1" dirty="0" err="1" smtClean="0"/>
              <a:t>JSoar</a:t>
            </a:r>
            <a:r>
              <a:rPr lang="en-US" sz="2800" b="1" dirty="0" smtClean="0"/>
              <a:t> is preferred over </a:t>
            </a:r>
            <a:r>
              <a:rPr lang="en-US" sz="2800" b="1" dirty="0" err="1" smtClean="0"/>
              <a:t>CSoar</a:t>
            </a:r>
            <a:r>
              <a:rPr lang="en-US" sz="2800" b="1" dirty="0" smtClean="0"/>
              <a:t> </a:t>
            </a:r>
          </a:p>
          <a:p>
            <a:pPr algn="ctr"/>
            <a:r>
              <a:rPr lang="en-US" sz="2800" dirty="0" smtClean="0"/>
              <a:t>unless there is no choice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2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99"/>
    </mc:Choice>
    <mc:Fallback>
      <p:transition spd="slow" advTm="6449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 err="1" smtClean="0"/>
              <a:t>JSoar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Moved </a:t>
            </a:r>
            <a:r>
              <a:rPr lang="en-US" dirty="0" err="1" smtClean="0"/>
              <a:t>JSoar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, now “owned” by SoarTech</a:t>
            </a:r>
          </a:p>
          <a:p>
            <a:pPr lvl="1"/>
            <a:r>
              <a:rPr lang="en-US" dirty="0"/>
              <a:t>Official portal: </a:t>
            </a:r>
            <a:r>
              <a:rPr lang="en-US" dirty="0">
                <a:hlinkClick r:id="rId2"/>
              </a:rPr>
              <a:t>http://soartech.github.io/jsoar/</a:t>
            </a:r>
            <a:endParaRPr lang="en-US" dirty="0"/>
          </a:p>
          <a:p>
            <a:pPr lvl="1"/>
            <a:r>
              <a:rPr lang="en-US" dirty="0"/>
              <a:t>Main </a:t>
            </a:r>
            <a:r>
              <a:rPr lang="en-US" dirty="0" err="1"/>
              <a:t>dev</a:t>
            </a:r>
            <a:r>
              <a:rPr lang="en-US" dirty="0"/>
              <a:t> page: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github.com/soartech/jsoar</a:t>
            </a:r>
            <a:endParaRPr lang="en-US" dirty="0" smtClean="0"/>
          </a:p>
          <a:p>
            <a:r>
              <a:rPr lang="en-US" dirty="0" smtClean="0"/>
              <a:t>Ported WMA, CDPS, chunking cleanup, rete-net support, lots of other minor stuff</a:t>
            </a:r>
          </a:p>
          <a:p>
            <a:r>
              <a:rPr lang="en-US" dirty="0" smtClean="0"/>
              <a:t>Mostly ported </a:t>
            </a:r>
            <a:r>
              <a:rPr lang="en-US" dirty="0" err="1" smtClean="0"/>
              <a:t>epmem</a:t>
            </a:r>
            <a:r>
              <a:rPr lang="en-US" dirty="0" smtClean="0"/>
              <a:t> </a:t>
            </a:r>
            <a:r>
              <a:rPr lang="en-US" dirty="0" smtClean="0"/>
              <a:t>(need to merge)</a:t>
            </a:r>
            <a:endParaRPr lang="en-US" dirty="0" smtClean="0"/>
          </a:p>
          <a:p>
            <a:r>
              <a:rPr lang="en-US" dirty="0" smtClean="0"/>
              <a:t>Added additional XML and JSON-based I/O support</a:t>
            </a:r>
          </a:p>
          <a:p>
            <a:r>
              <a:rPr lang="en-US" dirty="0" smtClean="0"/>
              <a:t>Updated </a:t>
            </a:r>
            <a:r>
              <a:rPr lang="en-US" dirty="0" err="1" smtClean="0"/>
              <a:t>Tcl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Java 7 now supported</a:t>
            </a:r>
          </a:p>
          <a:p>
            <a:r>
              <a:rPr lang="en-US" dirty="0" smtClean="0"/>
              <a:t>Maven support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86"/>
    </mc:Choice>
    <mc:Fallback>
      <p:transition spd="slow" advTm="549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391400" cy="5105400"/>
          </a:xfrm>
        </p:spPr>
        <p:txBody>
          <a:bodyPr/>
          <a:lstStyle/>
          <a:p>
            <a:r>
              <a:rPr lang="en-US" dirty="0" smtClean="0"/>
              <a:t>Finish </a:t>
            </a:r>
            <a:r>
              <a:rPr lang="en-US" dirty="0" err="1" smtClean="0"/>
              <a:t>epmem</a:t>
            </a:r>
            <a:r>
              <a:rPr lang="en-US" dirty="0" smtClean="0"/>
              <a:t>, do new release</a:t>
            </a:r>
          </a:p>
          <a:p>
            <a:r>
              <a:rPr lang="en-US" dirty="0" smtClean="0"/>
              <a:t>RL and </a:t>
            </a:r>
            <a:r>
              <a:rPr lang="en-US" dirty="0" err="1" smtClean="0"/>
              <a:t>smem</a:t>
            </a:r>
            <a:r>
              <a:rPr lang="en-US" dirty="0" smtClean="0"/>
              <a:t> updates from the last few years</a:t>
            </a:r>
          </a:p>
          <a:p>
            <a:r>
              <a:rPr lang="en-US" dirty="0" err="1" smtClean="0"/>
              <a:t>Epmem</a:t>
            </a:r>
            <a:r>
              <a:rPr lang="en-US" dirty="0" smtClean="0"/>
              <a:t> changes from this year</a:t>
            </a:r>
          </a:p>
          <a:p>
            <a:r>
              <a:rPr lang="en-US" dirty="0" smtClean="0"/>
              <a:t>SVS</a:t>
            </a:r>
          </a:p>
          <a:p>
            <a:r>
              <a:rPr lang="en-US" dirty="0" smtClean="0"/>
              <a:t>Chunking </a:t>
            </a:r>
            <a:r>
              <a:rPr lang="en-US" dirty="0" err="1" smtClean="0"/>
              <a:t>variablization</a:t>
            </a:r>
            <a:r>
              <a:rPr lang="en-US" dirty="0" smtClean="0"/>
              <a:t> work – upcoming broad change in </a:t>
            </a:r>
            <a:r>
              <a:rPr lang="en-US" dirty="0" err="1" smtClean="0"/>
              <a:t>CSoar</a:t>
            </a:r>
            <a:endParaRPr lang="en-US" dirty="0"/>
          </a:p>
          <a:p>
            <a:pPr marL="169863" lvl="1" indent="-169863"/>
            <a:r>
              <a:rPr lang="en-US" sz="2400" dirty="0">
                <a:solidFill>
                  <a:schemeClr val="tx1"/>
                </a:solidFill>
                <a:cs typeface="+mn-cs"/>
              </a:rPr>
              <a:t>UI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updates – upcoming broad </a:t>
            </a:r>
            <a:r>
              <a:rPr lang="en-US" sz="2400" dirty="0">
                <a:solidFill>
                  <a:schemeClr val="tx1"/>
                </a:solidFill>
                <a:cs typeface="+mn-cs"/>
              </a:rPr>
              <a:t>change in </a:t>
            </a:r>
            <a:r>
              <a:rPr lang="en-US" sz="2400" dirty="0" err="1">
                <a:solidFill>
                  <a:schemeClr val="tx1"/>
                </a:solidFill>
                <a:cs typeface="+mn-cs"/>
              </a:rPr>
              <a:t>CSoar</a:t>
            </a:r>
            <a:endParaRPr lang="en-US" sz="2400" dirty="0">
              <a:solidFill>
                <a:schemeClr val="tx1"/>
              </a:solidFill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As needed / have time</a:t>
            </a:r>
            <a:endParaRPr lang="en-US" dirty="0"/>
          </a:p>
          <a:p>
            <a:pPr lvl="1"/>
            <a:r>
              <a:rPr lang="en-US" dirty="0" smtClean="0"/>
              <a:t>Stats/timer stuff that hasn’t been ported yet</a:t>
            </a:r>
          </a:p>
          <a:p>
            <a:pPr lvl="1"/>
            <a:r>
              <a:rPr lang="en-US" dirty="0" smtClean="0"/>
              <a:t>Commands that haven’t been ported yet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6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07"/>
    </mc:Choice>
    <mc:Fallback>
      <p:transition spd="slow" advTm="6020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Porting Easier: A Wish List for 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5105400"/>
          </a:xfrm>
        </p:spPr>
        <p:txBody>
          <a:bodyPr/>
          <a:lstStyle/>
          <a:p>
            <a:r>
              <a:rPr lang="en-US" sz="2000" b="1" dirty="0" smtClean="0"/>
              <a:t>More automated tests</a:t>
            </a:r>
          </a:p>
          <a:p>
            <a:pPr lvl="1"/>
            <a:r>
              <a:rPr lang="en-US" sz="1800" dirty="0" smtClean="0"/>
              <a:t>There usually are not automated tests available for changes and new features, which makes testing really hard</a:t>
            </a:r>
          </a:p>
          <a:p>
            <a:pPr lvl="1"/>
            <a:r>
              <a:rPr lang="en-US" sz="1800" dirty="0" smtClean="0"/>
              <a:t>Existing tests are usually “full system” – no small tests for individual parts help pinpoint problems</a:t>
            </a:r>
          </a:p>
          <a:p>
            <a:r>
              <a:rPr lang="en-US" sz="2000" b="1" dirty="0" smtClean="0"/>
              <a:t>Comments/documentation</a:t>
            </a:r>
          </a:p>
          <a:p>
            <a:pPr lvl="1"/>
            <a:r>
              <a:rPr lang="en-US" sz="1800" dirty="0" smtClean="0"/>
              <a:t>Clever code is not good code, especially when it has no explanation</a:t>
            </a:r>
          </a:p>
          <a:p>
            <a:r>
              <a:rPr lang="en-US" sz="2000" dirty="0" smtClean="0"/>
              <a:t>Limit work on a branch to a single feature or very closely related features</a:t>
            </a:r>
          </a:p>
          <a:p>
            <a:pPr lvl="1"/>
            <a:r>
              <a:rPr lang="en-US" sz="1800" dirty="0" smtClean="0"/>
              <a:t>Porting individual features is hard when they are mixed together</a:t>
            </a:r>
          </a:p>
          <a:p>
            <a:r>
              <a:rPr lang="en-US" sz="2000" dirty="0" smtClean="0"/>
              <a:t>Clean up merge process</a:t>
            </a:r>
          </a:p>
          <a:p>
            <a:pPr lvl="1"/>
            <a:r>
              <a:rPr lang="en-US" sz="1800" dirty="0" smtClean="0"/>
              <a:t>Many merges are followed by a “fix the merge” commit, which makes it harder to see what has changed</a:t>
            </a:r>
          </a:p>
          <a:p>
            <a:pPr lvl="1"/>
            <a:r>
              <a:rPr lang="en-US" sz="1800" dirty="0" smtClean="0"/>
              <a:t>Consider </a:t>
            </a:r>
            <a:r>
              <a:rPr lang="en-US" sz="1800" dirty="0" err="1" smtClean="0"/>
              <a:t>git</a:t>
            </a:r>
            <a:r>
              <a:rPr lang="en-US" sz="1800" dirty="0" smtClean="0"/>
              <a:t>: it will make this easier</a:t>
            </a:r>
          </a:p>
          <a:p>
            <a:r>
              <a:rPr lang="en-US" sz="2000" dirty="0" smtClean="0"/>
              <a:t>More communication</a:t>
            </a:r>
          </a:p>
          <a:p>
            <a:pPr lvl="1"/>
            <a:r>
              <a:rPr lang="en-US" sz="1800" dirty="0" smtClean="0"/>
              <a:t>Keep us in the loop about planned changes so we can plan staffing/funding appropriately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638"/>
    </mc:Choice>
    <mc:Fallback>
      <p:transition spd="slow" advTm="1296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3657600" cy="609600"/>
          </a:xfrm>
        </p:spPr>
        <p:txBody>
          <a:bodyPr/>
          <a:lstStyle/>
          <a:p>
            <a:pPr algn="ctr"/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JSoar</a:t>
            </a:r>
            <a:r>
              <a:rPr lang="en-US" sz="2400" dirty="0" smtClean="0"/>
              <a:t> has helped SoarTech focus more time on cool new technology and less on integration</a:t>
            </a:r>
          </a:p>
          <a:p>
            <a:r>
              <a:rPr lang="en-US" sz="2400" dirty="0" smtClean="0"/>
              <a:t>An open source project people actually contribute to voluntarily</a:t>
            </a:r>
          </a:p>
          <a:p>
            <a:r>
              <a:rPr lang="en-US" sz="2400" dirty="0" smtClean="0"/>
              <a:t>SoarTech is finally committing resources on a trial basis</a:t>
            </a:r>
          </a:p>
          <a:p>
            <a:r>
              <a:rPr lang="en-US" sz="2400" dirty="0" err="1" smtClean="0"/>
              <a:t>JSoar</a:t>
            </a:r>
            <a:r>
              <a:rPr lang="en-US" sz="2400" dirty="0" smtClean="0"/>
              <a:t> is a good platform for developing architecture changes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Porting is a never-ending task</a:t>
            </a:r>
          </a:p>
          <a:p>
            <a:r>
              <a:rPr lang="en-US" sz="2400" dirty="0" smtClean="0"/>
              <a:t>Porting is behind – stuff from a few years ago still not ported</a:t>
            </a:r>
          </a:p>
          <a:p>
            <a:r>
              <a:rPr lang="en-US" sz="2400" dirty="0"/>
              <a:t>Current </a:t>
            </a:r>
            <a:r>
              <a:rPr lang="en-US" sz="2400" dirty="0" err="1"/>
              <a:t>IRaD</a:t>
            </a:r>
            <a:r>
              <a:rPr lang="en-US" sz="2400" dirty="0"/>
              <a:t> funding will run out soon – not sure if SoarTech will be able to do more this </a:t>
            </a:r>
            <a:r>
              <a:rPr lang="en-US" sz="2400" dirty="0" smtClean="0"/>
              <a:t>year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76800" y="228600"/>
            <a:ext cx="365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91B5"/>
                </a:solidFill>
                <a:latin typeface="Calibri" pitchFamily="28" charset="0"/>
                <a:ea typeface="ヒラギノ角ゴ Pro W3" pitchFamily="28" charset="-128"/>
              </a:defRPr>
            </a:lvl9pPr>
          </a:lstStyle>
          <a:p>
            <a:pPr algn="ctr"/>
            <a:r>
              <a:rPr lang="en-US" kern="0" dirty="0" smtClean="0"/>
              <a:t>Coal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8398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33"/>
    </mc:Choice>
    <mc:Fallback>
      <p:transition spd="slow" advTm="577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 rot="16200000">
            <a:off x="-218493" y="5600700"/>
            <a:ext cx="990600" cy="304800"/>
          </a:xfrm>
        </p:spPr>
        <p:txBody>
          <a:bodyPr/>
          <a:lstStyle/>
          <a:p>
            <a:pPr>
              <a:defRPr/>
            </a:pPr>
            <a:fld id="{36633829-4D68-4A4B-9E3A-D51BA3E1A56D}" type="datetime1">
              <a:rPr lang="en-US" smtClean="0"/>
              <a:t>6/6/2013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6DC88-4DFB-44EA-8B8C-1E6A9F1F73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err="1" smtClean="0"/>
              <a:t>JSoar</a:t>
            </a:r>
            <a:r>
              <a:rPr lang="en-US" dirty="0" smtClean="0"/>
              <a:t>?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pure Java implementation of Soar</a:t>
            </a:r>
          </a:p>
          <a:p>
            <a:pPr lvl="1"/>
            <a:r>
              <a:rPr lang="en-US" dirty="0" smtClean="0"/>
              <a:t>Originally developed by Dave Ray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source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Primarily maintained by SoarTech and volunteers</a:t>
            </a:r>
          </a:p>
          <a:p>
            <a:r>
              <a:rPr lang="en-US" dirty="0" smtClean="0"/>
              <a:t>Mostly the same as </a:t>
            </a:r>
            <a:r>
              <a:rPr lang="en-US" dirty="0" err="1" smtClean="0"/>
              <a:t>CSoar</a:t>
            </a:r>
            <a:r>
              <a:rPr lang="en-US" dirty="0" smtClean="0"/>
              <a:t> with some exceptions</a:t>
            </a:r>
          </a:p>
          <a:p>
            <a:pPr lvl="1"/>
            <a:r>
              <a:rPr lang="en-US" dirty="0" smtClean="0"/>
              <a:t>Kernel directly ported from </a:t>
            </a:r>
            <a:r>
              <a:rPr lang="en-US" dirty="0" err="1" smtClean="0"/>
              <a:t>CSoar</a:t>
            </a:r>
            <a:r>
              <a:rPr lang="en-US" dirty="0" smtClean="0"/>
              <a:t>, but refactored for sanity and modern style</a:t>
            </a:r>
          </a:p>
          <a:p>
            <a:pPr lvl="1"/>
            <a:r>
              <a:rPr lang="en-US" dirty="0" smtClean="0"/>
              <a:t>I/O APIs are different – SML not ported</a:t>
            </a:r>
          </a:p>
          <a:p>
            <a:pPr lvl="1"/>
            <a:r>
              <a:rPr lang="en-US" dirty="0" smtClean="0"/>
              <a:t>Recent changes have not all been ported yet</a:t>
            </a:r>
          </a:p>
          <a:p>
            <a:pPr lvl="1"/>
            <a:endParaRPr lang="en-US" dirty="0" smtClean="0"/>
          </a:p>
          <a:p>
            <a:r>
              <a:rPr lang="en-US" dirty="0"/>
              <a:t>Official portal: </a:t>
            </a:r>
            <a:r>
              <a:rPr lang="en-US" dirty="0">
                <a:hlinkClick r:id="rId2"/>
              </a:rPr>
              <a:t>http://soartech.github.io/jsoar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dev</a:t>
            </a:r>
            <a:r>
              <a:rPr lang="en-US" dirty="0"/>
              <a:t> page: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github.com/soartech/jsoar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31"/>
    </mc:Choice>
    <mc:Fallback>
      <p:transition spd="slow" advTm="231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JSoar</a:t>
            </a:r>
            <a:r>
              <a:rPr lang="en-US" dirty="0" smtClean="0"/>
              <a:t>? – An explanation</a:t>
            </a:r>
          </a:p>
          <a:p>
            <a:r>
              <a:rPr lang="en-US" dirty="0" err="1" smtClean="0"/>
              <a:t>JSoar</a:t>
            </a:r>
            <a:r>
              <a:rPr lang="en-US" dirty="0" smtClean="0"/>
              <a:t> status update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8"/>
    </mc:Choice>
    <mc:Fallback>
      <p:transition spd="slow" advTm="138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JSoar</a:t>
            </a:r>
            <a:r>
              <a:rPr lang="en-US" dirty="0" smtClean="0"/>
              <a:t>? –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last decade, the world of applications and computing have consolidated into 3 main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Those that need to run close to the hardware</a:t>
            </a:r>
          </a:p>
          <a:p>
            <a:pPr marL="747712" lvl="1" indent="-457200"/>
            <a:r>
              <a:rPr lang="en-US" dirty="0" smtClean="0"/>
              <a:t>Robotics</a:t>
            </a:r>
          </a:p>
          <a:p>
            <a:pPr marL="747712" lvl="1" indent="-457200"/>
            <a:r>
              <a:rPr lang="en-US" dirty="0" smtClean="0"/>
              <a:t>High-performance games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Those that target non-browser virtual platforms like the JVM</a:t>
            </a:r>
          </a:p>
          <a:p>
            <a:pPr marL="747712" lvl="1" indent="-457200"/>
            <a:r>
              <a:rPr lang="en-US" dirty="0" smtClean="0"/>
              <a:t>Enterprise systems</a:t>
            </a:r>
          </a:p>
          <a:p>
            <a:pPr marL="747712" lvl="1" indent="-457200"/>
            <a:r>
              <a:rPr lang="en-US" dirty="0" smtClean="0"/>
              <a:t>Prototype systems</a:t>
            </a:r>
          </a:p>
          <a:p>
            <a:pPr marL="747712" lvl="1" indent="-457200"/>
            <a:r>
              <a:rPr lang="en-US" dirty="0" smtClean="0"/>
              <a:t>Vast majority of non-performance-critical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Browser applications</a:t>
            </a:r>
          </a:p>
          <a:p>
            <a:pPr marL="747712" lvl="1" indent="-457200"/>
            <a:r>
              <a:rPr lang="en-US" dirty="0"/>
              <a:t>“Cloud” </a:t>
            </a:r>
            <a:r>
              <a:rPr lang="en-US" dirty="0" smtClean="0"/>
              <a:t>applications</a:t>
            </a:r>
          </a:p>
          <a:p>
            <a:pPr marL="747712" lvl="1" indent="-457200"/>
            <a:r>
              <a:rPr lang="en-US" dirty="0" smtClean="0"/>
              <a:t>Service-oriented architectures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58"/>
    </mc:Choice>
    <mc:Fallback>
      <p:transition spd="slow" advTm="403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JSoar</a:t>
            </a:r>
            <a:r>
              <a:rPr lang="en-US" dirty="0" smtClean="0"/>
              <a:t>? – The Nature of </a:t>
            </a:r>
            <a:r>
              <a:rPr lang="en-US" dirty="0" err="1" smtClean="0"/>
              <a:t>SoarTech’s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SoarTech work is in the JVM category</a:t>
            </a:r>
          </a:p>
          <a:p>
            <a:pPr lvl="1"/>
            <a:r>
              <a:rPr lang="en-US" dirty="0" smtClean="0"/>
              <a:t>Also some work in the hardware category</a:t>
            </a:r>
          </a:p>
          <a:p>
            <a:pPr lvl="1"/>
            <a:r>
              <a:rPr lang="en-US" dirty="0" smtClean="0"/>
              <a:t>Just starting on Soar-based browser apps</a:t>
            </a:r>
          </a:p>
          <a:p>
            <a:r>
              <a:rPr lang="en-US" dirty="0" err="1" smtClean="0"/>
              <a:t>CSoar</a:t>
            </a:r>
            <a:r>
              <a:rPr lang="en-US" dirty="0" smtClean="0"/>
              <a:t> only conveniently fits in the hardware category</a:t>
            </a:r>
          </a:p>
          <a:p>
            <a:r>
              <a:rPr lang="en-US" dirty="0" err="1" smtClean="0"/>
              <a:t>JSoar</a:t>
            </a:r>
            <a:r>
              <a:rPr lang="en-US" dirty="0" smtClean="0"/>
              <a:t> makes targeting JVM platforms more natural and efficient</a:t>
            </a:r>
          </a:p>
          <a:p>
            <a:r>
              <a:rPr lang="en-US" dirty="0" smtClean="0"/>
              <a:t>JVM has exploded in popularity in recent years</a:t>
            </a:r>
          </a:p>
          <a:p>
            <a:pPr lvl="1"/>
            <a:r>
              <a:rPr lang="en-US" dirty="0" smtClean="0"/>
              <a:t>Nearly all new languages have a JVM version (Python, Ruby, </a:t>
            </a:r>
            <a:r>
              <a:rPr lang="en-US" dirty="0" err="1" smtClean="0"/>
              <a:t>Clojure</a:t>
            </a:r>
            <a:r>
              <a:rPr lang="en-US" dirty="0" smtClean="0"/>
              <a:t>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7147" y="5065693"/>
            <a:ext cx="6859827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For the foreseeable future, the </a:t>
            </a:r>
            <a:r>
              <a:rPr lang="en-US" sz="2800" b="1" dirty="0" smtClean="0"/>
              <a:t>JVM</a:t>
            </a:r>
            <a:r>
              <a:rPr lang="en-US" sz="2800" dirty="0" smtClean="0"/>
              <a:t> is</a:t>
            </a:r>
          </a:p>
          <a:p>
            <a:pPr algn="ctr"/>
            <a:r>
              <a:rPr lang="en-US" sz="2800" dirty="0" smtClean="0"/>
              <a:t>the best </a:t>
            </a:r>
            <a:r>
              <a:rPr lang="en-US" sz="2800" dirty="0"/>
              <a:t>target for most </a:t>
            </a:r>
            <a:r>
              <a:rPr lang="en-US" sz="2800" dirty="0" smtClean="0"/>
              <a:t>SoarTech </a:t>
            </a:r>
            <a:r>
              <a:rPr lang="en-US" sz="2800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59605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80"/>
    </mc:Choice>
    <mc:Fallback>
      <p:transition spd="slow" advTm="5218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JSoar</a:t>
            </a:r>
            <a:r>
              <a:rPr lang="en-US" dirty="0" smtClean="0"/>
              <a:t>? – 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96200" cy="5105400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efficient </a:t>
            </a:r>
            <a:r>
              <a:rPr lang="en-US" dirty="0" smtClean="0"/>
              <a:t>development in Java than C++</a:t>
            </a:r>
          </a:p>
          <a:p>
            <a:pPr lvl="1"/>
            <a:r>
              <a:rPr lang="en-US" dirty="0" smtClean="0"/>
              <a:t>Conservatively, 200% faster</a:t>
            </a:r>
            <a:endParaRPr lang="en-US" dirty="0"/>
          </a:p>
          <a:p>
            <a:r>
              <a:rPr lang="en-US" dirty="0"/>
              <a:t>Well-supported multi-platform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important for </a:t>
            </a:r>
            <a:r>
              <a:rPr lang="en-US" dirty="0" smtClean="0"/>
              <a:t>us</a:t>
            </a:r>
            <a:endParaRPr lang="en-US" dirty="0"/>
          </a:p>
          <a:p>
            <a:r>
              <a:rPr lang="en-US" dirty="0"/>
              <a:t>Large number of </a:t>
            </a:r>
            <a:r>
              <a:rPr lang="en-US" dirty="0" smtClean="0"/>
              <a:t>JVM libraries </a:t>
            </a:r>
            <a:r>
              <a:rPr lang="en-US" dirty="0"/>
              <a:t>that can be trivially </a:t>
            </a:r>
            <a:r>
              <a:rPr lang="en-US" dirty="0" smtClean="0"/>
              <a:t>incorporated</a:t>
            </a:r>
          </a:p>
          <a:p>
            <a:pPr lvl="1"/>
            <a:r>
              <a:rPr lang="en-US" dirty="0" smtClean="0"/>
              <a:t>At least 10x more libraries available for JVM than for C++</a:t>
            </a:r>
          </a:p>
          <a:p>
            <a:pPr lvl="1"/>
            <a:r>
              <a:rPr lang="en-US" dirty="0" smtClean="0"/>
              <a:t>C++ libraries often not cross-platform</a:t>
            </a:r>
          </a:p>
          <a:p>
            <a:r>
              <a:rPr lang="en-US" dirty="0" err="1" smtClean="0"/>
              <a:t>JSoar</a:t>
            </a:r>
            <a:r>
              <a:rPr lang="en-US" dirty="0" smtClean="0"/>
              <a:t> has lots of unit tests – great for kernel development</a:t>
            </a:r>
          </a:p>
          <a:p>
            <a:pPr lvl="1"/>
            <a:r>
              <a:rPr lang="en-US" dirty="0" smtClean="0"/>
              <a:t>Over 600 in </a:t>
            </a:r>
            <a:r>
              <a:rPr lang="en-US" dirty="0" err="1" smtClean="0"/>
              <a:t>JSoar</a:t>
            </a:r>
            <a:r>
              <a:rPr lang="en-US" dirty="0" smtClean="0"/>
              <a:t> vs. 100 in </a:t>
            </a:r>
            <a:r>
              <a:rPr lang="en-US" dirty="0" err="1" smtClean="0"/>
              <a:t>CSoar</a:t>
            </a:r>
            <a:endParaRPr lang="en-US" dirty="0" smtClean="0"/>
          </a:p>
          <a:p>
            <a:pPr lvl="1"/>
            <a:r>
              <a:rPr lang="en-US" dirty="0" err="1" smtClean="0"/>
              <a:t>JSoar’s</a:t>
            </a:r>
            <a:r>
              <a:rPr lang="en-US" dirty="0" smtClean="0"/>
              <a:t> refactoring of the code is fundamental to enabling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799" y="5562600"/>
            <a:ext cx="6524543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Application development is much easier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07674" y="6172200"/>
            <a:ext cx="580479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development is much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36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56"/>
    </mc:Choice>
    <mc:Fallback>
      <p:transition spd="slow" advTm="7775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JSoar</a:t>
            </a:r>
            <a:r>
              <a:rPr lang="en-US" dirty="0" smtClean="0"/>
              <a:t>? – Features not in </a:t>
            </a:r>
            <a:r>
              <a:rPr lang="en-US" dirty="0" err="1" smtClean="0"/>
              <a:t>CSoar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 support</a:t>
            </a:r>
          </a:p>
          <a:p>
            <a:pPr lvl="1"/>
            <a:r>
              <a:rPr lang="en-US" dirty="0" err="1" smtClean="0"/>
              <a:t>Tcl</a:t>
            </a:r>
            <a:r>
              <a:rPr lang="en-US" dirty="0"/>
              <a:t> </a:t>
            </a:r>
            <a:r>
              <a:rPr lang="en-US" dirty="0" smtClean="0"/>
              <a:t>used on nearly every project</a:t>
            </a:r>
          </a:p>
          <a:p>
            <a:pPr lvl="1"/>
            <a:r>
              <a:rPr lang="en-US" dirty="0" smtClean="0"/>
              <a:t>Ruby a distant second</a:t>
            </a:r>
          </a:p>
          <a:p>
            <a:r>
              <a:rPr lang="en-US" dirty="0" smtClean="0"/>
              <a:t>Multi-threaded agent support</a:t>
            </a:r>
          </a:p>
          <a:p>
            <a:pPr lvl="1"/>
            <a:r>
              <a:rPr lang="en-US" dirty="0" smtClean="0"/>
              <a:t>Including optional thread-safe I/O</a:t>
            </a:r>
          </a:p>
          <a:p>
            <a:r>
              <a:rPr lang="en-US" dirty="0" smtClean="0"/>
              <a:t>Source from URL (including inside .jar/.zip files)</a:t>
            </a:r>
          </a:p>
          <a:p>
            <a:r>
              <a:rPr lang="en-US" dirty="0" smtClean="0"/>
              <a:t>Ability to throttle a Soar agent</a:t>
            </a:r>
          </a:p>
          <a:p>
            <a:r>
              <a:rPr lang="en-US" dirty="0" smtClean="0"/>
              <a:t>Several (non-exclusive) I/O options</a:t>
            </a:r>
          </a:p>
          <a:p>
            <a:pPr lvl="1"/>
            <a:r>
              <a:rPr lang="en-US" dirty="0" smtClean="0"/>
              <a:t>Raw, builder pattern, </a:t>
            </a:r>
            <a:r>
              <a:rPr lang="en-US" dirty="0" err="1" smtClean="0"/>
              <a:t>QMemory</a:t>
            </a:r>
            <a:r>
              <a:rPr lang="en-US" dirty="0" smtClean="0"/>
              <a:t>, XML, JSON, Soar beans</a:t>
            </a:r>
          </a:p>
          <a:p>
            <a:r>
              <a:rPr lang="en-US" dirty="0" smtClean="0"/>
              <a:t>Maven support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4951" y="5562600"/>
            <a:ext cx="6267449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JSoar</a:t>
            </a:r>
            <a:r>
              <a:rPr lang="en-US" sz="2800" dirty="0" smtClean="0"/>
              <a:t> has more features that ease development and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226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166"/>
    </mc:Choice>
    <mc:Fallback>
      <p:transition spd="slow" advTm="1071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JSoar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924800" cy="5105400"/>
          </a:xfrm>
        </p:spPr>
        <p:txBody>
          <a:bodyPr/>
          <a:lstStyle/>
          <a:p>
            <a:r>
              <a:rPr lang="en-US" dirty="0" err="1" smtClean="0"/>
              <a:t>CSoar</a:t>
            </a:r>
            <a:r>
              <a:rPr lang="en-US" dirty="0" smtClean="0"/>
              <a:t> has all the latest features</a:t>
            </a:r>
            <a:endParaRPr lang="en-US" dirty="0"/>
          </a:p>
          <a:p>
            <a:pPr lvl="1"/>
            <a:r>
              <a:rPr lang="en-US" dirty="0" smtClean="0"/>
              <a:t>New features / bug fixes are developed in </a:t>
            </a:r>
            <a:r>
              <a:rPr lang="en-US" dirty="0" err="1" smtClean="0"/>
              <a:t>CSoar</a:t>
            </a:r>
            <a:endParaRPr lang="en-US" dirty="0" smtClean="0"/>
          </a:p>
          <a:p>
            <a:pPr lvl="1"/>
            <a:r>
              <a:rPr lang="en-US" dirty="0" smtClean="0"/>
              <a:t>Port to </a:t>
            </a:r>
            <a:r>
              <a:rPr lang="en-US" dirty="0" err="1" smtClean="0"/>
              <a:t>JSoar</a:t>
            </a:r>
            <a:r>
              <a:rPr lang="en-US" dirty="0" smtClean="0"/>
              <a:t> happens erratically</a:t>
            </a:r>
          </a:p>
          <a:p>
            <a:pPr lvl="2"/>
            <a:r>
              <a:rPr lang="en-US" dirty="0" smtClean="0"/>
              <a:t>Someone does it in his/her free time (yay open source!)</a:t>
            </a:r>
          </a:p>
          <a:p>
            <a:pPr lvl="2"/>
            <a:r>
              <a:rPr lang="en-US" dirty="0" smtClean="0"/>
              <a:t>Someone needs the change (a project pays for it)</a:t>
            </a:r>
          </a:p>
          <a:p>
            <a:pPr lvl="2"/>
            <a:r>
              <a:rPr lang="en-US" dirty="0" smtClean="0"/>
              <a:t>SoarTech puts </a:t>
            </a:r>
            <a:r>
              <a:rPr lang="en-US" dirty="0" err="1" smtClean="0"/>
              <a:t>IRaD</a:t>
            </a:r>
            <a:r>
              <a:rPr lang="en-US" dirty="0" smtClean="0"/>
              <a:t> funds towards it (recent)</a:t>
            </a:r>
          </a:p>
          <a:p>
            <a:r>
              <a:rPr lang="en-US" dirty="0" err="1" smtClean="0"/>
              <a:t>CSoar</a:t>
            </a:r>
            <a:r>
              <a:rPr lang="en-US" dirty="0" smtClean="0"/>
              <a:t> is faster (~5x for rule matching)</a:t>
            </a:r>
          </a:p>
          <a:p>
            <a:r>
              <a:rPr lang="en-US" dirty="0" err="1" smtClean="0"/>
              <a:t>CSoar</a:t>
            </a:r>
            <a:r>
              <a:rPr lang="en-US" dirty="0" smtClean="0"/>
              <a:t> takes less memory (2-3 MB vs. 20 MB for empty agent)</a:t>
            </a:r>
          </a:p>
          <a:p>
            <a:r>
              <a:rPr lang="en-US" dirty="0" err="1" smtClean="0"/>
              <a:t>CSoar</a:t>
            </a:r>
            <a:r>
              <a:rPr lang="en-US" dirty="0" smtClean="0"/>
              <a:t> has </a:t>
            </a:r>
            <a:r>
              <a:rPr lang="en-US" dirty="0" err="1" smtClean="0"/>
              <a:t>remoting</a:t>
            </a:r>
            <a:r>
              <a:rPr lang="en-US" dirty="0" smtClean="0"/>
              <a:t> support built-in via SML</a:t>
            </a:r>
          </a:p>
          <a:p>
            <a:r>
              <a:rPr lang="en-US" dirty="0" smtClean="0"/>
              <a:t>Some platforms are more amenable to C++</a:t>
            </a:r>
          </a:p>
          <a:p>
            <a:pPr lvl="1"/>
            <a:r>
              <a:rPr lang="en-US" dirty="0" smtClean="0"/>
              <a:t>Robotics, games engines, restricted environments</a:t>
            </a:r>
          </a:p>
          <a:p>
            <a:r>
              <a:rPr lang="en-US" dirty="0" smtClean="0"/>
              <a:t>Many of </a:t>
            </a:r>
            <a:r>
              <a:rPr lang="en-US" dirty="0" err="1" smtClean="0"/>
              <a:t>JSoar’s</a:t>
            </a:r>
            <a:r>
              <a:rPr lang="en-US" dirty="0" smtClean="0"/>
              <a:t> features could be ported to </a:t>
            </a:r>
            <a:r>
              <a:rPr lang="en-US" dirty="0" err="1" smtClean="0"/>
              <a:t>CSoar</a:t>
            </a:r>
            <a:endParaRPr lang="en-US" dirty="0"/>
          </a:p>
          <a:p>
            <a:r>
              <a:rPr lang="en-US" dirty="0" smtClean="0"/>
              <a:t>There is a cost to maintaining </a:t>
            </a:r>
            <a:r>
              <a:rPr lang="en-US" dirty="0" err="1" smtClean="0"/>
              <a:t>JSoar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829300"/>
            <a:ext cx="7010400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CSoar</a:t>
            </a:r>
            <a:r>
              <a:rPr lang="en-US" sz="2800" dirty="0" smtClean="0"/>
              <a:t> is the gold standard for</a:t>
            </a:r>
            <a:br>
              <a:rPr lang="en-US" sz="2800" dirty="0" smtClean="0"/>
            </a:br>
            <a:r>
              <a:rPr lang="en-US" sz="2800" dirty="0" smtClean="0"/>
              <a:t>Soar features and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971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654"/>
    </mc:Choice>
    <mc:Fallback>
      <p:transition spd="slow" advTm="9365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</a:t>
            </a:r>
            <a:r>
              <a:rPr lang="en-US" dirty="0"/>
              <a:t>(</a:t>
            </a:r>
            <a:r>
              <a:rPr lang="en-US" dirty="0" smtClean="0"/>
              <a:t>and Benefits!) of Maintaining </a:t>
            </a:r>
            <a:r>
              <a:rPr lang="en-US" dirty="0" err="1" smtClean="0"/>
              <a:t>JSoar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391400" cy="5105400"/>
          </a:xfrm>
        </p:spPr>
        <p:txBody>
          <a:bodyPr/>
          <a:lstStyle/>
          <a:p>
            <a:r>
              <a:rPr lang="en-US" dirty="0" smtClean="0"/>
              <a:t>Major changes (e.g. </a:t>
            </a:r>
            <a:r>
              <a:rPr lang="en-US" dirty="0" err="1" smtClean="0"/>
              <a:t>E</a:t>
            </a:r>
            <a:r>
              <a:rPr lang="en-US" dirty="0" err="1" smtClean="0"/>
              <a:t>pMem</a:t>
            </a:r>
            <a:r>
              <a:rPr lang="en-US" dirty="0" smtClean="0"/>
              <a:t>, </a:t>
            </a:r>
            <a:r>
              <a:rPr lang="en-US" dirty="0" err="1" smtClean="0"/>
              <a:t>SM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Average 1 per year</a:t>
            </a:r>
          </a:p>
          <a:p>
            <a:pPr lvl="1"/>
            <a:r>
              <a:rPr lang="en-US" dirty="0" smtClean="0"/>
              <a:t>Estimate 100-200 hours</a:t>
            </a:r>
          </a:p>
          <a:p>
            <a:r>
              <a:rPr lang="en-US" dirty="0" smtClean="0"/>
              <a:t>Minor changes (e.g. WMA, CDPS, </a:t>
            </a:r>
            <a:r>
              <a:rPr lang="en-US" dirty="0" smtClean="0"/>
              <a:t>SVS, bug </a:t>
            </a:r>
            <a:r>
              <a:rPr lang="en-US" dirty="0" smtClean="0"/>
              <a:t>fixes, etc.)</a:t>
            </a:r>
          </a:p>
          <a:p>
            <a:pPr lvl="1"/>
            <a:r>
              <a:rPr lang="en-US" dirty="0" smtClean="0"/>
              <a:t>Estimate 20-60 hours per year</a:t>
            </a:r>
          </a:p>
          <a:p>
            <a:endParaRPr lang="en-US" dirty="0" smtClean="0"/>
          </a:p>
          <a:p>
            <a:r>
              <a:rPr lang="en-US" dirty="0" smtClean="0"/>
              <a:t>Opportunity costs</a:t>
            </a:r>
          </a:p>
          <a:p>
            <a:pPr lvl="1"/>
            <a:r>
              <a:rPr lang="en-US" dirty="0" smtClean="0"/>
              <a:t>Engineers working on this instead of something else</a:t>
            </a:r>
          </a:p>
          <a:p>
            <a:pPr lvl="1"/>
            <a:r>
              <a:rPr lang="en-US" dirty="0" smtClean="0"/>
              <a:t>Not just anyone can do the work</a:t>
            </a:r>
          </a:p>
          <a:p>
            <a:r>
              <a:rPr lang="en-US" b="1" dirty="0" smtClean="0"/>
              <a:t>Opportunity benefits</a:t>
            </a:r>
          </a:p>
          <a:p>
            <a:pPr lvl="1"/>
            <a:r>
              <a:rPr lang="en-US" dirty="0"/>
              <a:t>Saves time across many </a:t>
            </a:r>
            <a:r>
              <a:rPr lang="en-US" dirty="0" smtClean="0"/>
              <a:t>projects</a:t>
            </a:r>
            <a:endParaRPr lang="en-US" dirty="0" smtClean="0"/>
          </a:p>
          <a:p>
            <a:pPr lvl="1"/>
            <a:r>
              <a:rPr lang="en-US" dirty="0" smtClean="0"/>
              <a:t>Increased </a:t>
            </a:r>
            <a:r>
              <a:rPr lang="en-US" dirty="0" smtClean="0"/>
              <a:t>familiarity with kernel makes contributions to Soar architecture </a:t>
            </a:r>
            <a:r>
              <a:rPr lang="en-US" dirty="0" smtClean="0"/>
              <a:t>feasible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6/6/2013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5827692"/>
            <a:ext cx="5791200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SoarTech is trying this for a while to see if these estimates pan 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2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673"/>
    </mc:Choice>
    <mc:Fallback>
      <p:transition spd="slow" advTm="9367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Tech PowerPoint Template 2013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10147</TotalTime>
  <Words>1300</Words>
  <Application>Microsoft Office PowerPoint</Application>
  <PresentationFormat>On-screen Show (4:3)</PresentationFormat>
  <Paragraphs>210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SoarTech PowerPoint Template 2013</vt:lpstr>
      <vt:lpstr>JSoar Update 2013 Bob Marinier, bob.marinier@soartech.com …and many others</vt:lpstr>
      <vt:lpstr>What is JSoar?</vt:lpstr>
      <vt:lpstr>Outline</vt:lpstr>
      <vt:lpstr>Why JSoar? – Some Background</vt:lpstr>
      <vt:lpstr>Why JSoar? – The Nature of SoarTech’s Work</vt:lpstr>
      <vt:lpstr>Why JSoar? – Development benefits</vt:lpstr>
      <vt:lpstr>Why JSoar? – Features not in CSoar</vt:lpstr>
      <vt:lpstr>Why NOT JSoar?</vt:lpstr>
      <vt:lpstr>Costs (and Benefits!) of Maintaining JSoar</vt:lpstr>
      <vt:lpstr>Porting Cost Examples</vt:lpstr>
      <vt:lpstr>Soar Usage at SoarTech</vt:lpstr>
      <vt:lpstr>What’s New in JSoar</vt:lpstr>
      <vt:lpstr>Future Work</vt:lpstr>
      <vt:lpstr>Making Porting Easier: A Wish List for UM</vt:lpstr>
      <vt:lpstr>Nuggets</vt:lpstr>
    </vt:vector>
  </TitlesOfParts>
  <Company>Soar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Marinier</dc:creator>
  <cp:lastModifiedBy>Robert Marinier</cp:lastModifiedBy>
  <cp:revision>83</cp:revision>
  <dcterms:created xsi:type="dcterms:W3CDTF">2013-05-23T14:12:22Z</dcterms:created>
  <dcterms:modified xsi:type="dcterms:W3CDTF">2013-06-06T15:24:42Z</dcterms:modified>
</cp:coreProperties>
</file>