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8856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en.wikipedia.org/wiki/Emergence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/>
              <a:t>We present an approach to the generation of activities in freeform narrative domains like pretend play. Pretend play involves a high degree of </a:t>
            </a:r>
            <a:r>
              <a:rPr lang="en" sz="1200" b="1"/>
              <a:t>improvisational narrative construction</a:t>
            </a:r>
            <a:r>
              <a:rPr lang="en" sz="1200"/>
              <a:t> among participants, which frequently results in modifications to familiar scripts based on everyday experience, </a:t>
            </a:r>
            <a:r>
              <a:rPr lang="en" sz="1200" b="1"/>
              <a:t>cultural experiences</a:t>
            </a:r>
            <a:r>
              <a:rPr lang="en" sz="1200"/>
              <a:t>, and previous play experiences. Our </a:t>
            </a:r>
            <a:r>
              <a:rPr lang="en" sz="1200" b="1"/>
              <a:t>computational model of activity generation, based upon conceptual integration theory</a:t>
            </a:r>
            <a:r>
              <a:rPr lang="en" sz="1200"/>
              <a:t>, generates blended scripts when provided with two familiar input scripts. There are two primary problems for an intelligent agent that uses conceptual blending: 1) search existing knowledge representations to generate new script and 2) recognition of actions as belonging to familiar scripts</a:t>
            </a:r>
          </a:p>
          <a:p>
            <a:endParaRPr lang="e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200">
                <a:solidFill>
                  <a:srgbClr val="222222"/>
                </a:solidFill>
              </a:rPr>
              <a:t>The blend may also contain </a:t>
            </a:r>
            <a:r>
              <a:rPr lang="en" sz="1200" i="1" u="sng">
                <a:solidFill>
                  <a:srgbClr val="232323"/>
                </a:solidFill>
                <a:hlinkClick r:id="rId3"/>
              </a:rPr>
              <a:t>emergent structure</a:t>
            </a:r>
            <a:r>
              <a:rPr lang="en" sz="1200">
                <a:solidFill>
                  <a:srgbClr val="222222"/>
                </a:solidFill>
              </a:rPr>
              <a:t>, which is new meaning not found in the inputs.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At a high level, our approach combines the </a:t>
            </a:r>
            <a:r>
              <a:rPr lang="en" b="1"/>
              <a:t>path representation</a:t>
            </a:r>
            <a:r>
              <a:rPr lang="en"/>
              <a:t> mentioned by Veale et al. with the notions of </a:t>
            </a:r>
            <a:r>
              <a:rPr lang="en" b="1"/>
              <a:t>one-to-one mapping and parallel connectivity from structure-mapping theory</a:t>
            </a:r>
            <a:r>
              <a:rPr lang="en"/>
              <a:t>. Our algorithm contains three phases: 1) counterpart mapping, 2) mapping selection, and 3) mapping application.</a:t>
            </a:r>
          </a:p>
          <a:p>
            <a:endParaRPr lang="e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rgbClr val="000000"/>
              </a:buClr>
              <a:buSzPct val="212121"/>
              <a:buFont typeface="Arial"/>
              <a:buChar char="•"/>
            </a:pPr>
            <a:r>
              <a:rPr lang="en"/>
              <a:t>Ensuring causality requires large amount of general and specific knowledge; smaller knowledgebases could be created to ensure causality for specific domains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705" y="2567369"/>
            <a:ext cx="1796700" cy="3763200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805236" y="2567369"/>
            <a:ext cx="7350299" cy="3763200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154600" y="3117499"/>
            <a:ext cx="7772400" cy="297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>
                <a:solidFill>
                  <a:srgbClr val="FFFFFF"/>
                </a:solidFill>
              </a:rPr>
              <a:t>Leaving the Script</a:t>
            </a:r>
          </a:p>
          <a:p>
            <a:endParaRPr lang="en">
              <a:solidFill>
                <a:srgbClr val="FFFFFF"/>
              </a:solidFill>
            </a:endParaRPr>
          </a:p>
          <a:p>
            <a:pPr lvl="0" algn="r" rtl="0">
              <a:buNone/>
            </a:pPr>
            <a:r>
              <a:rPr lang="en" sz="3000" b="0">
                <a:solidFill>
                  <a:srgbClr val="FFFFFF"/>
                </a:solidFill>
              </a:rPr>
              <a:t>Justin Permar</a:t>
            </a:r>
          </a:p>
          <a:p>
            <a:pPr lvl="0" algn="r" rtl="0">
              <a:buNone/>
            </a:pPr>
            <a:r>
              <a:rPr lang="en" sz="3000" b="0">
                <a:solidFill>
                  <a:srgbClr val="FFFFFF"/>
                </a:solidFill>
              </a:rPr>
              <a:t>Soar Workshop</a:t>
            </a:r>
          </a:p>
          <a:p>
            <a:pPr lvl="0" algn="r">
              <a:buNone/>
            </a:pPr>
            <a:r>
              <a:rPr lang="en" sz="3000" b="0">
                <a:solidFill>
                  <a:srgbClr val="FFFFFF"/>
                </a:solidFill>
              </a:rPr>
              <a:t>June 5, 2013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93800" y="1535725"/>
            <a:ext cx="6518099" cy="1277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4800">
                <a:solidFill>
                  <a:srgbClr val="C2C2C4"/>
                </a:solidFill>
              </a:rPr>
              <a:t>ADAM LAB @ GT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8693250" y="6407250"/>
            <a:ext cx="386400" cy="35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C2C2C4"/>
                </a:solidFill>
              </a:rPr>
              <a:t>1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1528725" y="6400775"/>
            <a:ext cx="7100699" cy="39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http://adam.cc.gatech.edu/</a:t>
            </a:r>
          </a:p>
        </p:txBody>
      </p:sp>
      <p:sp>
        <p:nvSpPr>
          <p:cNvPr id="29" name="Shape 29"/>
          <p:cNvSpPr/>
          <p:nvPr/>
        </p:nvSpPr>
        <p:spPr>
          <a:xfrm>
            <a:off x="198137" y="6400762"/>
            <a:ext cx="1190625" cy="409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705" y="128956"/>
            <a:ext cx="1796700" cy="656399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sz="180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258250" y="1090400"/>
            <a:ext cx="5602499" cy="2117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
Creative generation of activities</a:t>
            </a:r>
          </a:p>
          <a:p>
            <a:endParaRPr lang="en" sz="2000"/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Freeform narrative domains</a:t>
            </a:r>
          </a:p>
          <a:p>
            <a:endParaRPr lang="en" sz="2000"/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Search and recognition</a:t>
            </a:r>
          </a:p>
        </p:txBody>
      </p:sp>
      <p:sp>
        <p:nvSpPr>
          <p:cNvPr id="38" name="Shape 38"/>
          <p:cNvSpPr/>
          <p:nvPr/>
        </p:nvSpPr>
        <p:spPr>
          <a:xfrm>
            <a:off x="5831662" y="1154187"/>
            <a:ext cx="2581275" cy="3057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9" name="Shape 39"/>
          <p:cNvSpPr txBox="1"/>
          <p:nvPr/>
        </p:nvSpPr>
        <p:spPr>
          <a:xfrm>
            <a:off x="8693250" y="6407250"/>
            <a:ext cx="386400" cy="35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2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528725" y="6400775"/>
            <a:ext cx="7100699" cy="39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http://adam.cc.gatech.edu/</a:t>
            </a:r>
          </a:p>
        </p:txBody>
      </p:sp>
      <p:sp>
        <p:nvSpPr>
          <p:cNvPr id="41" name="Shape 41"/>
          <p:cNvSpPr/>
          <p:nvPr/>
        </p:nvSpPr>
        <p:spPr>
          <a:xfrm>
            <a:off x="198137" y="6400762"/>
            <a:ext cx="1190625" cy="4095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705" y="128956"/>
            <a:ext cx="1796700" cy="656399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sz="1800">
                <a:solidFill>
                  <a:srgbClr val="FFFFFF"/>
                </a:solidFill>
              </a:rPr>
              <a:t>FORMALIZATION: CONCEPTUAL BLENDING</a:t>
            </a:r>
          </a:p>
        </p:txBody>
      </p:sp>
      <p:sp>
        <p:nvSpPr>
          <p:cNvPr id="49" name="Shape 49"/>
          <p:cNvSpPr/>
          <p:nvPr/>
        </p:nvSpPr>
        <p:spPr>
          <a:xfrm>
            <a:off x="2486025" y="919162"/>
            <a:ext cx="4171950" cy="50196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0" name="Shape 50"/>
          <p:cNvSpPr txBox="1"/>
          <p:nvPr/>
        </p:nvSpPr>
        <p:spPr>
          <a:xfrm>
            <a:off x="79800" y="5903000"/>
            <a:ext cx="7772400" cy="556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Image source: http://blindmen6.tumblr.com/post/24629045267/conceptual-blending-theory-according-to 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8693250" y="6407250"/>
            <a:ext cx="386400" cy="35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3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1528725" y="6400775"/>
            <a:ext cx="7100699" cy="39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http://adam.cc.gatech.edu/</a:t>
            </a:r>
          </a:p>
        </p:txBody>
      </p:sp>
      <p:sp>
        <p:nvSpPr>
          <p:cNvPr id="53" name="Shape 53"/>
          <p:cNvSpPr/>
          <p:nvPr/>
        </p:nvSpPr>
        <p:spPr>
          <a:xfrm>
            <a:off x="198137" y="6400762"/>
            <a:ext cx="1190625" cy="4095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705" y="128956"/>
            <a:ext cx="1796700" cy="656399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buNone/>
            </a:pPr>
            <a:r>
              <a:rPr lang="en" sz="1800">
                <a:solidFill>
                  <a:srgbClr val="FFFFFF"/>
                </a:solidFill>
              </a:rPr>
              <a:t>EXAMPLE BLEND</a:t>
            </a:r>
          </a:p>
        </p:txBody>
      </p:sp>
      <p:sp>
        <p:nvSpPr>
          <p:cNvPr id="61" name="Shape 61"/>
          <p:cNvSpPr/>
          <p:nvPr/>
        </p:nvSpPr>
        <p:spPr>
          <a:xfrm>
            <a:off x="1143000" y="1085850"/>
            <a:ext cx="6858000" cy="514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2" name="Shape 62"/>
          <p:cNvSpPr txBox="1"/>
          <p:nvPr/>
        </p:nvSpPr>
        <p:spPr>
          <a:xfrm>
            <a:off x="8693250" y="6407250"/>
            <a:ext cx="386400" cy="35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>
                <a:solidFill>
                  <a:srgbClr val="C2C2C4"/>
                </a:solidFill>
              </a:rPr>
              <a:t>4</a:t>
            </a:r>
            <a:endParaRPr lang="en" dirty="0">
              <a:solidFill>
                <a:srgbClr val="C2C2C4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1528725" y="6400775"/>
            <a:ext cx="7100699" cy="39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http://adam.cc.gatech.edu/</a:t>
            </a:r>
          </a:p>
        </p:txBody>
      </p:sp>
      <p:sp>
        <p:nvSpPr>
          <p:cNvPr id="64" name="Shape 64"/>
          <p:cNvSpPr/>
          <p:nvPr/>
        </p:nvSpPr>
        <p:spPr>
          <a:xfrm>
            <a:off x="198137" y="6400762"/>
            <a:ext cx="1190625" cy="4095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705" y="128956"/>
            <a:ext cx="1796700" cy="656399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sz="1800">
                <a:solidFill>
                  <a:srgbClr val="FFFFFF"/>
                </a:solidFill>
              </a:rPr>
              <a:t>EXAMPLE OUTPUT</a:t>
            </a:r>
          </a:p>
        </p:txBody>
      </p:sp>
      <p:sp>
        <p:nvSpPr>
          <p:cNvPr id="72" name="Shape 72"/>
          <p:cNvSpPr/>
          <p:nvPr/>
        </p:nvSpPr>
        <p:spPr>
          <a:xfrm>
            <a:off x="2876550" y="1100137"/>
            <a:ext cx="3390900" cy="46577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 txBox="1"/>
          <p:nvPr/>
        </p:nvSpPr>
        <p:spPr>
          <a:xfrm>
            <a:off x="8693250" y="6407250"/>
            <a:ext cx="386400" cy="35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>
                <a:solidFill>
                  <a:srgbClr val="C2C2C4"/>
                </a:solidFill>
              </a:rPr>
              <a:t>5</a:t>
            </a:r>
            <a:endParaRPr lang="en" dirty="0">
              <a:solidFill>
                <a:srgbClr val="C2C2C4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1528725" y="6400775"/>
            <a:ext cx="7100699" cy="39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http://adam.cc.gatech.edu/</a:t>
            </a:r>
          </a:p>
        </p:txBody>
      </p:sp>
      <p:sp>
        <p:nvSpPr>
          <p:cNvPr id="75" name="Shape 75"/>
          <p:cNvSpPr/>
          <p:nvPr/>
        </p:nvSpPr>
        <p:spPr>
          <a:xfrm>
            <a:off x="198137" y="6400762"/>
            <a:ext cx="1190625" cy="4095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2705" y="128956"/>
            <a:ext cx="1796700" cy="656399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sz="180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321975" y="1030300"/>
            <a:ext cx="7350299" cy="5370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/>
              <a:t>Input: Two simple directed acyclic graphs (DAGs)</a:t>
            </a:r>
          </a:p>
          <a:p>
            <a:endParaRPr lang="en" sz="2000"/>
          </a:p>
          <a:p>
            <a:pPr marL="457200" lvl="0" indent="-3556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000"/>
              <a:t>Counterpart mapping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Find all paths, accounting for temporal ordering</a:t>
            </a:r>
          </a:p>
          <a:p>
            <a:pPr marL="457200" lvl="0" indent="-3556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000"/>
              <a:t>Counterpart-collection via rules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Exact-match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Predicate-match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Ordered-entity-match</a:t>
            </a:r>
          </a:p>
          <a:p>
            <a:pPr marL="457200" lvl="0" indent="-3556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000"/>
              <a:t>Mapping-selection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Iconicity preference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Default heuristic: Maximize # of pair matches</a:t>
            </a:r>
          </a:p>
          <a:p>
            <a:pPr marL="457200" lvl="0" indent="-355600" rtl="0"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000"/>
              <a:t>Modify-target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Exact-match: no change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Predicate-match: change one entity</a:t>
            </a:r>
          </a:p>
          <a:p>
            <a:pPr marL="914400" lvl="1" indent="-355600" rtl="0"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2000"/>
              <a:t>Ordered-entity-match: change predicate</a:t>
            </a:r>
          </a:p>
          <a:p>
            <a:endParaRPr lang="en" sz="2000"/>
          </a:p>
          <a:p>
            <a:pPr lvl="0">
              <a:buNone/>
            </a:pPr>
            <a:r>
              <a:rPr lang="en" sz="2000"/>
              <a:t>Output: One "blend" DAG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693250" y="6407250"/>
            <a:ext cx="386400" cy="35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>
                <a:solidFill>
                  <a:srgbClr val="C2C2C4"/>
                </a:solidFill>
              </a:rPr>
              <a:t>6</a:t>
            </a:r>
            <a:endParaRPr lang="en" dirty="0">
              <a:solidFill>
                <a:srgbClr val="C2C2C4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1528725" y="6400775"/>
            <a:ext cx="7100699" cy="39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http://adam.cc.gatech.edu/</a:t>
            </a:r>
          </a:p>
        </p:txBody>
      </p:sp>
      <p:sp>
        <p:nvSpPr>
          <p:cNvPr id="86" name="Shape 86"/>
          <p:cNvSpPr/>
          <p:nvPr/>
        </p:nvSpPr>
        <p:spPr>
          <a:xfrm>
            <a:off x="198137" y="6400762"/>
            <a:ext cx="1190625" cy="4095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705" y="128956"/>
            <a:ext cx="1796700" cy="656399"/>
          </a:xfrm>
          <a:prstGeom prst="rect">
            <a:avLst/>
          </a:prstGeom>
          <a:solidFill>
            <a:srgbClr val="E4E4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9AA9A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buNone/>
            </a:pPr>
            <a:r>
              <a:rPr lang="en" sz="1800">
                <a:solidFill>
                  <a:srgbClr val="FFFFFF"/>
                </a:solidFill>
              </a:rPr>
              <a:t>NUGGETS AND COAL</a:t>
            </a:r>
          </a:p>
        </p:txBody>
      </p:sp>
      <p:sp>
        <p:nvSpPr>
          <p:cNvPr id="94" name="Shape 94"/>
          <p:cNvSpPr/>
          <p:nvPr/>
        </p:nvSpPr>
        <p:spPr>
          <a:xfrm>
            <a:off x="4679768" y="945525"/>
            <a:ext cx="2852099" cy="1894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5" name="Shape 95"/>
          <p:cNvSpPr/>
          <p:nvPr/>
        </p:nvSpPr>
        <p:spPr>
          <a:xfrm>
            <a:off x="1388768" y="945525"/>
            <a:ext cx="2852099" cy="18940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6" name="Shape 96"/>
          <p:cNvSpPr txBox="1"/>
          <p:nvPr/>
        </p:nvSpPr>
        <p:spPr>
          <a:xfrm>
            <a:off x="4679775" y="3267925"/>
            <a:ext cx="2852099" cy="2704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Need to conduct evaluation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Produces zero or one blends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Causality is a tricky problem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Performance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Optimal blends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Context??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388775" y="3267925"/>
            <a:ext cx="2852099" cy="2704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Simple knowledge representation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Satisfying temporality constraints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Creative blends!</a:t>
            </a: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/>
              <a:t>Human-like blends by using iconicity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528725" y="6400775"/>
            <a:ext cx="7100699" cy="398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http://adam.cc.gatech.edu/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693250" y="6407250"/>
            <a:ext cx="386400" cy="354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C2C2C4"/>
                </a:solidFill>
              </a:rPr>
              <a:t>7</a:t>
            </a:r>
          </a:p>
        </p:txBody>
      </p:sp>
      <p:sp>
        <p:nvSpPr>
          <p:cNvPr id="100" name="Shape 100"/>
          <p:cNvSpPr/>
          <p:nvPr/>
        </p:nvSpPr>
        <p:spPr>
          <a:xfrm>
            <a:off x="198137" y="6400762"/>
            <a:ext cx="1190625" cy="40957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Macintosh PowerPoint</Application>
  <PresentationFormat>On-screen Show (4:3)</PresentationFormat>
  <Paragraphs>63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/>
      <vt:lpstr>Leaving the Script  Justin Permar Soar Workshop June 5, 2013</vt:lpstr>
      <vt:lpstr>PROBLEM</vt:lpstr>
      <vt:lpstr>FORMALIZATION: CONCEPTUAL BLENDING</vt:lpstr>
      <vt:lpstr>EXAMPLE BLEND</vt:lpstr>
      <vt:lpstr>EXAMPLE OUTPUT</vt:lpstr>
      <vt:lpstr>ALGORITHM</vt:lpstr>
      <vt:lpstr>NUGGETS AND COAL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Leaving the Script  Justin Permar Soar Workshop June 5, 2013</dc:title>
  <cp:lastModifiedBy>.</cp:lastModifiedBy>
  <cp:revision>1</cp:revision>
  <dcterms:modified xsi:type="dcterms:W3CDTF">2013-06-05T00:16:04Z</dcterms:modified>
</cp:coreProperties>
</file>