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76" r:id="rId8"/>
    <p:sldId id="277" r:id="rId9"/>
    <p:sldId id="280" r:id="rId10"/>
    <p:sldId id="278" r:id="rId11"/>
    <p:sldId id="279" r:id="rId12"/>
    <p:sldId id="288" r:id="rId13"/>
    <p:sldId id="281" r:id="rId14"/>
    <p:sldId id="282" r:id="rId15"/>
    <p:sldId id="283" r:id="rId16"/>
    <p:sldId id="286" r:id="rId17"/>
    <p:sldId id="284" r:id="rId18"/>
    <p:sldId id="285" r:id="rId19"/>
    <p:sldId id="289" r:id="rId20"/>
    <p:sldId id="268" r:id="rId21"/>
    <p:sldId id="287" r:id="rId22"/>
    <p:sldId id="271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1" d="100"/>
          <a:sy n="111" d="100"/>
        </p:scale>
        <p:origin x="-14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49" y="3913281"/>
            <a:ext cx="7150651" cy="1470025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Corbel"/>
                <a:cs typeface="Corbel"/>
              </a:rPr>
              <a:t>Soar and StarCraft</a:t>
            </a:r>
            <a:endParaRPr lang="en-US" sz="7200" dirty="0">
              <a:latin typeface="Corbel"/>
              <a:cs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49" y="5234609"/>
            <a:ext cx="7388086" cy="735885"/>
          </a:xfrm>
        </p:spPr>
        <p:txBody>
          <a:bodyPr>
            <a:normAutofit/>
          </a:bodyPr>
          <a:lstStyle/>
          <a:p>
            <a:r>
              <a:rPr lang="en-US" sz="3100" dirty="0" smtClean="0"/>
              <a:t>By Alex Turner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7633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Soar-SC can gather resources</a:t>
            </a:r>
          </a:p>
          <a:p>
            <a:pPr lvl="1"/>
            <a:r>
              <a:rPr lang="en-US" dirty="0" smtClean="0"/>
              <a:t>Uses SVS to do this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If Soar-SC has a worker which can gather resources and is idle</a:t>
            </a:r>
          </a:p>
          <a:p>
            <a:pPr lvl="1"/>
            <a:r>
              <a:rPr lang="en-US" dirty="0" smtClean="0"/>
              <a:t>Then it will propose an operator to gather resources with that worker</a:t>
            </a:r>
          </a:p>
          <a:p>
            <a:pPr lvl="2"/>
            <a:r>
              <a:rPr lang="en-US" dirty="0" smtClean="0"/>
              <a:t>Asks </a:t>
            </a:r>
            <a:r>
              <a:rPr lang="en-US" dirty="0" smtClean="0"/>
              <a:t>SVS to give it the closest resource to that worker</a:t>
            </a:r>
          </a:p>
          <a:p>
            <a:pPr lvl="2"/>
            <a:r>
              <a:rPr lang="en-US" dirty="0" smtClean="0"/>
              <a:t>Use the result to place the resource location on the operator</a:t>
            </a:r>
          </a:p>
          <a:p>
            <a:pPr lvl="1"/>
            <a:r>
              <a:rPr lang="en-US" dirty="0" smtClean="0"/>
              <a:t>Tell </a:t>
            </a:r>
            <a:r>
              <a:rPr lang="en-US" dirty="0" smtClean="0"/>
              <a:t>the middleware to move the worker to that resource</a:t>
            </a:r>
          </a:p>
        </p:txBody>
      </p:sp>
    </p:spTree>
    <p:extLst>
      <p:ext uri="{BB962C8B-B14F-4D97-AF65-F5344CB8AC3E}">
        <p14:creationId xmlns:p14="http://schemas.microsoft.com/office/powerpoint/2010/main" val="363572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RTS games</a:t>
            </a:r>
          </a:p>
          <a:p>
            <a:pPr lvl="1"/>
            <a:r>
              <a:rPr lang="en-US" dirty="0" smtClean="0"/>
              <a:t>Advantageous to see what your enemy is up to</a:t>
            </a:r>
          </a:p>
          <a:p>
            <a:pPr lvl="1"/>
            <a:r>
              <a:rPr lang="en-US" dirty="0" smtClean="0"/>
              <a:t>Need for scouting</a:t>
            </a:r>
          </a:p>
          <a:p>
            <a:r>
              <a:rPr lang="en-US" dirty="0" smtClean="0"/>
              <a:t>Creates a scout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be either a worker or a </a:t>
            </a:r>
            <a:r>
              <a:rPr lang="en-US" dirty="0" smtClean="0"/>
              <a:t>marine</a:t>
            </a:r>
            <a:endParaRPr lang="en-US" dirty="0"/>
          </a:p>
          <a:p>
            <a:pPr lvl="2"/>
            <a:r>
              <a:rPr lang="en-US" dirty="0"/>
              <a:t>P</a:t>
            </a:r>
            <a:r>
              <a:rPr lang="en-US" dirty="0" smtClean="0"/>
              <a:t>refers </a:t>
            </a:r>
            <a:r>
              <a:rPr lang="en-US" dirty="0"/>
              <a:t>marines over </a:t>
            </a:r>
            <a:r>
              <a:rPr lang="en-US" dirty="0" smtClean="0"/>
              <a:t>workers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apture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6"/>
          <a:stretch/>
        </p:blipFill>
        <p:spPr>
          <a:xfrm>
            <a:off x="5246397" y="2883363"/>
            <a:ext cx="3597284" cy="27236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245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– Fog of </a:t>
            </a:r>
            <a:r>
              <a:rPr lang="en-US" dirty="0" smtClean="0"/>
              <a:t>War </a:t>
            </a:r>
            <a:r>
              <a:rPr lang="en-US" dirty="0"/>
              <a:t>Tiles</a:t>
            </a:r>
          </a:p>
          <a:p>
            <a:pPr lvl="1"/>
            <a:r>
              <a:rPr lang="en-US" dirty="0" smtClean="0"/>
              <a:t>If there is an idle scout and there is at least one potentially accessible fog of war tile, propose to scout a fog of war tile</a:t>
            </a:r>
            <a:endParaRPr lang="en-US" dirty="0"/>
          </a:p>
          <a:p>
            <a:pPr lvl="2"/>
            <a:r>
              <a:rPr lang="en-US" dirty="0" smtClean="0"/>
              <a:t>Asks </a:t>
            </a:r>
            <a:r>
              <a:rPr lang="en-US" dirty="0"/>
              <a:t>SVS for which is the closest fog of war tile to the scout</a:t>
            </a:r>
          </a:p>
          <a:p>
            <a:pPr lvl="2"/>
            <a:r>
              <a:rPr lang="en-US" dirty="0"/>
              <a:t>Places the tile on the scout as </a:t>
            </a:r>
            <a:r>
              <a:rPr lang="en-US" dirty="0" smtClean="0"/>
              <a:t>its </a:t>
            </a:r>
            <a:r>
              <a:rPr lang="en-US" dirty="0"/>
              <a:t>location</a:t>
            </a:r>
          </a:p>
          <a:p>
            <a:pPr lvl="1"/>
            <a:r>
              <a:rPr lang="en-US" dirty="0" smtClean="0"/>
              <a:t>Tells </a:t>
            </a:r>
            <a:r>
              <a:rPr lang="en-US" dirty="0"/>
              <a:t>the middleware to move the scout to the fog of war tile location</a:t>
            </a:r>
          </a:p>
        </p:txBody>
      </p:sp>
    </p:spTree>
    <p:extLst>
      <p:ext uri="{BB962C8B-B14F-4D97-AF65-F5344CB8AC3E}">
        <p14:creationId xmlns:p14="http://schemas.microsoft.com/office/powerpoint/2010/main" val="3593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– Key Location</a:t>
            </a:r>
          </a:p>
          <a:p>
            <a:pPr lvl="1"/>
            <a:r>
              <a:rPr lang="en-US" dirty="0" smtClean="0"/>
              <a:t>If there is an idle scout, and there are no fog of war tiles a scout can reach, and there is at least one key-location, propose to scout a key location</a:t>
            </a:r>
          </a:p>
          <a:p>
            <a:pPr lvl="2"/>
            <a:r>
              <a:rPr lang="en-US" dirty="0" smtClean="0"/>
              <a:t>Key-location: either enemy building or map corner</a:t>
            </a:r>
          </a:p>
          <a:p>
            <a:pPr lvl="1"/>
            <a:r>
              <a:rPr lang="en-US" dirty="0" smtClean="0"/>
              <a:t>Places </a:t>
            </a:r>
            <a:r>
              <a:rPr lang="en-US" dirty="0" smtClean="0"/>
              <a:t>the key-location on the scout as it’s location</a:t>
            </a:r>
          </a:p>
          <a:p>
            <a:pPr lvl="1"/>
            <a:r>
              <a:rPr lang="en-US" dirty="0" smtClean="0"/>
              <a:t>Tells </a:t>
            </a:r>
            <a:r>
              <a:rPr lang="en-US" dirty="0" smtClean="0"/>
              <a:t>the middleware to move the scout to the key-location’s location</a:t>
            </a:r>
          </a:p>
        </p:txBody>
      </p:sp>
    </p:spTree>
    <p:extLst>
      <p:ext uri="{BB962C8B-B14F-4D97-AF65-F5344CB8AC3E}">
        <p14:creationId xmlns:p14="http://schemas.microsoft.com/office/powerpoint/2010/main" val="32365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Soar-SC can build units of any type</a:t>
            </a:r>
          </a:p>
          <a:p>
            <a:r>
              <a:rPr lang="en-US" dirty="0" smtClean="0"/>
              <a:t>Instead of specific rules per unit and building combination</a:t>
            </a:r>
          </a:p>
          <a:p>
            <a:pPr lvl="1"/>
            <a:r>
              <a:rPr lang="en-US" dirty="0" smtClean="0"/>
              <a:t>Uses general rules</a:t>
            </a:r>
          </a:p>
          <a:p>
            <a:pPr lvl="1"/>
            <a:r>
              <a:rPr lang="en-US" dirty="0" smtClean="0"/>
              <a:t>In order to add the building of a new type of unit, just have to add a proposal rule for that unit type</a:t>
            </a:r>
          </a:p>
          <a:p>
            <a:r>
              <a:rPr lang="en-US" dirty="0" smtClean="0"/>
              <a:t>Example: Marine</a:t>
            </a:r>
          </a:p>
          <a:p>
            <a:pPr lvl="1"/>
            <a:r>
              <a:rPr lang="en-US" dirty="0" smtClean="0"/>
              <a:t>Proposes a build-unit operator with a unit type of marine and a location of a barracks</a:t>
            </a:r>
          </a:p>
          <a:p>
            <a:pPr lvl="1"/>
            <a:r>
              <a:rPr lang="en-US" dirty="0" smtClean="0"/>
              <a:t>Applies the build-unit operator</a:t>
            </a:r>
          </a:p>
          <a:p>
            <a:pPr lvl="2"/>
            <a:r>
              <a:rPr lang="en-US" dirty="0" smtClean="0"/>
              <a:t>Tells the middleware to build a unit of type marine at the barracks</a:t>
            </a:r>
          </a:p>
          <a:p>
            <a:pPr lvl="2"/>
            <a:r>
              <a:rPr lang="en-US" dirty="0" smtClean="0"/>
              <a:t>Apply rule can build any unit type at any location as long as it is capable of building that type of unit</a:t>
            </a:r>
          </a:p>
        </p:txBody>
      </p:sp>
    </p:spTree>
    <p:extLst>
      <p:ext uri="{BB962C8B-B14F-4D97-AF65-F5344CB8AC3E}">
        <p14:creationId xmlns:p14="http://schemas.microsoft.com/office/powerpoint/2010/main" val="17353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Buildings – Virtual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Soar-SC can build buildings at arbitrary locations and of arbitrary type</a:t>
            </a:r>
            <a:endParaRPr lang="en-US" dirty="0"/>
          </a:p>
          <a:p>
            <a:pPr lvl="1"/>
            <a:r>
              <a:rPr lang="en-US" dirty="0" smtClean="0"/>
              <a:t>Can build any type of building</a:t>
            </a:r>
          </a:p>
          <a:p>
            <a:pPr lvl="1"/>
            <a:r>
              <a:rPr lang="en-US" dirty="0" smtClean="0"/>
              <a:t>Does not use a human to predetermine locations for buildings</a:t>
            </a:r>
          </a:p>
          <a:p>
            <a:r>
              <a:rPr lang="en-US" dirty="0" smtClean="0"/>
              <a:t>“Virtual Objects”</a:t>
            </a:r>
          </a:p>
          <a:p>
            <a:pPr lvl="1"/>
            <a:r>
              <a:rPr lang="en-US" dirty="0" smtClean="0"/>
              <a:t>StarCraft is the “real world” and objects Soar-SC reasons about and wants to place are “virtual” to the StarCraft world.</a:t>
            </a:r>
          </a:p>
          <a:p>
            <a:r>
              <a:rPr lang="en-US" dirty="0" smtClean="0"/>
              <a:t>Similar to Building Units</a:t>
            </a:r>
          </a:p>
          <a:p>
            <a:pPr lvl="1"/>
            <a:r>
              <a:rPr lang="en-US" dirty="0" smtClean="0"/>
              <a:t>In order to build a building of a new type, all you need to do is add a proposal rule for that building</a:t>
            </a:r>
          </a:p>
          <a:p>
            <a:pPr lvl="1"/>
            <a:r>
              <a:rPr lang="en-US" dirty="0" smtClean="0"/>
              <a:t>The generic build operators will take care all of the virtual objects</a:t>
            </a:r>
          </a:p>
        </p:txBody>
      </p:sp>
    </p:spTree>
    <p:extLst>
      <p:ext uri="{BB962C8B-B14F-4D97-AF65-F5344CB8AC3E}">
        <p14:creationId xmlns:p14="http://schemas.microsoft.com/office/powerpoint/2010/main" val="148913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Buildings – Virtual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Proposes to build a building of a certain type</a:t>
            </a:r>
          </a:p>
          <a:p>
            <a:pPr lvl="1"/>
            <a:r>
              <a:rPr lang="en-US" dirty="0"/>
              <a:t>No-Change Impasse</a:t>
            </a:r>
          </a:p>
          <a:p>
            <a:pPr lvl="2"/>
            <a:r>
              <a:rPr lang="en-US" dirty="0"/>
              <a:t>Tells SVS to return a location for the new building</a:t>
            </a:r>
          </a:p>
          <a:p>
            <a:pPr lvl="3"/>
            <a:r>
              <a:rPr lang="en-US" dirty="0"/>
              <a:t>Passes the building’s size to SVS</a:t>
            </a:r>
          </a:p>
          <a:p>
            <a:pPr lvl="3"/>
            <a:r>
              <a:rPr lang="en-US" dirty="0"/>
              <a:t>Passes the building’s type to SVS</a:t>
            </a:r>
          </a:p>
          <a:p>
            <a:pPr lvl="2"/>
            <a:r>
              <a:rPr lang="en-US" dirty="0"/>
              <a:t>Returns an upper-left location in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Puts location on the operator</a:t>
            </a:r>
          </a:p>
          <a:p>
            <a:pPr lvl="2"/>
            <a:r>
              <a:rPr lang="en-US" dirty="0"/>
              <a:t>Resolves impasse</a:t>
            </a:r>
          </a:p>
          <a:p>
            <a:pPr lvl="1"/>
            <a:r>
              <a:rPr lang="en-US" dirty="0"/>
              <a:t>Outputs to the middleware to build at that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7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Buildings – Virtual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31636"/>
            <a:ext cx="7583488" cy="4652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Filter Algorithm</a:t>
            </a:r>
          </a:p>
          <a:p>
            <a:pPr lvl="1"/>
            <a:r>
              <a:rPr lang="en-US" dirty="0"/>
              <a:t>Takes an x-size, y-size, and building type</a:t>
            </a:r>
          </a:p>
          <a:p>
            <a:pPr lvl="1"/>
            <a:r>
              <a:rPr lang="en-US" dirty="0" smtClean="0"/>
              <a:t>Gets all </a:t>
            </a:r>
            <a:r>
              <a:rPr lang="en-US" dirty="0"/>
              <a:t>the </a:t>
            </a:r>
            <a:r>
              <a:rPr lang="en-US" dirty="0" smtClean="0"/>
              <a:t>buildings, resources, and terrain objects from the SVS </a:t>
            </a:r>
            <a:r>
              <a:rPr lang="en-US" dirty="0"/>
              <a:t>scene graph</a:t>
            </a:r>
          </a:p>
          <a:p>
            <a:pPr lvl="1"/>
            <a:r>
              <a:rPr lang="en-US" dirty="0" smtClean="0"/>
              <a:t>Generates </a:t>
            </a:r>
            <a:r>
              <a:rPr lang="en-US" dirty="0"/>
              <a:t>a grid around each building</a:t>
            </a:r>
          </a:p>
          <a:p>
            <a:pPr lvl="1"/>
            <a:r>
              <a:rPr lang="en-US" dirty="0"/>
              <a:t>Eliminates all the conflicts</a:t>
            </a:r>
          </a:p>
          <a:p>
            <a:pPr lvl="2"/>
            <a:r>
              <a:rPr lang="en-US" dirty="0"/>
              <a:t>Buildings</a:t>
            </a:r>
          </a:p>
          <a:p>
            <a:pPr lvl="2"/>
            <a:r>
              <a:rPr lang="en-US" dirty="0"/>
              <a:t>Resources</a:t>
            </a:r>
          </a:p>
          <a:p>
            <a:pPr lvl="2"/>
            <a:r>
              <a:rPr lang="en-US" dirty="0"/>
              <a:t>Path to resources from </a:t>
            </a:r>
            <a:r>
              <a:rPr lang="en-US" dirty="0" smtClean="0"/>
              <a:t>resource collectors</a:t>
            </a:r>
            <a:endParaRPr lang="en-US" dirty="0"/>
          </a:p>
          <a:p>
            <a:pPr lvl="2"/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If there is a building of the same type, eliminates all grids not within 1 build tile + the shape’s size</a:t>
            </a:r>
          </a:p>
          <a:p>
            <a:pPr lvl="1"/>
            <a:r>
              <a:rPr lang="en-US" dirty="0" smtClean="0"/>
              <a:t>From all the remaining, randomly chooses one</a:t>
            </a:r>
          </a:p>
          <a:p>
            <a:pPr lvl="1"/>
            <a:r>
              <a:rPr lang="en-US" dirty="0" smtClean="0"/>
              <a:t>Returns that grid</a:t>
            </a:r>
            <a:endParaRPr lang="en-US" dirty="0"/>
          </a:p>
        </p:txBody>
      </p:sp>
      <p:pic>
        <p:nvPicPr>
          <p:cNvPr id="4" name="Picture 3" descr="Capture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0"/>
          <a:stretch/>
        </p:blipFill>
        <p:spPr>
          <a:xfrm>
            <a:off x="5902376" y="3009223"/>
            <a:ext cx="2872661" cy="2164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04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the Enemy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2219418"/>
            <a:ext cx="7904048" cy="4007224"/>
          </a:xfrm>
        </p:spPr>
        <p:txBody>
          <a:bodyPr>
            <a:normAutofit/>
          </a:bodyPr>
          <a:lstStyle/>
          <a:p>
            <a:r>
              <a:rPr lang="en-US" dirty="0" smtClean="0"/>
              <a:t>Soar-SC can attack an enemy</a:t>
            </a:r>
          </a:p>
          <a:p>
            <a:pPr lvl="2"/>
            <a:r>
              <a:rPr lang="en-US" dirty="0" smtClean="0"/>
              <a:t>Can Counter Attack</a:t>
            </a:r>
          </a:p>
          <a:p>
            <a:pPr lvl="2"/>
            <a:r>
              <a:rPr lang="en-US" dirty="0" smtClean="0"/>
              <a:t>Can Attack Enemy Units</a:t>
            </a:r>
          </a:p>
          <a:p>
            <a:pPr lvl="2"/>
            <a:r>
              <a:rPr lang="en-US" dirty="0" smtClean="0"/>
              <a:t>Can Attack Enemy Buildings</a:t>
            </a:r>
          </a:p>
          <a:p>
            <a:pPr lvl="1"/>
            <a:r>
              <a:rPr lang="en-US" dirty="0" smtClean="0"/>
              <a:t>Attack is generalized</a:t>
            </a:r>
          </a:p>
          <a:p>
            <a:pPr lvl="2"/>
            <a:r>
              <a:rPr lang="en-US" dirty="0" smtClean="0"/>
              <a:t>Can attack with any unit that there is a proposal rule for attacking with</a:t>
            </a:r>
            <a:endParaRPr lang="en-US" dirty="0"/>
          </a:p>
          <a:p>
            <a:pPr lvl="2"/>
            <a:r>
              <a:rPr lang="en-US" dirty="0" smtClean="0"/>
              <a:t>Could be more generalized to attacking with any unit which can attack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Capture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0"/>
          <a:stretch/>
        </p:blipFill>
        <p:spPr>
          <a:xfrm>
            <a:off x="5345967" y="1823962"/>
            <a:ext cx="3016984" cy="227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453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the Enemy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Proposes to attack </a:t>
            </a:r>
            <a:r>
              <a:rPr lang="en-US" dirty="0" smtClean="0"/>
              <a:t>a specific enemy building or unit with a specific marine</a:t>
            </a:r>
            <a:endParaRPr lang="en-US" dirty="0"/>
          </a:p>
          <a:p>
            <a:pPr lvl="1"/>
            <a:r>
              <a:rPr lang="en-US" dirty="0"/>
              <a:t>If there is a counter </a:t>
            </a:r>
            <a:r>
              <a:rPr lang="en-US" dirty="0" smtClean="0"/>
              <a:t>attack operator, </a:t>
            </a:r>
            <a:r>
              <a:rPr lang="en-US" dirty="0"/>
              <a:t>reject </a:t>
            </a:r>
            <a:r>
              <a:rPr lang="en-US" dirty="0" smtClean="0"/>
              <a:t>other </a:t>
            </a:r>
            <a:r>
              <a:rPr lang="en-US" dirty="0"/>
              <a:t>types of attack</a:t>
            </a:r>
          </a:p>
          <a:p>
            <a:pPr lvl="1"/>
            <a:r>
              <a:rPr lang="en-US" dirty="0"/>
              <a:t>If there is a unit </a:t>
            </a:r>
            <a:r>
              <a:rPr lang="en-US" dirty="0" smtClean="0"/>
              <a:t>attack operator, </a:t>
            </a:r>
            <a:r>
              <a:rPr lang="en-US" dirty="0"/>
              <a:t>reject </a:t>
            </a:r>
            <a:r>
              <a:rPr lang="en-US" dirty="0" smtClean="0"/>
              <a:t>other </a:t>
            </a:r>
            <a:r>
              <a:rPr lang="en-US" dirty="0"/>
              <a:t>types of attack</a:t>
            </a:r>
          </a:p>
          <a:p>
            <a:pPr lvl="1"/>
            <a:r>
              <a:rPr lang="en-US" dirty="0"/>
              <a:t>Applies the attack</a:t>
            </a:r>
          </a:p>
          <a:p>
            <a:pPr lvl="2"/>
            <a:r>
              <a:rPr lang="en-US" dirty="0"/>
              <a:t>Outputs a move command to the middleware with a specific ID </a:t>
            </a:r>
            <a:r>
              <a:rPr lang="en-US" dirty="0" smtClean="0"/>
              <a:t>to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7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StarCraft: Brood War?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Real-Time Strategy (RTS) computer game released in 1998.</a:t>
            </a:r>
          </a:p>
          <a:p>
            <a:pPr lvl="1"/>
            <a:r>
              <a:rPr lang="en-US" dirty="0" smtClean="0"/>
              <a:t>A sci-fi war simulation</a:t>
            </a:r>
          </a:p>
          <a:p>
            <a:r>
              <a:rPr lang="en-US" dirty="0" smtClean="0"/>
              <a:t>Continually improved upon after its release</a:t>
            </a:r>
          </a:p>
          <a:p>
            <a:pPr lvl="1"/>
            <a:r>
              <a:rPr lang="en-US" dirty="0" smtClean="0"/>
              <a:t>Improved to be very balanced</a:t>
            </a:r>
          </a:p>
          <a:p>
            <a:pPr lvl="2"/>
            <a:r>
              <a:rPr lang="en-US" dirty="0" smtClean="0"/>
              <a:t>Balanced: There are always multiple strategies to win</a:t>
            </a:r>
          </a:p>
          <a:p>
            <a:pPr lvl="2"/>
            <a:r>
              <a:rPr lang="en-US" dirty="0" smtClean="0"/>
              <a:t>Provides an ideal environment for an AI research</a:t>
            </a:r>
          </a:p>
          <a:p>
            <a:r>
              <a:rPr lang="en-US" dirty="0" smtClean="0"/>
              <a:t>A player plays as one of three races</a:t>
            </a:r>
          </a:p>
          <a:p>
            <a:pPr lvl="1"/>
            <a:r>
              <a:rPr lang="en-US" dirty="0" smtClean="0"/>
              <a:t>Each has distinct 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340447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Soar-SC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84940"/>
            <a:ext cx="8132862" cy="48399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Very Flexible Platform that  uses SVS</a:t>
            </a:r>
          </a:p>
          <a:p>
            <a:pPr lvl="2"/>
            <a:r>
              <a:rPr lang="en-US" dirty="0" smtClean="0"/>
              <a:t>Without SVS a lot of this would be difficult to do</a:t>
            </a:r>
          </a:p>
          <a:p>
            <a:pPr lvl="2"/>
            <a:r>
              <a:rPr lang="en-US" dirty="0" smtClean="0"/>
              <a:t>Reached some </a:t>
            </a:r>
            <a:r>
              <a:rPr lang="en-US" dirty="0"/>
              <a:t>of the </a:t>
            </a:r>
            <a:r>
              <a:rPr lang="en-US" dirty="0" smtClean="0"/>
              <a:t>limits </a:t>
            </a:r>
            <a:r>
              <a:rPr lang="en-US" dirty="0"/>
              <a:t>of the current version of SVS</a:t>
            </a:r>
            <a:endParaRPr lang="en-US" dirty="0" smtClean="0"/>
          </a:p>
          <a:p>
            <a:pPr lvl="1"/>
            <a:r>
              <a:rPr lang="en-US" dirty="0" smtClean="0"/>
              <a:t>Middleware provides a solid base and platform</a:t>
            </a:r>
          </a:p>
          <a:p>
            <a:pPr lvl="2"/>
            <a:r>
              <a:rPr lang="en-US" dirty="0" smtClean="0"/>
              <a:t>Would allow for Agents for other races</a:t>
            </a:r>
          </a:p>
          <a:p>
            <a:pPr lvl="2"/>
            <a:r>
              <a:rPr lang="en-US" dirty="0" smtClean="0"/>
              <a:t>Would allow for Agents of many different types</a:t>
            </a:r>
          </a:p>
          <a:p>
            <a:pPr lvl="1"/>
            <a:r>
              <a:rPr lang="en-US" dirty="0" smtClean="0"/>
              <a:t>Agent can be extended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Middleware and Agent have some speed issues</a:t>
            </a:r>
          </a:p>
          <a:p>
            <a:pPr lvl="2"/>
            <a:r>
              <a:rPr lang="en-US" dirty="0" smtClean="0"/>
              <a:t>Runs at only 60-70 decisions per second</a:t>
            </a:r>
          </a:p>
          <a:p>
            <a:pPr lvl="2"/>
            <a:r>
              <a:rPr lang="en-US" dirty="0" smtClean="0"/>
              <a:t>Occasionally drops to 20-30 decisions per second under heavy SVS load</a:t>
            </a:r>
          </a:p>
          <a:p>
            <a:pPr lvl="1"/>
            <a:r>
              <a:rPr lang="en-US" dirty="0" smtClean="0"/>
              <a:t>Middleware is not architecture independent yet</a:t>
            </a:r>
          </a:p>
          <a:p>
            <a:pPr lvl="2"/>
            <a:r>
              <a:rPr lang="en-US" dirty="0" smtClean="0"/>
              <a:t>Cannot use </a:t>
            </a:r>
            <a:r>
              <a:rPr lang="en-US" dirty="0" err="1" smtClean="0"/>
              <a:t>JSoar</a:t>
            </a:r>
            <a:r>
              <a:rPr lang="en-US" dirty="0" smtClean="0"/>
              <a:t> instead of </a:t>
            </a:r>
            <a:r>
              <a:rPr lang="en-US" dirty="0" err="1" smtClean="0"/>
              <a:t>CSoar</a:t>
            </a:r>
            <a:r>
              <a:rPr lang="en-US" dirty="0" smtClean="0"/>
              <a:t> for instance</a:t>
            </a:r>
          </a:p>
        </p:txBody>
      </p:sp>
    </p:spTree>
    <p:extLst>
      <p:ext uri="{BB962C8B-B14F-4D97-AF65-F5344CB8AC3E}">
        <p14:creationId xmlns:p14="http://schemas.microsoft.com/office/powerpoint/2010/main" val="34709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Better Attack Strategies</a:t>
            </a:r>
          </a:p>
          <a:p>
            <a:pPr lvl="2"/>
            <a:r>
              <a:rPr lang="en-US" dirty="0" smtClean="0"/>
              <a:t>Grouping Unit Attacks</a:t>
            </a:r>
          </a:p>
          <a:p>
            <a:pPr lvl="2"/>
            <a:r>
              <a:rPr lang="en-US" dirty="0" smtClean="0"/>
              <a:t>“Concaves”</a:t>
            </a:r>
          </a:p>
          <a:p>
            <a:pPr lvl="3"/>
            <a:r>
              <a:rPr lang="en-US" dirty="0" smtClean="0"/>
              <a:t>“Concaves” are surrounding of enemy units to attack</a:t>
            </a:r>
          </a:p>
          <a:p>
            <a:pPr lvl="1"/>
            <a:r>
              <a:rPr lang="en-US" dirty="0" smtClean="0"/>
              <a:t>Better Base Building</a:t>
            </a:r>
          </a:p>
          <a:p>
            <a:pPr lvl="2"/>
            <a:r>
              <a:rPr lang="en-US" dirty="0" smtClean="0"/>
              <a:t>More reasoning about how to plan out and build a base</a:t>
            </a:r>
          </a:p>
          <a:p>
            <a:pPr lvl="1"/>
            <a:r>
              <a:rPr lang="en-US" dirty="0" smtClean="0"/>
              <a:t>Reinforcement Learning</a:t>
            </a:r>
          </a:p>
          <a:p>
            <a:pPr lvl="1"/>
            <a:r>
              <a:rPr lang="en-US" dirty="0" smtClean="0"/>
              <a:t>Take advantage of the other memories Soar has</a:t>
            </a:r>
          </a:p>
          <a:p>
            <a:pPr marL="6858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9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Jon Voigt</a:t>
            </a:r>
          </a:p>
          <a:p>
            <a:pPr marL="0" indent="0">
              <a:buNone/>
            </a:pPr>
            <a:r>
              <a:rPr lang="en-US" dirty="0" smtClean="0"/>
              <a:t>Soar Tech</a:t>
            </a:r>
          </a:p>
          <a:p>
            <a:pPr marL="0" indent="0">
              <a:buNone/>
            </a:pPr>
            <a:r>
              <a:rPr lang="en-US" dirty="0" smtClean="0"/>
              <a:t>Professor John Laird</a:t>
            </a:r>
          </a:p>
          <a:p>
            <a:pPr marL="0" indent="0">
              <a:buNone/>
            </a:pPr>
            <a:r>
              <a:rPr lang="en-US" dirty="0" smtClean="0"/>
              <a:t>Joseph </a:t>
            </a:r>
            <a:r>
              <a:rPr lang="en-US" dirty="0" err="1" smtClean="0"/>
              <a:t>Xu</a:t>
            </a:r>
            <a:r>
              <a:rPr lang="en-US" dirty="0" smtClean="0"/>
              <a:t> – SVS</a:t>
            </a:r>
          </a:p>
          <a:p>
            <a:pPr marL="0" indent="0">
              <a:buNone/>
            </a:pPr>
            <a:r>
              <a:rPr lang="en-US" dirty="0" smtClean="0"/>
              <a:t>Mitchel Bloch - Programming advice</a:t>
            </a:r>
          </a:p>
          <a:p>
            <a:pPr marL="0" indent="0">
              <a:buNone/>
            </a:pPr>
            <a:r>
              <a:rPr lang="en-US" dirty="0" smtClean="0"/>
              <a:t>University of Michigan</a:t>
            </a:r>
          </a:p>
          <a:p>
            <a:pPr marL="0" indent="0">
              <a:buNone/>
            </a:pPr>
            <a:r>
              <a:rPr lang="en-US" dirty="0" smtClean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046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2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Soar-SC?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263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 has challenges with </a:t>
            </a:r>
            <a:r>
              <a:rPr lang="en-US" dirty="0" smtClean="0"/>
              <a:t>some areas of RTS games</a:t>
            </a:r>
            <a:endParaRPr lang="en-US" dirty="0"/>
          </a:p>
          <a:p>
            <a:pPr lvl="1"/>
            <a:r>
              <a:rPr lang="en-US" dirty="0"/>
              <a:t>Soar-SC designed to help solve these </a:t>
            </a:r>
            <a:r>
              <a:rPr lang="en-US" dirty="0" smtClean="0"/>
              <a:t>challenges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Spatial Reasoning</a:t>
            </a:r>
          </a:p>
          <a:p>
            <a:pPr lvl="2"/>
            <a:r>
              <a:rPr lang="en-US" dirty="0" smtClean="0"/>
              <a:t>Interacting and reasoning about the world around the AI</a:t>
            </a:r>
          </a:p>
          <a:p>
            <a:pPr lvl="1"/>
            <a:r>
              <a:rPr lang="en-US" dirty="0" smtClean="0"/>
              <a:t>Large amounts of Perceptual Information</a:t>
            </a:r>
          </a:p>
          <a:p>
            <a:pPr lvl="2"/>
            <a:r>
              <a:rPr lang="en-US" dirty="0" smtClean="0"/>
              <a:t>Terrain Information</a:t>
            </a:r>
          </a:p>
          <a:p>
            <a:pPr lvl="2"/>
            <a:r>
              <a:rPr lang="en-US" dirty="0" smtClean="0"/>
              <a:t>Unit Position Information</a:t>
            </a:r>
          </a:p>
          <a:p>
            <a:pPr lvl="1"/>
            <a:r>
              <a:rPr lang="en-US" dirty="0" smtClean="0"/>
              <a:t>Imperfect and Inaccurate Information</a:t>
            </a:r>
          </a:p>
          <a:p>
            <a:pPr lvl="2"/>
            <a:r>
              <a:rPr lang="en-US" dirty="0" smtClean="0"/>
              <a:t>Fog of War</a:t>
            </a:r>
          </a:p>
          <a:p>
            <a:pPr lvl="1"/>
            <a:r>
              <a:rPr lang="en-US" dirty="0"/>
              <a:t>Strategy and Tactics</a:t>
            </a:r>
          </a:p>
          <a:p>
            <a:pPr lvl="2"/>
            <a:r>
              <a:rPr lang="en-US" dirty="0" smtClean="0"/>
              <a:t>Attacking/Defending</a:t>
            </a:r>
            <a:endParaRPr lang="en-US" dirty="0"/>
          </a:p>
          <a:p>
            <a:pPr lvl="2"/>
            <a:r>
              <a:rPr lang="en-US" dirty="0" smtClean="0"/>
              <a:t>When and What </a:t>
            </a:r>
            <a:r>
              <a:rPr lang="en-US" dirty="0"/>
              <a:t>to build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9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Soar-SC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Brood War </a:t>
            </a:r>
            <a:r>
              <a:rPr lang="en-US" dirty="0"/>
              <a:t>Application Programming Interface (</a:t>
            </a:r>
            <a:r>
              <a:rPr lang="en-US" dirty="0" smtClean="0"/>
              <a:t>BWAPI)</a:t>
            </a:r>
          </a:p>
          <a:p>
            <a:pPr lvl="1"/>
            <a:r>
              <a:rPr lang="en-US" dirty="0" smtClean="0"/>
              <a:t>Provides an interface for software to interact with StarCraft: Brood War</a:t>
            </a:r>
          </a:p>
          <a:p>
            <a:pPr lvl="1"/>
            <a:r>
              <a:rPr lang="en-US" dirty="0" smtClean="0"/>
              <a:t>Interface is identical in functionality to what a human experiences</a:t>
            </a:r>
          </a:p>
          <a:p>
            <a:r>
              <a:rPr lang="en-US" dirty="0" smtClean="0"/>
              <a:t>Heavily relies on SVS</a:t>
            </a:r>
          </a:p>
        </p:txBody>
      </p:sp>
    </p:spTree>
    <p:extLst>
      <p:ext uri="{BB962C8B-B14F-4D97-AF65-F5344CB8AC3E}">
        <p14:creationId xmlns:p14="http://schemas.microsoft.com/office/powerpoint/2010/main" val="204772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Soar-SC Overview</a:t>
            </a:r>
            <a:endParaRPr lang="en-US" dirty="0"/>
          </a:p>
        </p:txBody>
      </p:sp>
      <p:pic>
        <p:nvPicPr>
          <p:cNvPr id="5" name="Content Placeholder 4" descr="Soar-SC Diagr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" r="2684"/>
          <a:stretch>
            <a:fillRect/>
          </a:stretch>
        </p:blipFill>
        <p:spPr>
          <a:xfrm>
            <a:off x="779463" y="2093389"/>
            <a:ext cx="7583488" cy="4007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490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Soar-SC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Handles communication between StarCraft (BWAPI) and Soar</a:t>
            </a:r>
          </a:p>
          <a:p>
            <a:pPr lvl="1"/>
            <a:r>
              <a:rPr lang="en-US" dirty="0" smtClean="0"/>
              <a:t>Sends game information to Soar</a:t>
            </a:r>
          </a:p>
          <a:p>
            <a:pPr lvl="2"/>
            <a:r>
              <a:rPr lang="en-US" dirty="0"/>
              <a:t>Unit types and </a:t>
            </a:r>
            <a:r>
              <a:rPr lang="en-US" dirty="0" smtClean="0"/>
              <a:t>counts</a:t>
            </a:r>
          </a:p>
          <a:p>
            <a:pPr lvl="2"/>
            <a:r>
              <a:rPr lang="en-US" dirty="0" smtClean="0"/>
              <a:t>Unit positions and Terrain Information to SVS</a:t>
            </a:r>
          </a:p>
          <a:p>
            <a:pPr lvl="1"/>
            <a:r>
              <a:rPr lang="en-US" dirty="0" smtClean="0"/>
              <a:t>Takes output from Soar-SC and performs actions in StarCraft</a:t>
            </a:r>
          </a:p>
          <a:p>
            <a:pPr lvl="2"/>
            <a:r>
              <a:rPr lang="en-US" dirty="0" smtClean="0"/>
              <a:t>Attack a unit</a:t>
            </a:r>
          </a:p>
          <a:p>
            <a:pPr lvl="2"/>
            <a:r>
              <a:rPr lang="en-US" dirty="0" smtClean="0"/>
              <a:t>Build a building</a:t>
            </a:r>
          </a:p>
          <a:p>
            <a:r>
              <a:rPr lang="en-US" dirty="0" smtClean="0"/>
              <a:t>Agent</a:t>
            </a:r>
          </a:p>
          <a:p>
            <a:pPr lvl="1"/>
            <a:r>
              <a:rPr lang="en-US" dirty="0" smtClean="0"/>
              <a:t>Takes input from middleware and SVS</a:t>
            </a:r>
          </a:p>
          <a:p>
            <a:pPr lvl="1"/>
            <a:r>
              <a:rPr lang="en-US" dirty="0" smtClean="0"/>
              <a:t>Potentially reacts to the information</a:t>
            </a:r>
          </a:p>
          <a:p>
            <a:pPr lvl="1"/>
            <a:r>
              <a:rPr lang="en-US" dirty="0" smtClean="0"/>
              <a:t>May output an action to the middleware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883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Soar-SC Design -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StarCraft Environment</a:t>
            </a:r>
            <a:r>
              <a:rPr lang="en-US" dirty="0"/>
              <a:t> </a:t>
            </a:r>
            <a:r>
              <a:rPr lang="en-US" dirty="0" smtClean="0"/>
              <a:t>as seen from Soar-SC</a:t>
            </a:r>
          </a:p>
          <a:p>
            <a:pPr lvl="1"/>
            <a:r>
              <a:rPr lang="en-US" dirty="0" smtClean="0"/>
              <a:t>Violet: Fog of War Tiles</a:t>
            </a:r>
          </a:p>
          <a:p>
            <a:pPr lvl="1"/>
            <a:r>
              <a:rPr lang="en-US" dirty="0" smtClean="0"/>
              <a:t>Blue: Terrain</a:t>
            </a:r>
          </a:p>
          <a:p>
            <a:pPr lvl="1"/>
            <a:r>
              <a:rPr lang="en-US" dirty="0" smtClean="0"/>
              <a:t>Green: Resources</a:t>
            </a:r>
          </a:p>
          <a:p>
            <a:pPr lvl="1"/>
            <a:r>
              <a:rPr lang="en-US" dirty="0" smtClean="0"/>
              <a:t>Magenta: Soar-SC’s units</a:t>
            </a:r>
          </a:p>
          <a:p>
            <a:pPr lvl="1"/>
            <a:r>
              <a:rPr lang="en-US" dirty="0" smtClean="0"/>
              <a:t>Red: Enemy Units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7"/>
          <a:stretch/>
        </p:blipFill>
        <p:spPr>
          <a:xfrm>
            <a:off x="4702566" y="2574431"/>
            <a:ext cx="4022006" cy="35024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221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Soar-SC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Soar-SC can</a:t>
            </a:r>
          </a:p>
          <a:p>
            <a:pPr lvl="1"/>
            <a:r>
              <a:rPr lang="en-US" dirty="0" smtClean="0"/>
              <a:t>Parse the terrain and send it to SVS</a:t>
            </a:r>
          </a:p>
          <a:p>
            <a:pPr lvl="1"/>
            <a:r>
              <a:rPr lang="en-US" dirty="0" smtClean="0"/>
              <a:t>Gather resources</a:t>
            </a:r>
          </a:p>
          <a:p>
            <a:pPr lvl="1"/>
            <a:r>
              <a:rPr lang="en-US" dirty="0" smtClean="0"/>
              <a:t>Scout in semi-complicated ways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u</a:t>
            </a:r>
            <a:r>
              <a:rPr lang="en-US" dirty="0" smtClean="0"/>
              <a:t>nits of arbitrary </a:t>
            </a:r>
            <a:r>
              <a:rPr lang="en-US" dirty="0"/>
              <a:t>t</a:t>
            </a:r>
            <a:r>
              <a:rPr lang="en-US" dirty="0" smtClean="0"/>
              <a:t>ype</a:t>
            </a:r>
          </a:p>
          <a:p>
            <a:pPr lvl="1"/>
            <a:r>
              <a:rPr lang="en-US" dirty="0" smtClean="0"/>
              <a:t>Build buildings of arbitrary </a:t>
            </a:r>
            <a:r>
              <a:rPr lang="en-US" dirty="0"/>
              <a:t>t</a:t>
            </a:r>
            <a:r>
              <a:rPr lang="en-US" dirty="0" smtClean="0"/>
              <a:t>ype at arbitrary </a:t>
            </a:r>
            <a:r>
              <a:rPr lang="en-US" dirty="0"/>
              <a:t>l</a:t>
            </a:r>
            <a:r>
              <a:rPr lang="en-US" dirty="0" smtClean="0"/>
              <a:t>ocations</a:t>
            </a:r>
          </a:p>
          <a:p>
            <a:pPr lvl="1"/>
            <a:r>
              <a:rPr lang="en-US" dirty="0" smtClean="0"/>
              <a:t>Attack the enemy without rushing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1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StarCraft</a:t>
            </a:r>
          </a:p>
          <a:p>
            <a:pPr lvl="1"/>
            <a:r>
              <a:rPr lang="en-US" dirty="0" smtClean="0"/>
              <a:t>64x64 map has 256x256 “walk” tiles</a:t>
            </a:r>
          </a:p>
          <a:p>
            <a:pPr lvl="2"/>
            <a:r>
              <a:rPr lang="en-US" dirty="0" smtClean="0"/>
              <a:t>“walk” tile: Tile StarCraft uses to determine</a:t>
            </a:r>
          </a:p>
          <a:p>
            <a:pPr marL="6858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whether a unit can walk there</a:t>
            </a:r>
          </a:p>
          <a:p>
            <a:pPr lvl="1"/>
            <a:r>
              <a:rPr lang="en-US" dirty="0" smtClean="0"/>
              <a:t>256x256 map has 1024x1024 “walk” tiles</a:t>
            </a:r>
          </a:p>
          <a:p>
            <a:pPr lvl="2"/>
            <a:r>
              <a:rPr lang="en-US" dirty="0" smtClean="0"/>
              <a:t>Too many for SVS to handle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Flood Fill</a:t>
            </a:r>
          </a:p>
          <a:p>
            <a:pPr lvl="2"/>
            <a:r>
              <a:rPr lang="en-US" dirty="0" smtClean="0"/>
              <a:t>Fills all open sections of the map with “water”</a:t>
            </a:r>
          </a:p>
          <a:p>
            <a:pPr lvl="2"/>
            <a:r>
              <a:rPr lang="en-US" dirty="0" smtClean="0"/>
              <a:t>Marks sections with no “water” as inaccessible</a:t>
            </a:r>
          </a:p>
          <a:p>
            <a:pPr lvl="2"/>
            <a:r>
              <a:rPr lang="en-US" dirty="0" smtClean="0"/>
              <a:t>Groups each filled section</a:t>
            </a:r>
          </a:p>
          <a:p>
            <a:pPr lvl="2"/>
            <a:r>
              <a:rPr lang="en-US" dirty="0" smtClean="0"/>
              <a:t>Sections with less than 5 “walk” tiles in them are marked as inaccessible</a:t>
            </a:r>
          </a:p>
          <a:p>
            <a:pPr lvl="2"/>
            <a:r>
              <a:rPr lang="en-US" dirty="0" smtClean="0"/>
              <a:t>Starting at the upper left tries to generate largest possible continuous rectangles to put into SVS.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2"/>
          <a:stretch/>
        </p:blipFill>
        <p:spPr>
          <a:xfrm>
            <a:off x="5445785" y="1816776"/>
            <a:ext cx="3360994" cy="25567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379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6294</TotalTime>
  <Words>1335</Words>
  <Application>Microsoft Macintosh PowerPoint</Application>
  <PresentationFormat>On-screen Show (4:3)</PresentationFormat>
  <Paragraphs>193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Pixel</vt:lpstr>
      <vt:lpstr>Soar and StarCraft</vt:lpstr>
      <vt:lpstr>What is StarCraft: Brood War?</vt:lpstr>
      <vt:lpstr>What is Soar-SC?</vt:lpstr>
      <vt:lpstr>Soar-SC Design</vt:lpstr>
      <vt:lpstr>Soar-SC Overview</vt:lpstr>
      <vt:lpstr>Soar-SC Design</vt:lpstr>
      <vt:lpstr>Soar-SC Design - Perception</vt:lpstr>
      <vt:lpstr>What can Soar-SC do?</vt:lpstr>
      <vt:lpstr>Terrain</vt:lpstr>
      <vt:lpstr>Gathering Resources</vt:lpstr>
      <vt:lpstr>Scouting</vt:lpstr>
      <vt:lpstr>Scouting</vt:lpstr>
      <vt:lpstr>Scouting</vt:lpstr>
      <vt:lpstr>Building Units</vt:lpstr>
      <vt:lpstr>Building Buildings – Virtual Objects</vt:lpstr>
      <vt:lpstr>Building Buildings – Virtual Objects</vt:lpstr>
      <vt:lpstr>Building Buildings – Virtual Objects</vt:lpstr>
      <vt:lpstr>Attacking the Enemy</vt:lpstr>
      <vt:lpstr>Attacking the Enemy</vt:lpstr>
      <vt:lpstr>Soar-SC</vt:lpstr>
      <vt:lpstr>Future Work</vt:lpstr>
      <vt:lpstr>Acknowledgements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Soar-SC</dc:title>
  <dc:creator>Alex Turner</dc:creator>
  <cp:lastModifiedBy>Alex Turner</cp:lastModifiedBy>
  <cp:revision>182</cp:revision>
  <cp:lastPrinted>2013-03-26T23:06:16Z</cp:lastPrinted>
  <dcterms:created xsi:type="dcterms:W3CDTF">2012-11-26T02:10:00Z</dcterms:created>
  <dcterms:modified xsi:type="dcterms:W3CDTF">2013-06-06T00:51:54Z</dcterms:modified>
</cp:coreProperties>
</file>