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Alfa Slab One" charset="0"/>
      <p:regular r:id="rId19"/>
    </p:embeddedFont>
    <p:embeddedFont>
      <p:font typeface="Proxima Nova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11" autoAdjust="0"/>
  </p:normalViewPr>
  <p:slideViewPr>
    <p:cSldViewPr snapToGrid="0">
      <p:cViewPr>
        <p:scale>
          <a:sx n="93" d="100"/>
          <a:sy n="93" d="100"/>
        </p:scale>
        <p:origin x="-972" y="-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4874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1615758d5_2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1615758d5_2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1615758d5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1615758d5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1407429df_2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1407429df_2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1407429d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51407429d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1407429df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51407429df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more complex ways you can go about referencing IDs, but this works for a simple example.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1407429df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1407429df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1407429df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1407429df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1407429d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1407429d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407429df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407429df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407429df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407429df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615758d5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615758d5_2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407429df_2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1407429df_2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1615758d5_2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1615758d5_2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1615758d5_2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1615758d5_2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1615758d5_2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1615758d5_2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Separating goal structure from proposal rules</a:t>
            </a:r>
            <a:endParaRPr sz="360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Stearns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Michigan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Soar Workshop - May 2019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Contexts in TankSoar</a:t>
            </a:r>
            <a:endParaRPr/>
          </a:p>
        </p:txBody>
      </p:sp>
      <p:sp>
        <p:nvSpPr>
          <p:cNvPr id="441" name="Google Shape;44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640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procedure context per state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in substate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Until reach known applications</a:t>
            </a:r>
            <a:endParaRPr/>
          </a:p>
        </p:txBody>
      </p:sp>
      <p:sp>
        <p:nvSpPr>
          <p:cNvPr id="442" name="Google Shape;44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43" name="Google Shape;4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750" y="1321000"/>
            <a:ext cx="4344025" cy="30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2"/>
          <p:cNvSpPr txBox="1"/>
          <p:nvPr/>
        </p:nvSpPr>
        <p:spPr>
          <a:xfrm>
            <a:off x="5543260" y="407650"/>
            <a:ext cx="3375166" cy="42840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# TASK NAMED: TankSoar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S1: 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(query-context)		</a:t>
            </a:r>
            <a:r>
              <a:rPr lang="en" sz="1000" i="1" dirty="0">
                <a:latin typeface="Proxima Nova"/>
                <a:ea typeface="Proxima Nova"/>
                <a:cs typeface="Proxima Nova"/>
                <a:sym typeface="Proxima Nova"/>
              </a:rPr>
              <a:t># Query: TankSoar</a:t>
            </a:r>
            <a:endParaRPr sz="1000" i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(collect-context)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45" name="Google Shape;445;p22"/>
          <p:cNvGrpSpPr/>
          <p:nvPr/>
        </p:nvGrpSpPr>
        <p:grpSpPr>
          <a:xfrm>
            <a:off x="311700" y="2723525"/>
            <a:ext cx="3523600" cy="752200"/>
            <a:chOff x="311700" y="2723525"/>
            <a:chExt cx="3523600" cy="752200"/>
          </a:xfrm>
        </p:grpSpPr>
        <p:sp>
          <p:nvSpPr>
            <p:cNvPr id="446" name="Google Shape;446;p22"/>
            <p:cNvSpPr/>
            <p:nvPr/>
          </p:nvSpPr>
          <p:spPr>
            <a:xfrm>
              <a:off x="1089100" y="3249813"/>
              <a:ext cx="7443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Attack</a:t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2048200" y="2723525"/>
              <a:ext cx="8280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TankSoar</a:t>
              </a:r>
              <a:endParaRPr/>
            </a:p>
          </p:txBody>
        </p:sp>
        <p:cxnSp>
          <p:nvCxnSpPr>
            <p:cNvPr id="448" name="Google Shape;448;p22"/>
            <p:cNvCxnSpPr>
              <a:stCxn id="447" idx="2"/>
              <a:endCxn id="446" idx="0"/>
            </p:cNvCxnSpPr>
            <p:nvPr/>
          </p:nvCxnSpPr>
          <p:spPr>
            <a:xfrm flipH="1">
              <a:off x="1461400" y="2949425"/>
              <a:ext cx="1000800" cy="30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49" name="Google Shape;449;p22"/>
            <p:cNvSpPr/>
            <p:nvPr/>
          </p:nvSpPr>
          <p:spPr>
            <a:xfrm>
              <a:off x="2090050" y="3249813"/>
              <a:ext cx="7443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Chase</a:t>
              </a:r>
              <a:endParaRPr/>
            </a:p>
          </p:txBody>
        </p:sp>
        <p:cxnSp>
          <p:nvCxnSpPr>
            <p:cNvPr id="450" name="Google Shape;450;p22"/>
            <p:cNvCxnSpPr>
              <a:stCxn id="447" idx="2"/>
              <a:endCxn id="449" idx="0"/>
            </p:cNvCxnSpPr>
            <p:nvPr/>
          </p:nvCxnSpPr>
          <p:spPr>
            <a:xfrm>
              <a:off x="2462200" y="2949425"/>
              <a:ext cx="0" cy="30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1" name="Google Shape;451;p22"/>
            <p:cNvSpPr/>
            <p:nvPr/>
          </p:nvSpPr>
          <p:spPr>
            <a:xfrm>
              <a:off x="3091000" y="3249825"/>
              <a:ext cx="7443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Retreat</a:t>
              </a:r>
              <a:endParaRPr/>
            </a:p>
          </p:txBody>
        </p:sp>
        <p:cxnSp>
          <p:nvCxnSpPr>
            <p:cNvPr id="452" name="Google Shape;452;p22"/>
            <p:cNvCxnSpPr>
              <a:stCxn id="447" idx="2"/>
              <a:endCxn id="451" idx="0"/>
            </p:cNvCxnSpPr>
            <p:nvPr/>
          </p:nvCxnSpPr>
          <p:spPr>
            <a:xfrm>
              <a:off x="2462200" y="2949425"/>
              <a:ext cx="1001100" cy="30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3" name="Google Shape;453;p22"/>
            <p:cNvSpPr txBox="1"/>
            <p:nvPr/>
          </p:nvSpPr>
          <p:spPr>
            <a:xfrm>
              <a:off x="311700" y="3025675"/>
              <a:ext cx="74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Proxima Nova"/>
                  <a:ea typeface="Proxima Nova"/>
                  <a:cs typeface="Proxima Nova"/>
                  <a:sym typeface="Proxima Nova"/>
                </a:rPr>
                <a:t>TASK: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54" name="Google Shape;454;p22"/>
          <p:cNvGrpSpPr/>
          <p:nvPr/>
        </p:nvGrpSpPr>
        <p:grpSpPr>
          <a:xfrm>
            <a:off x="727000" y="3475713"/>
            <a:ext cx="1933900" cy="482000"/>
            <a:chOff x="727000" y="3475713"/>
            <a:chExt cx="1933900" cy="482000"/>
          </a:xfrm>
        </p:grpSpPr>
        <p:sp>
          <p:nvSpPr>
            <p:cNvPr id="455" name="Google Shape;455;p22"/>
            <p:cNvSpPr/>
            <p:nvPr/>
          </p:nvSpPr>
          <p:spPr>
            <a:xfrm>
              <a:off x="1623800" y="3731800"/>
              <a:ext cx="10371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Move Fwd</a:t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727000" y="3731813"/>
              <a:ext cx="7443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Shoot</a:t>
              </a:r>
              <a:endParaRPr/>
            </a:p>
          </p:txBody>
        </p:sp>
        <p:cxnSp>
          <p:nvCxnSpPr>
            <p:cNvPr id="457" name="Google Shape;457;p22"/>
            <p:cNvCxnSpPr>
              <a:stCxn id="446" idx="2"/>
              <a:endCxn id="456" idx="0"/>
            </p:cNvCxnSpPr>
            <p:nvPr/>
          </p:nvCxnSpPr>
          <p:spPr>
            <a:xfrm flipH="1">
              <a:off x="1099150" y="3475713"/>
              <a:ext cx="362100" cy="25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58" name="Google Shape;458;p22"/>
            <p:cNvCxnSpPr>
              <a:stCxn id="446" idx="2"/>
              <a:endCxn id="455" idx="0"/>
            </p:cNvCxnSpPr>
            <p:nvPr/>
          </p:nvCxnSpPr>
          <p:spPr>
            <a:xfrm>
              <a:off x="1461250" y="3475713"/>
              <a:ext cx="681000" cy="25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59" name="Google Shape;459;p22"/>
          <p:cNvGrpSpPr/>
          <p:nvPr/>
        </p:nvGrpSpPr>
        <p:grpSpPr>
          <a:xfrm>
            <a:off x="684700" y="3957700"/>
            <a:ext cx="3200400" cy="482025"/>
            <a:chOff x="684700" y="3957700"/>
            <a:chExt cx="3200400" cy="482025"/>
          </a:xfrm>
        </p:grpSpPr>
        <p:sp>
          <p:nvSpPr>
            <p:cNvPr id="460" name="Google Shape;460;p22"/>
            <p:cNvSpPr/>
            <p:nvPr/>
          </p:nvSpPr>
          <p:spPr>
            <a:xfrm>
              <a:off x="684700" y="4213825"/>
              <a:ext cx="10800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ADD-move-id</a:t>
              </a:r>
              <a:endParaRPr sz="1200"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1949800" y="4213825"/>
              <a:ext cx="19353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ADD-direction-forward</a:t>
              </a:r>
              <a:endParaRPr sz="1200"/>
            </a:p>
          </p:txBody>
        </p:sp>
        <p:cxnSp>
          <p:nvCxnSpPr>
            <p:cNvPr id="462" name="Google Shape;462;p22"/>
            <p:cNvCxnSpPr>
              <a:stCxn id="455" idx="2"/>
              <a:endCxn id="461" idx="0"/>
            </p:cNvCxnSpPr>
            <p:nvPr/>
          </p:nvCxnSpPr>
          <p:spPr>
            <a:xfrm>
              <a:off x="2142350" y="3957700"/>
              <a:ext cx="775200" cy="25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3" name="Google Shape;463;p22"/>
            <p:cNvCxnSpPr>
              <a:stCxn id="455" idx="2"/>
              <a:endCxn id="460" idx="0"/>
            </p:cNvCxnSpPr>
            <p:nvPr/>
          </p:nvCxnSpPr>
          <p:spPr>
            <a:xfrm flipH="1">
              <a:off x="1224650" y="3957700"/>
              <a:ext cx="917700" cy="25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64" name="Google Shape;464;p22"/>
          <p:cNvGrpSpPr/>
          <p:nvPr/>
        </p:nvGrpSpPr>
        <p:grpSpPr>
          <a:xfrm>
            <a:off x="2706552" y="4439725"/>
            <a:ext cx="2213248" cy="482025"/>
            <a:chOff x="2706552" y="4439725"/>
            <a:chExt cx="2213248" cy="482025"/>
          </a:xfrm>
        </p:grpSpPr>
        <p:sp>
          <p:nvSpPr>
            <p:cNvPr id="465" name="Google Shape;465;p22"/>
            <p:cNvSpPr/>
            <p:nvPr/>
          </p:nvSpPr>
          <p:spPr>
            <a:xfrm>
              <a:off x="2706552" y="4695825"/>
              <a:ext cx="4206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ADD</a:t>
              </a:r>
              <a:endParaRPr sz="1200"/>
            </a:p>
          </p:txBody>
        </p:sp>
        <p:cxnSp>
          <p:nvCxnSpPr>
            <p:cNvPr id="466" name="Google Shape;466;p22"/>
            <p:cNvCxnSpPr>
              <a:stCxn id="461" idx="2"/>
              <a:endCxn id="465" idx="0"/>
            </p:cNvCxnSpPr>
            <p:nvPr/>
          </p:nvCxnSpPr>
          <p:spPr>
            <a:xfrm flipH="1">
              <a:off x="2916850" y="4439725"/>
              <a:ext cx="600" cy="25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7" name="Google Shape;467;p22"/>
            <p:cNvSpPr/>
            <p:nvPr/>
          </p:nvSpPr>
          <p:spPr>
            <a:xfrm>
              <a:off x="4322200" y="4695850"/>
              <a:ext cx="597600" cy="2259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forward</a:t>
              </a:r>
              <a:endParaRPr sz="1200"/>
            </a:p>
          </p:txBody>
        </p:sp>
      </p:grpSp>
      <p:sp>
        <p:nvSpPr>
          <p:cNvPr id="468" name="Google Shape;468;p22"/>
          <p:cNvSpPr txBox="1"/>
          <p:nvPr/>
        </p:nvSpPr>
        <p:spPr>
          <a:xfrm>
            <a:off x="5555305" y="1007300"/>
            <a:ext cx="3277021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attack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=&gt; S2: </a:t>
            </a: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op no-change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(query-context)	</a:t>
            </a: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# Query: attack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(collect-context)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9" name="Google Shape;469;p22"/>
          <p:cNvSpPr txBox="1"/>
          <p:nvPr/>
        </p:nvSpPr>
        <p:spPr>
          <a:xfrm>
            <a:off x="5548045" y="1763560"/>
            <a:ext cx="3336181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=&gt; S3: </a:t>
            </a: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op no-change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(query-context)	</a:t>
            </a: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# Query: move-fwd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(collect-context)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0" name="Google Shape;470;p22"/>
          <p:cNvSpPr txBox="1"/>
          <p:nvPr/>
        </p:nvSpPr>
        <p:spPr>
          <a:xfrm>
            <a:off x="5548045" y="2212550"/>
            <a:ext cx="3336181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(</a:t>
            </a: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ADD-move-id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=&gt; S4: </a:t>
            </a: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op no-change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    (query-context)	</a:t>
            </a: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# Query: ADD-move-id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    (collect-context)</a:t>
            </a:r>
            <a:endParaRPr sz="10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1" name="Google Shape;471;p22"/>
          <p:cNvSpPr txBox="1"/>
          <p:nvPr/>
        </p:nvSpPr>
        <p:spPr>
          <a:xfrm>
            <a:off x="5543260" y="3105699"/>
            <a:ext cx="3375166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(</a:t>
            </a: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ADD-direction-forward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=&gt; S5: </a:t>
            </a: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op no-change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    (query-context)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    (collect-context)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72" name="Google Shape;472;p22"/>
          <p:cNvGrpSpPr/>
          <p:nvPr/>
        </p:nvGrpSpPr>
        <p:grpSpPr>
          <a:xfrm>
            <a:off x="877752" y="4439725"/>
            <a:ext cx="1659273" cy="482100"/>
            <a:chOff x="877752" y="4439725"/>
            <a:chExt cx="1659273" cy="482100"/>
          </a:xfrm>
        </p:grpSpPr>
        <p:sp>
          <p:nvSpPr>
            <p:cNvPr id="473" name="Google Shape;473;p22"/>
            <p:cNvSpPr/>
            <p:nvPr/>
          </p:nvSpPr>
          <p:spPr>
            <a:xfrm>
              <a:off x="877752" y="4695925"/>
              <a:ext cx="4206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ADD</a:t>
              </a:r>
              <a:endParaRPr sz="1200"/>
            </a:p>
          </p:txBody>
        </p:sp>
        <p:cxnSp>
          <p:nvCxnSpPr>
            <p:cNvPr id="474" name="Google Shape;474;p22"/>
            <p:cNvCxnSpPr>
              <a:endCxn id="473" idx="0"/>
            </p:cNvCxnSpPr>
            <p:nvPr/>
          </p:nvCxnSpPr>
          <p:spPr>
            <a:xfrm flipH="1">
              <a:off x="1088052" y="4439725"/>
              <a:ext cx="600" cy="25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5" name="Google Shape;475;p22"/>
            <p:cNvSpPr/>
            <p:nvPr/>
          </p:nvSpPr>
          <p:spPr>
            <a:xfrm>
              <a:off x="2058525" y="4695925"/>
              <a:ext cx="478500" cy="2259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&lt;m*1&gt;</a:t>
              </a:r>
              <a:endParaRPr sz="1200"/>
            </a:p>
          </p:txBody>
        </p:sp>
      </p:grpSp>
      <p:sp>
        <p:nvSpPr>
          <p:cNvPr id="476" name="Google Shape;476;p22"/>
          <p:cNvSpPr/>
          <p:nvPr/>
        </p:nvSpPr>
        <p:spPr>
          <a:xfrm>
            <a:off x="1047500" y="3213400"/>
            <a:ext cx="827100" cy="307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2"/>
          <p:cNvSpPr/>
          <p:nvPr/>
        </p:nvSpPr>
        <p:spPr>
          <a:xfrm>
            <a:off x="1601575" y="3696600"/>
            <a:ext cx="1104900" cy="307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2"/>
          <p:cNvSpPr/>
          <p:nvPr/>
        </p:nvSpPr>
        <p:spPr>
          <a:xfrm>
            <a:off x="648575" y="4179800"/>
            <a:ext cx="1147200" cy="307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2"/>
          <p:cNvSpPr/>
          <p:nvPr/>
        </p:nvSpPr>
        <p:spPr>
          <a:xfrm>
            <a:off x="1916600" y="4179800"/>
            <a:ext cx="2030100" cy="307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2"/>
          <p:cNvSpPr txBox="1"/>
          <p:nvPr/>
        </p:nvSpPr>
        <p:spPr>
          <a:xfrm>
            <a:off x="5548045" y="2818303"/>
            <a:ext cx="3336181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    (return)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</a:t>
            </a: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# Chunk learned for (ADD-move-id)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1" name="Google Shape;481;p22"/>
          <p:cNvSpPr txBox="1"/>
          <p:nvPr/>
        </p:nvSpPr>
        <p:spPr>
          <a:xfrm>
            <a:off x="5543260" y="4001373"/>
            <a:ext cx="3375166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(return)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000" b="1" i="1">
                <a:latin typeface="Proxima Nova"/>
                <a:ea typeface="Proxima Nova"/>
                <a:cs typeface="Proxima Nova"/>
                <a:sym typeface="Proxima Nova"/>
              </a:rPr>
              <a:t># Chunk learned for (move-fwd)</a:t>
            </a:r>
            <a:endParaRPr sz="1000" b="1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2" name="Google Shape;482;p22"/>
          <p:cNvSpPr txBox="1"/>
          <p:nvPr/>
        </p:nvSpPr>
        <p:spPr>
          <a:xfrm>
            <a:off x="5548045" y="3710015"/>
            <a:ext cx="3336181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    (return)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</a:t>
            </a:r>
            <a:r>
              <a:rPr lang="en" sz="1000" i="1">
                <a:latin typeface="Proxima Nova"/>
                <a:ea typeface="Proxima Nova"/>
                <a:cs typeface="Proxima Nova"/>
                <a:sym typeface="Proxima Nova"/>
              </a:rPr>
              <a:t># Chunk learned for (ADD-direction-forward)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3" name="Google Shape;483;p22"/>
          <p:cNvSpPr txBox="1"/>
          <p:nvPr/>
        </p:nvSpPr>
        <p:spPr>
          <a:xfrm>
            <a:off x="968850" y="1139675"/>
            <a:ext cx="3254400" cy="14619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 {chunk*apply*move-fwd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(state &lt;s&gt; ^operator.name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move-fwd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^io.output-link &lt;output&gt;)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--&gt;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(&lt;output&gt; ^move &lt;m*1&gt;)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    (&lt;m*1&gt; ^direction forward)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}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4" name="Google Shape;484;p22"/>
          <p:cNvSpPr txBox="1"/>
          <p:nvPr/>
        </p:nvSpPr>
        <p:spPr>
          <a:xfrm>
            <a:off x="5555305" y="1713590"/>
            <a:ext cx="3277021" cy="1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(</a:t>
            </a: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move-fwd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85" name="Google Shape;485;p22"/>
          <p:cNvGrpSpPr/>
          <p:nvPr/>
        </p:nvGrpSpPr>
        <p:grpSpPr>
          <a:xfrm>
            <a:off x="1298025" y="4695950"/>
            <a:ext cx="760500" cy="225905"/>
            <a:chOff x="1298025" y="4695950"/>
            <a:chExt cx="760500" cy="225905"/>
          </a:xfrm>
        </p:grpSpPr>
        <p:sp>
          <p:nvSpPr>
            <p:cNvPr id="486" name="Google Shape;486;p22"/>
            <p:cNvSpPr/>
            <p:nvPr/>
          </p:nvSpPr>
          <p:spPr>
            <a:xfrm>
              <a:off x="1298025" y="4695955"/>
              <a:ext cx="282000" cy="2259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&lt;s&gt;</a:t>
              </a:r>
              <a:endParaRPr sz="1200"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1580025" y="4695950"/>
              <a:ext cx="478500" cy="2259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^move</a:t>
              </a:r>
              <a:endParaRPr sz="1200"/>
            </a:p>
          </p:txBody>
        </p:sp>
      </p:grpSp>
      <p:grpSp>
        <p:nvGrpSpPr>
          <p:cNvPr id="488" name="Google Shape;488;p22"/>
          <p:cNvGrpSpPr/>
          <p:nvPr/>
        </p:nvGrpSpPr>
        <p:grpSpPr>
          <a:xfrm>
            <a:off x="3131200" y="4695950"/>
            <a:ext cx="1191000" cy="225900"/>
            <a:chOff x="3131200" y="4695950"/>
            <a:chExt cx="1191000" cy="225900"/>
          </a:xfrm>
        </p:grpSpPr>
        <p:sp>
          <p:nvSpPr>
            <p:cNvPr id="489" name="Google Shape;489;p22"/>
            <p:cNvSpPr/>
            <p:nvPr/>
          </p:nvSpPr>
          <p:spPr>
            <a:xfrm>
              <a:off x="3131200" y="4695950"/>
              <a:ext cx="515100" cy="2259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&lt;m*1&gt;</a:t>
              </a:r>
              <a:endParaRPr sz="1200"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3646300" y="4695950"/>
              <a:ext cx="675900" cy="2259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^direction</a:t>
              </a:r>
              <a:endParaRPr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Task-general operator application with Fetch and Execute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apply rules automatically with chunking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 developer effort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goals declaratively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primitive action applications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general procedure context cycle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Handles substates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Reduces need for preference rules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 decision cycles for retrieving procedure contexts in each state</a:t>
            </a:r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03" name="Google Shape;50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Replaces proposal rules with declarative goal instructions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Procedure context determines what can be proposed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substate gets own procedure context</a:t>
            </a:r>
            <a:endParaRPr/>
          </a:p>
        </p:txBody>
      </p:sp>
      <p:sp>
        <p:nvSpPr>
          <p:cNvPr id="504" name="Google Shape;504;p24"/>
          <p:cNvSpPr txBox="1">
            <a:spLocks noGrp="1"/>
          </p:cNvSpPr>
          <p:nvPr>
            <p:ph type="body" idx="2"/>
          </p:nvPr>
        </p:nvSpPr>
        <p:spPr>
          <a:xfrm>
            <a:off x="4832400" y="2660600"/>
            <a:ext cx="3999900" cy="20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Coal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Extra decisions to retrieve contexts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Extra agent code to process instructions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constrained agent design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only using procedure contexts</a:t>
            </a:r>
            <a:endParaRPr/>
          </a:p>
        </p:txBody>
      </p:sp>
      <p:sp>
        <p:nvSpPr>
          <p:cNvPr id="505" name="Google Shape;50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06" name="Google Shape;506;p24"/>
          <p:cNvSpPr txBox="1">
            <a:spLocks noGrp="1"/>
          </p:cNvSpPr>
          <p:nvPr>
            <p:ph type="body" idx="1"/>
          </p:nvPr>
        </p:nvSpPr>
        <p:spPr>
          <a:xfrm>
            <a:off x="311700" y="2660600"/>
            <a:ext cx="41499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Nuggets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Separates goal structure from proposal rules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On-line manipulability of task structure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Applies generally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Runs closely w/ Soar theory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Decision making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Impasses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Chunking</a:t>
            </a:r>
            <a:endParaRPr/>
          </a:p>
        </p:txBody>
      </p:sp>
      <p:cxnSp>
        <p:nvCxnSpPr>
          <p:cNvPr id="507" name="Google Shape;507;p24"/>
          <p:cNvCxnSpPr/>
          <p:nvPr/>
        </p:nvCxnSpPr>
        <p:spPr>
          <a:xfrm>
            <a:off x="441375" y="2461850"/>
            <a:ext cx="824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8" name="Google Shape;508;p24"/>
          <p:cNvSpPr/>
          <p:nvPr/>
        </p:nvSpPr>
        <p:spPr>
          <a:xfrm>
            <a:off x="6045950" y="616888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S1</a:t>
            </a:r>
            <a:endParaRPr sz="1200"/>
          </a:p>
        </p:txBody>
      </p:sp>
      <p:sp>
        <p:nvSpPr>
          <p:cNvPr id="509" name="Google Shape;509;p24"/>
          <p:cNvSpPr/>
          <p:nvPr/>
        </p:nvSpPr>
        <p:spPr>
          <a:xfrm>
            <a:off x="7056048" y="791151"/>
            <a:ext cx="321000" cy="3210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510" name="Google Shape;510;p24"/>
          <p:cNvSpPr/>
          <p:nvPr/>
        </p:nvSpPr>
        <p:spPr>
          <a:xfrm>
            <a:off x="6257602" y="1407370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P1</a:t>
            </a:r>
            <a:endParaRPr sz="1200"/>
          </a:p>
        </p:txBody>
      </p:sp>
      <p:sp>
        <p:nvSpPr>
          <p:cNvPr id="511" name="Google Shape;511;p24"/>
          <p:cNvSpPr/>
          <p:nvPr/>
        </p:nvSpPr>
        <p:spPr>
          <a:xfrm>
            <a:off x="7062898" y="1410882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P2</a:t>
            </a:r>
            <a:endParaRPr sz="1200"/>
          </a:p>
        </p:txBody>
      </p:sp>
      <p:sp>
        <p:nvSpPr>
          <p:cNvPr id="512" name="Google Shape;512;p24"/>
          <p:cNvSpPr/>
          <p:nvPr/>
        </p:nvSpPr>
        <p:spPr>
          <a:xfrm>
            <a:off x="7868193" y="1425207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P3</a:t>
            </a:r>
            <a:endParaRPr sz="1200"/>
          </a:p>
        </p:txBody>
      </p:sp>
      <p:sp>
        <p:nvSpPr>
          <p:cNvPr id="513" name="Google Shape;513;p24"/>
          <p:cNvSpPr txBox="1"/>
          <p:nvPr/>
        </p:nvSpPr>
        <p:spPr>
          <a:xfrm>
            <a:off x="6045950" y="1914088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attack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4" name="Google Shape;514;p24"/>
          <p:cNvSpPr txBox="1"/>
          <p:nvPr/>
        </p:nvSpPr>
        <p:spPr>
          <a:xfrm>
            <a:off x="6851250" y="1914088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chase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5" name="Google Shape;515;p24"/>
          <p:cNvSpPr txBox="1"/>
          <p:nvPr/>
        </p:nvSpPr>
        <p:spPr>
          <a:xfrm>
            <a:off x="7656550" y="1914088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retreat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16" name="Google Shape;516;p24"/>
          <p:cNvCxnSpPr>
            <a:stCxn id="508" idx="6"/>
            <a:endCxn id="509" idx="2"/>
          </p:cNvCxnSpPr>
          <p:nvPr/>
        </p:nvCxnSpPr>
        <p:spPr>
          <a:xfrm>
            <a:off x="6366950" y="777388"/>
            <a:ext cx="68910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" name="Google Shape;517;p24"/>
          <p:cNvCxnSpPr>
            <a:stCxn id="509" idx="4"/>
            <a:endCxn id="510" idx="7"/>
          </p:cNvCxnSpPr>
          <p:nvPr/>
        </p:nvCxnSpPr>
        <p:spPr>
          <a:xfrm flipH="1">
            <a:off x="6531648" y="1112151"/>
            <a:ext cx="684900" cy="34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" name="Google Shape;518;p24"/>
          <p:cNvCxnSpPr>
            <a:stCxn id="509" idx="4"/>
            <a:endCxn id="511" idx="0"/>
          </p:cNvCxnSpPr>
          <p:nvPr/>
        </p:nvCxnSpPr>
        <p:spPr>
          <a:xfrm>
            <a:off x="7216548" y="1112151"/>
            <a:ext cx="6900" cy="29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" name="Google Shape;519;p24"/>
          <p:cNvCxnSpPr>
            <a:stCxn id="509" idx="4"/>
            <a:endCxn id="512" idx="1"/>
          </p:cNvCxnSpPr>
          <p:nvPr/>
        </p:nvCxnSpPr>
        <p:spPr>
          <a:xfrm>
            <a:off x="7216548" y="1112151"/>
            <a:ext cx="698700" cy="36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0" name="Google Shape;520;p24"/>
          <p:cNvSpPr txBox="1"/>
          <p:nvPr/>
        </p:nvSpPr>
        <p:spPr>
          <a:xfrm>
            <a:off x="6316650" y="623588"/>
            <a:ext cx="12789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^procedure-context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1" name="Google Shape;521;p24"/>
          <p:cNvSpPr txBox="1"/>
          <p:nvPr/>
        </p:nvSpPr>
        <p:spPr>
          <a:xfrm>
            <a:off x="7428350" y="1144550"/>
            <a:ext cx="902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2" name="Google Shape;522;p24"/>
          <p:cNvSpPr txBox="1"/>
          <p:nvPr/>
        </p:nvSpPr>
        <p:spPr>
          <a:xfrm>
            <a:off x="6164000" y="1093488"/>
            <a:ext cx="902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3" name="Google Shape;523;p24"/>
          <p:cNvSpPr txBox="1"/>
          <p:nvPr/>
        </p:nvSpPr>
        <p:spPr>
          <a:xfrm>
            <a:off x="6772200" y="1177738"/>
            <a:ext cx="902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24" name="Google Shape;524;p24"/>
          <p:cNvCxnSpPr>
            <a:stCxn id="510" idx="4"/>
            <a:endCxn id="513" idx="0"/>
          </p:cNvCxnSpPr>
          <p:nvPr/>
        </p:nvCxnSpPr>
        <p:spPr>
          <a:xfrm>
            <a:off x="6418102" y="1728370"/>
            <a:ext cx="0" cy="1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" name="Google Shape;525;p24"/>
          <p:cNvCxnSpPr>
            <a:stCxn id="511" idx="4"/>
            <a:endCxn id="514" idx="0"/>
          </p:cNvCxnSpPr>
          <p:nvPr/>
        </p:nvCxnSpPr>
        <p:spPr>
          <a:xfrm>
            <a:off x="7223398" y="1731882"/>
            <a:ext cx="0" cy="1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Google Shape;526;p24"/>
          <p:cNvCxnSpPr>
            <a:stCxn id="512" idx="4"/>
            <a:endCxn id="515" idx="0"/>
          </p:cNvCxnSpPr>
          <p:nvPr/>
        </p:nvCxnSpPr>
        <p:spPr>
          <a:xfrm>
            <a:off x="8028693" y="1746207"/>
            <a:ext cx="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7" name="Google Shape;527;p24"/>
          <p:cNvSpPr txBox="1"/>
          <p:nvPr/>
        </p:nvSpPr>
        <p:spPr>
          <a:xfrm>
            <a:off x="6366950" y="1733475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8" name="Google Shape;528;p24"/>
          <p:cNvSpPr txBox="1"/>
          <p:nvPr/>
        </p:nvSpPr>
        <p:spPr>
          <a:xfrm>
            <a:off x="7172775" y="1724025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9" name="Google Shape;529;p24"/>
          <p:cNvSpPr txBox="1"/>
          <p:nvPr/>
        </p:nvSpPr>
        <p:spPr>
          <a:xfrm>
            <a:off x="7977550" y="1722275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0" name="Google Shape;530;p24"/>
          <p:cNvSpPr txBox="1"/>
          <p:nvPr/>
        </p:nvSpPr>
        <p:spPr>
          <a:xfrm>
            <a:off x="7319500" y="776763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1" name="Google Shape;531;p24"/>
          <p:cNvSpPr txBox="1"/>
          <p:nvPr/>
        </p:nvSpPr>
        <p:spPr>
          <a:xfrm>
            <a:off x="7797650" y="863913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TankSoar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32" name="Google Shape;532;p24"/>
          <p:cNvCxnSpPr>
            <a:stCxn id="509" idx="6"/>
            <a:endCxn id="531" idx="1"/>
          </p:cNvCxnSpPr>
          <p:nvPr/>
        </p:nvCxnSpPr>
        <p:spPr>
          <a:xfrm>
            <a:off x="7377048" y="951651"/>
            <a:ext cx="4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proposals on-line</a:t>
            </a:r>
            <a:endParaRPr/>
          </a:p>
        </p:txBody>
      </p:sp>
      <p:sp>
        <p:nvSpPr>
          <p:cNvPr id="565" name="Google Shape;56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single generic propose rule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elaborations to test described conditions</a:t>
            </a:r>
            <a:endParaRPr/>
          </a:p>
        </p:txBody>
      </p:sp>
      <p:sp>
        <p:nvSpPr>
          <p:cNvPr id="566" name="Google Shape;56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67" name="Google Shape;567;p26"/>
          <p:cNvSpPr/>
          <p:nvPr/>
        </p:nvSpPr>
        <p:spPr>
          <a:xfrm>
            <a:off x="6923150" y="1216575"/>
            <a:ext cx="8280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TankSoar</a:t>
            </a:r>
            <a:endParaRPr/>
          </a:p>
        </p:txBody>
      </p:sp>
      <p:grpSp>
        <p:nvGrpSpPr>
          <p:cNvPr id="568" name="Google Shape;568;p26"/>
          <p:cNvGrpSpPr/>
          <p:nvPr/>
        </p:nvGrpSpPr>
        <p:grpSpPr>
          <a:xfrm>
            <a:off x="5964050" y="1442475"/>
            <a:ext cx="2746200" cy="602500"/>
            <a:chOff x="882250" y="3057525"/>
            <a:chExt cx="2746200" cy="602500"/>
          </a:xfrm>
        </p:grpSpPr>
        <p:sp>
          <p:nvSpPr>
            <p:cNvPr id="569" name="Google Shape;569;p26"/>
            <p:cNvSpPr/>
            <p:nvPr/>
          </p:nvSpPr>
          <p:spPr>
            <a:xfrm>
              <a:off x="882250" y="3434113"/>
              <a:ext cx="7443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Attack</a:t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1883200" y="3434113"/>
              <a:ext cx="7443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Chase</a:t>
              </a:r>
              <a:endParaRPr/>
            </a:p>
          </p:txBody>
        </p:sp>
        <p:cxnSp>
          <p:nvCxnSpPr>
            <p:cNvPr id="571" name="Google Shape;571;p26"/>
            <p:cNvCxnSpPr>
              <a:stCxn id="567" idx="2"/>
              <a:endCxn id="569" idx="0"/>
            </p:cNvCxnSpPr>
            <p:nvPr/>
          </p:nvCxnSpPr>
          <p:spPr>
            <a:xfrm flipH="1">
              <a:off x="1254550" y="3057525"/>
              <a:ext cx="1000800" cy="37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2" name="Google Shape;572;p26"/>
            <p:cNvCxnSpPr>
              <a:stCxn id="567" idx="2"/>
              <a:endCxn id="570" idx="0"/>
            </p:cNvCxnSpPr>
            <p:nvPr/>
          </p:nvCxnSpPr>
          <p:spPr>
            <a:xfrm>
              <a:off x="2255350" y="3057525"/>
              <a:ext cx="0" cy="37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3" name="Google Shape;573;p26"/>
            <p:cNvSpPr/>
            <p:nvPr/>
          </p:nvSpPr>
          <p:spPr>
            <a:xfrm>
              <a:off x="2884150" y="3434125"/>
              <a:ext cx="7443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Retreat</a:t>
              </a:r>
              <a:endParaRPr/>
            </a:p>
          </p:txBody>
        </p:sp>
        <p:cxnSp>
          <p:nvCxnSpPr>
            <p:cNvPr id="574" name="Google Shape;574;p26"/>
            <p:cNvCxnSpPr>
              <a:stCxn id="567" idx="2"/>
              <a:endCxn id="573" idx="0"/>
            </p:cNvCxnSpPr>
            <p:nvPr/>
          </p:nvCxnSpPr>
          <p:spPr>
            <a:xfrm>
              <a:off x="2255350" y="3057525"/>
              <a:ext cx="1001100" cy="37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75" name="Google Shape;575;p26"/>
          <p:cNvSpPr txBox="1"/>
          <p:nvPr/>
        </p:nvSpPr>
        <p:spPr>
          <a:xfrm>
            <a:off x="457850" y="2493200"/>
            <a:ext cx="4200600" cy="244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sp {propose*operator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   (state &lt;s&gt; ^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procedure-context &lt;pc&gt;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   (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&lt;pc&gt; ^proposable &lt;p*1&gt;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   (&lt;p*1&gt; ^name &lt;name&gt;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^all-conditions-true yes)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   --&gt;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   (&lt;s&gt; ^operator &lt;o&gt; + =)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   (&lt;o&gt; ^name &lt;name&gt;) }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6" name="Google Shape;576;p26"/>
          <p:cNvSpPr/>
          <p:nvPr/>
        </p:nvSpPr>
        <p:spPr>
          <a:xfrm>
            <a:off x="6089150" y="2731713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S1</a:t>
            </a:r>
            <a:endParaRPr sz="1200"/>
          </a:p>
        </p:txBody>
      </p:sp>
      <p:sp>
        <p:nvSpPr>
          <p:cNvPr id="577" name="Google Shape;577;p26"/>
          <p:cNvSpPr/>
          <p:nvPr/>
        </p:nvSpPr>
        <p:spPr>
          <a:xfrm>
            <a:off x="7099248" y="2905976"/>
            <a:ext cx="321000" cy="3210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578" name="Google Shape;578;p26"/>
          <p:cNvSpPr/>
          <p:nvPr/>
        </p:nvSpPr>
        <p:spPr>
          <a:xfrm>
            <a:off x="6300802" y="3522195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P1</a:t>
            </a:r>
            <a:endParaRPr sz="1200"/>
          </a:p>
        </p:txBody>
      </p:sp>
      <p:sp>
        <p:nvSpPr>
          <p:cNvPr id="579" name="Google Shape;579;p26"/>
          <p:cNvSpPr/>
          <p:nvPr/>
        </p:nvSpPr>
        <p:spPr>
          <a:xfrm>
            <a:off x="7911393" y="3540032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P3</a:t>
            </a:r>
            <a:endParaRPr sz="1200"/>
          </a:p>
        </p:txBody>
      </p:sp>
      <p:sp>
        <p:nvSpPr>
          <p:cNvPr id="580" name="Google Shape;580;p26"/>
          <p:cNvSpPr txBox="1"/>
          <p:nvPr/>
        </p:nvSpPr>
        <p:spPr>
          <a:xfrm>
            <a:off x="6089150" y="4028913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attack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1" name="Google Shape;581;p26"/>
          <p:cNvSpPr txBox="1"/>
          <p:nvPr/>
        </p:nvSpPr>
        <p:spPr>
          <a:xfrm>
            <a:off x="7699750" y="4028913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retreat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82" name="Google Shape;582;p26"/>
          <p:cNvCxnSpPr>
            <a:stCxn id="576" idx="6"/>
            <a:endCxn id="577" idx="2"/>
          </p:cNvCxnSpPr>
          <p:nvPr/>
        </p:nvCxnSpPr>
        <p:spPr>
          <a:xfrm>
            <a:off x="6410150" y="2892213"/>
            <a:ext cx="68910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26"/>
          <p:cNvCxnSpPr>
            <a:stCxn id="577" idx="4"/>
            <a:endCxn id="578" idx="7"/>
          </p:cNvCxnSpPr>
          <p:nvPr/>
        </p:nvCxnSpPr>
        <p:spPr>
          <a:xfrm flipH="1">
            <a:off x="6574848" y="3226976"/>
            <a:ext cx="684900" cy="3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" name="Google Shape;584;p26"/>
          <p:cNvCxnSpPr>
            <a:stCxn id="577" idx="4"/>
            <a:endCxn id="579" idx="1"/>
          </p:cNvCxnSpPr>
          <p:nvPr/>
        </p:nvCxnSpPr>
        <p:spPr>
          <a:xfrm>
            <a:off x="7259748" y="3226976"/>
            <a:ext cx="698700" cy="36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26"/>
          <p:cNvCxnSpPr>
            <a:stCxn id="578" idx="4"/>
            <a:endCxn id="580" idx="0"/>
          </p:cNvCxnSpPr>
          <p:nvPr/>
        </p:nvCxnSpPr>
        <p:spPr>
          <a:xfrm>
            <a:off x="6461302" y="3843195"/>
            <a:ext cx="0" cy="1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" name="Google Shape;586;p26"/>
          <p:cNvCxnSpPr>
            <a:stCxn id="579" idx="4"/>
            <a:endCxn id="581" idx="0"/>
          </p:cNvCxnSpPr>
          <p:nvPr/>
        </p:nvCxnSpPr>
        <p:spPr>
          <a:xfrm>
            <a:off x="8071893" y="3861032"/>
            <a:ext cx="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7" name="Google Shape;587;p26"/>
          <p:cNvSpPr txBox="1"/>
          <p:nvPr/>
        </p:nvSpPr>
        <p:spPr>
          <a:xfrm>
            <a:off x="6428786" y="3848300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88" name="Google Shape;588;p26"/>
          <p:cNvGrpSpPr/>
          <p:nvPr/>
        </p:nvGrpSpPr>
        <p:grpSpPr>
          <a:xfrm>
            <a:off x="6894450" y="3226976"/>
            <a:ext cx="888861" cy="977436"/>
            <a:chOff x="6894450" y="3226976"/>
            <a:chExt cx="888861" cy="977436"/>
          </a:xfrm>
        </p:grpSpPr>
        <p:sp>
          <p:nvSpPr>
            <p:cNvPr id="589" name="Google Shape;589;p26"/>
            <p:cNvSpPr/>
            <p:nvPr/>
          </p:nvSpPr>
          <p:spPr>
            <a:xfrm>
              <a:off x="7106098" y="3525707"/>
              <a:ext cx="321000" cy="3210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P2</a:t>
              </a:r>
              <a:endParaRPr sz="1200"/>
            </a:p>
          </p:txBody>
        </p:sp>
        <p:sp>
          <p:nvSpPr>
            <p:cNvPr id="590" name="Google Shape;590;p26"/>
            <p:cNvSpPr txBox="1"/>
            <p:nvPr/>
          </p:nvSpPr>
          <p:spPr>
            <a:xfrm>
              <a:off x="6894450" y="4028913"/>
              <a:ext cx="7443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chase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591" name="Google Shape;591;p26"/>
            <p:cNvCxnSpPr>
              <a:stCxn id="577" idx="4"/>
              <a:endCxn id="589" idx="0"/>
            </p:cNvCxnSpPr>
            <p:nvPr/>
          </p:nvCxnSpPr>
          <p:spPr>
            <a:xfrm>
              <a:off x="7259748" y="3226976"/>
              <a:ext cx="6900" cy="29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2" name="Google Shape;592;p26"/>
            <p:cNvCxnSpPr>
              <a:stCxn id="589" idx="4"/>
              <a:endCxn id="590" idx="0"/>
            </p:cNvCxnSpPr>
            <p:nvPr/>
          </p:nvCxnSpPr>
          <p:spPr>
            <a:xfrm>
              <a:off x="7266598" y="3846707"/>
              <a:ext cx="0" cy="18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93" name="Google Shape;593;p26"/>
            <p:cNvSpPr txBox="1"/>
            <p:nvPr/>
          </p:nvSpPr>
          <p:spPr>
            <a:xfrm>
              <a:off x="7234611" y="3838850"/>
              <a:ext cx="5487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^name</a:t>
              </a:r>
              <a:endPara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594" name="Google Shape;594;p26"/>
          <p:cNvSpPr txBox="1"/>
          <p:nvPr/>
        </p:nvSpPr>
        <p:spPr>
          <a:xfrm>
            <a:off x="8039385" y="3837100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5" name="Google Shape;595;p26"/>
          <p:cNvSpPr txBox="1"/>
          <p:nvPr/>
        </p:nvSpPr>
        <p:spPr>
          <a:xfrm>
            <a:off x="7362700" y="2891588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6" name="Google Shape;596;p26"/>
          <p:cNvSpPr txBox="1"/>
          <p:nvPr/>
        </p:nvSpPr>
        <p:spPr>
          <a:xfrm>
            <a:off x="7840850" y="2978738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TankSoar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97" name="Google Shape;597;p26"/>
          <p:cNvCxnSpPr>
            <a:stCxn id="577" idx="6"/>
            <a:endCxn id="596" idx="1"/>
          </p:cNvCxnSpPr>
          <p:nvPr/>
        </p:nvCxnSpPr>
        <p:spPr>
          <a:xfrm>
            <a:off x="7420248" y="3066476"/>
            <a:ext cx="4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8" name="Google Shape;598;p26"/>
          <p:cNvSpPr txBox="1"/>
          <p:nvPr/>
        </p:nvSpPr>
        <p:spPr>
          <a:xfrm>
            <a:off x="6399043" y="2719775"/>
            <a:ext cx="1395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^procedure-context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9" name="Google Shape;599;p26"/>
          <p:cNvSpPr txBox="1"/>
          <p:nvPr/>
        </p:nvSpPr>
        <p:spPr>
          <a:xfrm>
            <a:off x="7535721" y="3240738"/>
            <a:ext cx="9846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2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0" name="Google Shape;600;p26"/>
          <p:cNvSpPr txBox="1"/>
          <p:nvPr/>
        </p:nvSpPr>
        <p:spPr>
          <a:xfrm>
            <a:off x="6156300" y="3189675"/>
            <a:ext cx="9846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2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1" name="Google Shape;601;p26"/>
          <p:cNvSpPr txBox="1"/>
          <p:nvPr/>
        </p:nvSpPr>
        <p:spPr>
          <a:xfrm>
            <a:off x="6819853" y="3349599"/>
            <a:ext cx="9846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2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Elaborating conditions</a:t>
            </a:r>
            <a:endParaRPr/>
          </a:p>
        </p:txBody>
      </p:sp>
      <p:sp>
        <p:nvSpPr>
          <p:cNvPr id="607" name="Google Shape;60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60600" cy="12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elaboration types: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 argument references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 satisfaction</a:t>
            </a:r>
            <a:endParaRPr/>
          </a:p>
        </p:txBody>
      </p:sp>
      <p:sp>
        <p:nvSpPr>
          <p:cNvPr id="608" name="Google Shape;60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09" name="Google Shape;609;p27"/>
          <p:cNvSpPr txBox="1"/>
          <p:nvPr/>
        </p:nvSpPr>
        <p:spPr>
          <a:xfrm>
            <a:off x="5728625" y="1097200"/>
            <a:ext cx="2361600" cy="1395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sp {propose*operator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(state &lt;s&gt; ^procedure-context &lt;pc&gt;)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(&lt;pc&gt; ^proposable &lt;p*1&gt;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(&lt;p*1&gt; ^name &lt;name&gt;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^all-conditions-true yes)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--&gt;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(&lt;s&gt; ^operator &lt;o&gt; + =)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(&lt;o&gt; ^name &lt;name&gt;) }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5451050" y="2865463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S1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6461148" y="3039726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X1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5662702" y="3655945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6467998" y="3659457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P2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7273293" y="3673782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P3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15" name="Google Shape;615;p27"/>
          <p:cNvSpPr txBox="1"/>
          <p:nvPr/>
        </p:nvSpPr>
        <p:spPr>
          <a:xfrm>
            <a:off x="5451050" y="4162663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attack</a:t>
            </a:r>
            <a:endParaRPr sz="1200" i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6" name="Google Shape;616;p27"/>
          <p:cNvSpPr txBox="1"/>
          <p:nvPr/>
        </p:nvSpPr>
        <p:spPr>
          <a:xfrm>
            <a:off x="6256350" y="4162663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chase</a:t>
            </a:r>
            <a:endParaRPr sz="1200" i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7" name="Google Shape;617;p27"/>
          <p:cNvSpPr txBox="1"/>
          <p:nvPr/>
        </p:nvSpPr>
        <p:spPr>
          <a:xfrm>
            <a:off x="7061650" y="4162663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retreat</a:t>
            </a:r>
            <a:endParaRPr sz="1200" i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18" name="Google Shape;618;p27"/>
          <p:cNvCxnSpPr>
            <a:stCxn id="610" idx="6"/>
            <a:endCxn id="611" idx="2"/>
          </p:cNvCxnSpPr>
          <p:nvPr/>
        </p:nvCxnSpPr>
        <p:spPr>
          <a:xfrm>
            <a:off x="5772050" y="3025963"/>
            <a:ext cx="68910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" name="Google Shape;619;p27"/>
          <p:cNvCxnSpPr>
            <a:stCxn id="611" idx="4"/>
            <a:endCxn id="612" idx="7"/>
          </p:cNvCxnSpPr>
          <p:nvPr/>
        </p:nvCxnSpPr>
        <p:spPr>
          <a:xfrm flipH="1">
            <a:off x="5936748" y="3360726"/>
            <a:ext cx="684900" cy="34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0" name="Google Shape;620;p27"/>
          <p:cNvCxnSpPr>
            <a:stCxn id="611" idx="4"/>
            <a:endCxn id="613" idx="0"/>
          </p:cNvCxnSpPr>
          <p:nvPr/>
        </p:nvCxnSpPr>
        <p:spPr>
          <a:xfrm>
            <a:off x="6621648" y="3360726"/>
            <a:ext cx="6900" cy="29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1" name="Google Shape;621;p27"/>
          <p:cNvCxnSpPr>
            <a:stCxn id="611" idx="4"/>
            <a:endCxn id="614" idx="1"/>
          </p:cNvCxnSpPr>
          <p:nvPr/>
        </p:nvCxnSpPr>
        <p:spPr>
          <a:xfrm>
            <a:off x="6621648" y="3360726"/>
            <a:ext cx="698700" cy="36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2" name="Google Shape;622;p27"/>
          <p:cNvSpPr txBox="1"/>
          <p:nvPr/>
        </p:nvSpPr>
        <p:spPr>
          <a:xfrm>
            <a:off x="5721750" y="2872163"/>
            <a:ext cx="12789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^procedure-context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3" name="Google Shape;623;p27"/>
          <p:cNvSpPr txBox="1"/>
          <p:nvPr/>
        </p:nvSpPr>
        <p:spPr>
          <a:xfrm>
            <a:off x="5569100" y="3342063"/>
            <a:ext cx="902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24" name="Google Shape;624;p27"/>
          <p:cNvCxnSpPr>
            <a:stCxn id="612" idx="4"/>
            <a:endCxn id="615" idx="0"/>
          </p:cNvCxnSpPr>
          <p:nvPr/>
        </p:nvCxnSpPr>
        <p:spPr>
          <a:xfrm>
            <a:off x="5823202" y="3976945"/>
            <a:ext cx="0" cy="1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" name="Google Shape;625;p27"/>
          <p:cNvCxnSpPr>
            <a:stCxn id="613" idx="4"/>
            <a:endCxn id="616" idx="0"/>
          </p:cNvCxnSpPr>
          <p:nvPr/>
        </p:nvCxnSpPr>
        <p:spPr>
          <a:xfrm>
            <a:off x="6628498" y="3980457"/>
            <a:ext cx="0" cy="1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" name="Google Shape;626;p27"/>
          <p:cNvCxnSpPr>
            <a:stCxn id="614" idx="4"/>
            <a:endCxn id="617" idx="0"/>
          </p:cNvCxnSpPr>
          <p:nvPr/>
        </p:nvCxnSpPr>
        <p:spPr>
          <a:xfrm>
            <a:off x="7433793" y="3994782"/>
            <a:ext cx="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7" name="Google Shape;627;p27"/>
          <p:cNvSpPr txBox="1"/>
          <p:nvPr/>
        </p:nvSpPr>
        <p:spPr>
          <a:xfrm>
            <a:off x="5772050" y="3982050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8" name="Google Shape;628;p27"/>
          <p:cNvSpPr txBox="1"/>
          <p:nvPr/>
        </p:nvSpPr>
        <p:spPr>
          <a:xfrm>
            <a:off x="6724600" y="3025338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9" name="Google Shape;629;p27"/>
          <p:cNvSpPr txBox="1"/>
          <p:nvPr/>
        </p:nvSpPr>
        <p:spPr>
          <a:xfrm>
            <a:off x="7202750" y="3112488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TankSoar</a:t>
            </a:r>
            <a:endParaRPr sz="1200" i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30" name="Google Shape;630;p27"/>
          <p:cNvCxnSpPr>
            <a:stCxn id="611" idx="6"/>
            <a:endCxn id="629" idx="1"/>
          </p:cNvCxnSpPr>
          <p:nvPr/>
        </p:nvCxnSpPr>
        <p:spPr>
          <a:xfrm>
            <a:off x="6782148" y="3200226"/>
            <a:ext cx="4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1" name="Google Shape;631;p27"/>
          <p:cNvSpPr txBox="1"/>
          <p:nvPr/>
        </p:nvSpPr>
        <p:spPr>
          <a:xfrm>
            <a:off x="174659" y="3484050"/>
            <a:ext cx="3616503" cy="1290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sp {elaborate*condition*not-equal*const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   (state &lt;s&gt; ^procedure-context.proposable.condition &lt;cond&gt;)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   (&lt;cond&gt; ^</a:t>
            </a:r>
            <a:r>
              <a:rPr lang="en" sz="1000" b="1" dirty="0">
                <a:latin typeface="Proxima Nova"/>
                <a:ea typeface="Proxima Nova"/>
                <a:cs typeface="Proxima Nova"/>
                <a:sym typeface="Proxima Nova"/>
              </a:rPr>
              <a:t>type </a:t>
            </a:r>
            <a:r>
              <a:rPr lang="en" sz="1000" b="1" i="1" dirty="0" smtClean="0">
                <a:latin typeface="Proxima Nova"/>
                <a:ea typeface="Proxima Nova"/>
                <a:cs typeface="Proxima Nova"/>
                <a:sym typeface="Proxima Nova"/>
              </a:rPr>
              <a:t>not-equal</a:t>
            </a:r>
            <a:endParaRPr lang="en" sz="1000" b="1" i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000" b="1" i="1" dirty="0" smtClean="0">
                <a:latin typeface="Proxima Nova"/>
                <a:ea typeface="Proxima Nova"/>
                <a:cs typeface="Proxima Nova"/>
                <a:sym typeface="Proxima Nova"/>
              </a:rPr>
              <a:t>                  </a:t>
            </a:r>
            <a:r>
              <a:rPr lang="en" sz="1000" dirty="0" smtClean="0">
                <a:latin typeface="Proxima Nova"/>
                <a:ea typeface="Proxima Nova"/>
                <a:cs typeface="Proxima Nova"/>
                <a:sym typeface="Proxima Nova"/>
              </a:rPr>
              <a:t>^</a:t>
            </a:r>
            <a:r>
              <a:rPr lang="en" sz="1000" b="1" dirty="0">
                <a:latin typeface="Proxima Nova"/>
                <a:ea typeface="Proxima Nova"/>
                <a:cs typeface="Proxima Nova"/>
                <a:sym typeface="Proxima Nova"/>
              </a:rPr>
              <a:t>const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&lt;c&gt;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000" dirty="0" smtClean="0">
                <a:latin typeface="Proxima Nova"/>
                <a:ea typeface="Proxima Nova"/>
                <a:cs typeface="Proxima Nova"/>
                <a:sym typeface="Proxima Nova"/>
              </a:rPr>
              <a:t>             </a:t>
            </a:r>
            <a:r>
              <a:rPr lang="en" sz="1000" dirty="0" smtClean="0"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^val1 &lt;&gt; &lt;c</a:t>
            </a:r>
            <a:r>
              <a:rPr lang="en" sz="1000" dirty="0" smtClean="0">
                <a:latin typeface="Proxima Nova"/>
                <a:ea typeface="Proxima Nova"/>
                <a:cs typeface="Proxima Nova"/>
                <a:sym typeface="Proxima Nova"/>
              </a:rPr>
              <a:t>&gt;)    # 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Tests that two args not equal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   --&gt;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   (&lt;cond&gt; ^status true) }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2" name="Google Shape;632;p27"/>
          <p:cNvSpPr txBox="1"/>
          <p:nvPr/>
        </p:nvSpPr>
        <p:spPr>
          <a:xfrm>
            <a:off x="174659" y="2315700"/>
            <a:ext cx="3616503" cy="1110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sp {elaborate*condition*arg1*val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   (state &lt;s&gt; ^procedure-context.proposable.condition &lt;cond&gt;)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   (&lt;cond&gt; ^</a:t>
            </a:r>
            <a:r>
              <a:rPr lang="en" sz="1000" b="1" dirty="0">
                <a:latin typeface="Proxima Nova"/>
                <a:ea typeface="Proxima Nova"/>
                <a:cs typeface="Proxima Nova"/>
                <a:sym typeface="Proxima Nova"/>
              </a:rPr>
              <a:t>attr1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&lt;attr&gt;)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   (&lt;s&gt; ^&lt;attr&gt; &lt;val</a:t>
            </a:r>
            <a:r>
              <a:rPr lang="en" sz="1000" dirty="0" smtClean="0">
                <a:latin typeface="Proxima Nova"/>
                <a:ea typeface="Proxima Nova"/>
                <a:cs typeface="Proxima Nova"/>
                <a:sym typeface="Proxima Nova"/>
              </a:rPr>
              <a:t>&gt;          # 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Get described memory reference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   --&gt;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   (&lt;cond&gt; ^val1 &lt;val&gt;) }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3" name="Google Shape;633;p27"/>
          <p:cNvSpPr txBox="1"/>
          <p:nvPr/>
        </p:nvSpPr>
        <p:spPr>
          <a:xfrm>
            <a:off x="6833450" y="3393125"/>
            <a:ext cx="902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0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4" name="Google Shape;634;p27"/>
          <p:cNvSpPr txBox="1"/>
          <p:nvPr/>
        </p:nvSpPr>
        <p:spPr>
          <a:xfrm>
            <a:off x="6177300" y="3426313"/>
            <a:ext cx="902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0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5" name="Google Shape;635;p27"/>
          <p:cNvSpPr txBox="1"/>
          <p:nvPr/>
        </p:nvSpPr>
        <p:spPr>
          <a:xfrm>
            <a:off x="6256350" y="3733700"/>
            <a:ext cx="2361600" cy="12519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sp {propose*operator*attack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   (state &lt;s&gt; ^name TankSoar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1000" dirty="0" smtClean="0">
                <a:latin typeface="Proxima Nova"/>
                <a:ea typeface="Proxima Nova"/>
                <a:cs typeface="Proxima Nova"/>
                <a:sym typeface="Proxima Nova"/>
              </a:rPr>
              <a:t>                   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^enemy-tank &lt;any</a:t>
            </a:r>
            <a:r>
              <a:rPr lang="en" sz="1000" dirty="0" smtClean="0"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endParaRPr lang="en"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000" dirty="0" smtClean="0">
                <a:latin typeface="Proxima Nova"/>
                <a:ea typeface="Proxima Nova"/>
                <a:cs typeface="Proxima Nova"/>
                <a:sym typeface="Proxima Nova"/>
              </a:rPr>
              <a:t>                    </a:t>
            </a:r>
            <a:r>
              <a:rPr lang="en" sz="1000" b="1" dirty="0">
                <a:latin typeface="Proxima Nova"/>
                <a:ea typeface="Proxima Nova"/>
                <a:cs typeface="Proxima Nova"/>
                <a:sym typeface="Proxima Nova"/>
              </a:rPr>
              <a:t>^missiles-energy &lt;&gt; low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   --&gt;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   (&lt;s&gt; ^operator &lt;o&gt; + = )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   (&lt;o&gt; ^name attack) }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6" name="Google Shape;636;p27"/>
          <p:cNvSpPr txBox="1"/>
          <p:nvPr/>
        </p:nvSpPr>
        <p:spPr>
          <a:xfrm>
            <a:off x="4854341" y="4653923"/>
            <a:ext cx="4686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</a:t>
            </a:r>
            <a:r>
              <a:rPr lang="en" sz="10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attr1</a:t>
            </a:r>
            <a:endParaRPr sz="10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37" name="Google Shape;637;p27"/>
          <p:cNvCxnSpPr>
            <a:endCxn id="638" idx="6"/>
          </p:cNvCxnSpPr>
          <p:nvPr/>
        </p:nvCxnSpPr>
        <p:spPr>
          <a:xfrm rot="10800000">
            <a:off x="5089998" y="3519751"/>
            <a:ext cx="572700" cy="2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8" name="Google Shape;638;p27"/>
          <p:cNvSpPr/>
          <p:nvPr/>
        </p:nvSpPr>
        <p:spPr>
          <a:xfrm>
            <a:off x="4768998" y="3359251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C1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39" name="Google Shape;639;p27"/>
          <p:cNvSpPr txBox="1"/>
          <p:nvPr/>
        </p:nvSpPr>
        <p:spPr>
          <a:xfrm rot="1663755">
            <a:off x="5005696" y="3483992"/>
            <a:ext cx="792402" cy="17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^condition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0" name="Google Shape;640;p27"/>
          <p:cNvSpPr txBox="1"/>
          <p:nvPr/>
        </p:nvSpPr>
        <p:spPr>
          <a:xfrm>
            <a:off x="4385750" y="3592275"/>
            <a:ext cx="4686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^type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1" name="Google Shape;641;p27"/>
          <p:cNvCxnSpPr>
            <a:stCxn id="638" idx="4"/>
            <a:endCxn id="642" idx="3"/>
          </p:cNvCxnSpPr>
          <p:nvPr/>
        </p:nvCxnSpPr>
        <p:spPr>
          <a:xfrm flipH="1">
            <a:off x="4460898" y="3680251"/>
            <a:ext cx="468600" cy="14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" name="Google Shape;643;p27"/>
          <p:cNvCxnSpPr>
            <a:stCxn id="638" idx="4"/>
            <a:endCxn id="644" idx="0"/>
          </p:cNvCxnSpPr>
          <p:nvPr/>
        </p:nvCxnSpPr>
        <p:spPr>
          <a:xfrm flipH="1">
            <a:off x="4927398" y="3680251"/>
            <a:ext cx="2100" cy="21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5" name="Google Shape;645;p27"/>
          <p:cNvSpPr txBox="1"/>
          <p:nvPr/>
        </p:nvSpPr>
        <p:spPr>
          <a:xfrm>
            <a:off x="4854341" y="3664348"/>
            <a:ext cx="4686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^attr1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2" name="Google Shape;642;p27"/>
          <p:cNvSpPr txBox="1"/>
          <p:nvPr/>
        </p:nvSpPr>
        <p:spPr>
          <a:xfrm>
            <a:off x="4087125" y="3736350"/>
            <a:ext cx="3738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exists</a:t>
            </a:r>
            <a:endParaRPr sz="1000" i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4" name="Google Shape;644;p27"/>
          <p:cNvSpPr txBox="1"/>
          <p:nvPr/>
        </p:nvSpPr>
        <p:spPr>
          <a:xfrm>
            <a:off x="4339550" y="3891750"/>
            <a:ext cx="1175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enemy-tank</a:t>
            </a:r>
            <a:endParaRPr sz="1000" i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6" name="Google Shape;646;p27"/>
          <p:cNvSpPr/>
          <p:nvPr/>
        </p:nvSpPr>
        <p:spPr>
          <a:xfrm>
            <a:off x="4768998" y="4272626"/>
            <a:ext cx="321000" cy="3210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C2</a:t>
            </a:r>
            <a:endParaRPr sz="1200"/>
          </a:p>
        </p:txBody>
      </p:sp>
      <p:sp>
        <p:nvSpPr>
          <p:cNvPr id="647" name="Google Shape;647;p27"/>
          <p:cNvSpPr txBox="1"/>
          <p:nvPr/>
        </p:nvSpPr>
        <p:spPr>
          <a:xfrm rot="-2408832">
            <a:off x="5007231" y="4017435"/>
            <a:ext cx="792396" cy="17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^condition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8" name="Google Shape;648;p27"/>
          <p:cNvSpPr txBox="1"/>
          <p:nvPr/>
        </p:nvSpPr>
        <p:spPr>
          <a:xfrm>
            <a:off x="4385750" y="4505650"/>
            <a:ext cx="4686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</a:t>
            </a:r>
            <a:r>
              <a:rPr lang="en" sz="10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type</a:t>
            </a:r>
            <a:endParaRPr sz="10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9" name="Google Shape;649;p27"/>
          <p:cNvCxnSpPr>
            <a:stCxn id="646" idx="4"/>
            <a:endCxn id="650" idx="3"/>
          </p:cNvCxnSpPr>
          <p:nvPr/>
        </p:nvCxnSpPr>
        <p:spPr>
          <a:xfrm flipH="1">
            <a:off x="4460898" y="4593626"/>
            <a:ext cx="468600" cy="143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" name="Google Shape;651;p27"/>
          <p:cNvCxnSpPr>
            <a:stCxn id="646" idx="4"/>
            <a:endCxn id="652" idx="0"/>
          </p:cNvCxnSpPr>
          <p:nvPr/>
        </p:nvCxnSpPr>
        <p:spPr>
          <a:xfrm flipH="1">
            <a:off x="4927398" y="4593626"/>
            <a:ext cx="2100" cy="28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0" name="Google Shape;650;p27"/>
          <p:cNvSpPr txBox="1"/>
          <p:nvPr/>
        </p:nvSpPr>
        <p:spPr>
          <a:xfrm>
            <a:off x="3881625" y="4649725"/>
            <a:ext cx="579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latin typeface="Proxima Nova"/>
                <a:ea typeface="Proxima Nova"/>
                <a:cs typeface="Proxima Nova"/>
                <a:sym typeface="Proxima Nova"/>
              </a:rPr>
              <a:t>not-equal</a:t>
            </a:r>
            <a:endParaRPr sz="1000"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2" name="Google Shape;652;p27"/>
          <p:cNvSpPr txBox="1"/>
          <p:nvPr/>
        </p:nvSpPr>
        <p:spPr>
          <a:xfrm>
            <a:off x="4339550" y="4881325"/>
            <a:ext cx="1175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latin typeface="Proxima Nova"/>
                <a:ea typeface="Proxima Nova"/>
                <a:cs typeface="Proxima Nova"/>
                <a:sym typeface="Proxima Nova"/>
              </a:rPr>
              <a:t>missiles-energy</a:t>
            </a:r>
            <a:endParaRPr sz="1000"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53" name="Google Shape;653;p27"/>
          <p:cNvCxnSpPr>
            <a:endCxn id="646" idx="7"/>
          </p:cNvCxnSpPr>
          <p:nvPr/>
        </p:nvCxnSpPr>
        <p:spPr>
          <a:xfrm flipH="1">
            <a:off x="5042989" y="3816536"/>
            <a:ext cx="619800" cy="50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4" name="Google Shape;654;p27"/>
          <p:cNvSpPr txBox="1"/>
          <p:nvPr/>
        </p:nvSpPr>
        <p:spPr>
          <a:xfrm>
            <a:off x="5508675" y="4622025"/>
            <a:ext cx="3210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latin typeface="Proxima Nova"/>
                <a:ea typeface="Proxima Nova"/>
                <a:cs typeface="Proxima Nova"/>
                <a:sym typeface="Proxima Nova"/>
              </a:rPr>
              <a:t>low</a:t>
            </a:r>
            <a:endParaRPr sz="1000"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55" name="Google Shape;655;p27"/>
          <p:cNvCxnSpPr>
            <a:stCxn id="646" idx="4"/>
            <a:endCxn id="654" idx="1"/>
          </p:cNvCxnSpPr>
          <p:nvPr/>
        </p:nvCxnSpPr>
        <p:spPr>
          <a:xfrm>
            <a:off x="4929498" y="4593626"/>
            <a:ext cx="579300" cy="11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6" name="Google Shape;656;p27"/>
          <p:cNvSpPr txBox="1"/>
          <p:nvPr/>
        </p:nvSpPr>
        <p:spPr>
          <a:xfrm>
            <a:off x="5058001" y="4489075"/>
            <a:ext cx="5265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</a:t>
            </a:r>
            <a:r>
              <a:rPr lang="en" sz="10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const</a:t>
            </a:r>
            <a:endParaRPr sz="10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57" name="Google Shape;657;p27"/>
          <p:cNvGrpSpPr/>
          <p:nvPr/>
        </p:nvGrpSpPr>
        <p:grpSpPr>
          <a:xfrm>
            <a:off x="842724" y="3173350"/>
            <a:ext cx="328876" cy="1176827"/>
            <a:chOff x="842724" y="3173350"/>
            <a:chExt cx="328876" cy="1176827"/>
          </a:xfrm>
        </p:grpSpPr>
        <p:sp>
          <p:nvSpPr>
            <p:cNvPr id="658" name="Google Shape;658;p27"/>
            <p:cNvSpPr/>
            <p:nvPr/>
          </p:nvSpPr>
          <p:spPr>
            <a:xfrm>
              <a:off x="850600" y="3173350"/>
              <a:ext cx="321000" cy="1680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842724" y="4182177"/>
              <a:ext cx="321000" cy="1680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selection</a:t>
            </a:r>
            <a:endParaRPr/>
          </a:p>
        </p:txBody>
      </p:sp>
      <p:sp>
        <p:nvSpPr>
          <p:cNvPr id="665" name="Google Shape;66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763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Proposals evaluated in parallel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normal Soar agent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via preferences: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instructions for preference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 impasse substate context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Numeric-indifferent + RL</a:t>
            </a:r>
            <a:endParaRPr/>
          </a:p>
        </p:txBody>
      </p:sp>
      <p:sp>
        <p:nvSpPr>
          <p:cNvPr id="666" name="Google Shape;66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5451050" y="3322663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S1</a:t>
            </a:r>
            <a:endParaRPr sz="1200"/>
          </a:p>
        </p:txBody>
      </p:sp>
      <p:sp>
        <p:nvSpPr>
          <p:cNvPr id="668" name="Google Shape;668;p28"/>
          <p:cNvSpPr/>
          <p:nvPr/>
        </p:nvSpPr>
        <p:spPr>
          <a:xfrm>
            <a:off x="6461148" y="3496926"/>
            <a:ext cx="321000" cy="3210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5662702" y="4113145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P1</a:t>
            </a:r>
            <a:endParaRPr sz="1200"/>
          </a:p>
        </p:txBody>
      </p:sp>
      <p:sp>
        <p:nvSpPr>
          <p:cNvPr id="670" name="Google Shape;670;p28"/>
          <p:cNvSpPr/>
          <p:nvPr/>
        </p:nvSpPr>
        <p:spPr>
          <a:xfrm>
            <a:off x="6467998" y="4116657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P2</a:t>
            </a:r>
            <a:endParaRPr sz="1200"/>
          </a:p>
        </p:txBody>
      </p:sp>
      <p:sp>
        <p:nvSpPr>
          <p:cNvPr id="671" name="Google Shape;671;p28"/>
          <p:cNvSpPr/>
          <p:nvPr/>
        </p:nvSpPr>
        <p:spPr>
          <a:xfrm>
            <a:off x="7273293" y="4130982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P3</a:t>
            </a:r>
            <a:endParaRPr sz="1200"/>
          </a:p>
        </p:txBody>
      </p:sp>
      <p:sp>
        <p:nvSpPr>
          <p:cNvPr id="672" name="Google Shape;672;p28"/>
          <p:cNvSpPr txBox="1"/>
          <p:nvPr/>
        </p:nvSpPr>
        <p:spPr>
          <a:xfrm>
            <a:off x="5451050" y="4619863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attack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3" name="Google Shape;673;p28"/>
          <p:cNvSpPr txBox="1"/>
          <p:nvPr/>
        </p:nvSpPr>
        <p:spPr>
          <a:xfrm>
            <a:off x="6256350" y="4619863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chase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4" name="Google Shape;674;p28"/>
          <p:cNvSpPr txBox="1"/>
          <p:nvPr/>
        </p:nvSpPr>
        <p:spPr>
          <a:xfrm>
            <a:off x="7061650" y="4619863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retreat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75" name="Google Shape;675;p28"/>
          <p:cNvCxnSpPr>
            <a:stCxn id="667" idx="6"/>
            <a:endCxn id="668" idx="2"/>
          </p:cNvCxnSpPr>
          <p:nvPr/>
        </p:nvCxnSpPr>
        <p:spPr>
          <a:xfrm>
            <a:off x="5772050" y="3483163"/>
            <a:ext cx="68910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6" name="Google Shape;676;p28"/>
          <p:cNvCxnSpPr>
            <a:stCxn id="668" idx="4"/>
            <a:endCxn id="669" idx="7"/>
          </p:cNvCxnSpPr>
          <p:nvPr/>
        </p:nvCxnSpPr>
        <p:spPr>
          <a:xfrm flipH="1">
            <a:off x="5936748" y="3817926"/>
            <a:ext cx="684900" cy="34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7" name="Google Shape;677;p28"/>
          <p:cNvCxnSpPr>
            <a:stCxn id="668" idx="4"/>
            <a:endCxn id="670" idx="0"/>
          </p:cNvCxnSpPr>
          <p:nvPr/>
        </p:nvCxnSpPr>
        <p:spPr>
          <a:xfrm>
            <a:off x="6621648" y="3817926"/>
            <a:ext cx="6900" cy="29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8" name="Google Shape;678;p28"/>
          <p:cNvCxnSpPr>
            <a:stCxn id="668" idx="4"/>
            <a:endCxn id="671" idx="1"/>
          </p:cNvCxnSpPr>
          <p:nvPr/>
        </p:nvCxnSpPr>
        <p:spPr>
          <a:xfrm>
            <a:off x="6621648" y="3817926"/>
            <a:ext cx="698700" cy="36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9" name="Google Shape;679;p28"/>
          <p:cNvSpPr txBox="1"/>
          <p:nvPr/>
        </p:nvSpPr>
        <p:spPr>
          <a:xfrm>
            <a:off x="5721750" y="3329363"/>
            <a:ext cx="12789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^procedure-context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0" name="Google Shape;680;p28"/>
          <p:cNvSpPr txBox="1"/>
          <p:nvPr/>
        </p:nvSpPr>
        <p:spPr>
          <a:xfrm>
            <a:off x="6833450" y="3850325"/>
            <a:ext cx="902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1" name="Google Shape;681;p28"/>
          <p:cNvSpPr txBox="1"/>
          <p:nvPr/>
        </p:nvSpPr>
        <p:spPr>
          <a:xfrm>
            <a:off x="5569100" y="3799263"/>
            <a:ext cx="902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2" name="Google Shape;682;p28"/>
          <p:cNvSpPr txBox="1"/>
          <p:nvPr/>
        </p:nvSpPr>
        <p:spPr>
          <a:xfrm>
            <a:off x="6177300" y="3883513"/>
            <a:ext cx="902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83" name="Google Shape;683;p28"/>
          <p:cNvCxnSpPr>
            <a:stCxn id="669" idx="4"/>
            <a:endCxn id="672" idx="0"/>
          </p:cNvCxnSpPr>
          <p:nvPr/>
        </p:nvCxnSpPr>
        <p:spPr>
          <a:xfrm>
            <a:off x="5823202" y="4434145"/>
            <a:ext cx="0" cy="1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4" name="Google Shape;684;p28"/>
          <p:cNvCxnSpPr>
            <a:stCxn id="670" idx="4"/>
            <a:endCxn id="673" idx="0"/>
          </p:cNvCxnSpPr>
          <p:nvPr/>
        </p:nvCxnSpPr>
        <p:spPr>
          <a:xfrm>
            <a:off x="6628498" y="4437657"/>
            <a:ext cx="0" cy="1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5" name="Google Shape;685;p28"/>
          <p:cNvCxnSpPr>
            <a:stCxn id="671" idx="4"/>
            <a:endCxn id="674" idx="0"/>
          </p:cNvCxnSpPr>
          <p:nvPr/>
        </p:nvCxnSpPr>
        <p:spPr>
          <a:xfrm>
            <a:off x="7433793" y="4451982"/>
            <a:ext cx="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6" name="Google Shape;686;p28"/>
          <p:cNvSpPr txBox="1"/>
          <p:nvPr/>
        </p:nvSpPr>
        <p:spPr>
          <a:xfrm>
            <a:off x="5772050" y="4439250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7" name="Google Shape;687;p28"/>
          <p:cNvSpPr txBox="1"/>
          <p:nvPr/>
        </p:nvSpPr>
        <p:spPr>
          <a:xfrm>
            <a:off x="6577875" y="4429800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8" name="Google Shape;688;p28"/>
          <p:cNvSpPr txBox="1"/>
          <p:nvPr/>
        </p:nvSpPr>
        <p:spPr>
          <a:xfrm>
            <a:off x="7382650" y="4428050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9" name="Google Shape;689;p28"/>
          <p:cNvSpPr txBox="1"/>
          <p:nvPr/>
        </p:nvSpPr>
        <p:spPr>
          <a:xfrm>
            <a:off x="4554900" y="3863863"/>
            <a:ext cx="593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WM: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0" name="Google Shape;690;p28"/>
          <p:cNvSpPr txBox="1"/>
          <p:nvPr/>
        </p:nvSpPr>
        <p:spPr>
          <a:xfrm>
            <a:off x="6724600" y="3482538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1" name="Google Shape;691;p28"/>
          <p:cNvSpPr txBox="1"/>
          <p:nvPr/>
        </p:nvSpPr>
        <p:spPr>
          <a:xfrm>
            <a:off x="7202750" y="3569688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TankSoar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92" name="Google Shape;692;p28"/>
          <p:cNvCxnSpPr>
            <a:stCxn id="668" idx="6"/>
            <a:endCxn id="691" idx="1"/>
          </p:cNvCxnSpPr>
          <p:nvPr/>
        </p:nvCxnSpPr>
        <p:spPr>
          <a:xfrm>
            <a:off x="6782148" y="3657426"/>
            <a:ext cx="4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3" name="Google Shape;693;p28"/>
          <p:cNvSpPr/>
          <p:nvPr/>
        </p:nvSpPr>
        <p:spPr>
          <a:xfrm>
            <a:off x="1089100" y="4164213"/>
            <a:ext cx="7443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</p:txBody>
      </p:sp>
      <p:sp>
        <p:nvSpPr>
          <p:cNvPr id="694" name="Google Shape;694;p28"/>
          <p:cNvSpPr/>
          <p:nvPr/>
        </p:nvSpPr>
        <p:spPr>
          <a:xfrm>
            <a:off x="2048200" y="3561725"/>
            <a:ext cx="8280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TankSoar</a:t>
            </a:r>
            <a:endParaRPr/>
          </a:p>
        </p:txBody>
      </p:sp>
      <p:cxnSp>
        <p:nvCxnSpPr>
          <p:cNvPr id="695" name="Google Shape;695;p28"/>
          <p:cNvCxnSpPr>
            <a:stCxn id="694" idx="2"/>
            <a:endCxn id="693" idx="0"/>
          </p:cNvCxnSpPr>
          <p:nvPr/>
        </p:nvCxnSpPr>
        <p:spPr>
          <a:xfrm flipH="1">
            <a:off x="1461400" y="3787625"/>
            <a:ext cx="1000800" cy="3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6" name="Google Shape;696;p28"/>
          <p:cNvSpPr/>
          <p:nvPr/>
        </p:nvSpPr>
        <p:spPr>
          <a:xfrm>
            <a:off x="2090050" y="4164213"/>
            <a:ext cx="7443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</a:t>
            </a:r>
            <a:endParaRPr/>
          </a:p>
        </p:txBody>
      </p:sp>
      <p:cxnSp>
        <p:nvCxnSpPr>
          <p:cNvPr id="697" name="Google Shape;697;p28"/>
          <p:cNvCxnSpPr>
            <a:stCxn id="694" idx="2"/>
            <a:endCxn id="696" idx="0"/>
          </p:cNvCxnSpPr>
          <p:nvPr/>
        </p:nvCxnSpPr>
        <p:spPr>
          <a:xfrm>
            <a:off x="2462200" y="3787625"/>
            <a:ext cx="0" cy="3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8" name="Google Shape;698;p28"/>
          <p:cNvSpPr/>
          <p:nvPr/>
        </p:nvSpPr>
        <p:spPr>
          <a:xfrm>
            <a:off x="3091000" y="4164225"/>
            <a:ext cx="7443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Retreat</a:t>
            </a:r>
            <a:endParaRPr/>
          </a:p>
        </p:txBody>
      </p:sp>
      <p:cxnSp>
        <p:nvCxnSpPr>
          <p:cNvPr id="699" name="Google Shape;699;p28"/>
          <p:cNvCxnSpPr>
            <a:stCxn id="694" idx="2"/>
            <a:endCxn id="698" idx="0"/>
          </p:cNvCxnSpPr>
          <p:nvPr/>
        </p:nvCxnSpPr>
        <p:spPr>
          <a:xfrm>
            <a:off x="2462200" y="3787625"/>
            <a:ext cx="1001100" cy="3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0" name="Google Shape;700;p28"/>
          <p:cNvSpPr txBox="1"/>
          <p:nvPr/>
        </p:nvSpPr>
        <p:spPr>
          <a:xfrm>
            <a:off x="311700" y="3863875"/>
            <a:ext cx="74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TASK: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application</a:t>
            </a:r>
            <a:endParaRPr/>
          </a:p>
        </p:txBody>
      </p:sp>
      <p:sp>
        <p:nvSpPr>
          <p:cNvPr id="706" name="Google Shape;70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173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 and select “Move Fwd”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 application with </a:t>
            </a:r>
            <a:r>
              <a:rPr lang="en" i="1"/>
              <a:t>primitives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PROP3: architecturally primitive actions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ADD, REMOVE</a:t>
            </a:r>
            <a:endParaRPr/>
          </a:p>
        </p:txBody>
      </p:sp>
      <p:sp>
        <p:nvSpPr>
          <p:cNvPr id="707" name="Google Shape;70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08" name="Google Shape;708;p29"/>
          <p:cNvSpPr txBox="1"/>
          <p:nvPr/>
        </p:nvSpPr>
        <p:spPr>
          <a:xfrm>
            <a:off x="4572000" y="3025663"/>
            <a:ext cx="593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WM: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9" name="Google Shape;709;p29"/>
          <p:cNvSpPr/>
          <p:nvPr/>
        </p:nvSpPr>
        <p:spPr>
          <a:xfrm>
            <a:off x="1089100" y="3249813"/>
            <a:ext cx="7443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</p:txBody>
      </p:sp>
      <p:sp>
        <p:nvSpPr>
          <p:cNvPr id="710" name="Google Shape;710;p29"/>
          <p:cNvSpPr/>
          <p:nvPr/>
        </p:nvSpPr>
        <p:spPr>
          <a:xfrm>
            <a:off x="2048200" y="2723525"/>
            <a:ext cx="8280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TankSoar</a:t>
            </a:r>
            <a:endParaRPr/>
          </a:p>
        </p:txBody>
      </p:sp>
      <p:cxnSp>
        <p:nvCxnSpPr>
          <p:cNvPr id="711" name="Google Shape;711;p29"/>
          <p:cNvCxnSpPr>
            <a:stCxn id="710" idx="2"/>
            <a:endCxn id="709" idx="0"/>
          </p:cNvCxnSpPr>
          <p:nvPr/>
        </p:nvCxnSpPr>
        <p:spPr>
          <a:xfrm flipH="1">
            <a:off x="1461400" y="2949425"/>
            <a:ext cx="1000800" cy="30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2" name="Google Shape;712;p29"/>
          <p:cNvSpPr/>
          <p:nvPr/>
        </p:nvSpPr>
        <p:spPr>
          <a:xfrm>
            <a:off x="2090050" y="3249813"/>
            <a:ext cx="7443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</a:t>
            </a:r>
            <a:endParaRPr/>
          </a:p>
        </p:txBody>
      </p:sp>
      <p:cxnSp>
        <p:nvCxnSpPr>
          <p:cNvPr id="713" name="Google Shape;713;p29"/>
          <p:cNvCxnSpPr>
            <a:stCxn id="710" idx="2"/>
            <a:endCxn id="712" idx="0"/>
          </p:cNvCxnSpPr>
          <p:nvPr/>
        </p:nvCxnSpPr>
        <p:spPr>
          <a:xfrm>
            <a:off x="2462200" y="2949425"/>
            <a:ext cx="0" cy="30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4" name="Google Shape;714;p29"/>
          <p:cNvSpPr/>
          <p:nvPr/>
        </p:nvSpPr>
        <p:spPr>
          <a:xfrm>
            <a:off x="3091000" y="3249825"/>
            <a:ext cx="7443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Retreat</a:t>
            </a:r>
            <a:endParaRPr/>
          </a:p>
        </p:txBody>
      </p:sp>
      <p:cxnSp>
        <p:nvCxnSpPr>
          <p:cNvPr id="715" name="Google Shape;715;p29"/>
          <p:cNvCxnSpPr>
            <a:stCxn id="710" idx="2"/>
            <a:endCxn id="714" idx="0"/>
          </p:cNvCxnSpPr>
          <p:nvPr/>
        </p:nvCxnSpPr>
        <p:spPr>
          <a:xfrm>
            <a:off x="2462200" y="2949425"/>
            <a:ext cx="1001100" cy="30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6" name="Google Shape;716;p29"/>
          <p:cNvSpPr txBox="1"/>
          <p:nvPr/>
        </p:nvSpPr>
        <p:spPr>
          <a:xfrm>
            <a:off x="311700" y="3025675"/>
            <a:ext cx="74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TASK: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7" name="Google Shape;717;p29"/>
          <p:cNvSpPr/>
          <p:nvPr/>
        </p:nvSpPr>
        <p:spPr>
          <a:xfrm>
            <a:off x="1623800" y="3731800"/>
            <a:ext cx="10371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Fwd</a:t>
            </a:r>
            <a:endParaRPr/>
          </a:p>
        </p:txBody>
      </p:sp>
      <p:sp>
        <p:nvSpPr>
          <p:cNvPr id="718" name="Google Shape;718;p29"/>
          <p:cNvSpPr/>
          <p:nvPr/>
        </p:nvSpPr>
        <p:spPr>
          <a:xfrm>
            <a:off x="727000" y="3731813"/>
            <a:ext cx="7443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Shoot</a:t>
            </a:r>
            <a:endParaRPr/>
          </a:p>
        </p:txBody>
      </p:sp>
      <p:cxnSp>
        <p:nvCxnSpPr>
          <p:cNvPr id="719" name="Google Shape;719;p29"/>
          <p:cNvCxnSpPr>
            <a:stCxn id="709" idx="2"/>
            <a:endCxn id="718" idx="0"/>
          </p:cNvCxnSpPr>
          <p:nvPr/>
        </p:nvCxnSpPr>
        <p:spPr>
          <a:xfrm flipH="1">
            <a:off x="1099150" y="3475713"/>
            <a:ext cx="362100" cy="25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0" name="Google Shape;720;p29"/>
          <p:cNvCxnSpPr>
            <a:stCxn id="709" idx="2"/>
            <a:endCxn id="717" idx="0"/>
          </p:cNvCxnSpPr>
          <p:nvPr/>
        </p:nvCxnSpPr>
        <p:spPr>
          <a:xfrm>
            <a:off x="1461250" y="3475713"/>
            <a:ext cx="681000" cy="25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1" name="Google Shape;721;p29"/>
          <p:cNvSpPr/>
          <p:nvPr/>
        </p:nvSpPr>
        <p:spPr>
          <a:xfrm>
            <a:off x="5451050" y="2484463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S2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22" name="Google Shape;722;p29"/>
          <p:cNvSpPr/>
          <p:nvPr/>
        </p:nvSpPr>
        <p:spPr>
          <a:xfrm>
            <a:off x="6461148" y="2658726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X2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723" name="Google Shape;723;p29"/>
          <p:cNvCxnSpPr>
            <a:stCxn id="721" idx="6"/>
            <a:endCxn id="722" idx="2"/>
          </p:cNvCxnSpPr>
          <p:nvPr/>
        </p:nvCxnSpPr>
        <p:spPr>
          <a:xfrm>
            <a:off x="5772050" y="2644963"/>
            <a:ext cx="68910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4" name="Google Shape;724;p29"/>
          <p:cNvSpPr txBox="1"/>
          <p:nvPr/>
        </p:nvSpPr>
        <p:spPr>
          <a:xfrm>
            <a:off x="5721750" y="2491163"/>
            <a:ext cx="12789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^procedure-context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5" name="Google Shape;725;p29"/>
          <p:cNvSpPr txBox="1"/>
          <p:nvPr/>
        </p:nvSpPr>
        <p:spPr>
          <a:xfrm>
            <a:off x="6724600" y="2644338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6" name="Google Shape;726;p29"/>
          <p:cNvSpPr txBox="1"/>
          <p:nvPr/>
        </p:nvSpPr>
        <p:spPr>
          <a:xfrm>
            <a:off x="7202750" y="2731488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attack</a:t>
            </a:r>
            <a:endParaRPr sz="1200" i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27" name="Google Shape;727;p29"/>
          <p:cNvCxnSpPr>
            <a:stCxn id="722" idx="6"/>
            <a:endCxn id="726" idx="1"/>
          </p:cNvCxnSpPr>
          <p:nvPr/>
        </p:nvCxnSpPr>
        <p:spPr>
          <a:xfrm>
            <a:off x="6782148" y="2819226"/>
            <a:ext cx="4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8" name="Google Shape;728;p29"/>
          <p:cNvSpPr/>
          <p:nvPr/>
        </p:nvSpPr>
        <p:spPr>
          <a:xfrm>
            <a:off x="5451050" y="1951063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S1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29" name="Google Shape;729;p29"/>
          <p:cNvSpPr/>
          <p:nvPr/>
        </p:nvSpPr>
        <p:spPr>
          <a:xfrm>
            <a:off x="6461148" y="2125326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X1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730" name="Google Shape;730;p29"/>
          <p:cNvCxnSpPr>
            <a:stCxn id="728" idx="6"/>
            <a:endCxn id="729" idx="2"/>
          </p:cNvCxnSpPr>
          <p:nvPr/>
        </p:nvCxnSpPr>
        <p:spPr>
          <a:xfrm>
            <a:off x="5772050" y="2111563"/>
            <a:ext cx="68910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1" name="Google Shape;731;p29"/>
          <p:cNvSpPr txBox="1"/>
          <p:nvPr/>
        </p:nvSpPr>
        <p:spPr>
          <a:xfrm>
            <a:off x="5721750" y="1957763"/>
            <a:ext cx="12789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^procedure-context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2" name="Google Shape;732;p29"/>
          <p:cNvSpPr txBox="1"/>
          <p:nvPr/>
        </p:nvSpPr>
        <p:spPr>
          <a:xfrm>
            <a:off x="6724600" y="2110938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3" name="Google Shape;733;p29"/>
          <p:cNvSpPr txBox="1"/>
          <p:nvPr/>
        </p:nvSpPr>
        <p:spPr>
          <a:xfrm>
            <a:off x="7202750" y="2198088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TankSoar</a:t>
            </a:r>
            <a:endParaRPr sz="1200" i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34" name="Google Shape;734;p29"/>
          <p:cNvCxnSpPr>
            <a:endCxn id="733" idx="1"/>
          </p:cNvCxnSpPr>
          <p:nvPr/>
        </p:nvCxnSpPr>
        <p:spPr>
          <a:xfrm>
            <a:off x="6782150" y="2285838"/>
            <a:ext cx="4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5" name="Google Shape;735;p29"/>
          <p:cNvSpPr txBox="1"/>
          <p:nvPr/>
        </p:nvSpPr>
        <p:spPr>
          <a:xfrm>
            <a:off x="5995000" y="502900"/>
            <a:ext cx="2361600" cy="1129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sp {apply*move-fwd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(state &lt;s&gt; ^operator.name move-fwd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^io.output-link &lt;output&gt;)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--&gt;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(&lt;output&gt; ^move &lt;m*1&gt;)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    (&lt;m*1&gt; ^direction forward)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}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6" name="Google Shape;736;p29"/>
          <p:cNvSpPr/>
          <p:nvPr/>
        </p:nvSpPr>
        <p:spPr>
          <a:xfrm>
            <a:off x="684700" y="4213825"/>
            <a:ext cx="10800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ADD-move-id</a:t>
            </a:r>
            <a:endParaRPr sz="1200"/>
          </a:p>
        </p:txBody>
      </p:sp>
      <p:sp>
        <p:nvSpPr>
          <p:cNvPr id="737" name="Google Shape;737;p29"/>
          <p:cNvSpPr/>
          <p:nvPr/>
        </p:nvSpPr>
        <p:spPr>
          <a:xfrm>
            <a:off x="1949800" y="4213825"/>
            <a:ext cx="19353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ADD-direction-forward</a:t>
            </a:r>
            <a:endParaRPr sz="1200"/>
          </a:p>
        </p:txBody>
      </p:sp>
      <p:cxnSp>
        <p:nvCxnSpPr>
          <p:cNvPr id="738" name="Google Shape;738;p29"/>
          <p:cNvCxnSpPr>
            <a:stCxn id="717" idx="2"/>
            <a:endCxn id="737" idx="0"/>
          </p:cNvCxnSpPr>
          <p:nvPr/>
        </p:nvCxnSpPr>
        <p:spPr>
          <a:xfrm>
            <a:off x="2142350" y="3957700"/>
            <a:ext cx="775200" cy="25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9" name="Google Shape;739;p29"/>
          <p:cNvCxnSpPr>
            <a:stCxn id="717" idx="2"/>
            <a:endCxn id="736" idx="0"/>
          </p:cNvCxnSpPr>
          <p:nvPr/>
        </p:nvCxnSpPr>
        <p:spPr>
          <a:xfrm flipH="1">
            <a:off x="1224650" y="3957700"/>
            <a:ext cx="917700" cy="25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0" name="Google Shape;740;p29"/>
          <p:cNvSpPr/>
          <p:nvPr/>
        </p:nvSpPr>
        <p:spPr>
          <a:xfrm>
            <a:off x="5451050" y="3017863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S3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41" name="Google Shape;741;p29"/>
          <p:cNvSpPr/>
          <p:nvPr/>
        </p:nvSpPr>
        <p:spPr>
          <a:xfrm>
            <a:off x="6461148" y="3192126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X3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742" name="Google Shape;742;p29"/>
          <p:cNvCxnSpPr>
            <a:stCxn id="740" idx="6"/>
            <a:endCxn id="741" idx="2"/>
          </p:cNvCxnSpPr>
          <p:nvPr/>
        </p:nvCxnSpPr>
        <p:spPr>
          <a:xfrm>
            <a:off x="5772050" y="3178363"/>
            <a:ext cx="68910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3" name="Google Shape;743;p29"/>
          <p:cNvSpPr txBox="1"/>
          <p:nvPr/>
        </p:nvSpPr>
        <p:spPr>
          <a:xfrm>
            <a:off x="5721750" y="3024563"/>
            <a:ext cx="12789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^procedure-context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29"/>
          <p:cNvSpPr txBox="1"/>
          <p:nvPr/>
        </p:nvSpPr>
        <p:spPr>
          <a:xfrm>
            <a:off x="6724600" y="3177738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5" name="Google Shape;745;p29"/>
          <p:cNvSpPr txBox="1"/>
          <p:nvPr/>
        </p:nvSpPr>
        <p:spPr>
          <a:xfrm>
            <a:off x="7202750" y="3264888"/>
            <a:ext cx="7443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move-fwd</a:t>
            </a:r>
            <a:endParaRPr sz="1200" i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6" name="Google Shape;746;p29"/>
          <p:cNvCxnSpPr>
            <a:stCxn id="741" idx="6"/>
            <a:endCxn id="745" idx="1"/>
          </p:cNvCxnSpPr>
          <p:nvPr/>
        </p:nvCxnSpPr>
        <p:spPr>
          <a:xfrm>
            <a:off x="6782148" y="3352626"/>
            <a:ext cx="4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7" name="Google Shape;747;p29"/>
          <p:cNvSpPr/>
          <p:nvPr/>
        </p:nvSpPr>
        <p:spPr>
          <a:xfrm>
            <a:off x="2706552" y="4695825"/>
            <a:ext cx="4206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</a:t>
            </a:r>
            <a:endParaRPr sz="1200"/>
          </a:p>
        </p:txBody>
      </p:sp>
      <p:cxnSp>
        <p:nvCxnSpPr>
          <p:cNvPr id="748" name="Google Shape;748;p29"/>
          <p:cNvCxnSpPr>
            <a:stCxn id="737" idx="2"/>
            <a:endCxn id="747" idx="0"/>
          </p:cNvCxnSpPr>
          <p:nvPr/>
        </p:nvCxnSpPr>
        <p:spPr>
          <a:xfrm flipH="1">
            <a:off x="2916850" y="4439725"/>
            <a:ext cx="600" cy="25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9" name="Google Shape;749;p29"/>
          <p:cNvSpPr/>
          <p:nvPr/>
        </p:nvSpPr>
        <p:spPr>
          <a:xfrm>
            <a:off x="3131200" y="4695850"/>
            <a:ext cx="1788600" cy="225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&lt;m*1&gt; ^direction forward</a:t>
            </a:r>
            <a:endParaRPr sz="1200"/>
          </a:p>
        </p:txBody>
      </p:sp>
      <p:sp>
        <p:nvSpPr>
          <p:cNvPr id="750" name="Google Shape;750;p29"/>
          <p:cNvSpPr/>
          <p:nvPr/>
        </p:nvSpPr>
        <p:spPr>
          <a:xfrm>
            <a:off x="5451050" y="3551263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S4</a:t>
            </a:r>
            <a:endParaRPr sz="1200"/>
          </a:p>
        </p:txBody>
      </p:sp>
      <p:sp>
        <p:nvSpPr>
          <p:cNvPr id="751" name="Google Shape;751;p29"/>
          <p:cNvSpPr/>
          <p:nvPr/>
        </p:nvSpPr>
        <p:spPr>
          <a:xfrm>
            <a:off x="6461148" y="3725526"/>
            <a:ext cx="321000" cy="3210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X4</a:t>
            </a:r>
            <a:endParaRPr/>
          </a:p>
        </p:txBody>
      </p:sp>
      <p:sp>
        <p:nvSpPr>
          <p:cNvPr id="752" name="Google Shape;752;p29"/>
          <p:cNvSpPr txBox="1"/>
          <p:nvPr/>
        </p:nvSpPr>
        <p:spPr>
          <a:xfrm>
            <a:off x="6281149" y="4818425"/>
            <a:ext cx="6810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latin typeface="Proxima Nova"/>
                <a:ea typeface="Proxima Nova"/>
                <a:cs typeface="Proxima Nova"/>
                <a:sym typeface="Proxima Nova"/>
              </a:rPr>
              <a:t>direction</a:t>
            </a:r>
            <a:endParaRPr sz="1200"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53" name="Google Shape;753;p29"/>
          <p:cNvCxnSpPr>
            <a:stCxn id="750" idx="6"/>
            <a:endCxn id="751" idx="2"/>
          </p:cNvCxnSpPr>
          <p:nvPr/>
        </p:nvCxnSpPr>
        <p:spPr>
          <a:xfrm>
            <a:off x="5772050" y="3711763"/>
            <a:ext cx="68910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4" name="Google Shape;754;p29"/>
          <p:cNvCxnSpPr>
            <a:stCxn id="751" idx="4"/>
            <a:endCxn id="755" idx="0"/>
          </p:cNvCxnSpPr>
          <p:nvPr/>
        </p:nvCxnSpPr>
        <p:spPr>
          <a:xfrm>
            <a:off x="6621648" y="4046526"/>
            <a:ext cx="1800" cy="189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6" name="Google Shape;756;p29"/>
          <p:cNvSpPr txBox="1"/>
          <p:nvPr/>
        </p:nvSpPr>
        <p:spPr>
          <a:xfrm>
            <a:off x="5721750" y="3557963"/>
            <a:ext cx="12789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^procedure-context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7" name="Google Shape;757;p29"/>
          <p:cNvSpPr txBox="1"/>
          <p:nvPr/>
        </p:nvSpPr>
        <p:spPr>
          <a:xfrm>
            <a:off x="6572375" y="4059788"/>
            <a:ext cx="9024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58" name="Google Shape;758;p29"/>
          <p:cNvCxnSpPr>
            <a:stCxn id="755" idx="4"/>
            <a:endCxn id="752" idx="0"/>
          </p:cNvCxnSpPr>
          <p:nvPr/>
        </p:nvCxnSpPr>
        <p:spPr>
          <a:xfrm flipH="1">
            <a:off x="6621730" y="4556520"/>
            <a:ext cx="1800" cy="2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9" name="Google Shape;759;p29"/>
          <p:cNvSpPr txBox="1"/>
          <p:nvPr/>
        </p:nvSpPr>
        <p:spPr>
          <a:xfrm>
            <a:off x="6640025" y="4561625"/>
            <a:ext cx="4206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^attr1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0" name="Google Shape;760;p29"/>
          <p:cNvSpPr txBox="1"/>
          <p:nvPr/>
        </p:nvSpPr>
        <p:spPr>
          <a:xfrm>
            <a:off x="6724600" y="3711138"/>
            <a:ext cx="5487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1" name="Google Shape;761;p29"/>
          <p:cNvSpPr txBox="1"/>
          <p:nvPr/>
        </p:nvSpPr>
        <p:spPr>
          <a:xfrm>
            <a:off x="7202750" y="3798300"/>
            <a:ext cx="15318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ADD-direction-forward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62" name="Google Shape;762;p29"/>
          <p:cNvCxnSpPr>
            <a:stCxn id="751" idx="6"/>
            <a:endCxn id="761" idx="1"/>
          </p:cNvCxnSpPr>
          <p:nvPr/>
        </p:nvCxnSpPr>
        <p:spPr>
          <a:xfrm>
            <a:off x="6782148" y="3886026"/>
            <a:ext cx="4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3" name="Google Shape;763;p29"/>
          <p:cNvSpPr txBox="1"/>
          <p:nvPr/>
        </p:nvSpPr>
        <p:spPr>
          <a:xfrm>
            <a:off x="5958491" y="4397773"/>
            <a:ext cx="4686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^type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4" name="Google Shape;764;p29"/>
          <p:cNvSpPr txBox="1"/>
          <p:nvPr/>
        </p:nvSpPr>
        <p:spPr>
          <a:xfrm>
            <a:off x="5574400" y="4591950"/>
            <a:ext cx="4206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latin typeface="Proxima Nova"/>
                <a:ea typeface="Proxima Nova"/>
                <a:cs typeface="Proxima Nova"/>
                <a:sym typeface="Proxima Nova"/>
              </a:rPr>
              <a:t>ADD</a:t>
            </a:r>
            <a:endParaRPr sz="1200"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65" name="Google Shape;765;p29"/>
          <p:cNvCxnSpPr>
            <a:stCxn id="755" idx="3"/>
            <a:endCxn id="764" idx="3"/>
          </p:cNvCxnSpPr>
          <p:nvPr/>
        </p:nvCxnSpPr>
        <p:spPr>
          <a:xfrm flipH="1">
            <a:off x="5994940" y="4509510"/>
            <a:ext cx="515100" cy="17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6" name="Google Shape;766;p29"/>
          <p:cNvSpPr txBox="1"/>
          <p:nvPr/>
        </p:nvSpPr>
        <p:spPr>
          <a:xfrm>
            <a:off x="7207487" y="4591950"/>
            <a:ext cx="6810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latin typeface="Proxima Nova"/>
                <a:ea typeface="Proxima Nova"/>
                <a:cs typeface="Proxima Nova"/>
                <a:sym typeface="Proxima Nova"/>
              </a:rPr>
              <a:t>forward</a:t>
            </a:r>
            <a:endParaRPr sz="1200"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67" name="Google Shape;767;p29"/>
          <p:cNvCxnSpPr>
            <a:stCxn id="755" idx="5"/>
            <a:endCxn id="766" idx="1"/>
          </p:cNvCxnSpPr>
          <p:nvPr/>
        </p:nvCxnSpPr>
        <p:spPr>
          <a:xfrm>
            <a:off x="6737021" y="4509510"/>
            <a:ext cx="470400" cy="17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5" name="Google Shape;755;p29"/>
          <p:cNvSpPr/>
          <p:nvPr/>
        </p:nvSpPr>
        <p:spPr>
          <a:xfrm>
            <a:off x="6463030" y="4235520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P8</a:t>
            </a:r>
            <a:endParaRPr sz="1200"/>
          </a:p>
        </p:txBody>
      </p:sp>
      <p:sp>
        <p:nvSpPr>
          <p:cNvPr id="768" name="Google Shape;768;p29"/>
          <p:cNvSpPr txBox="1"/>
          <p:nvPr/>
        </p:nvSpPr>
        <p:spPr>
          <a:xfrm>
            <a:off x="6923575" y="4401013"/>
            <a:ext cx="420600" cy="1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^const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goal structure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721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Modify goal structure on-line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subgoals of what?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</a:t>
            </a:r>
            <a:r>
              <a:rPr lang="en" i="1"/>
              <a:t>not </a:t>
            </a:r>
            <a:r>
              <a:rPr lang="en"/>
              <a:t>given knowledge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20987"/>
            <a:ext cx="4344025" cy="30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841350" y="2831625"/>
            <a:ext cx="8280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TankSoar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727000" y="3660013"/>
            <a:ext cx="1933900" cy="1059700"/>
            <a:chOff x="727000" y="3660013"/>
            <a:chExt cx="1933900" cy="1059700"/>
          </a:xfrm>
        </p:grpSpPr>
        <p:sp>
          <p:nvSpPr>
            <p:cNvPr id="68" name="Google Shape;68;p14"/>
            <p:cNvSpPr/>
            <p:nvPr/>
          </p:nvSpPr>
          <p:spPr>
            <a:xfrm>
              <a:off x="1623800" y="4493800"/>
              <a:ext cx="10371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Move Fwd</a:t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000" y="4493813"/>
              <a:ext cx="7443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Shoot</a:t>
              </a:r>
              <a:endParaRPr/>
            </a:p>
          </p:txBody>
        </p:sp>
        <p:cxnSp>
          <p:nvCxnSpPr>
            <p:cNvPr id="70" name="Google Shape;70;p14"/>
            <p:cNvCxnSpPr>
              <a:stCxn id="71" idx="2"/>
              <a:endCxn id="69" idx="0"/>
            </p:cNvCxnSpPr>
            <p:nvPr/>
          </p:nvCxnSpPr>
          <p:spPr>
            <a:xfrm flipH="1">
              <a:off x="1099300" y="3660013"/>
              <a:ext cx="155100" cy="83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" name="Google Shape;72;p14"/>
            <p:cNvCxnSpPr>
              <a:stCxn id="71" idx="2"/>
              <a:endCxn id="68" idx="0"/>
            </p:cNvCxnSpPr>
            <p:nvPr/>
          </p:nvCxnSpPr>
          <p:spPr>
            <a:xfrm>
              <a:off x="1254400" y="3660013"/>
              <a:ext cx="888000" cy="83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73" name="Google Shape;73;p14"/>
          <p:cNvCxnSpPr>
            <a:stCxn id="74" idx="2"/>
            <a:endCxn id="68" idx="0"/>
          </p:cNvCxnSpPr>
          <p:nvPr/>
        </p:nvCxnSpPr>
        <p:spPr>
          <a:xfrm flipH="1">
            <a:off x="2142250" y="3660013"/>
            <a:ext cx="113100" cy="8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5" name="Google Shape;75;p14"/>
          <p:cNvGrpSpPr/>
          <p:nvPr/>
        </p:nvGrpSpPr>
        <p:grpSpPr>
          <a:xfrm>
            <a:off x="2142400" y="3660025"/>
            <a:ext cx="1708088" cy="1059675"/>
            <a:chOff x="2142400" y="3660025"/>
            <a:chExt cx="1708088" cy="1059675"/>
          </a:xfrm>
        </p:grpSpPr>
        <p:sp>
          <p:nvSpPr>
            <p:cNvPr id="76" name="Google Shape;76;p14"/>
            <p:cNvSpPr/>
            <p:nvPr/>
          </p:nvSpPr>
          <p:spPr>
            <a:xfrm>
              <a:off x="2813388" y="4493800"/>
              <a:ext cx="10371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Turn-Around</a:t>
              </a:r>
              <a:endParaRPr/>
            </a:p>
          </p:txBody>
        </p:sp>
        <p:cxnSp>
          <p:nvCxnSpPr>
            <p:cNvPr id="77" name="Google Shape;77;p14"/>
            <p:cNvCxnSpPr>
              <a:stCxn id="78" idx="2"/>
              <a:endCxn id="68" idx="0"/>
            </p:cNvCxnSpPr>
            <p:nvPr/>
          </p:nvCxnSpPr>
          <p:spPr>
            <a:xfrm flipH="1">
              <a:off x="2142400" y="3660025"/>
              <a:ext cx="1113900" cy="83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" name="Google Shape;79;p14"/>
            <p:cNvCxnSpPr>
              <a:stCxn id="78" idx="2"/>
              <a:endCxn id="76" idx="0"/>
            </p:cNvCxnSpPr>
            <p:nvPr/>
          </p:nvCxnSpPr>
          <p:spPr>
            <a:xfrm>
              <a:off x="3256300" y="3660025"/>
              <a:ext cx="75600" cy="83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0" name="Google Shape;80;p14"/>
          <p:cNvGrpSpPr/>
          <p:nvPr/>
        </p:nvGrpSpPr>
        <p:grpSpPr>
          <a:xfrm>
            <a:off x="882250" y="3057525"/>
            <a:ext cx="2746200" cy="602500"/>
            <a:chOff x="882250" y="3057525"/>
            <a:chExt cx="2746200" cy="602500"/>
          </a:xfrm>
        </p:grpSpPr>
        <p:sp>
          <p:nvSpPr>
            <p:cNvPr id="71" name="Google Shape;71;p14"/>
            <p:cNvSpPr/>
            <p:nvPr/>
          </p:nvSpPr>
          <p:spPr>
            <a:xfrm>
              <a:off x="882250" y="3434113"/>
              <a:ext cx="7443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Attack</a:t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883200" y="3434113"/>
              <a:ext cx="7443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Chase</a:t>
              </a:r>
              <a:endParaRPr/>
            </a:p>
          </p:txBody>
        </p:sp>
        <p:cxnSp>
          <p:nvCxnSpPr>
            <p:cNvPr id="81" name="Google Shape;81;p14"/>
            <p:cNvCxnSpPr>
              <a:stCxn id="66" idx="2"/>
              <a:endCxn id="71" idx="0"/>
            </p:cNvCxnSpPr>
            <p:nvPr/>
          </p:nvCxnSpPr>
          <p:spPr>
            <a:xfrm flipH="1">
              <a:off x="1254550" y="3057525"/>
              <a:ext cx="1000800" cy="37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" name="Google Shape;82;p14"/>
            <p:cNvCxnSpPr>
              <a:stCxn id="66" idx="2"/>
              <a:endCxn id="74" idx="0"/>
            </p:cNvCxnSpPr>
            <p:nvPr/>
          </p:nvCxnSpPr>
          <p:spPr>
            <a:xfrm>
              <a:off x="2255350" y="3057525"/>
              <a:ext cx="0" cy="37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2884150" y="3434125"/>
              <a:ext cx="7443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Retreat</a:t>
              </a:r>
              <a:endParaRPr/>
            </a:p>
          </p:txBody>
        </p:sp>
        <p:cxnSp>
          <p:nvCxnSpPr>
            <p:cNvPr id="83" name="Google Shape;83;p14"/>
            <p:cNvCxnSpPr>
              <a:stCxn id="66" idx="2"/>
              <a:endCxn id="78" idx="0"/>
            </p:cNvCxnSpPr>
            <p:nvPr/>
          </p:nvCxnSpPr>
          <p:spPr>
            <a:xfrm>
              <a:off x="2255350" y="3057525"/>
              <a:ext cx="1001100" cy="37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goal structure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721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Modify goal structure on-line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subgoals of what?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</a:t>
            </a:r>
            <a:r>
              <a:rPr lang="en" i="1"/>
              <a:t>not </a:t>
            </a:r>
            <a:r>
              <a:rPr lang="en"/>
              <a:t>given knowledge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Proposal and application rules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20987"/>
            <a:ext cx="4344025" cy="30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4201350" y="1327825"/>
            <a:ext cx="2319000" cy="1634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sp {attack*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propose*move-fwd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(state &lt;s&gt; ^superstate &lt;ss&gt;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   ^io.input-link &lt;input&gt;)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&lt;ss&gt; ^operator.name attack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(&lt;input&gt; ^radar.tank &lt;t&gt;)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--&gt;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(&lt;s&gt; ^operator &lt;o&gt; + = 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(&lt;o&gt; ^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name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move-fwd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) 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702194" y="1327825"/>
            <a:ext cx="2319000" cy="1634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sp {chase*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propose*move-fwd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(state &lt;s&gt; ^superstate &lt;ss&gt;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   ^io.input-link &lt;input&gt;)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&lt;ss&gt; ^operator.name chase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(&lt;input&gt; ^blocked.forward no)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--&gt;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(&lt;s&gt; ^operator &lt;o&gt; + = 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(&lt;o&gt; ^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name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move-fwd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) 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470150" y="3120375"/>
            <a:ext cx="2787000" cy="1239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sp {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apply*move-fwd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(state &lt;s&gt; ^operator.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name move-fwd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     ^io.output-link &lt;output&gt;)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--&gt;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(&lt;output&gt; ^move &lt;m*1&gt;)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(&lt;m*1&gt; ^direction forward) 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882250" y="3434113"/>
            <a:ext cx="7443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1841350" y="2831625"/>
            <a:ext cx="8280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TankSoar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1883200" y="3434113"/>
            <a:ext cx="7443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2813388" y="4493800"/>
            <a:ext cx="10371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Turn-Around</a:t>
            </a:r>
            <a:endParaRPr/>
          </a:p>
        </p:txBody>
      </p:sp>
      <p:cxnSp>
        <p:nvCxnSpPr>
          <p:cNvPr id="99" name="Google Shape;99;p15"/>
          <p:cNvCxnSpPr>
            <a:stCxn id="96" idx="2"/>
            <a:endCxn id="95" idx="0"/>
          </p:cNvCxnSpPr>
          <p:nvPr/>
        </p:nvCxnSpPr>
        <p:spPr>
          <a:xfrm flipH="1">
            <a:off x="1254550" y="3057525"/>
            <a:ext cx="1000800" cy="3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5"/>
          <p:cNvCxnSpPr>
            <a:stCxn id="96" idx="2"/>
            <a:endCxn id="97" idx="0"/>
          </p:cNvCxnSpPr>
          <p:nvPr/>
        </p:nvCxnSpPr>
        <p:spPr>
          <a:xfrm>
            <a:off x="2255350" y="3057525"/>
            <a:ext cx="0" cy="3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5"/>
          <p:cNvSpPr/>
          <p:nvPr/>
        </p:nvSpPr>
        <p:spPr>
          <a:xfrm>
            <a:off x="1623800" y="4493800"/>
            <a:ext cx="10371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Fwd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27000" y="4493813"/>
            <a:ext cx="7443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Shoot</a:t>
            </a:r>
            <a:endParaRPr/>
          </a:p>
        </p:txBody>
      </p:sp>
      <p:cxnSp>
        <p:nvCxnSpPr>
          <p:cNvPr id="103" name="Google Shape;103;p15"/>
          <p:cNvCxnSpPr>
            <a:stCxn id="104" idx="2"/>
            <a:endCxn id="101" idx="0"/>
          </p:cNvCxnSpPr>
          <p:nvPr/>
        </p:nvCxnSpPr>
        <p:spPr>
          <a:xfrm flipH="1">
            <a:off x="2142400" y="3660025"/>
            <a:ext cx="1113900" cy="8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5"/>
          <p:cNvCxnSpPr>
            <a:stCxn id="95" idx="2"/>
            <a:endCxn id="102" idx="0"/>
          </p:cNvCxnSpPr>
          <p:nvPr/>
        </p:nvCxnSpPr>
        <p:spPr>
          <a:xfrm flipH="1">
            <a:off x="1099300" y="3660013"/>
            <a:ext cx="155100" cy="8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>
            <a:stCxn id="95" idx="2"/>
            <a:endCxn id="101" idx="0"/>
          </p:cNvCxnSpPr>
          <p:nvPr/>
        </p:nvCxnSpPr>
        <p:spPr>
          <a:xfrm>
            <a:off x="1254400" y="3660013"/>
            <a:ext cx="888000" cy="8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>
            <a:stCxn id="97" idx="2"/>
            <a:endCxn id="101" idx="0"/>
          </p:cNvCxnSpPr>
          <p:nvPr/>
        </p:nvCxnSpPr>
        <p:spPr>
          <a:xfrm flipH="1">
            <a:off x="2142250" y="3660013"/>
            <a:ext cx="113100" cy="8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5"/>
          <p:cNvCxnSpPr>
            <a:stCxn id="104" idx="2"/>
            <a:endCxn id="98" idx="0"/>
          </p:cNvCxnSpPr>
          <p:nvPr/>
        </p:nvCxnSpPr>
        <p:spPr>
          <a:xfrm>
            <a:off x="3256300" y="3660025"/>
            <a:ext cx="75600" cy="8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5"/>
          <p:cNvSpPr/>
          <p:nvPr/>
        </p:nvSpPr>
        <p:spPr>
          <a:xfrm>
            <a:off x="2884150" y="3434125"/>
            <a:ext cx="7443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Retreat</a:t>
            </a:r>
            <a:endParaRPr/>
          </a:p>
        </p:txBody>
      </p:sp>
      <p:cxnSp>
        <p:nvCxnSpPr>
          <p:cNvPr id="109" name="Google Shape;109;p15"/>
          <p:cNvCxnSpPr>
            <a:stCxn id="96" idx="2"/>
            <a:endCxn id="104" idx="0"/>
          </p:cNvCxnSpPr>
          <p:nvPr/>
        </p:nvCxnSpPr>
        <p:spPr>
          <a:xfrm>
            <a:off x="2255350" y="3057525"/>
            <a:ext cx="1001100" cy="3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proposal rules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721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Proposal rules are fixed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 not easily modified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20987"/>
            <a:ext cx="4344025" cy="30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882250" y="3434113"/>
            <a:ext cx="7443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1841350" y="2831625"/>
            <a:ext cx="8280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TankSoar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2813388" y="4493800"/>
            <a:ext cx="10371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Turn-Around</a:t>
            </a:r>
            <a:endParaRPr/>
          </a:p>
        </p:txBody>
      </p:sp>
      <p:cxnSp>
        <p:nvCxnSpPr>
          <p:cNvPr id="121" name="Google Shape;121;p16"/>
          <p:cNvCxnSpPr>
            <a:stCxn id="119" idx="2"/>
            <a:endCxn id="118" idx="0"/>
          </p:cNvCxnSpPr>
          <p:nvPr/>
        </p:nvCxnSpPr>
        <p:spPr>
          <a:xfrm flipH="1">
            <a:off x="1254550" y="3057525"/>
            <a:ext cx="1000800" cy="3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6"/>
          <p:cNvSpPr/>
          <p:nvPr/>
        </p:nvSpPr>
        <p:spPr>
          <a:xfrm>
            <a:off x="1623800" y="4493800"/>
            <a:ext cx="10371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Fwd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27000" y="4493813"/>
            <a:ext cx="7443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Shoot</a:t>
            </a:r>
            <a:endParaRPr/>
          </a:p>
        </p:txBody>
      </p:sp>
      <p:cxnSp>
        <p:nvCxnSpPr>
          <p:cNvPr id="124" name="Google Shape;124;p16"/>
          <p:cNvCxnSpPr>
            <a:stCxn id="125" idx="2"/>
            <a:endCxn id="122" idx="0"/>
          </p:cNvCxnSpPr>
          <p:nvPr/>
        </p:nvCxnSpPr>
        <p:spPr>
          <a:xfrm flipH="1">
            <a:off x="2142400" y="3660025"/>
            <a:ext cx="1113900" cy="8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6"/>
          <p:cNvCxnSpPr>
            <a:stCxn id="118" idx="2"/>
            <a:endCxn id="123" idx="0"/>
          </p:cNvCxnSpPr>
          <p:nvPr/>
        </p:nvCxnSpPr>
        <p:spPr>
          <a:xfrm flipH="1">
            <a:off x="1099300" y="3660013"/>
            <a:ext cx="155100" cy="8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6"/>
          <p:cNvCxnSpPr>
            <a:stCxn id="118" idx="2"/>
            <a:endCxn id="122" idx="0"/>
          </p:cNvCxnSpPr>
          <p:nvPr/>
        </p:nvCxnSpPr>
        <p:spPr>
          <a:xfrm>
            <a:off x="1254400" y="3660013"/>
            <a:ext cx="888000" cy="8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28" name="Google Shape;128;p16"/>
          <p:cNvGrpSpPr/>
          <p:nvPr/>
        </p:nvGrpSpPr>
        <p:grpSpPr>
          <a:xfrm>
            <a:off x="1883200" y="3057525"/>
            <a:ext cx="744300" cy="1436188"/>
            <a:chOff x="1883200" y="3057525"/>
            <a:chExt cx="744300" cy="1436188"/>
          </a:xfrm>
        </p:grpSpPr>
        <p:sp>
          <p:nvSpPr>
            <p:cNvPr id="129" name="Google Shape;129;p16"/>
            <p:cNvSpPr/>
            <p:nvPr/>
          </p:nvSpPr>
          <p:spPr>
            <a:xfrm>
              <a:off x="1883200" y="3434113"/>
              <a:ext cx="7443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Chase</a:t>
              </a:r>
              <a:endParaRPr/>
            </a:p>
          </p:txBody>
        </p:sp>
        <p:cxnSp>
          <p:nvCxnSpPr>
            <p:cNvPr id="130" name="Google Shape;130;p16"/>
            <p:cNvCxnSpPr>
              <a:stCxn id="119" idx="2"/>
              <a:endCxn id="129" idx="0"/>
            </p:cNvCxnSpPr>
            <p:nvPr/>
          </p:nvCxnSpPr>
          <p:spPr>
            <a:xfrm>
              <a:off x="2255350" y="3057525"/>
              <a:ext cx="0" cy="37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" name="Google Shape;131;p16"/>
            <p:cNvCxnSpPr>
              <a:stCxn id="129" idx="2"/>
              <a:endCxn id="122" idx="0"/>
            </p:cNvCxnSpPr>
            <p:nvPr/>
          </p:nvCxnSpPr>
          <p:spPr>
            <a:xfrm flipH="1">
              <a:off x="2142250" y="3660013"/>
              <a:ext cx="113100" cy="83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32" name="Google Shape;132;p16"/>
          <p:cNvCxnSpPr>
            <a:stCxn id="125" idx="2"/>
            <a:endCxn id="120" idx="0"/>
          </p:cNvCxnSpPr>
          <p:nvPr/>
        </p:nvCxnSpPr>
        <p:spPr>
          <a:xfrm>
            <a:off x="3256300" y="3660025"/>
            <a:ext cx="75600" cy="8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6"/>
          <p:cNvSpPr/>
          <p:nvPr/>
        </p:nvSpPr>
        <p:spPr>
          <a:xfrm>
            <a:off x="2884150" y="3434125"/>
            <a:ext cx="7443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Retreat</a:t>
            </a:r>
            <a:endParaRPr/>
          </a:p>
        </p:txBody>
      </p:sp>
      <p:cxnSp>
        <p:nvCxnSpPr>
          <p:cNvPr id="133" name="Google Shape;133;p16"/>
          <p:cNvCxnSpPr>
            <a:stCxn id="119" idx="2"/>
            <a:endCxn id="125" idx="0"/>
          </p:cNvCxnSpPr>
          <p:nvPr/>
        </p:nvCxnSpPr>
        <p:spPr>
          <a:xfrm>
            <a:off x="2255350" y="3057525"/>
            <a:ext cx="1001100" cy="3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4" name="Google Shape;134;p16"/>
          <p:cNvGrpSpPr/>
          <p:nvPr/>
        </p:nvGrpSpPr>
        <p:grpSpPr>
          <a:xfrm>
            <a:off x="1254400" y="3660013"/>
            <a:ext cx="961200" cy="833900"/>
            <a:chOff x="1254400" y="3660013"/>
            <a:chExt cx="961200" cy="833900"/>
          </a:xfrm>
        </p:grpSpPr>
        <p:sp>
          <p:nvSpPr>
            <p:cNvPr id="135" name="Google Shape;135;p16"/>
            <p:cNvSpPr/>
            <p:nvPr/>
          </p:nvSpPr>
          <p:spPr>
            <a:xfrm>
              <a:off x="1471300" y="3917613"/>
              <a:ext cx="7443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Chase</a:t>
              </a:r>
              <a:endParaRPr/>
            </a:p>
          </p:txBody>
        </p:sp>
        <p:cxnSp>
          <p:nvCxnSpPr>
            <p:cNvPr id="136" name="Google Shape;136;p16"/>
            <p:cNvCxnSpPr>
              <a:stCxn id="135" idx="2"/>
              <a:endCxn id="122" idx="0"/>
            </p:cNvCxnSpPr>
            <p:nvPr/>
          </p:nvCxnSpPr>
          <p:spPr>
            <a:xfrm>
              <a:off x="1843450" y="4143513"/>
              <a:ext cx="298800" cy="3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137;p16"/>
            <p:cNvCxnSpPr>
              <a:stCxn id="118" idx="2"/>
              <a:endCxn id="135" idx="0"/>
            </p:cNvCxnSpPr>
            <p:nvPr/>
          </p:nvCxnSpPr>
          <p:spPr>
            <a:xfrm>
              <a:off x="1254400" y="3660013"/>
              <a:ext cx="5892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38" name="Google Shape;138;p16"/>
          <p:cNvSpPr txBox="1"/>
          <p:nvPr/>
        </p:nvSpPr>
        <p:spPr>
          <a:xfrm>
            <a:off x="4201350" y="1327825"/>
            <a:ext cx="2319000" cy="1634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sp {attack*propose*move-fwd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(state &lt;s&gt; ^superstate &lt;ss&gt;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   ^io.input-link &lt;input&gt;)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&lt;ss&gt; ^operator.name attack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(&lt;input&gt; ^radar.tank &lt;t&gt;)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--&gt;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(&lt;s&gt; ^operator &lt;o&gt; + = 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(&lt;o&gt; ^name move-fwd) 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6702194" y="1327825"/>
            <a:ext cx="2319000" cy="1634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sp {chase*propose*move-fwd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(state &lt;s&gt; ^superstate &lt;ss&gt;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   ^io.input-link &lt;input&gt;)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&lt;ss&gt; ^operator.name chase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(&lt;input&gt; ^blocked.forward no)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--&gt;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(&lt;s&gt; ^operator &lt;o&gt; + = 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(&lt;o&gt; ^name move-fwd) 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5470150" y="3120375"/>
            <a:ext cx="2787000" cy="1239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sp {apply*move-fwd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(state &lt;s&gt; ^operator.name move-fwd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     ^io.output-link &lt;output&gt;)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--&gt;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(&lt;output&gt; ^move &lt;m*1&gt;)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  (&lt;m*1&gt; ^direction forward) }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Declarative flexibility</a:t>
            </a:r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1"/>
          </p:nvPr>
        </p:nvSpPr>
        <p:spPr>
          <a:xfrm>
            <a:off x="311700" y="3056600"/>
            <a:ext cx="53511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Yes: “</a:t>
            </a:r>
            <a:r>
              <a:rPr lang="en" b="1"/>
              <a:t>Procedure Context</a:t>
            </a:r>
            <a:r>
              <a:rPr lang="en"/>
              <a:t>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talk: Show how </a:t>
            </a:r>
            <a:r>
              <a:rPr lang="en" i="1"/>
              <a:t>can </a:t>
            </a:r>
            <a:r>
              <a:rPr lang="en"/>
              <a:t>use, not if should use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Next talk: Interesting results for cognitive modeling</a:t>
            </a:r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5498100" y="987750"/>
            <a:ext cx="2746200" cy="828400"/>
            <a:chOff x="5498100" y="987750"/>
            <a:chExt cx="2746200" cy="828400"/>
          </a:xfrm>
        </p:grpSpPr>
        <p:sp>
          <p:nvSpPr>
            <p:cNvPr id="149" name="Google Shape;149;p17"/>
            <p:cNvSpPr/>
            <p:nvPr/>
          </p:nvSpPr>
          <p:spPr>
            <a:xfrm>
              <a:off x="6457200" y="987750"/>
              <a:ext cx="8280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TankSoar</a:t>
              </a:r>
              <a:endParaRPr/>
            </a:p>
          </p:txBody>
        </p:sp>
        <p:grpSp>
          <p:nvGrpSpPr>
            <p:cNvPr id="150" name="Google Shape;150;p17"/>
            <p:cNvGrpSpPr/>
            <p:nvPr/>
          </p:nvGrpSpPr>
          <p:grpSpPr>
            <a:xfrm>
              <a:off x="5498100" y="1213650"/>
              <a:ext cx="2746200" cy="602500"/>
              <a:chOff x="882250" y="3057525"/>
              <a:chExt cx="2746200" cy="602500"/>
            </a:xfrm>
          </p:grpSpPr>
          <p:sp>
            <p:nvSpPr>
              <p:cNvPr id="151" name="Google Shape;151;p17"/>
              <p:cNvSpPr/>
              <p:nvPr/>
            </p:nvSpPr>
            <p:spPr>
              <a:xfrm>
                <a:off x="882250" y="3434113"/>
                <a:ext cx="744300" cy="225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Attack</a:t>
                </a:r>
                <a:endParaRPr/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1883200" y="3434113"/>
                <a:ext cx="744300" cy="225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Chase</a:t>
                </a:r>
                <a:endParaRPr/>
              </a:p>
            </p:txBody>
          </p:sp>
          <p:cxnSp>
            <p:nvCxnSpPr>
              <p:cNvPr id="153" name="Google Shape;153;p17"/>
              <p:cNvCxnSpPr>
                <a:stCxn id="149" idx="2"/>
                <a:endCxn id="151" idx="0"/>
              </p:cNvCxnSpPr>
              <p:nvPr/>
            </p:nvCxnSpPr>
            <p:spPr>
              <a:xfrm flipH="1">
                <a:off x="1254550" y="3057525"/>
                <a:ext cx="1000800" cy="3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4" name="Google Shape;154;p17"/>
              <p:cNvCxnSpPr>
                <a:stCxn id="149" idx="2"/>
                <a:endCxn id="152" idx="0"/>
              </p:cNvCxnSpPr>
              <p:nvPr/>
            </p:nvCxnSpPr>
            <p:spPr>
              <a:xfrm>
                <a:off x="2255350" y="3057525"/>
                <a:ext cx="0" cy="3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55" name="Google Shape;155;p17"/>
              <p:cNvSpPr/>
              <p:nvPr/>
            </p:nvSpPr>
            <p:spPr>
              <a:xfrm>
                <a:off x="2884150" y="3434125"/>
                <a:ext cx="744300" cy="225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Retreat</a:t>
                </a:r>
                <a:endParaRPr/>
              </a:p>
            </p:txBody>
          </p:sp>
          <p:cxnSp>
            <p:nvCxnSpPr>
              <p:cNvPr id="156" name="Google Shape;156;p17"/>
              <p:cNvCxnSpPr>
                <a:stCxn id="149" idx="2"/>
                <a:endCxn id="155" idx="0"/>
              </p:cNvCxnSpPr>
              <p:nvPr/>
            </p:nvCxnSpPr>
            <p:spPr>
              <a:xfrm>
                <a:off x="2255350" y="3057525"/>
                <a:ext cx="1001100" cy="37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157" name="Google Shape;157;p17"/>
          <p:cNvGrpSpPr/>
          <p:nvPr/>
        </p:nvGrpSpPr>
        <p:grpSpPr>
          <a:xfrm>
            <a:off x="5292425" y="2214651"/>
            <a:ext cx="3616073" cy="2102295"/>
            <a:chOff x="5216225" y="2443251"/>
            <a:chExt cx="3616073" cy="2102295"/>
          </a:xfrm>
        </p:grpSpPr>
        <p:sp>
          <p:nvSpPr>
            <p:cNvPr id="158" name="Google Shape;158;p17"/>
            <p:cNvSpPr txBox="1"/>
            <p:nvPr/>
          </p:nvSpPr>
          <p:spPr>
            <a:xfrm>
              <a:off x="5766610" y="4018346"/>
              <a:ext cx="8118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^name</a:t>
              </a:r>
              <a:endPara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216225" y="2443251"/>
              <a:ext cx="321000" cy="3210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</a:rPr>
                <a:t>S1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633762" y="2624133"/>
              <a:ext cx="474900" cy="474900"/>
            </a:xfrm>
            <a:prstGeom prst="ellipse">
              <a:avLst/>
            </a:prstGeom>
            <a:solidFill>
              <a:srgbClr val="EFEFE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X1</a:t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5604825" y="3535858"/>
              <a:ext cx="474900" cy="4749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P1</a:t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6643897" y="3541055"/>
              <a:ext cx="474900" cy="4749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P2</a:t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7682970" y="3562249"/>
              <a:ext cx="474900" cy="4749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P3</a:t>
              </a:r>
              <a:endParaRPr/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6330754" y="4285570"/>
              <a:ext cx="11013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i="1">
                  <a:latin typeface="Proxima Nova"/>
                  <a:ea typeface="Proxima Nova"/>
                  <a:cs typeface="Proxima Nova"/>
                  <a:sym typeface="Proxima Nova"/>
                </a:rPr>
                <a:t>chase</a:t>
              </a:r>
              <a:endParaRPr sz="1800"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7369834" y="4285570"/>
              <a:ext cx="11013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i="1">
                  <a:latin typeface="Proxima Nova"/>
                  <a:ea typeface="Proxima Nova"/>
                  <a:cs typeface="Proxima Nova"/>
                  <a:sym typeface="Proxima Nova"/>
                </a:rPr>
                <a:t>retreat</a:t>
              </a:r>
              <a:endParaRPr sz="1800"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66" name="Google Shape;166;p17"/>
            <p:cNvCxnSpPr>
              <a:stCxn id="159" idx="6"/>
              <a:endCxn id="160" idx="2"/>
            </p:cNvCxnSpPr>
            <p:nvPr/>
          </p:nvCxnSpPr>
          <p:spPr>
            <a:xfrm>
              <a:off x="5537225" y="2603751"/>
              <a:ext cx="1096500" cy="25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167;p17"/>
            <p:cNvCxnSpPr>
              <a:stCxn id="160" idx="4"/>
              <a:endCxn id="161" idx="7"/>
            </p:cNvCxnSpPr>
            <p:nvPr/>
          </p:nvCxnSpPr>
          <p:spPr>
            <a:xfrm flipH="1">
              <a:off x="6010212" y="3099033"/>
              <a:ext cx="861000" cy="506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17"/>
            <p:cNvCxnSpPr>
              <a:stCxn id="160" idx="4"/>
              <a:endCxn id="162" idx="0"/>
            </p:cNvCxnSpPr>
            <p:nvPr/>
          </p:nvCxnSpPr>
          <p:spPr>
            <a:xfrm>
              <a:off x="6871212" y="3099033"/>
              <a:ext cx="10200" cy="441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" name="Google Shape;169;p17"/>
            <p:cNvCxnSpPr>
              <a:stCxn id="160" idx="4"/>
              <a:endCxn id="163" idx="1"/>
            </p:cNvCxnSpPr>
            <p:nvPr/>
          </p:nvCxnSpPr>
          <p:spPr>
            <a:xfrm>
              <a:off x="6871212" y="3099033"/>
              <a:ext cx="881400" cy="53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7"/>
            <p:cNvCxnSpPr>
              <a:stCxn id="161" idx="4"/>
              <a:endCxn id="171" idx="0"/>
            </p:cNvCxnSpPr>
            <p:nvPr/>
          </p:nvCxnSpPr>
          <p:spPr>
            <a:xfrm>
              <a:off x="5842275" y="4010758"/>
              <a:ext cx="0" cy="27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2" name="Google Shape;172;p17"/>
            <p:cNvCxnSpPr>
              <a:stCxn id="162" idx="4"/>
              <a:endCxn id="164" idx="0"/>
            </p:cNvCxnSpPr>
            <p:nvPr/>
          </p:nvCxnSpPr>
          <p:spPr>
            <a:xfrm>
              <a:off x="6881347" y="4015955"/>
              <a:ext cx="0" cy="26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Google Shape;173;p17"/>
            <p:cNvCxnSpPr>
              <a:stCxn id="163" idx="4"/>
              <a:endCxn id="165" idx="0"/>
            </p:cNvCxnSpPr>
            <p:nvPr/>
          </p:nvCxnSpPr>
          <p:spPr>
            <a:xfrm>
              <a:off x="7920420" y="4037149"/>
              <a:ext cx="0" cy="2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" name="Google Shape;174;p17"/>
            <p:cNvSpPr txBox="1"/>
            <p:nvPr/>
          </p:nvSpPr>
          <p:spPr>
            <a:xfrm>
              <a:off x="6806466" y="4004364"/>
              <a:ext cx="8118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^name</a:t>
              </a:r>
              <a:endPara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844768" y="4001775"/>
              <a:ext cx="8118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^name</a:t>
              </a:r>
              <a:endPara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7023553" y="2602844"/>
              <a:ext cx="8118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^name</a:t>
              </a:r>
              <a:endPara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7730998" y="2731787"/>
              <a:ext cx="11013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i="1">
                  <a:latin typeface="Proxima Nova"/>
                  <a:ea typeface="Proxima Nova"/>
                  <a:cs typeface="Proxima Nova"/>
                  <a:sym typeface="Proxima Nova"/>
                </a:rPr>
                <a:t>TankSoar</a:t>
              </a:r>
              <a:endParaRPr sz="1800"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78" name="Google Shape;178;p17"/>
            <p:cNvCxnSpPr>
              <a:stCxn id="160" idx="6"/>
              <a:endCxn id="177" idx="1"/>
            </p:cNvCxnSpPr>
            <p:nvPr/>
          </p:nvCxnSpPr>
          <p:spPr>
            <a:xfrm>
              <a:off x="7108662" y="2861583"/>
              <a:ext cx="62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17"/>
            <p:cNvSpPr txBox="1"/>
            <p:nvPr/>
          </p:nvSpPr>
          <p:spPr>
            <a:xfrm>
              <a:off x="5291675" y="4285745"/>
              <a:ext cx="11013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i="1">
                  <a:latin typeface="Proxima Nova"/>
                  <a:ea typeface="Proxima Nova"/>
                  <a:cs typeface="Proxima Nova"/>
                  <a:sym typeface="Proxima Nova"/>
                </a:rPr>
                <a:t>attack</a:t>
              </a:r>
              <a:endParaRPr sz="1800"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79" name="Google Shape;179;p17"/>
          <p:cNvSpPr txBox="1"/>
          <p:nvPr/>
        </p:nvSpPr>
        <p:spPr>
          <a:xfrm>
            <a:off x="5463588" y="2147615"/>
            <a:ext cx="18921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^procedure-context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1100" cy="18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Declarative knowledge is not fixed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change links easily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stable (save to SMEM)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use declarative form for goal structure?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Ideas</a:t>
            </a:r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1"/>
          </p:nvPr>
        </p:nvSpPr>
        <p:spPr>
          <a:xfrm>
            <a:off x="311775" y="1000075"/>
            <a:ext cx="5652300" cy="16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Declarative representation for </a:t>
            </a:r>
            <a:r>
              <a:rPr lang="en" sz="1600" i="1"/>
              <a:t>proposals</a:t>
            </a:r>
            <a:endParaRPr sz="1600" i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Operator conditions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Operator name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Use rules to </a:t>
            </a:r>
            <a:r>
              <a:rPr lang="en" sz="1600" i="1"/>
              <a:t>construct </a:t>
            </a:r>
            <a:r>
              <a:rPr lang="en" sz="1600"/>
              <a:t>proposal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all conditions true, </a:t>
            </a:r>
            <a:br>
              <a:rPr lang="en" sz="1600"/>
            </a:br>
            <a:r>
              <a:rPr lang="en" sz="1600"/>
              <a:t>propose &lt;operator name&gt;</a:t>
            </a:r>
            <a:endParaRPr sz="1600"/>
          </a:p>
        </p:txBody>
      </p:sp>
      <p:sp>
        <p:nvSpPr>
          <p:cNvPr id="188" name="Google Shape;188;p18"/>
          <p:cNvSpPr txBox="1"/>
          <p:nvPr/>
        </p:nvSpPr>
        <p:spPr>
          <a:xfrm>
            <a:off x="241225" y="3165800"/>
            <a:ext cx="2949600" cy="1711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 {propose*operator*attack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(state &lt;s&gt; ^name TankSoar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	       ^enemy-tank &lt;any&gt;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^missiles-energy &lt;&gt; low)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--&gt;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(&lt;s&gt; ^operator &lt;o&gt; + = 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(&lt;o&gt; ^name attack) }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5444825" y="1909851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862362" y="2090733"/>
            <a:ext cx="474900" cy="4749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5833425" y="3002458"/>
            <a:ext cx="474900" cy="4749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cxnSp>
        <p:nvCxnSpPr>
          <p:cNvPr id="192" name="Google Shape;192;p18"/>
          <p:cNvCxnSpPr>
            <a:stCxn id="189" idx="6"/>
            <a:endCxn id="190" idx="2"/>
          </p:cNvCxnSpPr>
          <p:nvPr/>
        </p:nvCxnSpPr>
        <p:spPr>
          <a:xfrm>
            <a:off x="5765825" y="2070351"/>
            <a:ext cx="10965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" name="Google Shape;193;p18"/>
          <p:cNvSpPr txBox="1"/>
          <p:nvPr/>
        </p:nvSpPr>
        <p:spPr>
          <a:xfrm>
            <a:off x="5542536" y="2538054"/>
            <a:ext cx="1335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4" name="Google Shape;194;p18"/>
          <p:cNvCxnSpPr>
            <a:stCxn id="191" idx="4"/>
            <a:endCxn id="195" idx="0"/>
          </p:cNvCxnSpPr>
          <p:nvPr/>
        </p:nvCxnSpPr>
        <p:spPr>
          <a:xfrm>
            <a:off x="6070875" y="3477358"/>
            <a:ext cx="0" cy="27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18"/>
          <p:cNvSpPr txBox="1"/>
          <p:nvPr/>
        </p:nvSpPr>
        <p:spPr>
          <a:xfrm>
            <a:off x="5995210" y="3484946"/>
            <a:ext cx="8118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7" name="Google Shape;197;p18"/>
          <p:cNvCxnSpPr>
            <a:stCxn id="190" idx="4"/>
            <a:endCxn id="191" idx="7"/>
          </p:cNvCxnSpPr>
          <p:nvPr/>
        </p:nvCxnSpPr>
        <p:spPr>
          <a:xfrm flipH="1">
            <a:off x="6238812" y="2565633"/>
            <a:ext cx="861000" cy="506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8" name="Google Shape;198;p18"/>
          <p:cNvGrpSpPr/>
          <p:nvPr/>
        </p:nvGrpSpPr>
        <p:grpSpPr>
          <a:xfrm>
            <a:off x="6442396" y="2565633"/>
            <a:ext cx="2442771" cy="1446337"/>
            <a:chOff x="6442396" y="2565633"/>
            <a:chExt cx="2442771" cy="1446337"/>
          </a:xfrm>
        </p:grpSpPr>
        <p:sp>
          <p:nvSpPr>
            <p:cNvPr id="199" name="Google Shape;199;p18"/>
            <p:cNvSpPr/>
            <p:nvPr/>
          </p:nvSpPr>
          <p:spPr>
            <a:xfrm>
              <a:off x="6872497" y="3007655"/>
              <a:ext cx="474900" cy="4749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P2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7911570" y="3028849"/>
              <a:ext cx="474900" cy="4749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P3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6559354" y="3752170"/>
              <a:ext cx="11013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i="1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chase</a:t>
              </a:r>
              <a:endParaRPr sz="1800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2" name="Google Shape;202;p18"/>
            <p:cNvSpPr txBox="1"/>
            <p:nvPr/>
          </p:nvSpPr>
          <p:spPr>
            <a:xfrm>
              <a:off x="7598434" y="3752170"/>
              <a:ext cx="11013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i="1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retreat</a:t>
              </a:r>
              <a:endParaRPr sz="1800"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203" name="Google Shape;203;p18"/>
            <p:cNvCxnSpPr>
              <a:stCxn id="190" idx="4"/>
              <a:endCxn id="199" idx="0"/>
            </p:cNvCxnSpPr>
            <p:nvPr/>
          </p:nvCxnSpPr>
          <p:spPr>
            <a:xfrm>
              <a:off x="7099812" y="2565633"/>
              <a:ext cx="10200" cy="441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" name="Google Shape;204;p18"/>
            <p:cNvCxnSpPr>
              <a:stCxn id="190" idx="4"/>
              <a:endCxn id="200" idx="1"/>
            </p:cNvCxnSpPr>
            <p:nvPr/>
          </p:nvCxnSpPr>
          <p:spPr>
            <a:xfrm>
              <a:off x="7099812" y="2565633"/>
              <a:ext cx="881400" cy="53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5" name="Google Shape;205;p18"/>
            <p:cNvSpPr txBox="1"/>
            <p:nvPr/>
          </p:nvSpPr>
          <p:spPr>
            <a:xfrm>
              <a:off x="7413201" y="2613603"/>
              <a:ext cx="13350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^proposable</a:t>
              </a:r>
              <a:endPara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6442396" y="2662706"/>
              <a:ext cx="13350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^proposable</a:t>
              </a:r>
              <a:endPara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207" name="Google Shape;207;p18"/>
            <p:cNvCxnSpPr>
              <a:stCxn id="199" idx="4"/>
              <a:endCxn id="201" idx="0"/>
            </p:cNvCxnSpPr>
            <p:nvPr/>
          </p:nvCxnSpPr>
          <p:spPr>
            <a:xfrm>
              <a:off x="7109947" y="3482555"/>
              <a:ext cx="0" cy="26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" name="Google Shape;208;p18"/>
            <p:cNvCxnSpPr>
              <a:stCxn id="200" idx="4"/>
              <a:endCxn id="202" idx="0"/>
            </p:cNvCxnSpPr>
            <p:nvPr/>
          </p:nvCxnSpPr>
          <p:spPr>
            <a:xfrm>
              <a:off x="8149020" y="3503749"/>
              <a:ext cx="0" cy="2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9" name="Google Shape;209;p18"/>
            <p:cNvSpPr txBox="1"/>
            <p:nvPr/>
          </p:nvSpPr>
          <p:spPr>
            <a:xfrm>
              <a:off x="7035066" y="3470964"/>
              <a:ext cx="8118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^name</a:t>
              </a:r>
              <a:endPara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8073368" y="3468375"/>
              <a:ext cx="8118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^name</a:t>
              </a:r>
              <a:endPara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11" name="Google Shape;211;p18"/>
          <p:cNvSpPr txBox="1"/>
          <p:nvPr/>
        </p:nvSpPr>
        <p:spPr>
          <a:xfrm>
            <a:off x="7252153" y="2069444"/>
            <a:ext cx="8118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7959598" y="2198387"/>
            <a:ext cx="11013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TankSoar</a:t>
            </a:r>
            <a:endParaRPr sz="18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3" name="Google Shape;213;p18"/>
          <p:cNvCxnSpPr>
            <a:stCxn id="190" idx="6"/>
            <a:endCxn id="212" idx="1"/>
          </p:cNvCxnSpPr>
          <p:nvPr/>
        </p:nvCxnSpPr>
        <p:spPr>
          <a:xfrm>
            <a:off x="7337262" y="2328183"/>
            <a:ext cx="62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18"/>
          <p:cNvSpPr txBox="1"/>
          <p:nvPr/>
        </p:nvSpPr>
        <p:spPr>
          <a:xfrm>
            <a:off x="5520275" y="3752170"/>
            <a:ext cx="11013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attack</a:t>
            </a:r>
            <a:endParaRPr sz="18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14" name="Google Shape;214;p18"/>
          <p:cNvGrpSpPr/>
          <p:nvPr/>
        </p:nvGrpSpPr>
        <p:grpSpPr>
          <a:xfrm>
            <a:off x="3721950" y="2778825"/>
            <a:ext cx="2175708" cy="1786475"/>
            <a:chOff x="3493350" y="2550225"/>
            <a:chExt cx="2175708" cy="1786475"/>
          </a:xfrm>
        </p:grpSpPr>
        <p:sp>
          <p:nvSpPr>
            <p:cNvPr id="215" name="Google Shape;215;p18"/>
            <p:cNvSpPr txBox="1"/>
            <p:nvPr/>
          </p:nvSpPr>
          <p:spPr>
            <a:xfrm>
              <a:off x="4605566" y="3933798"/>
              <a:ext cx="4686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^attr1</a:t>
              </a:r>
              <a:endPara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216" name="Google Shape;216;p18"/>
            <p:cNvCxnSpPr>
              <a:stCxn id="191" idx="2"/>
              <a:endCxn id="217" idx="6"/>
            </p:cNvCxnSpPr>
            <p:nvPr/>
          </p:nvCxnSpPr>
          <p:spPr>
            <a:xfrm rot="10800000">
              <a:off x="4841325" y="2723308"/>
              <a:ext cx="763500" cy="288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7" name="Google Shape;217;p18"/>
            <p:cNvSpPr/>
            <p:nvPr/>
          </p:nvSpPr>
          <p:spPr>
            <a:xfrm>
              <a:off x="4520223" y="2562926"/>
              <a:ext cx="321000" cy="3210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C1</a:t>
              </a:r>
              <a:endParaRPr sz="1200"/>
            </a:p>
          </p:txBody>
        </p:sp>
        <p:sp>
          <p:nvSpPr>
            <p:cNvPr id="218" name="Google Shape;218;p18"/>
            <p:cNvSpPr txBox="1"/>
            <p:nvPr/>
          </p:nvSpPr>
          <p:spPr>
            <a:xfrm rot="1273278">
              <a:off x="4833181" y="2687722"/>
              <a:ext cx="792328" cy="175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^condition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4136975" y="2795950"/>
              <a:ext cx="4686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^type</a:t>
              </a:r>
              <a:endPara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220" name="Google Shape;220;p18"/>
            <p:cNvCxnSpPr>
              <a:stCxn id="217" idx="4"/>
              <a:endCxn id="221" idx="3"/>
            </p:cNvCxnSpPr>
            <p:nvPr/>
          </p:nvCxnSpPr>
          <p:spPr>
            <a:xfrm flipH="1">
              <a:off x="4212123" y="2883926"/>
              <a:ext cx="468600" cy="14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2" name="Google Shape;222;p18"/>
            <p:cNvCxnSpPr>
              <a:stCxn id="217" idx="4"/>
              <a:endCxn id="223" idx="0"/>
            </p:cNvCxnSpPr>
            <p:nvPr/>
          </p:nvCxnSpPr>
          <p:spPr>
            <a:xfrm flipH="1">
              <a:off x="4678623" y="2883926"/>
              <a:ext cx="2100" cy="211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4" name="Google Shape;224;p18"/>
            <p:cNvSpPr txBox="1"/>
            <p:nvPr/>
          </p:nvSpPr>
          <p:spPr>
            <a:xfrm>
              <a:off x="4605566" y="2868023"/>
              <a:ext cx="4686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^attr1</a:t>
              </a:r>
              <a:endPara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3743550" y="2940025"/>
              <a:ext cx="4686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exists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090775" y="3095425"/>
              <a:ext cx="11754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enemy-tank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25" name="Google Shape;225;p18"/>
            <p:cNvSpPr txBox="1"/>
            <p:nvPr/>
          </p:nvSpPr>
          <p:spPr>
            <a:xfrm rot="-2228078">
              <a:off x="4904144" y="3228272"/>
              <a:ext cx="792128" cy="175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^condition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26" name="Google Shape;226;p18"/>
            <p:cNvSpPr txBox="1"/>
            <p:nvPr/>
          </p:nvSpPr>
          <p:spPr>
            <a:xfrm>
              <a:off x="4136975" y="3785525"/>
              <a:ext cx="4686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^type</a:t>
              </a:r>
              <a:endPara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227" name="Google Shape;227;p18"/>
            <p:cNvCxnSpPr>
              <a:stCxn id="228" idx="4"/>
              <a:endCxn id="229" idx="3"/>
            </p:cNvCxnSpPr>
            <p:nvPr/>
          </p:nvCxnSpPr>
          <p:spPr>
            <a:xfrm flipH="1">
              <a:off x="4305123" y="3873501"/>
              <a:ext cx="375600" cy="14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0" name="Google Shape;230;p18"/>
            <p:cNvCxnSpPr>
              <a:stCxn id="228" idx="4"/>
              <a:endCxn id="231" idx="0"/>
            </p:cNvCxnSpPr>
            <p:nvPr/>
          </p:nvCxnSpPr>
          <p:spPr>
            <a:xfrm flipH="1">
              <a:off x="4678623" y="3873501"/>
              <a:ext cx="2100" cy="287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9" name="Google Shape;229;p18"/>
            <p:cNvSpPr txBox="1"/>
            <p:nvPr/>
          </p:nvSpPr>
          <p:spPr>
            <a:xfrm>
              <a:off x="3493350" y="3929600"/>
              <a:ext cx="8118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not-equal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1" name="Google Shape;231;p18"/>
            <p:cNvSpPr txBox="1"/>
            <p:nvPr/>
          </p:nvSpPr>
          <p:spPr>
            <a:xfrm>
              <a:off x="4021225" y="4161200"/>
              <a:ext cx="13146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missiles-energy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232" name="Google Shape;232;p18"/>
            <p:cNvCxnSpPr>
              <a:stCxn id="191" idx="2"/>
              <a:endCxn id="228" idx="7"/>
            </p:cNvCxnSpPr>
            <p:nvPr/>
          </p:nvCxnSpPr>
          <p:spPr>
            <a:xfrm flipH="1">
              <a:off x="4794225" y="3011308"/>
              <a:ext cx="810600" cy="588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3" name="Google Shape;233;p18"/>
            <p:cNvSpPr txBox="1"/>
            <p:nvPr/>
          </p:nvSpPr>
          <p:spPr>
            <a:xfrm>
              <a:off x="5259900" y="3901900"/>
              <a:ext cx="3210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low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234" name="Google Shape;234;p18"/>
            <p:cNvCxnSpPr>
              <a:stCxn id="228" idx="4"/>
              <a:endCxn id="233" idx="1"/>
            </p:cNvCxnSpPr>
            <p:nvPr/>
          </p:nvCxnSpPr>
          <p:spPr>
            <a:xfrm>
              <a:off x="4680723" y="3873501"/>
              <a:ext cx="579300" cy="11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" name="Google Shape;235;p18"/>
            <p:cNvSpPr txBox="1"/>
            <p:nvPr/>
          </p:nvSpPr>
          <p:spPr>
            <a:xfrm>
              <a:off x="4809226" y="3768950"/>
              <a:ext cx="5265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^const</a:t>
              </a:r>
              <a:endPara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520223" y="3552501"/>
              <a:ext cx="321000" cy="3210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C2</a:t>
              </a:r>
              <a:endParaRPr sz="1200"/>
            </a:p>
          </p:txBody>
        </p:sp>
      </p:grpSp>
      <p:sp>
        <p:nvSpPr>
          <p:cNvPr id="236" name="Google Shape;236;p18"/>
          <p:cNvSpPr txBox="1"/>
          <p:nvPr/>
        </p:nvSpPr>
        <p:spPr>
          <a:xfrm>
            <a:off x="5692188" y="1842815"/>
            <a:ext cx="18921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^procedure-context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37" name="Google Shape;237;p18"/>
          <p:cNvGrpSpPr/>
          <p:nvPr/>
        </p:nvGrpSpPr>
        <p:grpSpPr>
          <a:xfrm>
            <a:off x="3254650" y="3185775"/>
            <a:ext cx="637200" cy="1661750"/>
            <a:chOff x="3254650" y="3185775"/>
            <a:chExt cx="637200" cy="1661750"/>
          </a:xfrm>
        </p:grpSpPr>
        <p:cxnSp>
          <p:nvCxnSpPr>
            <p:cNvPr id="238" name="Google Shape;238;p18"/>
            <p:cNvCxnSpPr/>
            <p:nvPr/>
          </p:nvCxnSpPr>
          <p:spPr>
            <a:xfrm>
              <a:off x="3263250" y="3185775"/>
              <a:ext cx="525300" cy="12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8"/>
            <p:cNvCxnSpPr/>
            <p:nvPr/>
          </p:nvCxnSpPr>
          <p:spPr>
            <a:xfrm rot="10800000" flipH="1">
              <a:off x="3254650" y="4511825"/>
              <a:ext cx="637200" cy="33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a proposal by learning new declarative structure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a proposal by modifying conditions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condition when not currently true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what </a:t>
            </a:r>
            <a:r>
              <a:rPr lang="en" i="1"/>
              <a:t>can </a:t>
            </a:r>
            <a:r>
              <a:rPr lang="en"/>
              <a:t>be proposed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when structure in WM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“In context”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single procedure context </a:t>
            </a:r>
            <a:br>
              <a:rPr lang="en"/>
            </a:br>
            <a:r>
              <a:rPr lang="en"/>
              <a:t>corresponds to a single goal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set context by </a:t>
            </a:r>
            <a:br>
              <a:rPr lang="en"/>
            </a:br>
            <a:r>
              <a:rPr lang="en"/>
              <a:t>retrieving from SMEM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to new task:</a:t>
            </a:r>
            <a:br>
              <a:rPr lang="en"/>
            </a:br>
            <a:r>
              <a:rPr lang="en"/>
              <a:t>New declarative structure, same rules</a:t>
            </a:r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5444825" y="1909851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6862362" y="2090733"/>
            <a:ext cx="474900" cy="4749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5833425" y="3002458"/>
            <a:ext cx="474900" cy="4749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6872497" y="3007655"/>
            <a:ext cx="474900" cy="4749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7911570" y="3028849"/>
            <a:ext cx="474900" cy="4749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6559354" y="3752170"/>
            <a:ext cx="11013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chase</a:t>
            </a:r>
            <a:endParaRPr sz="18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7598434" y="3752170"/>
            <a:ext cx="11013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retreat</a:t>
            </a:r>
            <a:endParaRPr sz="18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4" name="Google Shape;254;p19"/>
          <p:cNvCxnSpPr>
            <a:stCxn id="247" idx="6"/>
            <a:endCxn id="248" idx="2"/>
          </p:cNvCxnSpPr>
          <p:nvPr/>
        </p:nvCxnSpPr>
        <p:spPr>
          <a:xfrm>
            <a:off x="5765825" y="2070351"/>
            <a:ext cx="10965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19"/>
          <p:cNvCxnSpPr>
            <a:stCxn id="248" idx="4"/>
            <a:endCxn id="249" idx="7"/>
          </p:cNvCxnSpPr>
          <p:nvPr/>
        </p:nvCxnSpPr>
        <p:spPr>
          <a:xfrm flipH="1">
            <a:off x="6238812" y="2565633"/>
            <a:ext cx="861000" cy="506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19"/>
          <p:cNvCxnSpPr>
            <a:stCxn id="248" idx="4"/>
            <a:endCxn id="250" idx="0"/>
          </p:cNvCxnSpPr>
          <p:nvPr/>
        </p:nvCxnSpPr>
        <p:spPr>
          <a:xfrm>
            <a:off x="7099812" y="2565633"/>
            <a:ext cx="10200" cy="441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19"/>
          <p:cNvCxnSpPr>
            <a:stCxn id="248" idx="4"/>
            <a:endCxn id="251" idx="1"/>
          </p:cNvCxnSpPr>
          <p:nvPr/>
        </p:nvCxnSpPr>
        <p:spPr>
          <a:xfrm>
            <a:off x="7099812" y="2565633"/>
            <a:ext cx="881400" cy="532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" name="Google Shape;258;p19"/>
          <p:cNvSpPr txBox="1"/>
          <p:nvPr/>
        </p:nvSpPr>
        <p:spPr>
          <a:xfrm>
            <a:off x="7413201" y="2613603"/>
            <a:ext cx="1335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5542536" y="2538054"/>
            <a:ext cx="1335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6442396" y="2662706"/>
            <a:ext cx="1335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^proposable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1" name="Google Shape;261;p19"/>
          <p:cNvCxnSpPr>
            <a:stCxn id="249" idx="4"/>
            <a:endCxn id="262" idx="0"/>
          </p:cNvCxnSpPr>
          <p:nvPr/>
        </p:nvCxnSpPr>
        <p:spPr>
          <a:xfrm>
            <a:off x="6070875" y="3477358"/>
            <a:ext cx="0" cy="27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19"/>
          <p:cNvCxnSpPr>
            <a:stCxn id="250" idx="4"/>
            <a:endCxn id="252" idx="0"/>
          </p:cNvCxnSpPr>
          <p:nvPr/>
        </p:nvCxnSpPr>
        <p:spPr>
          <a:xfrm>
            <a:off x="7109947" y="3482555"/>
            <a:ext cx="0" cy="2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19"/>
          <p:cNvCxnSpPr>
            <a:stCxn id="251" idx="4"/>
            <a:endCxn id="253" idx="0"/>
          </p:cNvCxnSpPr>
          <p:nvPr/>
        </p:nvCxnSpPr>
        <p:spPr>
          <a:xfrm>
            <a:off x="8149020" y="3503749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19"/>
          <p:cNvSpPr txBox="1"/>
          <p:nvPr/>
        </p:nvSpPr>
        <p:spPr>
          <a:xfrm>
            <a:off x="5995210" y="3484946"/>
            <a:ext cx="8118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7035066" y="3470964"/>
            <a:ext cx="8118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8073368" y="3468375"/>
            <a:ext cx="8118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7252153" y="2069444"/>
            <a:ext cx="8118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7959598" y="2198387"/>
            <a:ext cx="11013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TankSoar</a:t>
            </a:r>
            <a:endParaRPr sz="18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0" name="Google Shape;270;p19"/>
          <p:cNvCxnSpPr>
            <a:stCxn id="248" idx="6"/>
            <a:endCxn id="269" idx="1"/>
          </p:cNvCxnSpPr>
          <p:nvPr/>
        </p:nvCxnSpPr>
        <p:spPr>
          <a:xfrm>
            <a:off x="7337262" y="2328183"/>
            <a:ext cx="62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19"/>
          <p:cNvSpPr txBox="1"/>
          <p:nvPr/>
        </p:nvSpPr>
        <p:spPr>
          <a:xfrm>
            <a:off x="5520275" y="3752170"/>
            <a:ext cx="11013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attack</a:t>
            </a:r>
            <a:endParaRPr sz="18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71" name="Google Shape;271;p19"/>
          <p:cNvGrpSpPr/>
          <p:nvPr/>
        </p:nvGrpSpPr>
        <p:grpSpPr>
          <a:xfrm>
            <a:off x="3721950" y="2778825"/>
            <a:ext cx="2175708" cy="1786475"/>
            <a:chOff x="3493350" y="2550225"/>
            <a:chExt cx="2175708" cy="1786475"/>
          </a:xfrm>
        </p:grpSpPr>
        <p:sp>
          <p:nvSpPr>
            <p:cNvPr id="272" name="Google Shape;272;p19"/>
            <p:cNvSpPr txBox="1"/>
            <p:nvPr/>
          </p:nvSpPr>
          <p:spPr>
            <a:xfrm>
              <a:off x="4605566" y="3933798"/>
              <a:ext cx="4686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^attr1</a:t>
              </a:r>
              <a:endPara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273" name="Google Shape;273;p19"/>
            <p:cNvCxnSpPr>
              <a:stCxn id="249" idx="2"/>
              <a:endCxn id="274" idx="6"/>
            </p:cNvCxnSpPr>
            <p:nvPr/>
          </p:nvCxnSpPr>
          <p:spPr>
            <a:xfrm rot="10800000">
              <a:off x="4841325" y="2723308"/>
              <a:ext cx="763500" cy="288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4" name="Google Shape;274;p19"/>
            <p:cNvSpPr/>
            <p:nvPr/>
          </p:nvSpPr>
          <p:spPr>
            <a:xfrm>
              <a:off x="4520223" y="2562926"/>
              <a:ext cx="321000" cy="3210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C1</a:t>
              </a:r>
              <a:endParaRPr sz="1200"/>
            </a:p>
          </p:txBody>
        </p:sp>
        <p:sp>
          <p:nvSpPr>
            <p:cNvPr id="275" name="Google Shape;275;p19"/>
            <p:cNvSpPr txBox="1"/>
            <p:nvPr/>
          </p:nvSpPr>
          <p:spPr>
            <a:xfrm rot="1273278">
              <a:off x="4833181" y="2687722"/>
              <a:ext cx="792328" cy="175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^condition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76" name="Google Shape;276;p19"/>
            <p:cNvSpPr txBox="1"/>
            <p:nvPr/>
          </p:nvSpPr>
          <p:spPr>
            <a:xfrm>
              <a:off x="4136975" y="2795950"/>
              <a:ext cx="4686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^type</a:t>
              </a:r>
              <a:endPara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277" name="Google Shape;277;p19"/>
            <p:cNvCxnSpPr>
              <a:stCxn id="274" idx="4"/>
              <a:endCxn id="278" idx="3"/>
            </p:cNvCxnSpPr>
            <p:nvPr/>
          </p:nvCxnSpPr>
          <p:spPr>
            <a:xfrm flipH="1">
              <a:off x="4212123" y="2883926"/>
              <a:ext cx="468600" cy="14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9" name="Google Shape;279;p19"/>
            <p:cNvCxnSpPr>
              <a:stCxn id="274" idx="4"/>
              <a:endCxn id="280" idx="0"/>
            </p:cNvCxnSpPr>
            <p:nvPr/>
          </p:nvCxnSpPr>
          <p:spPr>
            <a:xfrm flipH="1">
              <a:off x="4678623" y="2883926"/>
              <a:ext cx="2100" cy="211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1" name="Google Shape;281;p19"/>
            <p:cNvSpPr txBox="1"/>
            <p:nvPr/>
          </p:nvSpPr>
          <p:spPr>
            <a:xfrm>
              <a:off x="4605566" y="2868023"/>
              <a:ext cx="4686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^attr1</a:t>
              </a:r>
              <a:endPara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78" name="Google Shape;278;p19"/>
            <p:cNvSpPr txBox="1"/>
            <p:nvPr/>
          </p:nvSpPr>
          <p:spPr>
            <a:xfrm>
              <a:off x="3743550" y="2940025"/>
              <a:ext cx="4686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exists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80" name="Google Shape;280;p19"/>
            <p:cNvSpPr txBox="1"/>
            <p:nvPr/>
          </p:nvSpPr>
          <p:spPr>
            <a:xfrm>
              <a:off x="4090775" y="3095425"/>
              <a:ext cx="11754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enemy-tank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82" name="Google Shape;282;p19"/>
            <p:cNvSpPr txBox="1"/>
            <p:nvPr/>
          </p:nvSpPr>
          <p:spPr>
            <a:xfrm rot="-2228078">
              <a:off x="4904144" y="3228272"/>
              <a:ext cx="792128" cy="175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^condition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83" name="Google Shape;283;p19"/>
            <p:cNvSpPr txBox="1"/>
            <p:nvPr/>
          </p:nvSpPr>
          <p:spPr>
            <a:xfrm>
              <a:off x="4136975" y="3785525"/>
              <a:ext cx="4686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^type</a:t>
              </a:r>
              <a:endPara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284" name="Google Shape;284;p19"/>
            <p:cNvCxnSpPr>
              <a:stCxn id="285" idx="4"/>
              <a:endCxn id="286" idx="3"/>
            </p:cNvCxnSpPr>
            <p:nvPr/>
          </p:nvCxnSpPr>
          <p:spPr>
            <a:xfrm flipH="1">
              <a:off x="4305123" y="3873501"/>
              <a:ext cx="375600" cy="14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7" name="Google Shape;287;p19"/>
            <p:cNvCxnSpPr>
              <a:stCxn id="285" idx="4"/>
              <a:endCxn id="288" idx="0"/>
            </p:cNvCxnSpPr>
            <p:nvPr/>
          </p:nvCxnSpPr>
          <p:spPr>
            <a:xfrm flipH="1">
              <a:off x="4678623" y="3873501"/>
              <a:ext cx="2100" cy="287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6" name="Google Shape;286;p19"/>
            <p:cNvSpPr txBox="1"/>
            <p:nvPr/>
          </p:nvSpPr>
          <p:spPr>
            <a:xfrm>
              <a:off x="3493350" y="3929600"/>
              <a:ext cx="8118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not-equal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88" name="Google Shape;288;p19"/>
            <p:cNvSpPr txBox="1"/>
            <p:nvPr/>
          </p:nvSpPr>
          <p:spPr>
            <a:xfrm>
              <a:off x="4021225" y="4161200"/>
              <a:ext cx="13146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missiles-energy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289" name="Google Shape;289;p19"/>
            <p:cNvCxnSpPr>
              <a:stCxn id="249" idx="2"/>
              <a:endCxn id="285" idx="7"/>
            </p:cNvCxnSpPr>
            <p:nvPr/>
          </p:nvCxnSpPr>
          <p:spPr>
            <a:xfrm flipH="1">
              <a:off x="4794225" y="3011308"/>
              <a:ext cx="810600" cy="588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0" name="Google Shape;290;p19"/>
            <p:cNvSpPr txBox="1"/>
            <p:nvPr/>
          </p:nvSpPr>
          <p:spPr>
            <a:xfrm>
              <a:off x="5259900" y="3901900"/>
              <a:ext cx="3210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low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291" name="Google Shape;291;p19"/>
            <p:cNvCxnSpPr>
              <a:stCxn id="285" idx="4"/>
              <a:endCxn id="290" idx="1"/>
            </p:cNvCxnSpPr>
            <p:nvPr/>
          </p:nvCxnSpPr>
          <p:spPr>
            <a:xfrm>
              <a:off x="4680723" y="3873501"/>
              <a:ext cx="579300" cy="116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2" name="Google Shape;292;p19"/>
            <p:cNvSpPr txBox="1"/>
            <p:nvPr/>
          </p:nvSpPr>
          <p:spPr>
            <a:xfrm>
              <a:off x="4809226" y="3768950"/>
              <a:ext cx="526500" cy="1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^const</a:t>
              </a:r>
              <a:endPara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4520223" y="3552501"/>
              <a:ext cx="321000" cy="3210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C2</a:t>
              </a:r>
              <a:endParaRPr sz="1200"/>
            </a:p>
          </p:txBody>
        </p:sp>
      </p:grpSp>
      <p:sp>
        <p:nvSpPr>
          <p:cNvPr id="293" name="Google Shape;293;p19"/>
          <p:cNvSpPr txBox="1"/>
          <p:nvPr/>
        </p:nvSpPr>
        <p:spPr>
          <a:xfrm>
            <a:off x="5692188" y="1842815"/>
            <a:ext cx="18921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^procedure-context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0"/>
          <p:cNvGrpSpPr/>
          <p:nvPr/>
        </p:nvGrpSpPr>
        <p:grpSpPr>
          <a:xfrm>
            <a:off x="5444825" y="2437690"/>
            <a:ext cx="3616073" cy="2169160"/>
            <a:chOff x="5216225" y="2437690"/>
            <a:chExt cx="3616073" cy="2169160"/>
          </a:xfrm>
        </p:grpSpPr>
        <p:grpSp>
          <p:nvGrpSpPr>
            <p:cNvPr id="299" name="Google Shape;299;p20"/>
            <p:cNvGrpSpPr/>
            <p:nvPr/>
          </p:nvGrpSpPr>
          <p:grpSpPr>
            <a:xfrm>
              <a:off x="5216225" y="2504726"/>
              <a:ext cx="3616073" cy="2102124"/>
              <a:chOff x="5216225" y="2504726"/>
              <a:chExt cx="3616073" cy="2102124"/>
            </a:xfrm>
          </p:grpSpPr>
          <p:sp>
            <p:nvSpPr>
              <p:cNvPr id="300" name="Google Shape;300;p20"/>
              <p:cNvSpPr/>
              <p:nvPr/>
            </p:nvSpPr>
            <p:spPr>
              <a:xfrm>
                <a:off x="5216225" y="2504726"/>
                <a:ext cx="321000" cy="3210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2"/>
                    </a:solidFill>
                  </a:rPr>
                  <a:t>S2</a:t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1" name="Google Shape;301;p20"/>
              <p:cNvSpPr/>
              <p:nvPr/>
            </p:nvSpPr>
            <p:spPr>
              <a:xfrm>
                <a:off x="6633762" y="2685608"/>
                <a:ext cx="474900" cy="474900"/>
              </a:xfrm>
              <a:prstGeom prst="ellipse">
                <a:avLst/>
              </a:prstGeom>
              <a:solidFill>
                <a:srgbClr val="EFEFE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X2</a:t>
                </a:r>
                <a:endParaRPr/>
              </a:p>
            </p:txBody>
          </p:sp>
          <p:cxnSp>
            <p:nvCxnSpPr>
              <p:cNvPr id="302" name="Google Shape;302;p20"/>
              <p:cNvCxnSpPr>
                <a:stCxn id="300" idx="6"/>
                <a:endCxn id="301" idx="2"/>
              </p:cNvCxnSpPr>
              <p:nvPr/>
            </p:nvCxnSpPr>
            <p:spPr>
              <a:xfrm>
                <a:off x="5537225" y="2665226"/>
                <a:ext cx="1096500" cy="25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03" name="Google Shape;303;p20"/>
              <p:cNvSpPr txBox="1"/>
              <p:nvPr/>
            </p:nvSpPr>
            <p:spPr>
              <a:xfrm>
                <a:off x="7023553" y="2664319"/>
                <a:ext cx="811800" cy="25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^name</a:t>
                </a:r>
                <a:endParaRPr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304" name="Google Shape;304;p20"/>
              <p:cNvSpPr txBox="1"/>
              <p:nvPr/>
            </p:nvSpPr>
            <p:spPr>
              <a:xfrm>
                <a:off x="7730998" y="2793262"/>
                <a:ext cx="1101300" cy="25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i="1">
                    <a:latin typeface="Proxima Nova"/>
                    <a:ea typeface="Proxima Nova"/>
                    <a:cs typeface="Proxima Nova"/>
                    <a:sym typeface="Proxima Nova"/>
                  </a:rPr>
                  <a:t>attack</a:t>
                </a:r>
                <a:endParaRPr sz="1800" i="1"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cxnSp>
            <p:nvCxnSpPr>
              <p:cNvPr id="305" name="Google Shape;305;p20"/>
              <p:cNvCxnSpPr>
                <a:stCxn id="301" idx="6"/>
                <a:endCxn id="304" idx="1"/>
              </p:cNvCxnSpPr>
              <p:nvPr/>
            </p:nvCxnSpPr>
            <p:spPr>
              <a:xfrm>
                <a:off x="7108662" y="2923058"/>
                <a:ext cx="622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06" name="Google Shape;306;p20"/>
              <p:cNvGrpSpPr/>
              <p:nvPr/>
            </p:nvGrpSpPr>
            <p:grpSpPr>
              <a:xfrm>
                <a:off x="5466336" y="3160508"/>
                <a:ext cx="3053265" cy="1446342"/>
                <a:chOff x="5466336" y="2337033"/>
                <a:chExt cx="3053265" cy="1446342"/>
              </a:xfrm>
            </p:grpSpPr>
            <p:sp>
              <p:nvSpPr>
                <p:cNvPr id="307" name="Google Shape;307;p20"/>
                <p:cNvSpPr/>
                <p:nvPr/>
              </p:nvSpPr>
              <p:spPr>
                <a:xfrm>
                  <a:off x="5909625" y="2773858"/>
                  <a:ext cx="474900" cy="4749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</a:rPr>
                    <a:t>P4</a:t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08" name="Google Shape;308;p20"/>
                <p:cNvSpPr/>
                <p:nvPr/>
              </p:nvSpPr>
              <p:spPr>
                <a:xfrm>
                  <a:off x="7378170" y="2800249"/>
                  <a:ext cx="474900" cy="4749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</a:rPr>
                    <a:t>P5</a:t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09" name="Google Shape;309;p20"/>
                <p:cNvSpPr txBox="1"/>
                <p:nvPr/>
              </p:nvSpPr>
              <p:spPr>
                <a:xfrm>
                  <a:off x="6985176" y="3523575"/>
                  <a:ext cx="1260900" cy="25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i="1">
                      <a:latin typeface="Proxima Nova"/>
                      <a:ea typeface="Proxima Nova"/>
                      <a:cs typeface="Proxima Nova"/>
                      <a:sym typeface="Proxima Nova"/>
                    </a:rPr>
                    <a:t>move-fwd</a:t>
                  </a:r>
                  <a:endParaRPr sz="1800" i="1"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cxnSp>
              <p:nvCxnSpPr>
                <p:cNvPr id="310" name="Google Shape;310;p20"/>
                <p:cNvCxnSpPr>
                  <a:stCxn id="301" idx="4"/>
                  <a:endCxn id="307" idx="7"/>
                </p:cNvCxnSpPr>
                <p:nvPr/>
              </p:nvCxnSpPr>
              <p:spPr>
                <a:xfrm flipH="1">
                  <a:off x="6315012" y="2337033"/>
                  <a:ext cx="556200" cy="506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11" name="Google Shape;311;p20"/>
                <p:cNvCxnSpPr>
                  <a:stCxn id="301" idx="4"/>
                  <a:endCxn id="308" idx="1"/>
                </p:cNvCxnSpPr>
                <p:nvPr/>
              </p:nvCxnSpPr>
              <p:spPr>
                <a:xfrm>
                  <a:off x="6871212" y="2337033"/>
                  <a:ext cx="576600" cy="53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12" name="Google Shape;312;p20"/>
                <p:cNvSpPr txBox="1"/>
                <p:nvPr/>
              </p:nvSpPr>
              <p:spPr>
                <a:xfrm>
                  <a:off x="7184601" y="2385003"/>
                  <a:ext cx="1335000" cy="25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^proposable</a:t>
                  </a:r>
                  <a:endParaRPr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313" name="Google Shape;313;p20"/>
                <p:cNvSpPr txBox="1"/>
                <p:nvPr/>
              </p:nvSpPr>
              <p:spPr>
                <a:xfrm>
                  <a:off x="5466336" y="2385654"/>
                  <a:ext cx="1335000" cy="25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^proposable</a:t>
                  </a:r>
                  <a:endParaRPr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cxnSp>
              <p:nvCxnSpPr>
                <p:cNvPr id="314" name="Google Shape;314;p20"/>
                <p:cNvCxnSpPr>
                  <a:stCxn id="308" idx="4"/>
                  <a:endCxn id="309" idx="0"/>
                </p:cNvCxnSpPr>
                <p:nvPr/>
              </p:nvCxnSpPr>
              <p:spPr>
                <a:xfrm>
                  <a:off x="7615620" y="3275149"/>
                  <a:ext cx="0" cy="248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15" name="Google Shape;315;p20"/>
                <p:cNvSpPr txBox="1"/>
                <p:nvPr/>
              </p:nvSpPr>
              <p:spPr>
                <a:xfrm>
                  <a:off x="6071410" y="3256346"/>
                  <a:ext cx="811800" cy="25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^name</a:t>
                  </a:r>
                  <a:endParaRPr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316" name="Google Shape;316;p20"/>
                <p:cNvSpPr txBox="1"/>
                <p:nvPr/>
              </p:nvSpPr>
              <p:spPr>
                <a:xfrm>
                  <a:off x="7539968" y="3239775"/>
                  <a:ext cx="811800" cy="25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^name</a:t>
                  </a:r>
                  <a:endParaRPr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  <p:sp>
              <p:nvSpPr>
                <p:cNvPr id="317" name="Google Shape;317;p20"/>
                <p:cNvSpPr txBox="1"/>
                <p:nvPr/>
              </p:nvSpPr>
              <p:spPr>
                <a:xfrm>
                  <a:off x="5596475" y="3523570"/>
                  <a:ext cx="1101300" cy="25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i="1">
                      <a:latin typeface="Proxima Nova"/>
                      <a:ea typeface="Proxima Nova"/>
                      <a:cs typeface="Proxima Nova"/>
                      <a:sym typeface="Proxima Nova"/>
                    </a:rPr>
                    <a:t>shoot</a:t>
                  </a:r>
                  <a:endParaRPr sz="1800" i="1"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</p:grpSp>
        </p:grpSp>
        <p:cxnSp>
          <p:nvCxnSpPr>
            <p:cNvPr id="318" name="Google Shape;318;p20"/>
            <p:cNvCxnSpPr>
              <a:stCxn id="307" idx="4"/>
              <a:endCxn id="317" idx="0"/>
            </p:cNvCxnSpPr>
            <p:nvPr/>
          </p:nvCxnSpPr>
          <p:spPr>
            <a:xfrm>
              <a:off x="6147075" y="4072233"/>
              <a:ext cx="0" cy="27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9" name="Google Shape;319;p20"/>
            <p:cNvSpPr txBox="1"/>
            <p:nvPr/>
          </p:nvSpPr>
          <p:spPr>
            <a:xfrm>
              <a:off x="5463588" y="2437690"/>
              <a:ext cx="18921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Proxima Nova"/>
                  <a:ea typeface="Proxima Nova"/>
                  <a:cs typeface="Proxima Nova"/>
                  <a:sym typeface="Proxima Nova"/>
                </a:rPr>
                <a:t>^procedure-context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Context definition</a:t>
            </a: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body" idx="1"/>
          </p:nvPr>
        </p:nvSpPr>
        <p:spPr>
          <a:xfrm>
            <a:off x="311775" y="1152475"/>
            <a:ext cx="43926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Memory object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construct proposals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Describes operators for single goal</a:t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5444825" y="1681251"/>
            <a:ext cx="321000" cy="321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6862362" y="1862133"/>
            <a:ext cx="474900" cy="474900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cxnSp>
        <p:nvCxnSpPr>
          <p:cNvPr id="325" name="Google Shape;325;p20"/>
          <p:cNvCxnSpPr>
            <a:stCxn id="323" idx="6"/>
            <a:endCxn id="324" idx="2"/>
          </p:cNvCxnSpPr>
          <p:nvPr/>
        </p:nvCxnSpPr>
        <p:spPr>
          <a:xfrm>
            <a:off x="5765825" y="1841751"/>
            <a:ext cx="10965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6" name="Google Shape;326;p20"/>
          <p:cNvGrpSpPr/>
          <p:nvPr/>
        </p:nvGrpSpPr>
        <p:grpSpPr>
          <a:xfrm>
            <a:off x="5520275" y="2309454"/>
            <a:ext cx="3364893" cy="1473916"/>
            <a:chOff x="5291675" y="2309454"/>
            <a:chExt cx="3364893" cy="1473916"/>
          </a:xfrm>
        </p:grpSpPr>
        <p:grpSp>
          <p:nvGrpSpPr>
            <p:cNvPr id="327" name="Google Shape;327;p20"/>
            <p:cNvGrpSpPr/>
            <p:nvPr/>
          </p:nvGrpSpPr>
          <p:grpSpPr>
            <a:xfrm>
              <a:off x="5291675" y="2309454"/>
              <a:ext cx="3364893" cy="1473916"/>
              <a:chOff x="5291675" y="2309454"/>
              <a:chExt cx="3364893" cy="1473916"/>
            </a:xfrm>
          </p:grpSpPr>
          <p:sp>
            <p:nvSpPr>
              <p:cNvPr id="328" name="Google Shape;328;p20"/>
              <p:cNvSpPr/>
              <p:nvPr/>
            </p:nvSpPr>
            <p:spPr>
              <a:xfrm>
                <a:off x="5604825" y="2773858"/>
                <a:ext cx="474900" cy="4749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</a:rPr>
                  <a:t>P1</a:t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29" name="Google Shape;329;p20"/>
              <p:cNvSpPr/>
              <p:nvPr/>
            </p:nvSpPr>
            <p:spPr>
              <a:xfrm>
                <a:off x="6643897" y="2779055"/>
                <a:ext cx="474900" cy="4749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</a:rPr>
                  <a:t>P2</a:t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30" name="Google Shape;330;p20"/>
              <p:cNvSpPr/>
              <p:nvPr/>
            </p:nvSpPr>
            <p:spPr>
              <a:xfrm>
                <a:off x="7682970" y="2800249"/>
                <a:ext cx="474900" cy="4749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</a:rPr>
                  <a:t>P3</a:t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31" name="Google Shape;331;p20"/>
              <p:cNvSpPr txBox="1"/>
              <p:nvPr/>
            </p:nvSpPr>
            <p:spPr>
              <a:xfrm>
                <a:off x="6330754" y="3523570"/>
                <a:ext cx="1101300" cy="25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i="1">
                    <a:latin typeface="Proxima Nova"/>
                    <a:ea typeface="Proxima Nova"/>
                    <a:cs typeface="Proxima Nova"/>
                    <a:sym typeface="Proxima Nova"/>
                  </a:rPr>
                  <a:t>chase</a:t>
                </a:r>
                <a:endParaRPr sz="1800" i="1"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332" name="Google Shape;332;p20"/>
              <p:cNvSpPr txBox="1"/>
              <p:nvPr/>
            </p:nvSpPr>
            <p:spPr>
              <a:xfrm>
                <a:off x="7369834" y="3523570"/>
                <a:ext cx="1101300" cy="25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i="1">
                    <a:latin typeface="Proxima Nova"/>
                    <a:ea typeface="Proxima Nova"/>
                    <a:cs typeface="Proxima Nova"/>
                    <a:sym typeface="Proxima Nova"/>
                  </a:rPr>
                  <a:t>retreat</a:t>
                </a:r>
                <a:endParaRPr sz="1800" i="1"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cxnSp>
            <p:nvCxnSpPr>
              <p:cNvPr id="333" name="Google Shape;333;p20"/>
              <p:cNvCxnSpPr>
                <a:stCxn id="324" idx="4"/>
                <a:endCxn id="328" idx="7"/>
              </p:cNvCxnSpPr>
              <p:nvPr/>
            </p:nvCxnSpPr>
            <p:spPr>
              <a:xfrm flipH="1">
                <a:off x="6010212" y="2337033"/>
                <a:ext cx="861000" cy="50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4" name="Google Shape;334;p20"/>
              <p:cNvCxnSpPr>
                <a:stCxn id="324" idx="4"/>
                <a:endCxn id="329" idx="0"/>
              </p:cNvCxnSpPr>
              <p:nvPr/>
            </p:nvCxnSpPr>
            <p:spPr>
              <a:xfrm>
                <a:off x="6871212" y="2337033"/>
                <a:ext cx="10200" cy="441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5" name="Google Shape;335;p20"/>
              <p:cNvCxnSpPr>
                <a:stCxn id="324" idx="4"/>
                <a:endCxn id="330" idx="1"/>
              </p:cNvCxnSpPr>
              <p:nvPr/>
            </p:nvCxnSpPr>
            <p:spPr>
              <a:xfrm>
                <a:off x="6871212" y="2337033"/>
                <a:ext cx="881400" cy="53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36" name="Google Shape;336;p20"/>
              <p:cNvSpPr txBox="1"/>
              <p:nvPr/>
            </p:nvSpPr>
            <p:spPr>
              <a:xfrm>
                <a:off x="7184601" y="2385003"/>
                <a:ext cx="1335000" cy="25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^proposable</a:t>
                </a:r>
                <a:endParaRPr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337" name="Google Shape;337;p20"/>
              <p:cNvSpPr txBox="1"/>
              <p:nvPr/>
            </p:nvSpPr>
            <p:spPr>
              <a:xfrm>
                <a:off x="5313936" y="2309454"/>
                <a:ext cx="1335000" cy="25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^proposable</a:t>
                </a:r>
                <a:endParaRPr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338" name="Google Shape;338;p20"/>
              <p:cNvSpPr txBox="1"/>
              <p:nvPr/>
            </p:nvSpPr>
            <p:spPr>
              <a:xfrm>
                <a:off x="6213796" y="2434106"/>
                <a:ext cx="1335000" cy="25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^proposable</a:t>
                </a:r>
                <a:endParaRPr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cxnSp>
            <p:nvCxnSpPr>
              <p:cNvPr id="339" name="Google Shape;339;p20"/>
              <p:cNvCxnSpPr>
                <a:stCxn id="329" idx="4"/>
                <a:endCxn id="331" idx="0"/>
              </p:cNvCxnSpPr>
              <p:nvPr/>
            </p:nvCxnSpPr>
            <p:spPr>
              <a:xfrm>
                <a:off x="6881347" y="3253955"/>
                <a:ext cx="0" cy="26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40" name="Google Shape;340;p20"/>
              <p:cNvCxnSpPr>
                <a:stCxn id="330" idx="4"/>
                <a:endCxn id="332" idx="0"/>
              </p:cNvCxnSpPr>
              <p:nvPr/>
            </p:nvCxnSpPr>
            <p:spPr>
              <a:xfrm>
                <a:off x="7920420" y="3275149"/>
                <a:ext cx="0" cy="248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41" name="Google Shape;341;p20"/>
              <p:cNvSpPr txBox="1"/>
              <p:nvPr/>
            </p:nvSpPr>
            <p:spPr>
              <a:xfrm>
                <a:off x="5766610" y="3256346"/>
                <a:ext cx="811800" cy="25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^name</a:t>
                </a:r>
                <a:endParaRPr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342" name="Google Shape;342;p20"/>
              <p:cNvSpPr txBox="1"/>
              <p:nvPr/>
            </p:nvSpPr>
            <p:spPr>
              <a:xfrm>
                <a:off x="6806466" y="3242364"/>
                <a:ext cx="811800" cy="25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^name</a:t>
                </a:r>
                <a:endParaRPr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343" name="Google Shape;343;p20"/>
              <p:cNvSpPr txBox="1"/>
              <p:nvPr/>
            </p:nvSpPr>
            <p:spPr>
              <a:xfrm>
                <a:off x="7844768" y="3239775"/>
                <a:ext cx="811800" cy="25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^name</a:t>
                </a:r>
                <a:endParaRPr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344" name="Google Shape;344;p20"/>
              <p:cNvSpPr txBox="1"/>
              <p:nvPr/>
            </p:nvSpPr>
            <p:spPr>
              <a:xfrm>
                <a:off x="5291675" y="3523570"/>
                <a:ext cx="1101300" cy="25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i="1">
                    <a:latin typeface="Proxima Nova"/>
                    <a:ea typeface="Proxima Nova"/>
                    <a:cs typeface="Proxima Nova"/>
                    <a:sym typeface="Proxima Nova"/>
                  </a:rPr>
                  <a:t>attack</a:t>
                </a:r>
                <a:endParaRPr sz="1800" i="1"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cxnSp>
          <p:nvCxnSpPr>
            <p:cNvPr id="345" name="Google Shape;345;p20"/>
            <p:cNvCxnSpPr>
              <a:stCxn id="328" idx="4"/>
              <a:endCxn id="344" idx="0"/>
            </p:cNvCxnSpPr>
            <p:nvPr/>
          </p:nvCxnSpPr>
          <p:spPr>
            <a:xfrm>
              <a:off x="5842275" y="3248758"/>
              <a:ext cx="0" cy="27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46" name="Google Shape;346;p20"/>
          <p:cNvSpPr txBox="1"/>
          <p:nvPr/>
        </p:nvSpPr>
        <p:spPr>
          <a:xfrm>
            <a:off x="7252153" y="1840844"/>
            <a:ext cx="8118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^name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" name="Google Shape;347;p20"/>
          <p:cNvSpPr txBox="1"/>
          <p:nvPr/>
        </p:nvSpPr>
        <p:spPr>
          <a:xfrm>
            <a:off x="7959598" y="1969787"/>
            <a:ext cx="11013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TankSoar</a:t>
            </a:r>
            <a:endParaRPr sz="18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48" name="Google Shape;348;p20"/>
          <p:cNvCxnSpPr>
            <a:stCxn id="324" idx="6"/>
            <a:endCxn id="347" idx="1"/>
          </p:cNvCxnSpPr>
          <p:nvPr/>
        </p:nvCxnSpPr>
        <p:spPr>
          <a:xfrm>
            <a:off x="7337262" y="2099583"/>
            <a:ext cx="62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9" name="Google Shape;349;p20"/>
          <p:cNvSpPr txBox="1"/>
          <p:nvPr/>
        </p:nvSpPr>
        <p:spPr>
          <a:xfrm>
            <a:off x="5692188" y="1614215"/>
            <a:ext cx="18921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^procedure-context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1089100" y="3707013"/>
            <a:ext cx="744300" cy="225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2048200" y="3104525"/>
            <a:ext cx="8280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TankSoar</a:t>
            </a:r>
            <a:endParaRPr/>
          </a:p>
        </p:txBody>
      </p:sp>
      <p:cxnSp>
        <p:nvCxnSpPr>
          <p:cNvPr id="352" name="Google Shape;352;p20"/>
          <p:cNvCxnSpPr>
            <a:stCxn id="351" idx="2"/>
            <a:endCxn id="350" idx="0"/>
          </p:cNvCxnSpPr>
          <p:nvPr/>
        </p:nvCxnSpPr>
        <p:spPr>
          <a:xfrm flipH="1">
            <a:off x="1461400" y="3330425"/>
            <a:ext cx="1000800" cy="37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3" name="Google Shape;353;p20"/>
          <p:cNvSpPr/>
          <p:nvPr/>
        </p:nvSpPr>
        <p:spPr>
          <a:xfrm>
            <a:off x="2090050" y="3707013"/>
            <a:ext cx="7443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</a:t>
            </a:r>
            <a:endParaRPr/>
          </a:p>
        </p:txBody>
      </p:sp>
      <p:cxnSp>
        <p:nvCxnSpPr>
          <p:cNvPr id="354" name="Google Shape;354;p20"/>
          <p:cNvCxnSpPr>
            <a:stCxn id="351" idx="2"/>
            <a:endCxn id="353" idx="0"/>
          </p:cNvCxnSpPr>
          <p:nvPr/>
        </p:nvCxnSpPr>
        <p:spPr>
          <a:xfrm>
            <a:off x="2462200" y="3330425"/>
            <a:ext cx="0" cy="3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20"/>
          <p:cNvSpPr/>
          <p:nvPr/>
        </p:nvSpPr>
        <p:spPr>
          <a:xfrm>
            <a:off x="3091000" y="3707025"/>
            <a:ext cx="744300" cy="22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Retreat</a:t>
            </a:r>
            <a:endParaRPr/>
          </a:p>
        </p:txBody>
      </p:sp>
      <p:cxnSp>
        <p:nvCxnSpPr>
          <p:cNvPr id="356" name="Google Shape;356;p20"/>
          <p:cNvCxnSpPr>
            <a:stCxn id="351" idx="2"/>
            <a:endCxn id="355" idx="0"/>
          </p:cNvCxnSpPr>
          <p:nvPr/>
        </p:nvCxnSpPr>
        <p:spPr>
          <a:xfrm>
            <a:off x="2462200" y="3330425"/>
            <a:ext cx="1001100" cy="3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20"/>
          <p:cNvSpPr txBox="1"/>
          <p:nvPr/>
        </p:nvSpPr>
        <p:spPr>
          <a:xfrm>
            <a:off x="311700" y="3406675"/>
            <a:ext cx="74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TASK: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7000" y="3932913"/>
            <a:ext cx="1933900" cy="786800"/>
            <a:chOff x="727000" y="3932913"/>
            <a:chExt cx="1933900" cy="786800"/>
          </a:xfrm>
        </p:grpSpPr>
        <p:sp>
          <p:nvSpPr>
            <p:cNvPr id="359" name="Google Shape;359;p20"/>
            <p:cNvSpPr/>
            <p:nvPr/>
          </p:nvSpPr>
          <p:spPr>
            <a:xfrm>
              <a:off x="1623800" y="4493800"/>
              <a:ext cx="10371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Move Fwd</a:t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727000" y="4493813"/>
              <a:ext cx="744300" cy="22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Shoot</a:t>
              </a:r>
              <a:endParaRPr/>
            </a:p>
          </p:txBody>
        </p:sp>
        <p:cxnSp>
          <p:nvCxnSpPr>
            <p:cNvPr id="361" name="Google Shape;361;p20"/>
            <p:cNvCxnSpPr>
              <a:stCxn id="350" idx="2"/>
              <a:endCxn id="360" idx="0"/>
            </p:cNvCxnSpPr>
            <p:nvPr/>
          </p:nvCxnSpPr>
          <p:spPr>
            <a:xfrm flipH="1">
              <a:off x="1099150" y="3932913"/>
              <a:ext cx="362100" cy="56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2" name="Google Shape;362;p20"/>
            <p:cNvCxnSpPr>
              <a:stCxn id="350" idx="2"/>
              <a:endCxn id="359" idx="0"/>
            </p:cNvCxnSpPr>
            <p:nvPr/>
          </p:nvCxnSpPr>
          <p:spPr>
            <a:xfrm>
              <a:off x="1461250" y="3932913"/>
              <a:ext cx="681000" cy="56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and Execute</a:t>
            </a:r>
            <a:endParaRPr/>
          </a:p>
        </p:txBody>
      </p:sp>
      <p:sp>
        <p:nvSpPr>
          <p:cNvPr id="368" name="Google Shape;368;p2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843100" cy="16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3-operator behavioral cycle: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Query for procedure context from SMEM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result from SMEM link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Propose and apply instructed operator</a:t>
            </a:r>
            <a:endParaRPr/>
          </a:p>
        </p:txBody>
      </p:sp>
      <p:sp>
        <p:nvSpPr>
          <p:cNvPr id="369" name="Google Shape;36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70" name="Google Shape;370;p21"/>
          <p:cNvGrpSpPr/>
          <p:nvPr/>
        </p:nvGrpSpPr>
        <p:grpSpPr>
          <a:xfrm>
            <a:off x="5896575" y="669859"/>
            <a:ext cx="2389663" cy="1744020"/>
            <a:chOff x="6631250" y="2805034"/>
            <a:chExt cx="2389663" cy="1744020"/>
          </a:xfrm>
        </p:grpSpPr>
        <p:sp>
          <p:nvSpPr>
            <p:cNvPr id="371" name="Google Shape;371;p21"/>
            <p:cNvSpPr/>
            <p:nvPr/>
          </p:nvSpPr>
          <p:spPr>
            <a:xfrm>
              <a:off x="6631413" y="2805034"/>
              <a:ext cx="2389500" cy="3936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6912436" y="2806275"/>
              <a:ext cx="18285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SMEM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631250" y="3581735"/>
              <a:ext cx="2389500" cy="6168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05850" y="3580472"/>
              <a:ext cx="18285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WM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75" name="Google Shape;375;p21"/>
            <p:cNvSpPr txBox="1"/>
            <p:nvPr/>
          </p:nvSpPr>
          <p:spPr>
            <a:xfrm>
              <a:off x="7373189" y="3183934"/>
              <a:ext cx="8940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Proxima Nova"/>
                  <a:ea typeface="Proxima Nova"/>
                  <a:cs typeface="Proxima Nova"/>
                  <a:sym typeface="Proxima Nova"/>
                </a:rPr>
                <a:t>Fetch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76" name="Google Shape;376;p21"/>
            <p:cNvSpPr txBox="1"/>
            <p:nvPr/>
          </p:nvSpPr>
          <p:spPr>
            <a:xfrm>
              <a:off x="7247091" y="4288953"/>
              <a:ext cx="10980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Proxima Nova"/>
                  <a:ea typeface="Proxima Nova"/>
                  <a:cs typeface="Proxima Nova"/>
                  <a:sym typeface="Proxima Nova"/>
                </a:rPr>
                <a:t>Execute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377" name="Google Shape;377;p21"/>
            <p:cNvCxnSpPr>
              <a:stCxn id="372" idx="2"/>
              <a:endCxn id="374" idx="1"/>
            </p:cNvCxnSpPr>
            <p:nvPr/>
          </p:nvCxnSpPr>
          <p:spPr>
            <a:xfrm rot="5400000">
              <a:off x="7044286" y="2928075"/>
              <a:ext cx="644100" cy="920700"/>
            </a:xfrm>
            <a:prstGeom prst="curvedConnector4">
              <a:avLst>
                <a:gd name="adj1" fmla="val 3676"/>
                <a:gd name="adj2" fmla="val 9665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8" name="Google Shape;378;p21"/>
            <p:cNvCxnSpPr>
              <a:stCxn id="374" idx="3"/>
              <a:endCxn id="372" idx="2"/>
            </p:cNvCxnSpPr>
            <p:nvPr/>
          </p:nvCxnSpPr>
          <p:spPr>
            <a:xfrm rot="10800000">
              <a:off x="7826550" y="3066422"/>
              <a:ext cx="907800" cy="644100"/>
            </a:xfrm>
            <a:prstGeom prst="curvedConnector4">
              <a:avLst>
                <a:gd name="adj1" fmla="val 3500"/>
                <a:gd name="adj2" fmla="val 9437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379" name="Google Shape;379;p21"/>
            <p:cNvCxnSpPr/>
            <p:nvPr/>
          </p:nvCxnSpPr>
          <p:spPr>
            <a:xfrm>
              <a:off x="6944078" y="4288958"/>
              <a:ext cx="17040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0" name="Google Shape;380;p21"/>
            <p:cNvSpPr/>
            <p:nvPr/>
          </p:nvSpPr>
          <p:spPr>
            <a:xfrm>
              <a:off x="6754875" y="3924350"/>
              <a:ext cx="700500" cy="21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Propose</a:t>
              </a: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7512900" y="3924350"/>
              <a:ext cx="700500" cy="21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Select</a:t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8270925" y="3924350"/>
              <a:ext cx="700500" cy="21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Apply</a:t>
              </a:r>
              <a:endParaRPr/>
            </a:p>
          </p:txBody>
        </p:sp>
      </p:grpSp>
      <p:grpSp>
        <p:nvGrpSpPr>
          <p:cNvPr id="383" name="Google Shape;383;p21"/>
          <p:cNvGrpSpPr/>
          <p:nvPr/>
        </p:nvGrpSpPr>
        <p:grpSpPr>
          <a:xfrm>
            <a:off x="3054976" y="2798375"/>
            <a:ext cx="2788565" cy="1655650"/>
            <a:chOff x="3054976" y="2798375"/>
            <a:chExt cx="2788565" cy="1655650"/>
          </a:xfrm>
        </p:grpSpPr>
        <p:sp>
          <p:nvSpPr>
            <p:cNvPr id="384" name="Google Shape;384;p21"/>
            <p:cNvSpPr/>
            <p:nvPr/>
          </p:nvSpPr>
          <p:spPr>
            <a:xfrm>
              <a:off x="3147950" y="2798375"/>
              <a:ext cx="348000" cy="3480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</a:rPr>
                <a:t>S1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4112034" y="2940841"/>
              <a:ext cx="374100" cy="374100"/>
            </a:xfrm>
            <a:prstGeom prst="ellipse">
              <a:avLst/>
            </a:prstGeom>
            <a:solidFill>
              <a:srgbClr val="EFEFE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X1</a:t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3301620" y="3658936"/>
              <a:ext cx="374100" cy="374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P1</a:t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4120016" y="3663029"/>
              <a:ext cx="374100" cy="374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P2</a:t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4938413" y="3679722"/>
              <a:ext cx="374100" cy="374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P3</a:t>
              </a:r>
              <a:endParaRPr/>
            </a:p>
          </p:txBody>
        </p:sp>
        <p:sp>
          <p:nvSpPr>
            <p:cNvPr id="389" name="Google Shape;389;p21"/>
            <p:cNvSpPr txBox="1"/>
            <p:nvPr/>
          </p:nvSpPr>
          <p:spPr>
            <a:xfrm>
              <a:off x="3873378" y="4249425"/>
              <a:ext cx="8673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chase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90" name="Google Shape;390;p21"/>
            <p:cNvSpPr txBox="1"/>
            <p:nvPr/>
          </p:nvSpPr>
          <p:spPr>
            <a:xfrm>
              <a:off x="4691780" y="4249425"/>
              <a:ext cx="8673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retreat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391" name="Google Shape;391;p21"/>
            <p:cNvCxnSpPr>
              <a:stCxn id="384" idx="6"/>
              <a:endCxn id="385" idx="2"/>
            </p:cNvCxnSpPr>
            <p:nvPr/>
          </p:nvCxnSpPr>
          <p:spPr>
            <a:xfrm>
              <a:off x="3495950" y="2972375"/>
              <a:ext cx="616200" cy="15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2" name="Google Shape;392;p21"/>
            <p:cNvCxnSpPr>
              <a:stCxn id="385" idx="4"/>
              <a:endCxn id="386" idx="7"/>
            </p:cNvCxnSpPr>
            <p:nvPr/>
          </p:nvCxnSpPr>
          <p:spPr>
            <a:xfrm flipH="1">
              <a:off x="3620784" y="3314941"/>
              <a:ext cx="678300" cy="398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3" name="Google Shape;393;p21"/>
            <p:cNvCxnSpPr>
              <a:stCxn id="385" idx="4"/>
              <a:endCxn id="387" idx="0"/>
            </p:cNvCxnSpPr>
            <p:nvPr/>
          </p:nvCxnSpPr>
          <p:spPr>
            <a:xfrm>
              <a:off x="4299084" y="3314941"/>
              <a:ext cx="8100" cy="348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4" name="Google Shape;394;p21"/>
            <p:cNvCxnSpPr>
              <a:stCxn id="385" idx="4"/>
              <a:endCxn id="388" idx="1"/>
            </p:cNvCxnSpPr>
            <p:nvPr/>
          </p:nvCxnSpPr>
          <p:spPr>
            <a:xfrm>
              <a:off x="4299084" y="3314941"/>
              <a:ext cx="694200" cy="419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5" name="Google Shape;395;p21"/>
            <p:cNvCxnSpPr>
              <a:stCxn id="386" idx="4"/>
              <a:endCxn id="396" idx="0"/>
            </p:cNvCxnSpPr>
            <p:nvPr/>
          </p:nvCxnSpPr>
          <p:spPr>
            <a:xfrm>
              <a:off x="3488670" y="4033036"/>
              <a:ext cx="0" cy="21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7" name="Google Shape;397;p21"/>
            <p:cNvCxnSpPr>
              <a:stCxn id="387" idx="4"/>
              <a:endCxn id="389" idx="0"/>
            </p:cNvCxnSpPr>
            <p:nvPr/>
          </p:nvCxnSpPr>
          <p:spPr>
            <a:xfrm>
              <a:off x="4307066" y="4037129"/>
              <a:ext cx="0" cy="21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8" name="Google Shape;398;p21"/>
            <p:cNvCxnSpPr>
              <a:stCxn id="388" idx="4"/>
              <a:endCxn id="390" idx="0"/>
            </p:cNvCxnSpPr>
            <p:nvPr/>
          </p:nvCxnSpPr>
          <p:spPr>
            <a:xfrm>
              <a:off x="5125463" y="4053822"/>
              <a:ext cx="0" cy="19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9" name="Google Shape;399;p21"/>
            <p:cNvSpPr txBox="1"/>
            <p:nvPr/>
          </p:nvSpPr>
          <p:spPr>
            <a:xfrm>
              <a:off x="3429045" y="4038954"/>
              <a:ext cx="6393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^name</a:t>
              </a:r>
              <a:endPara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00" name="Google Shape;400;p21"/>
            <p:cNvSpPr txBox="1"/>
            <p:nvPr/>
          </p:nvSpPr>
          <p:spPr>
            <a:xfrm>
              <a:off x="4248060" y="4027941"/>
              <a:ext cx="6393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^name</a:t>
              </a:r>
              <a:endPara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01" name="Google Shape;401;p21"/>
            <p:cNvSpPr txBox="1"/>
            <p:nvPr/>
          </p:nvSpPr>
          <p:spPr>
            <a:xfrm>
              <a:off x="5065849" y="4025902"/>
              <a:ext cx="6393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^name</a:t>
              </a:r>
              <a:endPara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02" name="Google Shape;402;p21"/>
            <p:cNvSpPr txBox="1"/>
            <p:nvPr/>
          </p:nvSpPr>
          <p:spPr>
            <a:xfrm>
              <a:off x="4419042" y="2924074"/>
              <a:ext cx="6393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^name</a:t>
              </a:r>
              <a:endPara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03" name="Google Shape;403;p21"/>
            <p:cNvSpPr txBox="1"/>
            <p:nvPr/>
          </p:nvSpPr>
          <p:spPr>
            <a:xfrm>
              <a:off x="4976241" y="3025632"/>
              <a:ext cx="8673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TankSoar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404" name="Google Shape;404;p21"/>
            <p:cNvCxnSpPr>
              <a:stCxn id="385" idx="6"/>
              <a:endCxn id="403" idx="1"/>
            </p:cNvCxnSpPr>
            <p:nvPr/>
          </p:nvCxnSpPr>
          <p:spPr>
            <a:xfrm>
              <a:off x="4486134" y="3127891"/>
              <a:ext cx="49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6" name="Google Shape;396;p21"/>
            <p:cNvSpPr txBox="1"/>
            <p:nvPr/>
          </p:nvSpPr>
          <p:spPr>
            <a:xfrm>
              <a:off x="3054976" y="4249425"/>
              <a:ext cx="8673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attack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05" name="Google Shape;405;p21"/>
          <p:cNvGrpSpPr/>
          <p:nvPr/>
        </p:nvGrpSpPr>
        <p:grpSpPr>
          <a:xfrm>
            <a:off x="6154326" y="2798375"/>
            <a:ext cx="2788565" cy="1655650"/>
            <a:chOff x="6154326" y="2798375"/>
            <a:chExt cx="2788565" cy="1655650"/>
          </a:xfrm>
        </p:grpSpPr>
        <p:sp>
          <p:nvSpPr>
            <p:cNvPr id="406" name="Google Shape;406;p21"/>
            <p:cNvSpPr/>
            <p:nvPr/>
          </p:nvSpPr>
          <p:spPr>
            <a:xfrm>
              <a:off x="6247300" y="2798375"/>
              <a:ext cx="348000" cy="3480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</a:rPr>
                <a:t>S1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7211384" y="2940841"/>
              <a:ext cx="374100" cy="374100"/>
            </a:xfrm>
            <a:prstGeom prst="ellipse">
              <a:avLst/>
            </a:prstGeom>
            <a:solidFill>
              <a:srgbClr val="EFEFE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X1</a:t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6400970" y="3658936"/>
              <a:ext cx="374100" cy="374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P1</a:t>
              </a:r>
              <a:endParaRPr b="1"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7219366" y="3663029"/>
              <a:ext cx="374100" cy="374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P2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8037763" y="3679722"/>
              <a:ext cx="374100" cy="374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P3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1" name="Google Shape;411;p21"/>
            <p:cNvSpPr txBox="1"/>
            <p:nvPr/>
          </p:nvSpPr>
          <p:spPr>
            <a:xfrm>
              <a:off x="6972728" y="4249425"/>
              <a:ext cx="8673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chase</a:t>
              </a:r>
              <a:endParaRPr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12" name="Google Shape;412;p21"/>
            <p:cNvSpPr txBox="1"/>
            <p:nvPr/>
          </p:nvSpPr>
          <p:spPr>
            <a:xfrm>
              <a:off x="7791130" y="4249425"/>
              <a:ext cx="8673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retreat</a:t>
              </a:r>
              <a:endParaRPr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413" name="Google Shape;413;p21"/>
            <p:cNvCxnSpPr>
              <a:stCxn id="406" idx="6"/>
              <a:endCxn id="407" idx="2"/>
            </p:cNvCxnSpPr>
            <p:nvPr/>
          </p:nvCxnSpPr>
          <p:spPr>
            <a:xfrm>
              <a:off x="6595300" y="2972375"/>
              <a:ext cx="616200" cy="15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4" name="Google Shape;414;p21"/>
            <p:cNvCxnSpPr>
              <a:stCxn id="407" idx="4"/>
              <a:endCxn id="408" idx="7"/>
            </p:cNvCxnSpPr>
            <p:nvPr/>
          </p:nvCxnSpPr>
          <p:spPr>
            <a:xfrm flipH="1">
              <a:off x="6720134" y="3314941"/>
              <a:ext cx="678300" cy="398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5" name="Google Shape;415;p21"/>
            <p:cNvCxnSpPr>
              <a:stCxn id="407" idx="4"/>
              <a:endCxn id="409" idx="0"/>
            </p:cNvCxnSpPr>
            <p:nvPr/>
          </p:nvCxnSpPr>
          <p:spPr>
            <a:xfrm>
              <a:off x="7398434" y="3314941"/>
              <a:ext cx="8100" cy="348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6" name="Google Shape;416;p21"/>
            <p:cNvCxnSpPr>
              <a:stCxn id="407" idx="4"/>
              <a:endCxn id="410" idx="1"/>
            </p:cNvCxnSpPr>
            <p:nvPr/>
          </p:nvCxnSpPr>
          <p:spPr>
            <a:xfrm>
              <a:off x="7398434" y="3314941"/>
              <a:ext cx="694200" cy="419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7" name="Google Shape;417;p21"/>
            <p:cNvCxnSpPr>
              <a:stCxn id="408" idx="4"/>
              <a:endCxn id="418" idx="0"/>
            </p:cNvCxnSpPr>
            <p:nvPr/>
          </p:nvCxnSpPr>
          <p:spPr>
            <a:xfrm>
              <a:off x="6588020" y="4033036"/>
              <a:ext cx="0" cy="21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9" name="Google Shape;419;p21"/>
            <p:cNvCxnSpPr>
              <a:stCxn id="409" idx="4"/>
              <a:endCxn id="411" idx="0"/>
            </p:cNvCxnSpPr>
            <p:nvPr/>
          </p:nvCxnSpPr>
          <p:spPr>
            <a:xfrm>
              <a:off x="7406416" y="4037129"/>
              <a:ext cx="0" cy="21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0" name="Google Shape;420;p21"/>
            <p:cNvCxnSpPr>
              <a:stCxn id="410" idx="4"/>
              <a:endCxn id="412" idx="0"/>
            </p:cNvCxnSpPr>
            <p:nvPr/>
          </p:nvCxnSpPr>
          <p:spPr>
            <a:xfrm>
              <a:off x="8224813" y="4053822"/>
              <a:ext cx="0" cy="19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1" name="Google Shape;421;p21"/>
            <p:cNvSpPr txBox="1"/>
            <p:nvPr/>
          </p:nvSpPr>
          <p:spPr>
            <a:xfrm>
              <a:off x="6528395" y="4038954"/>
              <a:ext cx="6393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^name</a:t>
              </a:r>
              <a:endPara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22" name="Google Shape;422;p21"/>
            <p:cNvSpPr txBox="1"/>
            <p:nvPr/>
          </p:nvSpPr>
          <p:spPr>
            <a:xfrm>
              <a:off x="7347410" y="4027941"/>
              <a:ext cx="6393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^name</a:t>
              </a:r>
              <a:endPara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23" name="Google Shape;423;p21"/>
            <p:cNvSpPr txBox="1"/>
            <p:nvPr/>
          </p:nvSpPr>
          <p:spPr>
            <a:xfrm>
              <a:off x="8165199" y="4025902"/>
              <a:ext cx="6393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^name</a:t>
              </a:r>
              <a:endPara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24" name="Google Shape;424;p21"/>
            <p:cNvSpPr txBox="1"/>
            <p:nvPr/>
          </p:nvSpPr>
          <p:spPr>
            <a:xfrm>
              <a:off x="7518392" y="2924074"/>
              <a:ext cx="6393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^name</a:t>
              </a:r>
              <a:endPara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25" name="Google Shape;425;p21"/>
            <p:cNvSpPr txBox="1"/>
            <p:nvPr/>
          </p:nvSpPr>
          <p:spPr>
            <a:xfrm>
              <a:off x="8075591" y="3025632"/>
              <a:ext cx="8673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Proxima Nova"/>
                  <a:ea typeface="Proxima Nova"/>
                  <a:cs typeface="Proxima Nova"/>
                  <a:sym typeface="Proxima Nova"/>
                </a:rPr>
                <a:t>TankSoar</a:t>
              </a:r>
              <a:endParaRPr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426" name="Google Shape;426;p21"/>
            <p:cNvCxnSpPr>
              <a:stCxn id="407" idx="6"/>
              <a:endCxn id="425" idx="1"/>
            </p:cNvCxnSpPr>
            <p:nvPr/>
          </p:nvCxnSpPr>
          <p:spPr>
            <a:xfrm>
              <a:off x="7585484" y="3127891"/>
              <a:ext cx="49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8" name="Google Shape;418;p21"/>
            <p:cNvSpPr txBox="1"/>
            <p:nvPr/>
          </p:nvSpPr>
          <p:spPr>
            <a:xfrm>
              <a:off x="6154326" y="4249425"/>
              <a:ext cx="8673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>
                  <a:latin typeface="Proxima Nova"/>
                  <a:ea typeface="Proxima Nova"/>
                  <a:cs typeface="Proxima Nova"/>
                  <a:sym typeface="Proxima Nova"/>
                </a:rPr>
                <a:t>attack</a:t>
              </a:r>
              <a:endParaRPr b="1" i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27" name="Google Shape;427;p21"/>
          <p:cNvSpPr/>
          <p:nvPr/>
        </p:nvSpPr>
        <p:spPr>
          <a:xfrm>
            <a:off x="804125" y="2798375"/>
            <a:ext cx="348000" cy="3480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cxnSp>
        <p:nvCxnSpPr>
          <p:cNvPr id="428" name="Google Shape;428;p21"/>
          <p:cNvCxnSpPr/>
          <p:nvPr/>
        </p:nvCxnSpPr>
        <p:spPr>
          <a:xfrm rot="10800000">
            <a:off x="2686450" y="2951225"/>
            <a:ext cx="0" cy="204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21"/>
          <p:cNvCxnSpPr/>
          <p:nvPr/>
        </p:nvCxnSpPr>
        <p:spPr>
          <a:xfrm rot="10800000">
            <a:off x="5965150" y="2951225"/>
            <a:ext cx="0" cy="204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0" name="Google Shape;430;p21"/>
          <p:cNvSpPr/>
          <p:nvPr/>
        </p:nvSpPr>
        <p:spPr>
          <a:xfrm>
            <a:off x="934475" y="4615125"/>
            <a:ext cx="7803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Query</a:t>
            </a:r>
            <a:endParaRPr b="1" i="1"/>
          </a:p>
        </p:txBody>
      </p:sp>
      <p:sp>
        <p:nvSpPr>
          <p:cNvPr id="431" name="Google Shape;431;p21"/>
          <p:cNvSpPr/>
          <p:nvPr/>
        </p:nvSpPr>
        <p:spPr>
          <a:xfrm>
            <a:off x="3872950" y="4623675"/>
            <a:ext cx="9057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Collect</a:t>
            </a:r>
            <a:endParaRPr b="1" i="1"/>
          </a:p>
        </p:txBody>
      </p:sp>
      <p:sp>
        <p:nvSpPr>
          <p:cNvPr id="432" name="Google Shape;432;p21"/>
          <p:cNvSpPr/>
          <p:nvPr/>
        </p:nvSpPr>
        <p:spPr>
          <a:xfrm>
            <a:off x="7151650" y="4623700"/>
            <a:ext cx="9057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attack</a:t>
            </a:r>
            <a:endParaRPr b="1" i="1"/>
          </a:p>
        </p:txBody>
      </p:sp>
      <p:sp>
        <p:nvSpPr>
          <p:cNvPr id="433" name="Google Shape;433;p21"/>
          <p:cNvSpPr/>
          <p:nvPr/>
        </p:nvSpPr>
        <p:spPr>
          <a:xfrm>
            <a:off x="4887350" y="4703625"/>
            <a:ext cx="818400" cy="216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</a:t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6149200" y="4703625"/>
            <a:ext cx="818400" cy="216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cxnSp>
        <p:nvCxnSpPr>
          <p:cNvPr id="435" name="Google Shape;435;p21"/>
          <p:cNvCxnSpPr/>
          <p:nvPr/>
        </p:nvCxnSpPr>
        <p:spPr>
          <a:xfrm>
            <a:off x="282908" y="4587017"/>
            <a:ext cx="854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1688</Words>
  <Application>Microsoft Office PowerPoint</Application>
  <PresentationFormat>On-screen Show (16:9)</PresentationFormat>
  <Paragraphs>568</Paragraphs>
  <Slides>16</Slides>
  <Notes>16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Alfa Slab One</vt:lpstr>
      <vt:lpstr>Proxima Nova</vt:lpstr>
      <vt:lpstr>Gameday</vt:lpstr>
      <vt:lpstr>Separating goal structure from proposal rules</vt:lpstr>
      <vt:lpstr>Learn goal structure</vt:lpstr>
      <vt:lpstr>Learn goal structure</vt:lpstr>
      <vt:lpstr>Fixed proposal rules</vt:lpstr>
      <vt:lpstr>Declarative flexibility</vt:lpstr>
      <vt:lpstr>Key Ideas</vt:lpstr>
      <vt:lpstr>Implications</vt:lpstr>
      <vt:lpstr>Procedure Context definition</vt:lpstr>
      <vt:lpstr>Fetch and Execute</vt:lpstr>
      <vt:lpstr>Contexts in TankSoar</vt:lpstr>
      <vt:lpstr>Implications</vt:lpstr>
      <vt:lpstr>Summary</vt:lpstr>
      <vt:lpstr>Construct proposals on-line</vt:lpstr>
      <vt:lpstr>Elaborating conditions</vt:lpstr>
      <vt:lpstr>Operator selection</vt:lpstr>
      <vt:lpstr>Operator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Separating goal structure from proposal rules</dc:title>
  <cp:lastModifiedBy>Windows User</cp:lastModifiedBy>
  <cp:revision>2</cp:revision>
  <dcterms:modified xsi:type="dcterms:W3CDTF">2019-05-14T23:09:39Z</dcterms:modified>
</cp:coreProperties>
</file>