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9"/>
  </p:notesMasterIdLst>
  <p:sldIdLst>
    <p:sldId id="256" r:id="rId4"/>
    <p:sldId id="414" r:id="rId5"/>
    <p:sldId id="768" r:id="rId6"/>
    <p:sldId id="756" r:id="rId7"/>
    <p:sldId id="600" r:id="rId8"/>
    <p:sldId id="283" r:id="rId9"/>
    <p:sldId id="274" r:id="rId10"/>
    <p:sldId id="275" r:id="rId11"/>
    <p:sldId id="279" r:id="rId12"/>
    <p:sldId id="1141" r:id="rId13"/>
    <p:sldId id="599" r:id="rId14"/>
    <p:sldId id="1145" r:id="rId15"/>
    <p:sldId id="568" r:id="rId16"/>
    <p:sldId id="691" r:id="rId17"/>
    <p:sldId id="28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19E8"/>
    <a:srgbClr val="CC66FF"/>
    <a:srgbClr val="1F497D"/>
    <a:srgbClr val="1155CC"/>
    <a:srgbClr val="1D53FF"/>
    <a:srgbClr val="0541FF"/>
    <a:srgbClr val="0033CC"/>
    <a:srgbClr val="0066FF"/>
    <a:srgbClr val="3366FF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5" autoAdjust="0"/>
    <p:restoredTop sz="89203" autoAdjust="0"/>
  </p:normalViewPr>
  <p:slideViewPr>
    <p:cSldViewPr>
      <p:cViewPr varScale="1">
        <p:scale>
          <a:sx n="128" d="100"/>
          <a:sy n="128" d="100"/>
        </p:scale>
        <p:origin x="80" y="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4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F9B93-CCD5-470F-8013-393A448D9F6F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E6FB65-7E26-48E8-87CA-39C1AC7F3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5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17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57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E6FB65-7E26-48E8-87CA-39C1AC7F3D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0219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E6FB65-7E26-48E8-87CA-39C1AC7F3D9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7080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66612">
              <a:defRPr/>
            </a:pPr>
            <a:fld id="{4BE6FB65-7E26-48E8-87CA-39C1AC7F3D94}" type="slidenum">
              <a:rPr lang="en-US">
                <a:solidFill>
                  <a:prstClr val="black"/>
                </a:solidFill>
                <a:latin typeface="Calibri"/>
              </a:rPr>
              <a:pPr defTabSz="966612">
                <a:defRPr/>
              </a:pPr>
              <a:t>3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6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</a:pPr>
            <a:endParaRPr lang="en-US" sz="1200" dirty="0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86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566942-730E-4FFC-A6CC-CB33ABF47D0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1132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EC28C2AA-4437-4DE1-A344-F2B9090BB2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7D7C37A4-AFA1-46B2-8D5D-C04FAF5E1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FAA88A9C-B971-4F20-BBD0-70793C3EF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E0B728-63E5-4200-8C94-865DEB603D2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54207682-B19D-4A7C-A53B-49B657FAFE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EBAF1187-EDE7-4B2A-95CF-F00CCB6D1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3348A759-1696-458C-A111-30CC312CDD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1BBAEB-4CAC-4A44-9D2A-21372F8CF6A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E6FB65-7E26-48E8-87CA-39C1AC7F3D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34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6661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E6FB65-7E26-48E8-87CA-39C1AC7F3D94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6661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0084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C2BE7-16D7-4EE9-AA4C-97E4487E3348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09533-F5D7-490B-81D3-0BB1172780A6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75F83-1257-41ED-87F2-A8D9A84DCFD7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5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186E63-F399-4D01-88FB-C515810A8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4770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E1C8-1C06-419E-A21B-15603555D3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290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39C14B-7892-4D0E-8B34-AEEAEC7077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461124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51E28-EEC9-4F6B-A1FB-155815AB3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908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E3B9C9-AC55-4CA9-ACC4-EE8E7E529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227F66-44C9-48EF-838D-F1CD19CBFD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A458FA-5186-4F06-88AE-6DCE7CEC8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7E880-86FE-451A-B00B-327541D0F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274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22E82-565A-46EB-AA75-C9FB8E682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E61E3-9112-4DD2-8004-FD1811A71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912E3-F7FF-41A5-8529-2428381DC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C1E4C-7F40-47E4-80B1-1AB68D112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0808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023F42-F426-4BCB-86AB-424081F4F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3CCC7F-9616-4FB5-8F63-9613F001E0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F54480A-2C0C-42EE-8DDC-800ED2899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93D3A-ECFF-45DD-9FCE-0749EAC9C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173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25461B-2B9E-4E92-AD1D-8735157DF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171B43-66DF-42EA-80FC-614573C76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ABC5A-18FD-4A89-A8CA-72DD442034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0F95-FBA7-497E-87CE-0F9EA9C1D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28404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C842A5-207C-49BA-8208-1CEE8A516F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82FA2D4-F7C6-44F4-9DDE-CA21DEE10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503400-0CFF-4089-975B-26E57D574C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4668F-7CC1-4EFB-AAF8-60075DFA5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1375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BAFC1-3507-4373-A2D0-D5BC6513D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D51E7-0D76-40F9-88C5-9ED15765E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9CDB1-92FB-4156-A06A-BF782B6BE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03675-B90A-40A2-A523-248057B42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74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BCD1E-E2CF-462F-B611-1B84CB4ABBDD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108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31DEC-0CB0-404A-99F8-90540E448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807D-1410-4673-AE0F-67FBB1412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62AC8-D7E1-42AF-8536-7F0D1D32F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73BB-05E7-4038-8AD1-BBD66B9D8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2505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B780DD-CB29-4527-B580-F760C012E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204CD6-648D-480C-8B2A-B320DA161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CEEDF1-76CD-4EF9-9BF9-6680EBD7D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5CE8F-2389-4187-A770-AD8CB7DAD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236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784288-A6BF-49AD-B28F-3EC570226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F7EBFD-4B20-4C7D-8368-2F53CDB234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64432E-4B6C-4604-AE62-54357AC70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EB967-C535-4C49-9123-92F9EE486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26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46D47F-FF3C-4B87-82F6-6F7833A71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C5DE4D-3E40-41B5-B933-FFCAAD3E15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FA5DF5-84F9-4CE1-B032-D88F8F197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41383-EFE5-4001-A46F-9080788B2D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94619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536632"/>
            <a:ext cx="8520600" cy="4864167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7278742" y="6477000"/>
            <a:ext cx="1553558" cy="2654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606517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186E63-F399-4D01-88FB-C515810A89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1E1C8-1C06-419E-A21B-15603555D3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8051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39C14B-7892-4D0E-8B34-AEEAEC7077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051E28-EEC9-4F6B-A1FB-155815AB32F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1110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E3B9C9-AC55-4CA9-ACC4-EE8E7E529C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9227F66-44C9-48EF-838D-F1CD19CBFD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EA458FA-5186-4F06-88AE-6DCE7CEC80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07E880-86FE-451A-B00B-327541D0F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7389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22E82-565A-46EB-AA75-C9FB8E682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E61E3-9112-4DD2-8004-FD1811A716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912E3-F7FF-41A5-8529-2428381DCD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C1E4C-7F40-47E4-80B1-1AB68D1123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70036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023F42-F426-4BCB-86AB-424081F4F4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83CCC7F-9616-4FB5-8F63-9613F001E0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F54480A-2C0C-42EE-8DDC-800ED2899B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93D3A-ECFF-45DD-9FCE-0749EAC9C9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339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7FC2-BFC5-4676-9F89-2185404AAB52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773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D25461B-2B9E-4E92-AD1D-8735157DFD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1171B43-66DF-42EA-80FC-614573C768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CABC5A-18FD-4A89-A8CA-72DD442034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550F95-FBA7-497E-87CE-0F9EA9C1D3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329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4C842A5-207C-49BA-8208-1CEE8A516F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82FA2D4-F7C6-44F4-9DDE-CA21DEE10B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5503400-0CFF-4089-975B-26E57D574C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4668F-7CC1-4EFB-AAF8-60075DFA5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90065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BAFC1-3507-4373-A2D0-D5BC6513D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D51E7-0D76-40F9-88C5-9ED15765E8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C9CDB1-92FB-4156-A06A-BF782B6BEE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03675-B90A-40A2-A523-248057B423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22639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31DEC-0CB0-404A-99F8-90540E448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807D-1410-4673-AE0F-67FBB1412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E62AC8-D7E1-42AF-8536-7F0D1D32FF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DF73BB-05E7-4038-8AD1-BBD66B9D87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874938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B780DD-CB29-4527-B580-F760C012E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204CD6-648D-480C-8B2A-B320DA161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CEEDF1-76CD-4EF9-9BF9-6680EBD7D4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5CE8F-2389-4187-A770-AD8CB7DAD5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129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784288-A6BF-49AD-B28F-3EC5702269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3F7EBFD-4B20-4C7D-8368-2F53CDB234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64432E-4B6C-4604-AE62-54357AC708E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1EB967-C535-4C49-9123-92F9EE486C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7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46D47F-FF3C-4B87-82F6-6F7833A71B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C5DE4D-3E40-41B5-B933-FFCAAD3E15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AFA5DF5-84F9-4CE1-B032-D88F8F197C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41383-EFE5-4001-A46F-9080788B2D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22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2099-C00C-4E26-8F7B-85537F040016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8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59B0-141D-4115-8FBC-8D30CC588138}" type="datetime1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963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2AA17-5521-4409-92EC-DD3B9F0B666D}" type="datetime1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1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5ED81-468F-4026-A656-63729C39E214}" type="datetime1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05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3A07F-882B-40C9-83D7-5B6BCE076570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E248-45A1-444C-9E0E-C4569F2D5BF0}" type="datetime1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33830-7C6A-4622-A0DA-815FC56E3902}" type="datetime1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06379-1C60-4F51-AADB-BC9312F125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429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8A492E5-5F7D-48FB-AE9D-88EAF1EAB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57B410-83BA-4E5B-9EC9-322E6F504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AE628F-59AB-40DA-9962-A7B1F0F846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61124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1906A09A-20D4-4C21-802C-A8F9464CF3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794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Palatino Linotype" panose="0204050205050503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Palatino Linotype" panose="0204050205050503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Palatino Linotype" panose="0204050205050503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Palatino Linotype" panose="0204050205050503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8A492E5-5F7D-48FB-AE9D-88EAF1EAB7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F57B410-83BA-4E5B-9EC9-322E6F504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AE628F-59AB-40DA-9962-A7B1F0F8462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Palatino Linotype" panose="02040502050505030304" pitchFamily="18" charset="0"/>
              </a:defRPr>
            </a:lvl1pPr>
          </a:lstStyle>
          <a:p>
            <a:pPr>
              <a:defRPr/>
            </a:pPr>
            <a:fld id="{1906A09A-20D4-4C21-802C-A8F9464CF30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34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Palatino Linotype" panose="0204050205050503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Palatino Linotype" panose="0204050205050503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Palatino Linotype" panose="0204050205050503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Palatino Linotype" panose="02040502050505030304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5.jpe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emf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8001000" cy="1847850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Ambiguity and Knowledge Transfer in ITL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76800"/>
            <a:ext cx="7010400" cy="1447800"/>
          </a:xfrm>
        </p:spPr>
        <p:txBody>
          <a:bodyPr>
            <a:noAutofit/>
          </a:bodyPr>
          <a:lstStyle/>
          <a:p>
            <a:endParaRPr lang="en-US" sz="1800" dirty="0"/>
          </a:p>
          <a:p>
            <a:r>
              <a:rPr lang="en-US" sz="1800" dirty="0"/>
              <a:t>James Kirk</a:t>
            </a:r>
          </a:p>
          <a:p>
            <a:r>
              <a:rPr lang="en-US" sz="1800" dirty="0"/>
              <a:t>John Laird</a:t>
            </a:r>
          </a:p>
          <a:p>
            <a:r>
              <a:rPr lang="en-US" sz="1800" dirty="0"/>
              <a:t>Soar Workshop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934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81AF22C-DD86-4E51-A410-CF268DD11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296" y="0"/>
            <a:ext cx="8458200" cy="969963"/>
          </a:xfrm>
        </p:spPr>
        <p:txBody>
          <a:bodyPr anchor="ctr"/>
          <a:lstStyle/>
          <a:p>
            <a:r>
              <a:rPr lang="en-US" altLang="en-US" sz="400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if Multiple Definitions?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A923A-A319-4C7A-8EAE-85C1DBEB9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2363301"/>
            <a:ext cx="8763000" cy="4027974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altLang="en-US" sz="2400" dirty="0">
                <a:latin typeface="Palatino Linotype" panose="02040502050505030304" pitchFamily="18" charset="0"/>
                <a:cs typeface="Arial" panose="020B0604020202020204" pitchFamily="34" charset="0"/>
                <a:sym typeface="Arial" panose="020B0604020202020204" pitchFamily="34" charset="0"/>
              </a:rPr>
              <a:t>If a toad is to the right of a </a:t>
            </a:r>
            <a:r>
              <a:rPr lang="en-US" altLang="en-US" sz="2400" dirty="0">
                <a:solidFill>
                  <a:srgbClr val="CC66FF"/>
                </a:solidFill>
                <a:latin typeface="Palatino Linotype" panose="02040502050505030304" pitchFamily="18" charset="0"/>
                <a:cs typeface="Arial" panose="020B0604020202020204" pitchFamily="34" charset="0"/>
                <a:sym typeface="Arial" panose="020B0604020202020204" pitchFamily="34" charset="0"/>
              </a:rPr>
              <a:t>clear</a:t>
            </a:r>
            <a:r>
              <a:rPr lang="en-US" altLang="en-US" sz="2400" dirty="0">
                <a:latin typeface="Palatino Linotype" panose="02040502050505030304" pitchFamily="18" charset="0"/>
                <a:cs typeface="Arial" panose="020B0604020202020204" pitchFamily="34" charset="0"/>
                <a:sym typeface="Arial" panose="020B0604020202020204" pitchFamily="34" charset="0"/>
              </a:rPr>
              <a:t> location then you can move the toad onto the location.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altLang="en-US" sz="2400" dirty="0">
                <a:latin typeface="Palatino Linotype" panose="0204050205050503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What if agent knows two definitions of “clear.”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rgbClr val="CC66FF"/>
                </a:solidFill>
                <a:latin typeface="Palatino Linotype" panose="0204050205050503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Clear</a:t>
            </a:r>
            <a:r>
              <a:rPr lang="en-US" altLang="en-US" sz="2000" dirty="0">
                <a:latin typeface="Palatino Linotype" panose="0204050205050503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not under a block</a:t>
            </a:r>
          </a:p>
          <a:p>
            <a:pPr lvl="1">
              <a:spcBef>
                <a:spcPts val="0"/>
              </a:spcBef>
              <a:buClr>
                <a:schemeClr val="tx1"/>
              </a:buClr>
            </a:pPr>
            <a:r>
              <a:rPr lang="en-US" altLang="en-US" sz="2000" dirty="0">
                <a:solidFill>
                  <a:srgbClr val="CC66FF"/>
                </a:solidFill>
                <a:latin typeface="Palatino Linotype" panose="0204050205050503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Clear</a:t>
            </a:r>
            <a:r>
              <a:rPr lang="en-US" altLang="en-US" sz="2000" dirty="0">
                <a:latin typeface="Palatino Linotype" panose="0204050205050503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not marked (Tic-Tac-Toe)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r>
              <a:rPr lang="en-US" altLang="en-US" sz="2400" dirty="0">
                <a:latin typeface="Palatino Linotype" panose="0204050205050503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Which meaning should it use?</a:t>
            </a:r>
          </a:p>
          <a:p>
            <a:pPr>
              <a:spcBef>
                <a:spcPts val="0"/>
              </a:spcBef>
              <a:buClr>
                <a:schemeClr val="tx1"/>
              </a:buClr>
            </a:pPr>
            <a:endParaRPr lang="en-US" altLang="en-US" dirty="0">
              <a:latin typeface="Palatino Linotype" panose="02040502050505030304" pitchFamily="18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lvl="1">
              <a:spcBef>
                <a:spcPts val="0"/>
              </a:spcBef>
              <a:buClr>
                <a:schemeClr val="tx1"/>
              </a:buClr>
            </a:pPr>
            <a:endParaRPr lang="en-US" altLang="en-US" dirty="0">
              <a:latin typeface="Palatino Linotype" panose="02040502050505030304" pitchFamily="18" charset="0"/>
            </a:endParaRPr>
          </a:p>
        </p:txBody>
      </p:sp>
      <p:sp>
        <p:nvSpPr>
          <p:cNvPr id="20484" name="Slide Number Placeholder 2">
            <a:extLst>
              <a:ext uri="{FF2B5EF4-FFF2-40B4-BE49-F238E27FC236}">
                <a16:creationId xmlns:a16="http://schemas.microsoft.com/office/drawing/2014/main" id="{35894F26-57D5-4F0C-B498-00EDDF457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A6DD515-5AA5-4186-8586-F5D7C82128FD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26C79F6B-C207-4CA3-B922-44045B35A08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7" b="9687"/>
          <a:stretch/>
        </p:blipFill>
        <p:spPr>
          <a:xfrm>
            <a:off x="1883623" y="1066800"/>
            <a:ext cx="5417620" cy="1066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5" name="Group 24"/>
          <p:cNvGrpSpPr/>
          <p:nvPr/>
        </p:nvGrpSpPr>
        <p:grpSpPr>
          <a:xfrm>
            <a:off x="1748890" y="4796457"/>
            <a:ext cx="5417620" cy="1091787"/>
            <a:chOff x="1748890" y="4887765"/>
            <a:chExt cx="5417620" cy="109178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E707A99-5028-4984-BB6E-9E881A08E929}"/>
                </a:ext>
              </a:extLst>
            </p:cNvPr>
            <p:cNvSpPr/>
            <p:nvPr/>
          </p:nvSpPr>
          <p:spPr bwMode="auto">
            <a:xfrm>
              <a:off x="1748890" y="4887765"/>
              <a:ext cx="1084169" cy="1091787"/>
            </a:xfrm>
            <a:prstGeom prst="rect">
              <a:avLst/>
            </a:prstGeom>
            <a:solidFill>
              <a:srgbClr val="9DB9FA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0888916-CFB1-441D-972E-75270E910D8E}"/>
                </a:ext>
              </a:extLst>
            </p:cNvPr>
            <p:cNvSpPr/>
            <p:nvPr/>
          </p:nvSpPr>
          <p:spPr bwMode="auto">
            <a:xfrm>
              <a:off x="2833059" y="4887765"/>
              <a:ext cx="1084169" cy="1091787"/>
            </a:xfrm>
            <a:prstGeom prst="rect">
              <a:avLst/>
            </a:prstGeom>
            <a:solidFill>
              <a:srgbClr val="9DB9FA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D83CC35-72E7-4A15-9C98-EA373ED07D54}"/>
                </a:ext>
              </a:extLst>
            </p:cNvPr>
            <p:cNvSpPr/>
            <p:nvPr/>
          </p:nvSpPr>
          <p:spPr bwMode="auto">
            <a:xfrm>
              <a:off x="3917230" y="4887765"/>
              <a:ext cx="1084169" cy="1091787"/>
            </a:xfrm>
            <a:prstGeom prst="rect">
              <a:avLst/>
            </a:prstGeom>
            <a:solidFill>
              <a:srgbClr val="9DB9FA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536FA94-E6D8-4B6E-A73F-D6F3C678D053}"/>
                </a:ext>
              </a:extLst>
            </p:cNvPr>
            <p:cNvSpPr/>
            <p:nvPr/>
          </p:nvSpPr>
          <p:spPr bwMode="auto">
            <a:xfrm>
              <a:off x="5001399" y="4887765"/>
              <a:ext cx="1084169" cy="1091787"/>
            </a:xfrm>
            <a:prstGeom prst="rect">
              <a:avLst/>
            </a:prstGeom>
            <a:solidFill>
              <a:srgbClr val="9DB9FA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6C3B7A9-AEC2-40A4-84E3-9C78751CAB7C}"/>
                </a:ext>
              </a:extLst>
            </p:cNvPr>
            <p:cNvSpPr/>
            <p:nvPr/>
          </p:nvSpPr>
          <p:spPr bwMode="auto">
            <a:xfrm>
              <a:off x="6082341" y="4887765"/>
              <a:ext cx="1084169" cy="1091787"/>
            </a:xfrm>
            <a:prstGeom prst="rect">
              <a:avLst/>
            </a:prstGeom>
            <a:solidFill>
              <a:srgbClr val="9DB9FA"/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162C04-5E21-43B1-84B6-5DE78E88EFC4}"/>
                </a:ext>
              </a:extLst>
            </p:cNvPr>
            <p:cNvSpPr/>
            <p:nvPr/>
          </p:nvSpPr>
          <p:spPr bwMode="auto">
            <a:xfrm>
              <a:off x="1913450" y="5044631"/>
              <a:ext cx="758275" cy="730996"/>
            </a:xfrm>
            <a:prstGeom prst="ellipse">
              <a:avLst/>
            </a:prstGeom>
            <a:solidFill>
              <a:srgbClr val="5E9E02"/>
            </a:solidFill>
            <a:ln>
              <a:solidFill>
                <a:srgbClr val="5E9E0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7493ED4-E10B-427A-87DE-81067E7FC4DE}"/>
                </a:ext>
              </a:extLst>
            </p:cNvPr>
            <p:cNvSpPr/>
            <p:nvPr/>
          </p:nvSpPr>
          <p:spPr bwMode="auto">
            <a:xfrm>
              <a:off x="2978260" y="5054044"/>
              <a:ext cx="761500" cy="730994"/>
            </a:xfrm>
            <a:prstGeom prst="ellipse">
              <a:avLst/>
            </a:prstGeom>
            <a:solidFill>
              <a:srgbClr val="5E9E02"/>
            </a:solidFill>
            <a:ln>
              <a:solidFill>
                <a:srgbClr val="5E9E02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269D357-FC7F-461E-85D5-4DD0E821D77C}"/>
                </a:ext>
              </a:extLst>
            </p:cNvPr>
            <p:cNvSpPr/>
            <p:nvPr/>
          </p:nvSpPr>
          <p:spPr bwMode="auto">
            <a:xfrm>
              <a:off x="5146598" y="5035219"/>
              <a:ext cx="758275" cy="727858"/>
            </a:xfrm>
            <a:prstGeom prst="ellipse">
              <a:avLst/>
            </a:prstGeom>
            <a:solidFill>
              <a:srgbClr val="9D350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717BBE7-45EC-48BE-9D2E-7CBB78FF9DF0}"/>
                </a:ext>
              </a:extLst>
            </p:cNvPr>
            <p:cNvSpPr/>
            <p:nvPr/>
          </p:nvSpPr>
          <p:spPr bwMode="auto">
            <a:xfrm>
              <a:off x="6243676" y="5022670"/>
              <a:ext cx="761500" cy="727858"/>
            </a:xfrm>
            <a:prstGeom prst="ellipse">
              <a:avLst/>
            </a:prstGeom>
            <a:solidFill>
              <a:srgbClr val="9D350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73905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Video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376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96786"/>
            <a:ext cx="7696200" cy="857250"/>
          </a:xfrm>
        </p:spPr>
        <p:txBody>
          <a:bodyPr/>
          <a:lstStyle/>
          <a:p>
            <a:r>
              <a:rPr lang="en-US" sz="480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Disambiguation Strategies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B7A45AE-6F0D-4C68-A0C4-7400A6D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24514"/>
            <a:ext cx="2133600" cy="273844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306379-1C60-4F51-AADB-BC9312F125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C471C12-2ECC-4E44-B2A3-D6957B97413D}"/>
              </a:ext>
            </a:extLst>
          </p:cNvPr>
          <p:cNvSpPr txBox="1">
            <a:spLocks/>
          </p:cNvSpPr>
          <p:nvPr/>
        </p:nvSpPr>
        <p:spPr bwMode="auto">
          <a:xfrm>
            <a:off x="304800" y="2057400"/>
            <a:ext cx="8229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Case 0: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Single valid (grounded) interpretation structure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No interaction required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Case 1: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Multiple versions, different # of results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Rosie asks teacher “How many actions are present X or Y?”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Case 2: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Same # of results, different # of predicate results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Rosie asks teacher “How many ‘clear’ objects are visible Y or Z?”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Case 3: 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No numeric differences between structures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Rosie asks for a new state: “Please setup another state containing the action.”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63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Nuggets and Coals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557838"/>
          </a:xfrm>
        </p:spPr>
        <p:txBody>
          <a:bodyPr>
            <a:normAutofit/>
          </a:bodyPr>
          <a:lstStyle/>
          <a:p>
            <a:r>
              <a:rPr lang="en-US" sz="2400" dirty="0"/>
              <a:t>Nuggets</a:t>
            </a:r>
          </a:p>
          <a:p>
            <a:pPr lvl="1"/>
            <a:r>
              <a:rPr lang="en-US" sz="2000" dirty="0"/>
              <a:t>Partial transfer of knowledge between tasks even with interference</a:t>
            </a:r>
          </a:p>
          <a:p>
            <a:pPr lvl="1"/>
            <a:r>
              <a:rPr lang="en-US" sz="2000" dirty="0"/>
              <a:t>Can Disambiguate between many interpretations, using the structures we learn (and by creating many versions)</a:t>
            </a:r>
          </a:p>
          <a:p>
            <a:pPr lvl="1"/>
            <a:r>
              <a:rPr lang="en-US" sz="2000" dirty="0"/>
              <a:t>Autogenerate on the fly graphical representation that help (an expert) understand what the agent has learned (or failed to learn)</a:t>
            </a:r>
          </a:p>
          <a:p>
            <a:pPr lvl="2"/>
            <a:r>
              <a:rPr lang="en-US" sz="1800" dirty="0"/>
              <a:t>also great for debugging!</a:t>
            </a:r>
          </a:p>
          <a:p>
            <a:pPr lvl="2"/>
            <a:endParaRPr lang="en-US" sz="1400" dirty="0"/>
          </a:p>
          <a:p>
            <a:r>
              <a:rPr lang="en-US" sz="2400" dirty="0"/>
              <a:t>Coals</a:t>
            </a:r>
            <a:endParaRPr lang="en-US" sz="2000" dirty="0"/>
          </a:p>
          <a:p>
            <a:pPr lvl="1"/>
            <a:r>
              <a:rPr lang="en-US" sz="2000" dirty="0"/>
              <a:t>Many other disambiguating strategies could employ</a:t>
            </a:r>
            <a:br>
              <a:rPr lang="en-US" sz="2000" dirty="0"/>
            </a:br>
            <a:r>
              <a:rPr lang="en-US" sz="2000" dirty="0"/>
              <a:t> (ex: “does clear mean …”)</a:t>
            </a:r>
          </a:p>
          <a:p>
            <a:pPr lvl="1"/>
            <a:r>
              <a:rPr lang="en-US" sz="2000" dirty="0"/>
              <a:t>Not guaranteed to find correct interpretation </a:t>
            </a:r>
          </a:p>
          <a:p>
            <a:pPr lvl="1"/>
            <a:r>
              <a:rPr lang="en-US" sz="2000" dirty="0"/>
              <a:t>Visualizer useful, but for experts: would be useful to expand visibility of internal knowledge so that nonexperts can understand what the agent knows/sees</a:t>
            </a:r>
            <a:endParaRPr lang="en-US" sz="1800" dirty="0"/>
          </a:p>
          <a:p>
            <a:pPr marL="914400" lvl="2" indent="0">
              <a:buNone/>
            </a:pP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346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Problem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071" y="1676400"/>
            <a:ext cx="5029200" cy="4495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Lack of Common Ground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Compositional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Accumulative Learning</a:t>
            </a: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Many-to-many Mappings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306379-1C60-4F51-AADB-BC9312F125C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5" name="Picture 2" descr="http://images.techtimes.com/data/images/full/35458/rosie-the-robot.jpg">
            <a:extLst>
              <a:ext uri="{FF2B5EF4-FFF2-40B4-BE49-F238E27FC236}">
                <a16:creationId xmlns:a16="http://schemas.microsoft.com/office/drawing/2014/main" id="{51E9FF4D-1960-43BD-9DD1-FB6973BE3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15" y="1615280"/>
            <a:ext cx="1079184" cy="899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Head with Gears">
            <a:extLst>
              <a:ext uri="{FF2B5EF4-FFF2-40B4-BE49-F238E27FC236}">
                <a16:creationId xmlns:a16="http://schemas.microsoft.com/office/drawing/2014/main" id="{7B556508-2E66-4ED3-B71C-6DF56D842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2000" y="1774475"/>
            <a:ext cx="567657" cy="567657"/>
          </a:xfrm>
          <a:prstGeom prst="rect">
            <a:avLst/>
          </a:prstGeom>
        </p:spPr>
      </p:pic>
      <p:grpSp>
        <p:nvGrpSpPr>
          <p:cNvPr id="11" name="Group 4">
            <a:extLst>
              <a:ext uri="{FF2B5EF4-FFF2-40B4-BE49-F238E27FC236}">
                <a16:creationId xmlns:a16="http://schemas.microsoft.com/office/drawing/2014/main" id="{E76815EE-3ADE-410C-8D3E-ABD6D3A1D64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23819" y="1635045"/>
            <a:ext cx="991527" cy="814271"/>
            <a:chOff x="192" y="2484"/>
            <a:chExt cx="2204" cy="1960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962770E1-B287-4C2D-88C7-DB1ECFEA892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3024"/>
              <a:ext cx="2204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3B9563B2-A7A9-4588-80BE-FDEA26441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84"/>
              <a:ext cx="2204" cy="196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4" name="Picture 6">
              <a:extLst>
                <a:ext uri="{FF2B5EF4-FFF2-40B4-BE49-F238E27FC236}">
                  <a16:creationId xmlns:a16="http://schemas.microsoft.com/office/drawing/2014/main" id="{9A655435-1B29-4B05-BF92-47B5A337D6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3" t="21841" r="21592" b="13094"/>
            <a:stretch/>
          </p:blipFill>
          <p:spPr bwMode="auto">
            <a:xfrm>
              <a:off x="432" y="2554"/>
              <a:ext cx="1907" cy="16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peech Bubble: Oval 1">
            <a:extLst>
              <a:ext uri="{FF2B5EF4-FFF2-40B4-BE49-F238E27FC236}">
                <a16:creationId xmlns:a16="http://schemas.microsoft.com/office/drawing/2014/main" id="{036A3BD4-D100-40D2-9253-22440D4C66DC}"/>
              </a:ext>
            </a:extLst>
          </p:cNvPr>
          <p:cNvSpPr/>
          <p:nvPr/>
        </p:nvSpPr>
        <p:spPr>
          <a:xfrm>
            <a:off x="4857946" y="1306316"/>
            <a:ext cx="1261633" cy="505334"/>
          </a:xfrm>
          <a:custGeom>
            <a:avLst/>
            <a:gdLst>
              <a:gd name="connsiteX0" fmla="*/ 622307 w 2133600"/>
              <a:gd name="connsiteY0" fmla="*/ 1200150 h 1066800"/>
              <a:gd name="connsiteX1" fmla="*/ 542542 w 2133600"/>
              <a:gd name="connsiteY1" fmla="*/ 997947 h 1066800"/>
              <a:gd name="connsiteX2" fmla="*/ 520697 w 2133600"/>
              <a:gd name="connsiteY2" fmla="*/ 75188 h 1066800"/>
              <a:gd name="connsiteX3" fmla="*/ 1379791 w 2133600"/>
              <a:gd name="connsiteY3" fmla="*/ 23474 h 1066800"/>
              <a:gd name="connsiteX4" fmla="*/ 1878666 w 2133600"/>
              <a:gd name="connsiteY4" fmla="*/ 879427 h 1066800"/>
              <a:gd name="connsiteX5" fmla="*/ 928761 w 2133600"/>
              <a:gd name="connsiteY5" fmla="*/ 1062316 h 1066800"/>
              <a:gd name="connsiteX6" fmla="*/ 622307 w 2133600"/>
              <a:gd name="connsiteY6" fmla="*/ 1200150 h 1066800"/>
              <a:gd name="connsiteX0" fmla="*/ 193845 w 2134179"/>
              <a:gd name="connsiteY0" fmla="*/ 1215827 h 1215827"/>
              <a:gd name="connsiteX1" fmla="*/ 542542 w 2134179"/>
              <a:gd name="connsiteY1" fmla="*/ 997948 h 1215827"/>
              <a:gd name="connsiteX2" fmla="*/ 520697 w 2134179"/>
              <a:gd name="connsiteY2" fmla="*/ 75189 h 1215827"/>
              <a:gd name="connsiteX3" fmla="*/ 1379791 w 2134179"/>
              <a:gd name="connsiteY3" fmla="*/ 23475 h 1215827"/>
              <a:gd name="connsiteX4" fmla="*/ 1878666 w 2134179"/>
              <a:gd name="connsiteY4" fmla="*/ 879428 h 1215827"/>
              <a:gd name="connsiteX5" fmla="*/ 928761 w 2134179"/>
              <a:gd name="connsiteY5" fmla="*/ 1062317 h 1215827"/>
              <a:gd name="connsiteX6" fmla="*/ 193845 w 2134179"/>
              <a:gd name="connsiteY6" fmla="*/ 1215827 h 1215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34179" h="1215827">
                <a:moveTo>
                  <a:pt x="193845" y="1215827"/>
                </a:moveTo>
                <a:cubicBezTo>
                  <a:pt x="167257" y="1148426"/>
                  <a:pt x="569130" y="1065349"/>
                  <a:pt x="542542" y="997948"/>
                </a:cubicBezTo>
                <a:cubicBezTo>
                  <a:pt x="-171049" y="796619"/>
                  <a:pt x="-183163" y="284907"/>
                  <a:pt x="520697" y="75189"/>
                </a:cubicBezTo>
                <a:cubicBezTo>
                  <a:pt x="779596" y="-1951"/>
                  <a:pt x="1091673" y="-20737"/>
                  <a:pt x="1379791" y="23475"/>
                </a:cubicBezTo>
                <a:cubicBezTo>
                  <a:pt x="2113378" y="136043"/>
                  <a:pt x="2376464" y="587437"/>
                  <a:pt x="1878666" y="879428"/>
                </a:cubicBezTo>
                <a:cubicBezTo>
                  <a:pt x="1644365" y="1016860"/>
                  <a:pt x="1286900" y="1085685"/>
                  <a:pt x="928761" y="1062317"/>
                </a:cubicBezTo>
                <a:lnTo>
                  <a:pt x="193845" y="1215827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“..piece..”</a:t>
            </a:r>
          </a:p>
        </p:txBody>
      </p:sp>
      <p:sp>
        <p:nvSpPr>
          <p:cNvPr id="9" name="Thought Bubble: Cloud 8">
            <a:extLst>
              <a:ext uri="{FF2B5EF4-FFF2-40B4-BE49-F238E27FC236}">
                <a16:creationId xmlns:a16="http://schemas.microsoft.com/office/drawing/2014/main" id="{EC205FF8-BA83-4CB6-943C-24F986417BB4}"/>
              </a:ext>
            </a:extLst>
          </p:cNvPr>
          <p:cNvSpPr/>
          <p:nvPr/>
        </p:nvSpPr>
        <p:spPr>
          <a:xfrm flipH="1">
            <a:off x="6785108" y="1335561"/>
            <a:ext cx="914400" cy="438914"/>
          </a:xfrm>
          <a:prstGeom prst="cloudCallout">
            <a:avLst>
              <a:gd name="adj1" fmla="val -58047"/>
              <a:gd name="adj2" fmla="val 30127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block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BCDEF43-1273-4379-97A6-48C3DAF1B96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27078" y="4123438"/>
            <a:ext cx="934528" cy="829562"/>
            <a:chOff x="192" y="2484"/>
            <a:chExt cx="2204" cy="1960"/>
          </a:xfrm>
        </p:grpSpPr>
        <p:sp>
          <p:nvSpPr>
            <p:cNvPr id="16" name="AutoShape 3">
              <a:extLst>
                <a:ext uri="{FF2B5EF4-FFF2-40B4-BE49-F238E27FC236}">
                  <a16:creationId xmlns:a16="http://schemas.microsoft.com/office/drawing/2014/main" id="{38F179AF-EB56-4939-96A8-539736CC792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92" y="3024"/>
              <a:ext cx="2204" cy="1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A9142816-3434-4FA0-828E-F671738D1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84"/>
              <a:ext cx="2204" cy="1960"/>
            </a:xfrm>
            <a:prstGeom prst="rect">
              <a:avLst/>
            </a:prstGeom>
            <a:noFill/>
            <a:ln w="0">
              <a:noFill/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pic>
          <p:nvPicPr>
            <p:cNvPr id="18" name="Picture 6">
              <a:extLst>
                <a:ext uri="{FF2B5EF4-FFF2-40B4-BE49-F238E27FC236}">
                  <a16:creationId xmlns:a16="http://schemas.microsoft.com/office/drawing/2014/main" id="{1D90A9E5-C3FD-449C-9564-01D61558C2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813" t="21841" r="21592" b="13094"/>
            <a:stretch/>
          </p:blipFill>
          <p:spPr bwMode="auto">
            <a:xfrm>
              <a:off x="432" y="2554"/>
              <a:ext cx="1907" cy="1634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BCBB9A2A-4F95-4694-91A7-A18A0BF8DD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93485" y="4128500"/>
            <a:ext cx="701427" cy="74437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5A3D2D3-7C52-45B6-89DD-9DEEC12D544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833" t="57628" r="25000" b="9543"/>
          <a:stretch/>
        </p:blipFill>
        <p:spPr>
          <a:xfrm>
            <a:off x="4572000" y="4218287"/>
            <a:ext cx="1050323" cy="56765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3E0DDD6-621C-482C-B27D-A118C3037BCE}"/>
              </a:ext>
            </a:extLst>
          </p:cNvPr>
          <p:cNvCxnSpPr>
            <a:cxnSpLocks/>
            <a:stCxn id="20" idx="3"/>
            <a:endCxn id="18" idx="1"/>
          </p:cNvCxnSpPr>
          <p:nvPr/>
        </p:nvCxnSpPr>
        <p:spPr>
          <a:xfrm flipV="1">
            <a:off x="5622323" y="4498857"/>
            <a:ext cx="506518" cy="3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19C84D1-C45D-4E01-98BF-35EFD68D7DEE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6937437" y="4498857"/>
            <a:ext cx="556048" cy="18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Shape 224">
            <a:extLst>
              <a:ext uri="{FF2B5EF4-FFF2-40B4-BE49-F238E27FC236}">
                <a16:creationId xmlns:a16="http://schemas.microsoft.com/office/drawing/2014/main" id="{D9AB1A28-8767-48F1-833E-33A86BADDD37}"/>
              </a:ext>
            </a:extLst>
          </p:cNvPr>
          <p:cNvSpPr txBox="1"/>
          <p:nvPr/>
        </p:nvSpPr>
        <p:spPr>
          <a:xfrm>
            <a:off x="2895600" y="3006742"/>
            <a:ext cx="674313" cy="307573"/>
          </a:xfrm>
          <a:prstGeom prst="rect">
            <a:avLst/>
          </a:prstGeom>
          <a:noFill/>
          <a:ln w="57150">
            <a:solidFill>
              <a:srgbClr val="1155CC"/>
            </a:solidFill>
          </a:ln>
        </p:spPr>
        <p:txBody>
          <a:bodyPr lIns="68569" tIns="68569" rIns="68569" bIns="68569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action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6A2EAF3-0CBE-421D-B81D-384805510051}"/>
              </a:ext>
            </a:extLst>
          </p:cNvPr>
          <p:cNvCxnSpPr>
            <a:cxnSpLocks/>
          </p:cNvCxnSpPr>
          <p:nvPr/>
        </p:nvCxnSpPr>
        <p:spPr>
          <a:xfrm>
            <a:off x="3568053" y="3124200"/>
            <a:ext cx="253458" cy="0"/>
          </a:xfrm>
          <a:prstGeom prst="straightConnector1">
            <a:avLst/>
          </a:prstGeom>
          <a:ln w="28575">
            <a:solidFill>
              <a:srgbClr val="1155CC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hape 224">
            <a:extLst>
              <a:ext uri="{FF2B5EF4-FFF2-40B4-BE49-F238E27FC236}">
                <a16:creationId xmlns:a16="http://schemas.microsoft.com/office/drawing/2014/main" id="{DF3F1A89-92B1-4C16-8B72-2D89A7067B6D}"/>
              </a:ext>
            </a:extLst>
          </p:cNvPr>
          <p:cNvSpPr txBox="1"/>
          <p:nvPr/>
        </p:nvSpPr>
        <p:spPr>
          <a:xfrm>
            <a:off x="3865981" y="2988779"/>
            <a:ext cx="3131071" cy="327803"/>
          </a:xfrm>
          <a:prstGeom prst="rect">
            <a:avLst/>
          </a:prstGeom>
          <a:noFill/>
          <a:ln w="57150">
            <a:solidFill>
              <a:srgbClr val="1155CC"/>
            </a:solidFill>
          </a:ln>
        </p:spPr>
        <p:txBody>
          <a:bodyPr lIns="68569" tIns="68569" rIns="68569" bIns="68569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move a piece onto a clear  location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6BC21B5-1684-407B-B913-2860B89646C9}"/>
              </a:ext>
            </a:extLst>
          </p:cNvPr>
          <p:cNvSpPr/>
          <p:nvPr/>
        </p:nvSpPr>
        <p:spPr>
          <a:xfrm>
            <a:off x="5666890" y="3009700"/>
            <a:ext cx="457201" cy="285258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3A84C6-EAC2-4B57-AC36-B6CDEC2BF440}"/>
              </a:ext>
            </a:extLst>
          </p:cNvPr>
          <p:cNvCxnSpPr>
            <a:cxnSpLocks/>
          </p:cNvCxnSpPr>
          <p:nvPr/>
        </p:nvCxnSpPr>
        <p:spPr>
          <a:xfrm>
            <a:off x="6147770" y="3090417"/>
            <a:ext cx="1054318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hape 224">
            <a:extLst>
              <a:ext uri="{FF2B5EF4-FFF2-40B4-BE49-F238E27FC236}">
                <a16:creationId xmlns:a16="http://schemas.microsoft.com/office/drawing/2014/main" id="{DBD19A1F-3367-4F7C-BCA4-879063EBD474}"/>
              </a:ext>
            </a:extLst>
          </p:cNvPr>
          <p:cNvSpPr txBox="1"/>
          <p:nvPr/>
        </p:nvSpPr>
        <p:spPr>
          <a:xfrm>
            <a:off x="7218953" y="2986105"/>
            <a:ext cx="1798291" cy="32389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txBody>
          <a:bodyPr lIns="68569" tIns="68569" rIns="68569" bIns="68569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not below an object</a:t>
            </a:r>
          </a:p>
        </p:txBody>
      </p:sp>
      <p:sp>
        <p:nvSpPr>
          <p:cNvPr id="48" name="Shape 224">
            <a:extLst>
              <a:ext uri="{FF2B5EF4-FFF2-40B4-BE49-F238E27FC236}">
                <a16:creationId xmlns:a16="http://schemas.microsoft.com/office/drawing/2014/main" id="{38DB9EBB-B6A2-4202-A01E-AB2424023A50}"/>
              </a:ext>
            </a:extLst>
          </p:cNvPr>
          <p:cNvSpPr txBox="1"/>
          <p:nvPr/>
        </p:nvSpPr>
        <p:spPr>
          <a:xfrm>
            <a:off x="4943489" y="5727677"/>
            <a:ext cx="881063" cy="400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“clear”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49" name="Shape 224">
            <a:extLst>
              <a:ext uri="{FF2B5EF4-FFF2-40B4-BE49-F238E27FC236}">
                <a16:creationId xmlns:a16="http://schemas.microsoft.com/office/drawing/2014/main" id="{F9312B33-5D21-4059-BE7B-1194C836B127}"/>
              </a:ext>
            </a:extLst>
          </p:cNvPr>
          <p:cNvSpPr txBox="1"/>
          <p:nvPr/>
        </p:nvSpPr>
        <p:spPr>
          <a:xfrm>
            <a:off x="4911853" y="5442381"/>
            <a:ext cx="974760" cy="400050"/>
          </a:xfrm>
          <a:prstGeom prst="rect">
            <a:avLst/>
          </a:prstGeom>
          <a:noFill/>
          <a:ln w="28575"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Term</a:t>
            </a:r>
            <a:endParaRPr kumimoji="0" lang="en-US" sz="105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0" name="Shape 224">
            <a:extLst>
              <a:ext uri="{FF2B5EF4-FFF2-40B4-BE49-F238E27FC236}">
                <a16:creationId xmlns:a16="http://schemas.microsoft.com/office/drawing/2014/main" id="{29F995C3-F786-4019-8245-2B8EE19E3A92}"/>
              </a:ext>
            </a:extLst>
          </p:cNvPr>
          <p:cNvSpPr txBox="1"/>
          <p:nvPr/>
        </p:nvSpPr>
        <p:spPr>
          <a:xfrm>
            <a:off x="4934509" y="6037743"/>
            <a:ext cx="881062" cy="400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“empty”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FFD2E9-D3F7-49D6-9316-12F74B901175}"/>
              </a:ext>
            </a:extLst>
          </p:cNvPr>
          <p:cNvCxnSpPr>
            <a:cxnSpLocks/>
            <a:stCxn id="48" idx="3"/>
            <a:endCxn id="56" idx="1"/>
          </p:cNvCxnSpPr>
          <p:nvPr/>
        </p:nvCxnSpPr>
        <p:spPr>
          <a:xfrm>
            <a:off x="5824552" y="5927702"/>
            <a:ext cx="1042646" cy="13958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14FB672-4878-42A5-961D-9739DAE40519}"/>
              </a:ext>
            </a:extLst>
          </p:cNvPr>
          <p:cNvCxnSpPr>
            <a:cxnSpLocks/>
            <a:stCxn id="48" idx="3"/>
            <a:endCxn id="54" idx="1"/>
          </p:cNvCxnSpPr>
          <p:nvPr/>
        </p:nvCxnSpPr>
        <p:spPr>
          <a:xfrm flipV="1">
            <a:off x="5824552" y="5863184"/>
            <a:ext cx="1130438" cy="6451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4394C8-E14E-4E45-BFB2-1EA1840554A2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 flipV="1">
            <a:off x="5815571" y="6067288"/>
            <a:ext cx="1051627" cy="17048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Shape 224">
            <a:extLst>
              <a:ext uri="{FF2B5EF4-FFF2-40B4-BE49-F238E27FC236}">
                <a16:creationId xmlns:a16="http://schemas.microsoft.com/office/drawing/2014/main" id="{EDBCB85F-0D99-4F86-A26F-FCB20F77E0C5}"/>
              </a:ext>
            </a:extLst>
          </p:cNvPr>
          <p:cNvSpPr txBox="1"/>
          <p:nvPr/>
        </p:nvSpPr>
        <p:spPr>
          <a:xfrm>
            <a:off x="6954990" y="5663159"/>
            <a:ext cx="1043233" cy="400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transparent</a:t>
            </a:r>
          </a:p>
        </p:txBody>
      </p:sp>
      <p:sp>
        <p:nvSpPr>
          <p:cNvPr id="55" name="Shape 224">
            <a:extLst>
              <a:ext uri="{FF2B5EF4-FFF2-40B4-BE49-F238E27FC236}">
                <a16:creationId xmlns:a16="http://schemas.microsoft.com/office/drawing/2014/main" id="{7762699F-B388-48BC-9651-5B35FEA6A889}"/>
              </a:ext>
            </a:extLst>
          </p:cNvPr>
          <p:cNvSpPr txBox="1"/>
          <p:nvPr/>
        </p:nvSpPr>
        <p:spPr>
          <a:xfrm>
            <a:off x="6740923" y="5420084"/>
            <a:ext cx="1257300" cy="400050"/>
          </a:xfrm>
          <a:prstGeom prst="rect">
            <a:avLst/>
          </a:prstGeom>
          <a:noFill/>
          <a:ln w="28575"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Meaning</a:t>
            </a:r>
            <a:endParaRPr kumimoji="0" 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/>
              <a:sym typeface="Arial"/>
            </a:endParaRPr>
          </a:p>
        </p:txBody>
      </p:sp>
      <p:sp>
        <p:nvSpPr>
          <p:cNvPr id="56" name="Shape 224">
            <a:extLst>
              <a:ext uri="{FF2B5EF4-FFF2-40B4-BE49-F238E27FC236}">
                <a16:creationId xmlns:a16="http://schemas.microsoft.com/office/drawing/2014/main" id="{B3B8048C-FF26-4FC6-B499-7628B68863DC}"/>
              </a:ext>
            </a:extLst>
          </p:cNvPr>
          <p:cNvSpPr txBox="1"/>
          <p:nvPr/>
        </p:nvSpPr>
        <p:spPr>
          <a:xfrm>
            <a:off x="6867198" y="5867263"/>
            <a:ext cx="1131025" cy="400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uncovered</a:t>
            </a:r>
          </a:p>
        </p:txBody>
      </p:sp>
      <p:sp>
        <p:nvSpPr>
          <p:cNvPr id="57" name="Shape 224">
            <a:extLst>
              <a:ext uri="{FF2B5EF4-FFF2-40B4-BE49-F238E27FC236}">
                <a16:creationId xmlns:a16="http://schemas.microsoft.com/office/drawing/2014/main" id="{955A7587-D046-4D87-9C65-BAE67D9013E2}"/>
              </a:ext>
            </a:extLst>
          </p:cNvPr>
          <p:cNvSpPr txBox="1"/>
          <p:nvPr/>
        </p:nvSpPr>
        <p:spPr>
          <a:xfrm>
            <a:off x="6915807" y="6080793"/>
            <a:ext cx="762001" cy="400050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ctr" anchorCtr="0"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/>
                <a:sym typeface="Arial"/>
              </a:rPr>
              <a:t>unfilled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727E4D0-80A3-42B3-8B20-FC30E6860389}"/>
              </a:ext>
            </a:extLst>
          </p:cNvPr>
          <p:cNvCxnSpPr>
            <a:cxnSpLocks/>
            <a:stCxn id="50" idx="3"/>
            <a:endCxn id="57" idx="1"/>
          </p:cNvCxnSpPr>
          <p:nvPr/>
        </p:nvCxnSpPr>
        <p:spPr>
          <a:xfrm>
            <a:off x="5815571" y="6237768"/>
            <a:ext cx="1100236" cy="4305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72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6" grpId="0" animBg="1"/>
      <p:bldP spid="38" grpId="0" animBg="1"/>
      <p:bldP spid="48" grpId="0"/>
      <p:bldP spid="49" grpId="0"/>
      <p:bldP spid="50" grpId="0"/>
      <p:bldP spid="54" grpId="0"/>
      <p:bldP spid="55" grpId="0"/>
      <p:bldP spid="56" grpId="0"/>
      <p:bldP spid="5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89B46-9EBB-441A-935E-14C49259A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862718"/>
            <a:ext cx="8991600" cy="534917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“If a toad is to the right of a </a:t>
            </a:r>
            <a:r>
              <a:rPr lang="en-US" altLang="en-US" sz="2400" dirty="0">
                <a:solidFill>
                  <a:srgbClr val="FF66FF"/>
                </a:solidFill>
                <a:cs typeface="Arial" panose="020B0604020202020204" pitchFamily="34" charset="0"/>
                <a:sym typeface="Arial" panose="020B0604020202020204" pitchFamily="34" charset="0"/>
              </a:rPr>
              <a:t>clear</a:t>
            </a:r>
            <a:r>
              <a:rPr lang="en-US" altLang="en-US" sz="2400" dirty="0">
                <a:cs typeface="Arial" panose="020B0604020202020204" pitchFamily="34" charset="0"/>
                <a:sym typeface="Arial" panose="020B0604020202020204" pitchFamily="34" charset="0"/>
              </a:rPr>
              <a:t> location then you can move the toad onto the location.”</a:t>
            </a:r>
          </a:p>
          <a:p>
            <a:pPr marL="0" indent="0">
              <a:lnSpc>
                <a:spcPct val="125000"/>
              </a:lnSpc>
              <a:buClr>
                <a:schemeClr val="tx1"/>
              </a:buClr>
              <a:buNone/>
            </a:pPr>
            <a:r>
              <a:rPr lang="en-US" altLang="en-US" sz="1100" b="1" dirty="0">
                <a:latin typeface="Palatino Linotype" panose="02040502050505030304" pitchFamily="18" charset="0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</a:p>
          <a:p>
            <a:pPr marL="0" indent="0">
              <a:lnSpc>
                <a:spcPct val="125000"/>
              </a:lnSpc>
              <a:buClr>
                <a:schemeClr val="tx1"/>
              </a:buClr>
              <a:buNone/>
            </a:pPr>
            <a:endParaRPr lang="en-US" altLang="en-US" sz="1100" b="1" dirty="0">
              <a:latin typeface="Palatino Linotype" panose="02040502050505030304" pitchFamily="18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508" name="Slide Number Placeholder 2">
            <a:extLst>
              <a:ext uri="{FF2B5EF4-FFF2-40B4-BE49-F238E27FC236}">
                <a16:creationId xmlns:a16="http://schemas.microsoft.com/office/drawing/2014/main" id="{3C9825B7-C212-40AE-8C8E-F879084BB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44354" y="6508204"/>
            <a:ext cx="21336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20A085-DCD8-4C7F-83E4-134106449C8E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4F35FAB6-01DD-4714-8F3A-FF6AD9303103}"/>
              </a:ext>
            </a:extLst>
          </p:cNvPr>
          <p:cNvGrpSpPr>
            <a:grpSpLocks/>
          </p:cNvGrpSpPr>
          <p:nvPr/>
        </p:nvGrpSpPr>
        <p:grpSpPr bwMode="auto">
          <a:xfrm>
            <a:off x="-184390" y="3488337"/>
            <a:ext cx="4641851" cy="2457450"/>
            <a:chOff x="1331267" y="1628533"/>
            <a:chExt cx="4642701" cy="2457194"/>
          </a:xfrm>
        </p:grpSpPr>
        <p:cxnSp>
          <p:nvCxnSpPr>
            <p:cNvPr id="21564" name="Shape 104">
              <a:extLst>
                <a:ext uri="{FF2B5EF4-FFF2-40B4-BE49-F238E27FC236}">
                  <a16:creationId xmlns:a16="http://schemas.microsoft.com/office/drawing/2014/main" id="{F4555B36-C98D-4EF8-99EF-A7CB7B7A62EC}"/>
                </a:ext>
              </a:extLst>
            </p:cNvPr>
            <p:cNvCxnSpPr>
              <a:cxnSpLocks/>
              <a:stCxn id="97" idx="2"/>
              <a:endCxn id="96" idx="0"/>
            </p:cNvCxnSpPr>
            <p:nvPr/>
          </p:nvCxnSpPr>
          <p:spPr bwMode="auto">
            <a:xfrm>
              <a:off x="2706112" y="3143174"/>
              <a:ext cx="434879" cy="172034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" name="Shape 107">
              <a:extLst>
                <a:ext uri="{FF2B5EF4-FFF2-40B4-BE49-F238E27FC236}">
                  <a16:creationId xmlns:a16="http://schemas.microsoft.com/office/drawing/2014/main" id="{A3A4A161-57CA-411F-8138-6146A0C8A165}"/>
                </a:ext>
              </a:extLst>
            </p:cNvPr>
            <p:cNvSpPr/>
            <p:nvPr/>
          </p:nvSpPr>
          <p:spPr>
            <a:xfrm>
              <a:off x="1894933" y="3312696"/>
              <a:ext cx="647819" cy="303180"/>
            </a:xfrm>
            <a:prstGeom prst="rect">
              <a:avLst/>
            </a:prstGeom>
            <a:solidFill>
              <a:srgbClr val="8519E8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toad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4" name="Shape 110">
              <a:extLst>
                <a:ext uri="{FF2B5EF4-FFF2-40B4-BE49-F238E27FC236}">
                  <a16:creationId xmlns:a16="http://schemas.microsoft.com/office/drawing/2014/main" id="{C99F8881-4BCC-466D-8703-4A2124473617}"/>
                </a:ext>
              </a:extLst>
            </p:cNvPr>
            <p:cNvSpPr/>
            <p:nvPr/>
          </p:nvSpPr>
          <p:spPr>
            <a:xfrm>
              <a:off x="2696768" y="3771435"/>
              <a:ext cx="925681" cy="303181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location</a:t>
              </a:r>
            </a:p>
          </p:txBody>
        </p:sp>
        <p:sp>
          <p:nvSpPr>
            <p:cNvPr id="95" name="Shape 111">
              <a:extLst>
                <a:ext uri="{FF2B5EF4-FFF2-40B4-BE49-F238E27FC236}">
                  <a16:creationId xmlns:a16="http://schemas.microsoft.com/office/drawing/2014/main" id="{4751D48B-C058-4EF9-97B4-EB2214AAA3B5}"/>
                </a:ext>
              </a:extLst>
            </p:cNvPr>
            <p:cNvSpPr/>
            <p:nvPr/>
          </p:nvSpPr>
          <p:spPr>
            <a:xfrm>
              <a:off x="1866353" y="2257118"/>
              <a:ext cx="684338" cy="303181"/>
            </a:xfrm>
            <a:prstGeom prst="rect">
              <a:avLst/>
            </a:prstGeom>
            <a:solidFill>
              <a:srgbClr val="99000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move</a:t>
              </a:r>
            </a:p>
          </p:txBody>
        </p:sp>
        <p:sp>
          <p:nvSpPr>
            <p:cNvPr id="96" name="Shape 106">
              <a:extLst>
                <a:ext uri="{FF2B5EF4-FFF2-40B4-BE49-F238E27FC236}">
                  <a16:creationId xmlns:a16="http://schemas.microsoft.com/office/drawing/2014/main" id="{79184EE2-447A-4338-9289-E3F28FE72BC3}"/>
                </a:ext>
              </a:extLst>
            </p:cNvPr>
            <p:cNvSpPr/>
            <p:nvPr/>
          </p:nvSpPr>
          <p:spPr>
            <a:xfrm>
              <a:off x="2780920" y="3315870"/>
              <a:ext cx="719270" cy="303180"/>
            </a:xfrm>
            <a:prstGeom prst="rect">
              <a:avLst/>
            </a:prstGeom>
            <a:solidFill>
              <a:srgbClr val="8519E8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clear</a:t>
              </a:r>
              <a:r>
                <a:rPr kumimoji="0" lang="en-US" sz="1400" b="1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1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97" name="Shape 105">
              <a:extLst>
                <a:ext uri="{FF2B5EF4-FFF2-40B4-BE49-F238E27FC236}">
                  <a16:creationId xmlns:a16="http://schemas.microsoft.com/office/drawing/2014/main" id="{2E1FC2A2-B6E2-4FA3-BFB7-AF81B1ECFC48}"/>
                </a:ext>
              </a:extLst>
            </p:cNvPr>
            <p:cNvSpPr/>
            <p:nvPr/>
          </p:nvSpPr>
          <p:spPr>
            <a:xfrm>
              <a:off x="2242660" y="2863479"/>
              <a:ext cx="927270" cy="279371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right-of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21570" name="Shape 114">
              <a:extLst>
                <a:ext uri="{FF2B5EF4-FFF2-40B4-BE49-F238E27FC236}">
                  <a16:creationId xmlns:a16="http://schemas.microsoft.com/office/drawing/2014/main" id="{95A39981-42A9-4481-834D-D5B5B3756C9E}"/>
                </a:ext>
              </a:extLst>
            </p:cNvPr>
            <p:cNvCxnSpPr>
              <a:cxnSpLocks/>
              <a:stCxn id="96" idx="2"/>
              <a:endCxn id="94" idx="0"/>
            </p:cNvCxnSpPr>
            <p:nvPr/>
          </p:nvCxnSpPr>
          <p:spPr bwMode="auto">
            <a:xfrm>
              <a:off x="3140990" y="3618507"/>
              <a:ext cx="18150" cy="152986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1" name="Shape 116">
              <a:extLst>
                <a:ext uri="{FF2B5EF4-FFF2-40B4-BE49-F238E27FC236}">
                  <a16:creationId xmlns:a16="http://schemas.microsoft.com/office/drawing/2014/main" id="{D4C981DE-D91F-4C68-A307-B357C6C3BCC1}"/>
                </a:ext>
              </a:extLst>
            </p:cNvPr>
            <p:cNvCxnSpPr>
              <a:cxnSpLocks/>
              <a:stCxn id="97" idx="2"/>
              <a:endCxn id="93" idx="0"/>
            </p:cNvCxnSpPr>
            <p:nvPr/>
          </p:nvCxnSpPr>
          <p:spPr bwMode="auto">
            <a:xfrm flipH="1">
              <a:off x="2218747" y="3143174"/>
              <a:ext cx="487365" cy="169854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2" name="Shape 117">
              <a:extLst>
                <a:ext uri="{FF2B5EF4-FFF2-40B4-BE49-F238E27FC236}">
                  <a16:creationId xmlns:a16="http://schemas.microsoft.com/office/drawing/2014/main" id="{C02280CB-3F3F-49B1-A1CF-48A63E013D35}"/>
                </a:ext>
              </a:extLst>
            </p:cNvPr>
            <p:cNvCxnSpPr>
              <a:cxnSpLocks noChangeShapeType="1"/>
              <a:stCxn id="95" idx="2"/>
              <a:endCxn id="93" idx="0"/>
            </p:cNvCxnSpPr>
            <p:nvPr/>
          </p:nvCxnSpPr>
          <p:spPr bwMode="auto">
            <a:xfrm>
              <a:off x="2208726" y="2561082"/>
              <a:ext cx="10021" cy="751946"/>
            </a:xfrm>
            <a:prstGeom prst="straightConnector1">
              <a:avLst/>
            </a:prstGeom>
            <a:noFill/>
            <a:ln w="19050">
              <a:solidFill>
                <a:srgbClr val="99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73" name="Shape 118">
              <a:extLst>
                <a:ext uri="{FF2B5EF4-FFF2-40B4-BE49-F238E27FC236}">
                  <a16:creationId xmlns:a16="http://schemas.microsoft.com/office/drawing/2014/main" id="{9F896E7C-C9EF-4CF2-92FD-6BDFD0F915B1}"/>
                </a:ext>
              </a:extLst>
            </p:cNvPr>
            <p:cNvCxnSpPr>
              <a:cxnSpLocks/>
              <a:stCxn id="95" idx="3"/>
              <a:endCxn id="102" idx="0"/>
            </p:cNvCxnSpPr>
            <p:nvPr/>
          </p:nvCxnSpPr>
          <p:spPr bwMode="auto">
            <a:xfrm>
              <a:off x="2550425" y="2409434"/>
              <a:ext cx="816969" cy="71225"/>
            </a:xfrm>
            <a:prstGeom prst="straightConnector1">
              <a:avLst/>
            </a:prstGeom>
            <a:noFill/>
            <a:ln w="19050">
              <a:solidFill>
                <a:srgbClr val="99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" name="Shape 119">
              <a:extLst>
                <a:ext uri="{FF2B5EF4-FFF2-40B4-BE49-F238E27FC236}">
                  <a16:creationId xmlns:a16="http://schemas.microsoft.com/office/drawing/2014/main" id="{E1EBA26C-2514-4DA5-BCC0-8CF9493651AC}"/>
                </a:ext>
              </a:extLst>
            </p:cNvPr>
            <p:cNvSpPr/>
            <p:nvPr/>
          </p:nvSpPr>
          <p:spPr>
            <a:xfrm>
              <a:off x="3007975" y="2480932"/>
              <a:ext cx="719269" cy="303180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on-to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5CBF5C0-DE61-4956-8B1D-78F73FFCD722}"/>
                </a:ext>
              </a:extLst>
            </p:cNvPr>
            <p:cNvSpPr/>
            <p:nvPr/>
          </p:nvSpPr>
          <p:spPr>
            <a:xfrm>
              <a:off x="1857928" y="3057469"/>
              <a:ext cx="6924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8,9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6B96A78C-E38F-4951-BBCB-4411C5E8C99E}"/>
                </a:ext>
              </a:extLst>
            </p:cNvPr>
            <p:cNvSpPr/>
            <p:nvPr/>
          </p:nvSpPr>
          <p:spPr>
            <a:xfrm>
              <a:off x="2822913" y="3564857"/>
              <a:ext cx="6924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1-5</a:t>
              </a:r>
            </a:p>
          </p:txBody>
        </p:sp>
        <p:cxnSp>
          <p:nvCxnSpPr>
            <p:cNvPr id="21577" name="Shape 104">
              <a:extLst>
                <a:ext uri="{FF2B5EF4-FFF2-40B4-BE49-F238E27FC236}">
                  <a16:creationId xmlns:a16="http://schemas.microsoft.com/office/drawing/2014/main" id="{DF9F8C04-3D4E-4128-AB35-107A4632D1EB}"/>
                </a:ext>
              </a:extLst>
            </p:cNvPr>
            <p:cNvCxnSpPr>
              <a:cxnSpLocks/>
              <a:stCxn id="102" idx="2"/>
            </p:cNvCxnSpPr>
            <p:nvPr/>
          </p:nvCxnSpPr>
          <p:spPr bwMode="auto">
            <a:xfrm flipH="1">
              <a:off x="3163319" y="2783957"/>
              <a:ext cx="204074" cy="535346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6" name="Shape 157">
              <a:extLst>
                <a:ext uri="{FF2B5EF4-FFF2-40B4-BE49-F238E27FC236}">
                  <a16:creationId xmlns:a16="http://schemas.microsoft.com/office/drawing/2014/main" id="{B06F4A50-67A3-4B4E-ABA6-4265BE03A047}"/>
                </a:ext>
              </a:extLst>
            </p:cNvPr>
            <p:cNvSpPr/>
            <p:nvPr/>
          </p:nvSpPr>
          <p:spPr>
            <a:xfrm>
              <a:off x="4333780" y="3268250"/>
              <a:ext cx="1398844" cy="303180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ctr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~has-attribute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107" name="Shape 158">
              <a:extLst>
                <a:ext uri="{FF2B5EF4-FFF2-40B4-BE49-F238E27FC236}">
                  <a16:creationId xmlns:a16="http://schemas.microsoft.com/office/drawing/2014/main" id="{9BF9B3A8-5FFB-4E7A-8CD0-D8C9CF6B70BB}"/>
                </a:ext>
              </a:extLst>
            </p:cNvPr>
            <p:cNvSpPr/>
            <p:nvPr/>
          </p:nvSpPr>
          <p:spPr>
            <a:xfrm>
              <a:off x="4151184" y="3673020"/>
              <a:ext cx="719269" cy="303181"/>
            </a:xfrm>
            <a:prstGeom prst="rect">
              <a:avLst/>
            </a:prstGeom>
            <a:solidFill>
              <a:srgbClr val="B45F0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ctr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input1</a:t>
              </a:r>
            </a:p>
          </p:txBody>
        </p:sp>
        <p:cxnSp>
          <p:nvCxnSpPr>
            <p:cNvPr id="21580" name="Shape 161">
              <a:extLst>
                <a:ext uri="{FF2B5EF4-FFF2-40B4-BE49-F238E27FC236}">
                  <a16:creationId xmlns:a16="http://schemas.microsoft.com/office/drawing/2014/main" id="{1C6D4879-A869-413E-8DE2-74163F39CA42}"/>
                </a:ext>
              </a:extLst>
            </p:cNvPr>
            <p:cNvCxnSpPr>
              <a:cxnSpLocks/>
              <a:stCxn id="106" idx="2"/>
              <a:endCxn id="107" idx="0"/>
            </p:cNvCxnSpPr>
            <p:nvPr/>
          </p:nvCxnSpPr>
          <p:spPr bwMode="auto">
            <a:xfrm flipH="1">
              <a:off x="4510383" y="3571867"/>
              <a:ext cx="522948" cy="101307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33881FD-81BE-48B3-8C99-CBD42E5EC7BD}"/>
                </a:ext>
              </a:extLst>
            </p:cNvPr>
            <p:cNvSpPr/>
            <p:nvPr/>
          </p:nvSpPr>
          <p:spPr>
            <a:xfrm>
              <a:off x="4095611" y="3038086"/>
              <a:ext cx="1878357" cy="1047641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0" name="Shape 119">
              <a:extLst>
                <a:ext uri="{FF2B5EF4-FFF2-40B4-BE49-F238E27FC236}">
                  <a16:creationId xmlns:a16="http://schemas.microsoft.com/office/drawing/2014/main" id="{F0646593-03F4-4BDE-94F1-A005DEAF69F1}"/>
                </a:ext>
              </a:extLst>
            </p:cNvPr>
            <p:cNvSpPr/>
            <p:nvPr/>
          </p:nvSpPr>
          <p:spPr>
            <a:xfrm>
              <a:off x="5075278" y="3673020"/>
              <a:ext cx="863758" cy="303181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ctr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‘value’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21583" name="Shape 161">
              <a:extLst>
                <a:ext uri="{FF2B5EF4-FFF2-40B4-BE49-F238E27FC236}">
                  <a16:creationId xmlns:a16="http://schemas.microsoft.com/office/drawing/2014/main" id="{EEA0419B-571F-41B8-BCE1-93D50F1D9C54}"/>
                </a:ext>
              </a:extLst>
            </p:cNvPr>
            <p:cNvCxnSpPr>
              <a:cxnSpLocks/>
              <a:stCxn id="106" idx="2"/>
              <a:endCxn id="110" idx="0"/>
            </p:cNvCxnSpPr>
            <p:nvPr/>
          </p:nvCxnSpPr>
          <p:spPr bwMode="auto">
            <a:xfrm>
              <a:off x="5033331" y="3571867"/>
              <a:ext cx="473442" cy="101307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" name="Shape 121">
              <a:extLst>
                <a:ext uri="{FF2B5EF4-FFF2-40B4-BE49-F238E27FC236}">
                  <a16:creationId xmlns:a16="http://schemas.microsoft.com/office/drawing/2014/main" id="{87001AA5-6C1B-4ED9-BF6A-B90ADA3ED73A}"/>
                </a:ext>
              </a:extLst>
            </p:cNvPr>
            <p:cNvCxnSpPr>
              <a:cxnSpLocks/>
            </p:cNvCxnSpPr>
            <p:nvPr/>
          </p:nvCxnSpPr>
          <p:spPr>
            <a:xfrm>
              <a:off x="3522419" y="3468254"/>
              <a:ext cx="573192" cy="0"/>
            </a:xfrm>
            <a:prstGeom prst="straightConnector1">
              <a:avLst/>
            </a:prstGeom>
            <a:noFill/>
            <a:ln w="38100" cap="flat" cmpd="sng">
              <a:solidFill>
                <a:srgbClr val="7030A0"/>
              </a:solidFill>
              <a:prstDash val="lgDash"/>
              <a:round/>
              <a:headEnd type="none" w="lg" len="lg"/>
              <a:tailEnd type="triangle" w="lg" len="lg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E09BE74-9C55-4106-9A26-3BB52CFAEA2D}"/>
                </a:ext>
              </a:extLst>
            </p:cNvPr>
            <p:cNvSpPr/>
            <p:nvPr/>
          </p:nvSpPr>
          <p:spPr>
            <a:xfrm>
              <a:off x="4113733" y="2971800"/>
              <a:ext cx="1842712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1-5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963986B6-784F-4162-9D7C-37464C312190}"/>
                </a:ext>
              </a:extLst>
            </p:cNvPr>
            <p:cNvSpPr/>
            <p:nvPr/>
          </p:nvSpPr>
          <p:spPr>
            <a:xfrm>
              <a:off x="4169501" y="3450541"/>
              <a:ext cx="6924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1-5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2BF5220-7F5D-4960-8CB4-ADDBCF289744}"/>
                </a:ext>
              </a:extLst>
            </p:cNvPr>
            <p:cNvSpPr/>
            <p:nvPr/>
          </p:nvSpPr>
          <p:spPr>
            <a:xfrm>
              <a:off x="2802866" y="3073591"/>
              <a:ext cx="69249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1-5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944C3E25-56D3-4768-9BB4-B7F794C82B39}"/>
                </a:ext>
              </a:extLst>
            </p:cNvPr>
            <p:cNvSpPr/>
            <p:nvPr/>
          </p:nvSpPr>
          <p:spPr>
            <a:xfrm>
              <a:off x="2051969" y="2580784"/>
              <a:ext cx="1362176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(8,3);(9,4)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7F9C78EF-A929-4397-8D58-62FEC7E101E5}"/>
                </a:ext>
              </a:extLst>
            </p:cNvPr>
            <p:cNvSpPr/>
            <p:nvPr/>
          </p:nvSpPr>
          <p:spPr>
            <a:xfrm>
              <a:off x="1331267" y="1628533"/>
              <a:ext cx="1693747" cy="707886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 onto 3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9 onto 4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CFF922C-B795-45F8-85B6-171346ECB3AA}"/>
              </a:ext>
            </a:extLst>
          </p:cNvPr>
          <p:cNvGrpSpPr>
            <a:grpSpLocks/>
          </p:cNvGrpSpPr>
          <p:nvPr/>
        </p:nvGrpSpPr>
        <p:grpSpPr bwMode="auto">
          <a:xfrm>
            <a:off x="4436167" y="3816950"/>
            <a:ext cx="4773612" cy="2128837"/>
            <a:chOff x="5859660" y="1973781"/>
            <a:chExt cx="4773485" cy="2129229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0E321718-4C98-4C38-83F5-92951B142B0B}"/>
                </a:ext>
              </a:extLst>
            </p:cNvPr>
            <p:cNvSpPr/>
            <p:nvPr/>
          </p:nvSpPr>
          <p:spPr>
            <a:xfrm>
              <a:off x="5859660" y="1973781"/>
              <a:ext cx="1693747" cy="40011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 dirty="0">
                  <a:ln w="9525">
                    <a:solidFill>
                      <a:prstClr val="black"/>
                    </a:solidFill>
                    <a:prstDash val="solid"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8 onto 3</a:t>
              </a:r>
            </a:p>
          </p:txBody>
        </p:sp>
        <p:grpSp>
          <p:nvGrpSpPr>
            <p:cNvPr id="21536" name="Group 147">
              <a:extLst>
                <a:ext uri="{FF2B5EF4-FFF2-40B4-BE49-F238E27FC236}">
                  <a16:creationId xmlns:a16="http://schemas.microsoft.com/office/drawing/2014/main" id="{0E79D452-D9BE-4A2D-8C32-62935AE4B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0286" y="2286001"/>
              <a:ext cx="4272859" cy="1817009"/>
              <a:chOff x="6360286" y="2286001"/>
              <a:chExt cx="4272859" cy="1817009"/>
            </a:xfrm>
          </p:grpSpPr>
          <p:cxnSp>
            <p:nvCxnSpPr>
              <p:cNvPr id="21537" name="Shape 104">
                <a:extLst>
                  <a:ext uri="{FF2B5EF4-FFF2-40B4-BE49-F238E27FC236}">
                    <a16:creationId xmlns:a16="http://schemas.microsoft.com/office/drawing/2014/main" id="{EB4F9E77-3CEE-41CD-98EC-2791B26F96BF}"/>
                  </a:ext>
                </a:extLst>
              </p:cNvPr>
              <p:cNvCxnSpPr>
                <a:cxnSpLocks/>
                <a:stCxn id="154" idx="2"/>
                <a:endCxn id="153" idx="0"/>
              </p:cNvCxnSpPr>
              <p:nvPr/>
            </p:nvCxnSpPr>
            <p:spPr bwMode="auto">
              <a:xfrm>
                <a:off x="7208470" y="3171391"/>
                <a:ext cx="434879" cy="172034"/>
              </a:xfrm>
              <a:prstGeom prst="straightConnector1">
                <a:avLst/>
              </a:prstGeom>
              <a:noFill/>
              <a:ln w="9525">
                <a:solidFill>
                  <a:srgbClr val="666666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0" name="Shape 107">
                <a:extLst>
                  <a:ext uri="{FF2B5EF4-FFF2-40B4-BE49-F238E27FC236}">
                    <a16:creationId xmlns:a16="http://schemas.microsoft.com/office/drawing/2014/main" id="{52885F27-9CB8-4477-A148-B8EDB6EFF1A2}"/>
                  </a:ext>
                </a:extLst>
              </p:cNvPr>
              <p:cNvSpPr/>
              <p:nvPr/>
            </p:nvSpPr>
            <p:spPr>
              <a:xfrm>
                <a:off x="6396221" y="3340869"/>
                <a:ext cx="647683" cy="303269"/>
              </a:xfrm>
              <a:prstGeom prst="rect">
                <a:avLst/>
              </a:prstGeom>
              <a:solidFill>
                <a:srgbClr val="8519E8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marL="0" marR="0" lvl="0" indent="0" algn="l" defTabSz="914377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toad</a:t>
                </a:r>
                <a:endPara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51" name="Shape 110">
                <a:extLst>
                  <a:ext uri="{FF2B5EF4-FFF2-40B4-BE49-F238E27FC236}">
                    <a16:creationId xmlns:a16="http://schemas.microsoft.com/office/drawing/2014/main" id="{5A4519E5-1770-491A-A60B-57ECDC846B7E}"/>
                  </a:ext>
                </a:extLst>
              </p:cNvPr>
              <p:cNvSpPr/>
              <p:nvPr/>
            </p:nvSpPr>
            <p:spPr>
              <a:xfrm>
                <a:off x="7197887" y="3799742"/>
                <a:ext cx="927075" cy="303268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marL="0" marR="0" lvl="0" indent="0" algn="l" defTabSz="914377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location</a:t>
                </a:r>
              </a:p>
            </p:txBody>
          </p:sp>
          <p:sp>
            <p:nvSpPr>
              <p:cNvPr id="152" name="Shape 111">
                <a:extLst>
                  <a:ext uri="{FF2B5EF4-FFF2-40B4-BE49-F238E27FC236}">
                    <a16:creationId xmlns:a16="http://schemas.microsoft.com/office/drawing/2014/main" id="{246D1395-1098-4E9F-A88A-E9E0AB05A0E2}"/>
                  </a:ext>
                </a:extLst>
              </p:cNvPr>
              <p:cNvSpPr/>
              <p:nvPr/>
            </p:nvSpPr>
            <p:spPr>
              <a:xfrm>
                <a:off x="6369234" y="2286575"/>
                <a:ext cx="682607" cy="303269"/>
              </a:xfrm>
              <a:prstGeom prst="rect">
                <a:avLst/>
              </a:prstGeom>
              <a:solidFill>
                <a:srgbClr val="990000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marL="0" marR="0" lvl="0" indent="0" algn="l" defTabSz="914377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move</a:t>
                </a:r>
              </a:p>
            </p:txBody>
          </p:sp>
          <p:sp>
            <p:nvSpPr>
              <p:cNvPr id="153" name="Shape 106">
                <a:extLst>
                  <a:ext uri="{FF2B5EF4-FFF2-40B4-BE49-F238E27FC236}">
                    <a16:creationId xmlns:a16="http://schemas.microsoft.com/office/drawing/2014/main" id="{C420433C-00D8-45EB-9D96-8A55154815B5}"/>
                  </a:ext>
                </a:extLst>
              </p:cNvPr>
              <p:cNvSpPr/>
              <p:nvPr/>
            </p:nvSpPr>
            <p:spPr>
              <a:xfrm>
                <a:off x="7283609" y="3344045"/>
                <a:ext cx="719119" cy="303269"/>
              </a:xfrm>
              <a:prstGeom prst="rect">
                <a:avLst/>
              </a:prstGeom>
              <a:solidFill>
                <a:srgbClr val="8519E8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marL="0" marR="0" lvl="0" indent="0" algn="l" defTabSz="914377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clear</a:t>
                </a:r>
                <a:r>
                  <a:rPr kumimoji="0" lang="en-US" sz="1400" b="1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2</a:t>
                </a:r>
                <a:endPara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54" name="Shape 105">
                <a:extLst>
                  <a:ext uri="{FF2B5EF4-FFF2-40B4-BE49-F238E27FC236}">
                    <a16:creationId xmlns:a16="http://schemas.microsoft.com/office/drawing/2014/main" id="{5542BEE6-48AF-4AB6-B2FE-93AC98B90106}"/>
                  </a:ext>
                </a:extLst>
              </p:cNvPr>
              <p:cNvSpPr/>
              <p:nvPr/>
            </p:nvSpPr>
            <p:spPr>
              <a:xfrm>
                <a:off x="6745462" y="2893112"/>
                <a:ext cx="925487" cy="277864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marL="0" marR="0" lvl="0" indent="0" algn="l" defTabSz="914377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right-of</a:t>
                </a:r>
                <a:endPara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cxnSp>
            <p:nvCxnSpPr>
              <p:cNvPr id="21543" name="Shape 114">
                <a:extLst>
                  <a:ext uri="{FF2B5EF4-FFF2-40B4-BE49-F238E27FC236}">
                    <a16:creationId xmlns:a16="http://schemas.microsoft.com/office/drawing/2014/main" id="{95F7A3B7-31DB-4496-9563-57AFDC4664F6}"/>
                  </a:ext>
                </a:extLst>
              </p:cNvPr>
              <p:cNvCxnSpPr>
                <a:cxnSpLocks/>
                <a:stCxn id="153" idx="2"/>
                <a:endCxn id="151" idx="0"/>
              </p:cNvCxnSpPr>
              <p:nvPr/>
            </p:nvCxnSpPr>
            <p:spPr bwMode="auto">
              <a:xfrm>
                <a:off x="7643348" y="3646724"/>
                <a:ext cx="18150" cy="152986"/>
              </a:xfrm>
              <a:prstGeom prst="straightConnector1">
                <a:avLst/>
              </a:prstGeom>
              <a:noFill/>
              <a:ln w="9525">
                <a:solidFill>
                  <a:srgbClr val="666666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4" name="Shape 116">
                <a:extLst>
                  <a:ext uri="{FF2B5EF4-FFF2-40B4-BE49-F238E27FC236}">
                    <a16:creationId xmlns:a16="http://schemas.microsoft.com/office/drawing/2014/main" id="{E42EA1AA-69C1-4710-8B36-81F28B08E4FE}"/>
                  </a:ext>
                </a:extLst>
              </p:cNvPr>
              <p:cNvCxnSpPr>
                <a:cxnSpLocks/>
                <a:stCxn id="154" idx="2"/>
                <a:endCxn id="150" idx="0"/>
              </p:cNvCxnSpPr>
              <p:nvPr/>
            </p:nvCxnSpPr>
            <p:spPr bwMode="auto">
              <a:xfrm flipH="1">
                <a:off x="6721105" y="3171391"/>
                <a:ext cx="487365" cy="169854"/>
              </a:xfrm>
              <a:prstGeom prst="straightConnector1">
                <a:avLst/>
              </a:prstGeom>
              <a:noFill/>
              <a:ln w="12700">
                <a:solidFill>
                  <a:srgbClr val="666666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5" name="Shape 117">
                <a:extLst>
                  <a:ext uri="{FF2B5EF4-FFF2-40B4-BE49-F238E27FC236}">
                    <a16:creationId xmlns:a16="http://schemas.microsoft.com/office/drawing/2014/main" id="{6A6069D6-D7F7-4B76-9F42-3BDCC4011214}"/>
                  </a:ext>
                </a:extLst>
              </p:cNvPr>
              <p:cNvCxnSpPr>
                <a:cxnSpLocks noChangeShapeType="1"/>
                <a:stCxn id="152" idx="2"/>
                <a:endCxn id="150" idx="0"/>
              </p:cNvCxnSpPr>
              <p:nvPr/>
            </p:nvCxnSpPr>
            <p:spPr bwMode="auto">
              <a:xfrm>
                <a:off x="6711084" y="2589299"/>
                <a:ext cx="10021" cy="751946"/>
              </a:xfrm>
              <a:prstGeom prst="straightConnector1">
                <a:avLst/>
              </a:prstGeom>
              <a:noFill/>
              <a:ln w="19050">
                <a:solidFill>
                  <a:srgbClr val="990000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46" name="Shape 118">
                <a:extLst>
                  <a:ext uri="{FF2B5EF4-FFF2-40B4-BE49-F238E27FC236}">
                    <a16:creationId xmlns:a16="http://schemas.microsoft.com/office/drawing/2014/main" id="{A31CA06B-A8FD-4E41-AC35-865E90B1E3E7}"/>
                  </a:ext>
                </a:extLst>
              </p:cNvPr>
              <p:cNvCxnSpPr>
                <a:cxnSpLocks/>
                <a:stCxn id="152" idx="3"/>
                <a:endCxn id="159" idx="0"/>
              </p:cNvCxnSpPr>
              <p:nvPr/>
            </p:nvCxnSpPr>
            <p:spPr bwMode="auto">
              <a:xfrm>
                <a:off x="7052783" y="2437651"/>
                <a:ext cx="816969" cy="71225"/>
              </a:xfrm>
              <a:prstGeom prst="straightConnector1">
                <a:avLst/>
              </a:prstGeom>
              <a:noFill/>
              <a:ln w="19050">
                <a:solidFill>
                  <a:srgbClr val="990000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59" name="Shape 119">
                <a:extLst>
                  <a:ext uri="{FF2B5EF4-FFF2-40B4-BE49-F238E27FC236}">
                    <a16:creationId xmlns:a16="http://schemas.microsoft.com/office/drawing/2014/main" id="{90E42009-31AE-4D2B-B75D-1973705FB136}"/>
                  </a:ext>
                </a:extLst>
              </p:cNvPr>
              <p:cNvSpPr/>
              <p:nvPr/>
            </p:nvSpPr>
            <p:spPr>
              <a:xfrm>
                <a:off x="7509028" y="2508866"/>
                <a:ext cx="720706" cy="303269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marL="0" marR="0" lvl="0" indent="0" algn="l" defTabSz="914377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on-to</a:t>
                </a:r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241A6CAF-D790-4AB0-BDA1-83EF9DC6D1F8}"/>
                  </a:ext>
                </a:extLst>
              </p:cNvPr>
              <p:cNvSpPr/>
              <p:nvPr/>
            </p:nvSpPr>
            <p:spPr>
              <a:xfrm>
                <a:off x="6360286" y="3085686"/>
                <a:ext cx="692497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8,9</a:t>
                </a:r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0231B3B-DD00-4658-9B34-10312B7AAAC5}"/>
                  </a:ext>
                </a:extLst>
              </p:cNvPr>
              <p:cNvSpPr/>
              <p:nvPr/>
            </p:nvSpPr>
            <p:spPr>
              <a:xfrm>
                <a:off x="7325271" y="3593074"/>
                <a:ext cx="692497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1-5</a:t>
                </a:r>
              </a:p>
            </p:txBody>
          </p:sp>
          <p:cxnSp>
            <p:nvCxnSpPr>
              <p:cNvPr id="21550" name="Shape 104">
                <a:extLst>
                  <a:ext uri="{FF2B5EF4-FFF2-40B4-BE49-F238E27FC236}">
                    <a16:creationId xmlns:a16="http://schemas.microsoft.com/office/drawing/2014/main" id="{A7A7169C-E7BB-45A7-9F9C-C3F21645FB5C}"/>
                  </a:ext>
                </a:extLst>
              </p:cNvPr>
              <p:cNvCxnSpPr>
                <a:cxnSpLocks/>
                <a:stCxn id="159" idx="2"/>
              </p:cNvCxnSpPr>
              <p:nvPr/>
            </p:nvCxnSpPr>
            <p:spPr bwMode="auto">
              <a:xfrm flipH="1">
                <a:off x="7665677" y="2812174"/>
                <a:ext cx="204074" cy="535346"/>
              </a:xfrm>
              <a:prstGeom prst="straightConnector1">
                <a:avLst/>
              </a:prstGeom>
              <a:noFill/>
              <a:ln w="9525">
                <a:solidFill>
                  <a:srgbClr val="666666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51" name="Shape 121">
                <a:extLst>
                  <a:ext uri="{FF2B5EF4-FFF2-40B4-BE49-F238E27FC236}">
                    <a16:creationId xmlns:a16="http://schemas.microsoft.com/office/drawing/2014/main" id="{C9233334-7BCD-494E-9E2C-3D9EB8387A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000191" y="3485796"/>
                <a:ext cx="735178" cy="5142"/>
              </a:xfrm>
              <a:prstGeom prst="straightConnector1">
                <a:avLst/>
              </a:prstGeom>
              <a:noFill/>
              <a:ln w="28575">
                <a:solidFill>
                  <a:srgbClr val="7030A0"/>
                </a:solidFill>
                <a:prstDash val="lgDash"/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4" name="Shape 122">
                <a:extLst>
                  <a:ext uri="{FF2B5EF4-FFF2-40B4-BE49-F238E27FC236}">
                    <a16:creationId xmlns:a16="http://schemas.microsoft.com/office/drawing/2014/main" id="{1DF385A6-E570-4A82-A7B1-8D3536AB3264}"/>
                  </a:ext>
                </a:extLst>
              </p:cNvPr>
              <p:cNvSpPr/>
              <p:nvPr/>
            </p:nvSpPr>
            <p:spPr>
              <a:xfrm>
                <a:off x="9191733" y="3085235"/>
                <a:ext cx="831828" cy="303268"/>
              </a:xfrm>
              <a:prstGeom prst="rect">
                <a:avLst/>
              </a:prstGeom>
              <a:solidFill>
                <a:srgbClr val="8519E8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marL="0" marR="0" lvl="0" indent="0" algn="l" defTabSz="914377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~below</a:t>
                </a:r>
              </a:p>
            </p:txBody>
          </p:sp>
          <p:sp>
            <p:nvSpPr>
              <p:cNvPr id="165" name="Shape 123">
                <a:extLst>
                  <a:ext uri="{FF2B5EF4-FFF2-40B4-BE49-F238E27FC236}">
                    <a16:creationId xmlns:a16="http://schemas.microsoft.com/office/drawing/2014/main" id="{E6F7DE38-9282-4599-A1F5-E37EC23DEA35}"/>
                  </a:ext>
                </a:extLst>
              </p:cNvPr>
              <p:cNvSpPr/>
              <p:nvPr/>
            </p:nvSpPr>
            <p:spPr>
              <a:xfrm>
                <a:off x="8899641" y="3561573"/>
                <a:ext cx="647683" cy="303268"/>
              </a:xfrm>
              <a:prstGeom prst="rect">
                <a:avLst/>
              </a:prstGeom>
              <a:solidFill>
                <a:srgbClr val="B45F06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marL="0" marR="0" lvl="0" indent="0" algn="l" defTabSz="914377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400" b="1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input</a:t>
                </a:r>
              </a:p>
            </p:txBody>
          </p:sp>
          <p:cxnSp>
            <p:nvCxnSpPr>
              <p:cNvPr id="21554" name="Shape 124">
                <a:extLst>
                  <a:ext uri="{FF2B5EF4-FFF2-40B4-BE49-F238E27FC236}">
                    <a16:creationId xmlns:a16="http://schemas.microsoft.com/office/drawing/2014/main" id="{CE9489F8-8BB6-471C-BB75-552E6BC68742}"/>
                  </a:ext>
                </a:extLst>
              </p:cNvPr>
              <p:cNvCxnSpPr>
                <a:cxnSpLocks noChangeShapeType="1"/>
                <a:stCxn id="164" idx="2"/>
                <a:endCxn id="168" idx="0"/>
              </p:cNvCxnSpPr>
              <p:nvPr/>
            </p:nvCxnSpPr>
            <p:spPr bwMode="auto">
              <a:xfrm>
                <a:off x="9608116" y="3388946"/>
                <a:ext cx="453300" cy="172800"/>
              </a:xfrm>
              <a:prstGeom prst="straightConnector1">
                <a:avLst/>
              </a:prstGeom>
              <a:noFill/>
              <a:ln w="9525">
                <a:solidFill>
                  <a:srgbClr val="666666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55" name="Shape 126">
                <a:extLst>
                  <a:ext uri="{FF2B5EF4-FFF2-40B4-BE49-F238E27FC236}">
                    <a16:creationId xmlns:a16="http://schemas.microsoft.com/office/drawing/2014/main" id="{3A88897C-1049-4F85-A63B-7A3893821F94}"/>
                  </a:ext>
                </a:extLst>
              </p:cNvPr>
              <p:cNvCxnSpPr>
                <a:cxnSpLocks noChangeShapeType="1"/>
                <a:stCxn id="164" idx="2"/>
                <a:endCxn id="165" idx="0"/>
              </p:cNvCxnSpPr>
              <p:nvPr/>
            </p:nvCxnSpPr>
            <p:spPr bwMode="auto">
              <a:xfrm flipH="1">
                <a:off x="9223216" y="3388946"/>
                <a:ext cx="384900" cy="172800"/>
              </a:xfrm>
              <a:prstGeom prst="straightConnector1">
                <a:avLst/>
              </a:prstGeom>
              <a:noFill/>
              <a:ln w="9525">
                <a:solidFill>
                  <a:srgbClr val="666666"/>
                </a:solidFill>
                <a:round/>
                <a:headEnd type="none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68" name="Shape 125">
                <a:extLst>
                  <a:ext uri="{FF2B5EF4-FFF2-40B4-BE49-F238E27FC236}">
                    <a16:creationId xmlns:a16="http://schemas.microsoft.com/office/drawing/2014/main" id="{8134F7E9-ECF7-4B07-A93C-F1D0D529A162}"/>
                  </a:ext>
                </a:extLst>
              </p:cNvPr>
              <p:cNvSpPr/>
              <p:nvPr/>
            </p:nvSpPr>
            <p:spPr>
              <a:xfrm>
                <a:off x="9701308" y="3561573"/>
                <a:ext cx="720706" cy="303268"/>
              </a:xfrm>
              <a:prstGeom prst="rect">
                <a:avLst/>
              </a:prstGeom>
              <a:solidFill>
                <a:srgbClr val="1155CC"/>
              </a:solidFill>
              <a:ln w="9525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91425" tIns="91425" rIns="91425" bIns="91425" anchor="ctr"/>
              <a:lstStyle/>
              <a:p>
                <a:pPr marL="0" marR="0" lvl="0" indent="0" algn="l" defTabSz="914377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Arial"/>
                  </a:rPr>
                  <a:t>block</a:t>
                </a:r>
                <a:endPara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83C75F6-319C-42FE-BD18-8153A7B0CC0C}"/>
                  </a:ext>
                </a:extLst>
              </p:cNvPr>
              <p:cNvSpPr/>
              <p:nvPr/>
            </p:nvSpPr>
            <p:spPr>
              <a:xfrm>
                <a:off x="8750420" y="3024899"/>
                <a:ext cx="1704930" cy="936798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EAE0D1C0-BB69-46BD-A5DA-F5A0B674BF0C}"/>
                  </a:ext>
                </a:extLst>
              </p:cNvPr>
              <p:cNvSpPr/>
              <p:nvPr/>
            </p:nvSpPr>
            <p:spPr>
              <a:xfrm>
                <a:off x="9737539" y="3357670"/>
                <a:ext cx="692497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6-9</a:t>
                </a:r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B6C91D13-159A-44E3-8E89-B4071F48548F}"/>
                  </a:ext>
                </a:extLst>
              </p:cNvPr>
              <p:cNvSpPr/>
              <p:nvPr/>
            </p:nvSpPr>
            <p:spPr>
              <a:xfrm>
                <a:off x="9301115" y="2824039"/>
                <a:ext cx="692497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7369B46B-15BE-4D85-AE40-1F0524D4A025}"/>
                  </a:ext>
                </a:extLst>
              </p:cNvPr>
              <p:cNvSpPr/>
              <p:nvPr/>
            </p:nvSpPr>
            <p:spPr>
              <a:xfrm>
                <a:off x="8879520" y="3364802"/>
                <a:ext cx="692497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1-5</a:t>
                </a: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496B46A5-BC3A-4F08-A4D1-D8555AC10F08}"/>
                  </a:ext>
                </a:extLst>
              </p:cNvPr>
              <p:cNvSpPr/>
              <p:nvPr/>
            </p:nvSpPr>
            <p:spPr>
              <a:xfrm>
                <a:off x="7307695" y="3092228"/>
                <a:ext cx="692497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050A2177-8343-4DEC-A513-770500B3D317}"/>
                  </a:ext>
                </a:extLst>
              </p:cNvPr>
              <p:cNvSpPr/>
              <p:nvPr/>
            </p:nvSpPr>
            <p:spPr>
              <a:xfrm>
                <a:off x="6517360" y="2620006"/>
                <a:ext cx="1362176" cy="40011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i="0" u="none" strike="noStrike" kern="1200" cap="none" spc="0" normalizeH="0" baseline="0" noProof="0" dirty="0">
                    <a:ln w="9525">
                      <a:solidFill>
                        <a:prstClr val="black"/>
                      </a:solidFill>
                      <a:prstDash val="solid"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(8,3)</a:t>
                </a:r>
              </a:p>
            </p:txBody>
          </p:sp>
          <p:cxnSp>
            <p:nvCxnSpPr>
              <p:cNvPr id="21563" name="Shape 121">
                <a:extLst>
                  <a:ext uri="{FF2B5EF4-FFF2-40B4-BE49-F238E27FC236}">
                    <a16:creationId xmlns:a16="http://schemas.microsoft.com/office/drawing/2014/main" id="{BC890197-A34A-4574-B056-6DE05B4A59A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0022323" y="3252266"/>
                <a:ext cx="610822" cy="5142"/>
              </a:xfrm>
              <a:prstGeom prst="straightConnector1">
                <a:avLst/>
              </a:prstGeom>
              <a:noFill/>
              <a:ln w="28575">
                <a:solidFill>
                  <a:srgbClr val="7030A0"/>
                </a:solidFill>
                <a:prstDash val="lgDash"/>
                <a:round/>
                <a:headEnd type="none" w="lg" len="lg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FA9746A9-6B34-4F73-8352-A53DCDCB0A40}"/>
              </a:ext>
            </a:extLst>
          </p:cNvPr>
          <p:cNvSpPr/>
          <p:nvPr/>
        </p:nvSpPr>
        <p:spPr>
          <a:xfrm>
            <a:off x="73549" y="3572488"/>
            <a:ext cx="1179513" cy="54451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48CDC9D-817B-41DC-AF15-29D761609ED5}"/>
              </a:ext>
            </a:extLst>
          </p:cNvPr>
          <p:cNvSpPr/>
          <p:nvPr/>
        </p:nvSpPr>
        <p:spPr>
          <a:xfrm>
            <a:off x="4700427" y="3780944"/>
            <a:ext cx="1177925" cy="35877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41961" y="1317712"/>
            <a:ext cx="3463693" cy="1999609"/>
            <a:chOff x="3225800" y="2406792"/>
            <a:chExt cx="2665494" cy="1553163"/>
          </a:xfrm>
        </p:grpSpPr>
        <p:grpSp>
          <p:nvGrpSpPr>
            <p:cNvPr id="21513" name="Group 216">
              <a:extLst>
                <a:ext uri="{FF2B5EF4-FFF2-40B4-BE49-F238E27FC236}">
                  <a16:creationId xmlns:a16="http://schemas.microsoft.com/office/drawing/2014/main" id="{E509297B-D036-4314-88C3-D21221F485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6628" y="3029671"/>
              <a:ext cx="2663825" cy="930284"/>
              <a:chOff x="5562600" y="3734436"/>
              <a:chExt cx="2664274" cy="929587"/>
            </a:xfrm>
          </p:grpSpPr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1E707A99-5028-4984-BB6E-9E881A08E929}"/>
                  </a:ext>
                </a:extLst>
              </p:cNvPr>
              <p:cNvSpPr/>
              <p:nvPr/>
            </p:nvSpPr>
            <p:spPr>
              <a:xfrm>
                <a:off x="5562600" y="3774094"/>
                <a:ext cx="533490" cy="553622"/>
              </a:xfrm>
              <a:prstGeom prst="rect">
                <a:avLst/>
              </a:prstGeom>
              <a:solidFill>
                <a:srgbClr val="9DB9F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00888916-CFB1-441D-972E-75270E910D8E}"/>
                  </a:ext>
                </a:extLst>
              </p:cNvPr>
              <p:cNvSpPr/>
              <p:nvPr/>
            </p:nvSpPr>
            <p:spPr>
              <a:xfrm>
                <a:off x="6096090" y="3774094"/>
                <a:ext cx="533490" cy="553622"/>
              </a:xfrm>
              <a:prstGeom prst="rect">
                <a:avLst/>
              </a:prstGeom>
              <a:solidFill>
                <a:srgbClr val="9DB9F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BD83CC35-72E7-4A15-9C98-EA373ED07D54}"/>
                  </a:ext>
                </a:extLst>
              </p:cNvPr>
              <p:cNvSpPr/>
              <p:nvPr/>
            </p:nvSpPr>
            <p:spPr>
              <a:xfrm>
                <a:off x="6629580" y="3774094"/>
                <a:ext cx="533490" cy="552036"/>
              </a:xfrm>
              <a:prstGeom prst="rect">
                <a:avLst/>
              </a:prstGeom>
              <a:solidFill>
                <a:srgbClr val="9DB9F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5536FA94-E6D8-4B6E-A73F-D6F3C678D053}"/>
                  </a:ext>
                </a:extLst>
              </p:cNvPr>
              <p:cNvSpPr/>
              <p:nvPr/>
            </p:nvSpPr>
            <p:spPr>
              <a:xfrm>
                <a:off x="7163070" y="3774094"/>
                <a:ext cx="533490" cy="552036"/>
              </a:xfrm>
              <a:prstGeom prst="rect">
                <a:avLst/>
              </a:prstGeom>
              <a:solidFill>
                <a:srgbClr val="9DB9F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76C3B7A9-AEC2-40A4-84E3-9C78751CAB7C}"/>
                  </a:ext>
                </a:extLst>
              </p:cNvPr>
              <p:cNvSpPr/>
              <p:nvPr/>
            </p:nvSpPr>
            <p:spPr>
              <a:xfrm>
                <a:off x="7693384" y="3774094"/>
                <a:ext cx="533490" cy="553622"/>
              </a:xfrm>
              <a:prstGeom prst="rect">
                <a:avLst/>
              </a:prstGeom>
              <a:solidFill>
                <a:srgbClr val="9DB9F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endParaRPr>
              </a:p>
            </p:txBody>
          </p:sp>
          <p:sp>
            <p:nvSpPr>
              <p:cNvPr id="21522" name="TextBox 222">
                <a:extLst>
                  <a:ext uri="{FF2B5EF4-FFF2-40B4-BE49-F238E27FC236}">
                    <a16:creationId xmlns:a16="http://schemas.microsoft.com/office/drawing/2014/main" id="{DDE620D1-2432-4A5F-A2F7-6FB537DAFB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45166" y="4290419"/>
                <a:ext cx="373628" cy="369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1523" name="TextBox 223">
                <a:extLst>
                  <a:ext uri="{FF2B5EF4-FFF2-40B4-BE49-F238E27FC236}">
                    <a16:creationId xmlns:a16="http://schemas.microsoft.com/office/drawing/2014/main" id="{A68BC3D9-A62C-4481-9192-D2D21B8C2D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4366" y="4281562"/>
                <a:ext cx="373628" cy="369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1524" name="TextBox 224">
                <a:extLst>
                  <a:ext uri="{FF2B5EF4-FFF2-40B4-BE49-F238E27FC236}">
                    <a16:creationId xmlns:a16="http://schemas.microsoft.com/office/drawing/2014/main" id="{C6AC5A24-9948-48EC-9E54-CDC0550BA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7668" y="4290419"/>
                <a:ext cx="373628" cy="369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1525" name="TextBox 225">
                <a:extLst>
                  <a:ext uri="{FF2B5EF4-FFF2-40B4-BE49-F238E27FC236}">
                    <a16:creationId xmlns:a16="http://schemas.microsoft.com/office/drawing/2014/main" id="{30DE8FAF-334E-4E4B-BC37-51F7C58F55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56084" y="4294968"/>
                <a:ext cx="373628" cy="369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21526" name="TextBox 226">
                <a:extLst>
                  <a:ext uri="{FF2B5EF4-FFF2-40B4-BE49-F238E27FC236}">
                    <a16:creationId xmlns:a16="http://schemas.microsoft.com/office/drawing/2014/main" id="{0551A8E4-5C2A-4793-BF18-19EAB361A4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84709" y="4287989"/>
                <a:ext cx="373628" cy="369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6E162C04-5E21-43B1-84B6-5DE78E88EFC4}"/>
                  </a:ext>
                </a:extLst>
              </p:cNvPr>
              <p:cNvSpPr/>
              <p:nvPr/>
            </p:nvSpPr>
            <p:spPr>
              <a:xfrm>
                <a:off x="5643576" y="3854996"/>
                <a:ext cx="373126" cy="368024"/>
              </a:xfrm>
              <a:prstGeom prst="ellipse">
                <a:avLst/>
              </a:prstGeom>
              <a:solidFill>
                <a:srgbClr val="5E9E02"/>
              </a:solidFill>
              <a:ln>
                <a:solidFill>
                  <a:srgbClr val="5E9E0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27493ED4-E10B-427A-87DE-81067E7FC4DE}"/>
                  </a:ext>
                </a:extLst>
              </p:cNvPr>
              <p:cNvSpPr/>
              <p:nvPr/>
            </p:nvSpPr>
            <p:spPr>
              <a:xfrm>
                <a:off x="6167539" y="3859755"/>
                <a:ext cx="374713" cy="368024"/>
              </a:xfrm>
              <a:prstGeom prst="ellipse">
                <a:avLst/>
              </a:prstGeom>
              <a:solidFill>
                <a:srgbClr val="5E9E02"/>
              </a:solidFill>
              <a:ln>
                <a:solidFill>
                  <a:srgbClr val="5E9E0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3269D357-FC7F-461E-85D5-4DD0E821D77C}"/>
                  </a:ext>
                </a:extLst>
              </p:cNvPr>
              <p:cNvSpPr/>
              <p:nvPr/>
            </p:nvSpPr>
            <p:spPr>
              <a:xfrm>
                <a:off x="7232931" y="3848650"/>
                <a:ext cx="373125" cy="368024"/>
              </a:xfrm>
              <a:prstGeom prst="ellipse">
                <a:avLst/>
              </a:prstGeom>
              <a:solidFill>
                <a:srgbClr val="9D350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5717BBE7-45EC-48BE-9D2E-7CBB78FF9DF0}"/>
                  </a:ext>
                </a:extLst>
              </p:cNvPr>
              <p:cNvSpPr/>
              <p:nvPr/>
            </p:nvSpPr>
            <p:spPr>
              <a:xfrm>
                <a:off x="7772772" y="3842305"/>
                <a:ext cx="374713" cy="369611"/>
              </a:xfrm>
              <a:prstGeom prst="ellipse">
                <a:avLst/>
              </a:prstGeom>
              <a:solidFill>
                <a:srgbClr val="9D350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FB1D93B-8862-4416-9F79-D036529848FF}"/>
                  </a:ext>
                </a:extLst>
              </p:cNvPr>
              <p:cNvSpPr txBox="1"/>
              <p:nvPr/>
            </p:nvSpPr>
            <p:spPr>
              <a:xfrm>
                <a:off x="5636929" y="3748724"/>
                <a:ext cx="373628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6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437C9176-2A73-4CD5-8087-46240E2BC27B}"/>
                  </a:ext>
                </a:extLst>
              </p:cNvPr>
              <p:cNvSpPr txBox="1"/>
              <p:nvPr/>
            </p:nvSpPr>
            <p:spPr>
              <a:xfrm>
                <a:off x="6161270" y="3748724"/>
                <a:ext cx="422444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F0EABAB-BE97-47CB-B6EB-B759A8862479}"/>
                  </a:ext>
                </a:extLst>
              </p:cNvPr>
              <p:cNvSpPr txBox="1"/>
              <p:nvPr/>
            </p:nvSpPr>
            <p:spPr>
              <a:xfrm>
                <a:off x="7206114" y="3734436"/>
                <a:ext cx="422444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FBA240F-3BFF-4D30-8C37-3C550653916A}"/>
                  </a:ext>
                </a:extLst>
              </p:cNvPr>
              <p:cNvSpPr txBox="1"/>
              <p:nvPr/>
            </p:nvSpPr>
            <p:spPr>
              <a:xfrm>
                <a:off x="7765256" y="3734436"/>
                <a:ext cx="422444" cy="584775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 w="6350">
                      <a:solidFill>
                        <a:prstClr val="white"/>
                      </a:solidFill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9</a:t>
                </a:r>
              </a:p>
            </p:txBody>
          </p:sp>
        </p:grpSp>
        <p:pic>
          <p:nvPicPr>
            <p:cNvPr id="236" name="Picture 235">
              <a:extLst>
                <a:ext uri="{FF2B5EF4-FFF2-40B4-BE49-F238E27FC236}">
                  <a16:creationId xmlns:a16="http://schemas.microsoft.com/office/drawing/2014/main" id="{26C79F6B-C207-4CA3-B922-44045B35A0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225800" y="2406792"/>
              <a:ext cx="2665494" cy="62361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22EAF0E-B9D8-4CEA-9C23-F0F6A7E53A70}"/>
              </a:ext>
            </a:extLst>
          </p:cNvPr>
          <p:cNvSpPr/>
          <p:nvPr/>
        </p:nvSpPr>
        <p:spPr>
          <a:xfrm>
            <a:off x="4776431" y="3138705"/>
            <a:ext cx="4249737" cy="4238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ctr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Clear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 when there is no block.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76680C-75A0-4807-AEE0-7A4190F274AA}"/>
              </a:ext>
            </a:extLst>
          </p:cNvPr>
          <p:cNvSpPr/>
          <p:nvPr/>
        </p:nvSpPr>
        <p:spPr>
          <a:xfrm>
            <a:off x="7214" y="3138705"/>
            <a:ext cx="4198937" cy="4254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Clear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/>
              </a:rPr>
              <a:t> when there is no mark.</a:t>
            </a:r>
          </a:p>
        </p:txBody>
      </p:sp>
      <p:sp>
        <p:nvSpPr>
          <p:cNvPr id="126" name="Title 1"/>
          <p:cNvSpPr txBox="1">
            <a:spLocks/>
          </p:cNvSpPr>
          <p:nvPr/>
        </p:nvSpPr>
        <p:spPr bwMode="auto">
          <a:xfrm>
            <a:off x="609600" y="-1"/>
            <a:ext cx="7696200" cy="762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Creating Multiple Interpretations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13761" y="6215066"/>
            <a:ext cx="77733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Rosie: “How many actions are present: 1 or 2?”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6" grpId="0" animBg="1"/>
      <p:bldP spid="6" grpId="0"/>
      <p:bldP spid="7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Interactive Task Learning</a:t>
            </a:r>
            <a:r>
              <a:rPr lang="en-US" baseline="30000" dirty="0">
                <a:solidFill>
                  <a:srgbClr val="1F497D"/>
                </a:solidFill>
              </a:rPr>
              <a:t>[1]</a:t>
            </a:r>
            <a:endParaRPr lang="en-US" dirty="0">
              <a:solidFill>
                <a:srgbClr val="1F497D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53400" cy="4583410"/>
          </a:xfrm>
        </p:spPr>
        <p:txBody>
          <a:bodyPr>
            <a:normAutofit/>
          </a:bodyPr>
          <a:lstStyle/>
          <a:p>
            <a:r>
              <a:rPr lang="en-US" sz="2000" b="1" dirty="0"/>
              <a:t>Interactive</a:t>
            </a:r>
          </a:p>
          <a:p>
            <a:pPr lvl="1"/>
            <a:r>
              <a:rPr lang="en-US" sz="1800" dirty="0"/>
              <a:t>Real time, Fast with few examples </a:t>
            </a:r>
          </a:p>
          <a:p>
            <a:pPr lvl="1"/>
            <a:r>
              <a:rPr lang="en-US" sz="1800" dirty="0"/>
              <a:t>Natural (language, demonstrations)</a:t>
            </a:r>
          </a:p>
          <a:p>
            <a:pPr lvl="1"/>
            <a:r>
              <a:rPr lang="en-US" sz="1800" dirty="0"/>
              <a:t>Situated in a shared environment</a:t>
            </a:r>
          </a:p>
          <a:p>
            <a:r>
              <a:rPr lang="en-US" sz="2000" b="1" dirty="0"/>
              <a:t>Task</a:t>
            </a:r>
          </a:p>
          <a:p>
            <a:pPr lvl="1"/>
            <a:r>
              <a:rPr lang="en-US" sz="1800" dirty="0"/>
              <a:t>The </a:t>
            </a:r>
            <a:r>
              <a:rPr lang="en-US" sz="1800" b="1" dirty="0"/>
              <a:t>problem formulation or definition </a:t>
            </a:r>
            <a:r>
              <a:rPr lang="en-US" sz="1800" dirty="0"/>
              <a:t>(action preconditions, goals,  etc.)</a:t>
            </a:r>
          </a:p>
          <a:p>
            <a:r>
              <a:rPr lang="en-US" sz="2000" b="1" dirty="0"/>
              <a:t>Learning</a:t>
            </a:r>
          </a:p>
          <a:p>
            <a:pPr lvl="1">
              <a:spcAft>
                <a:spcPts val="1350"/>
              </a:spcAft>
            </a:pPr>
            <a:r>
              <a:rPr lang="en-US" sz="1800" dirty="0"/>
              <a:t>Acquires all knowledge necessary to understand, solve, and perform the task</a:t>
            </a:r>
          </a:p>
          <a:p>
            <a:r>
              <a:rPr lang="en-US" sz="2000" dirty="0"/>
              <a:t>Not</a:t>
            </a:r>
          </a:p>
          <a:p>
            <a:pPr lvl="1"/>
            <a:r>
              <a:rPr lang="en-US" sz="1800" dirty="0"/>
              <a:t>(In our case) learning a </a:t>
            </a:r>
            <a:r>
              <a:rPr lang="en-US" sz="1800" dirty="0">
                <a:solidFill>
                  <a:prstClr val="black"/>
                </a:solidFill>
              </a:rPr>
              <a:t>policy or procedure for the task</a:t>
            </a:r>
            <a:endParaRPr lang="en-US" sz="1800" dirty="0"/>
          </a:p>
          <a:p>
            <a:pPr lvl="1"/>
            <a:r>
              <a:rPr lang="en-US" sz="1800" dirty="0"/>
              <a:t>Programmed to handle new tasks, conditions, situations</a:t>
            </a:r>
          </a:p>
          <a:p>
            <a:pPr lvl="1"/>
            <a:r>
              <a:rPr lang="en-US" sz="1800" dirty="0"/>
              <a:t>Using offline batch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306379-1C60-4F51-AADB-BC9312F125C0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>
                <a:defRPr/>
              </a:pPr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2742FA-169B-496D-A702-30BA9C0044EC}"/>
              </a:ext>
            </a:extLst>
          </p:cNvPr>
          <p:cNvSpPr/>
          <p:nvPr/>
        </p:nvSpPr>
        <p:spPr>
          <a:xfrm>
            <a:off x="323850" y="6259810"/>
            <a:ext cx="82867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1200" dirty="0">
                <a:solidFill>
                  <a:prstClr val="black"/>
                </a:solidFill>
              </a:rPr>
              <a:t>[1] Laird, J. E., Gluck, K., Anderson, J., </a:t>
            </a:r>
            <a:r>
              <a:rPr lang="en-US" sz="1200" dirty="0" err="1">
                <a:solidFill>
                  <a:prstClr val="black"/>
                </a:solidFill>
              </a:rPr>
              <a:t>Forbus</a:t>
            </a:r>
            <a:r>
              <a:rPr lang="en-US" sz="1200" dirty="0">
                <a:solidFill>
                  <a:prstClr val="black"/>
                </a:solidFill>
              </a:rPr>
              <a:t>, K., Jenkins, O., </a:t>
            </a:r>
            <a:r>
              <a:rPr lang="en-US" sz="1200" dirty="0" err="1">
                <a:solidFill>
                  <a:prstClr val="black"/>
                </a:solidFill>
              </a:rPr>
              <a:t>Lebiere</a:t>
            </a:r>
            <a:r>
              <a:rPr lang="en-US" sz="1200" dirty="0">
                <a:solidFill>
                  <a:prstClr val="black"/>
                </a:solidFill>
              </a:rPr>
              <a:t>, C., </a:t>
            </a:r>
            <a:r>
              <a:rPr lang="en-US" sz="1200" dirty="0" err="1">
                <a:solidFill>
                  <a:prstClr val="black"/>
                </a:solidFill>
              </a:rPr>
              <a:t>Salvucci</a:t>
            </a:r>
            <a:r>
              <a:rPr lang="en-US" sz="1200" dirty="0">
                <a:solidFill>
                  <a:prstClr val="black"/>
                </a:solidFill>
              </a:rPr>
              <a:t>, D., </a:t>
            </a:r>
            <a:r>
              <a:rPr lang="en-US" sz="1200" dirty="0" err="1">
                <a:solidFill>
                  <a:prstClr val="black"/>
                </a:solidFill>
              </a:rPr>
              <a:t>Scheutz</a:t>
            </a:r>
            <a:r>
              <a:rPr lang="en-US" sz="1200" dirty="0">
                <a:solidFill>
                  <a:prstClr val="black"/>
                </a:solidFill>
              </a:rPr>
              <a:t>, M., </a:t>
            </a:r>
            <a:r>
              <a:rPr lang="en-US" sz="1200" dirty="0" err="1">
                <a:solidFill>
                  <a:prstClr val="black"/>
                </a:solidFill>
              </a:rPr>
              <a:t>Thomaz</a:t>
            </a:r>
            <a:r>
              <a:rPr lang="en-US" sz="1200" dirty="0">
                <a:solidFill>
                  <a:prstClr val="black"/>
                </a:solidFill>
              </a:rPr>
              <a:t>, A., Trafton, G., Wray, R. E., Mohan, S., Kirk, J. R. (2017). Interactive Task Learning, IEEE Intelligent Systems, 32(4), 6-21, (invited).</a:t>
            </a:r>
          </a:p>
        </p:txBody>
      </p:sp>
    </p:spTree>
    <p:extLst>
      <p:ext uri="{BB962C8B-B14F-4D97-AF65-F5344CB8AC3E}">
        <p14:creationId xmlns:p14="http://schemas.microsoft.com/office/powerpoint/2010/main" val="2246032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450" y="637751"/>
            <a:ext cx="6172200" cy="8572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Big Picture of this Work</a:t>
            </a:r>
          </a:p>
        </p:txBody>
      </p:sp>
      <p:sp>
        <p:nvSpPr>
          <p:cNvPr id="69" name="Content Placeholder 2"/>
          <p:cNvSpPr>
            <a:spLocks noGrp="1"/>
          </p:cNvSpPr>
          <p:nvPr>
            <p:ph idx="1"/>
          </p:nvPr>
        </p:nvSpPr>
        <p:spPr>
          <a:xfrm>
            <a:off x="1314450" y="2082517"/>
            <a:ext cx="6000750" cy="5337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350" i="1" dirty="0"/>
          </a:p>
          <a:p>
            <a:pPr marL="0" indent="0">
              <a:buNone/>
            </a:pPr>
            <a:endParaRPr lang="en-US" sz="1500" dirty="0"/>
          </a:p>
          <a:p>
            <a:pPr lvl="1"/>
            <a:endParaRPr lang="en-US" sz="1200" dirty="0"/>
          </a:p>
        </p:txBody>
      </p:sp>
      <p:sp>
        <p:nvSpPr>
          <p:cNvPr id="7" name="Shape 224">
            <a:extLst>
              <a:ext uri="{FF2B5EF4-FFF2-40B4-BE49-F238E27FC236}">
                <a16:creationId xmlns:a16="http://schemas.microsoft.com/office/drawing/2014/main" id="{E0B49AD5-A1F4-4930-9BB3-D4584ABF68A8}"/>
              </a:ext>
            </a:extLst>
          </p:cNvPr>
          <p:cNvSpPr txBox="1"/>
          <p:nvPr/>
        </p:nvSpPr>
        <p:spPr>
          <a:xfrm>
            <a:off x="2971800" y="3429000"/>
            <a:ext cx="3057523" cy="1447789"/>
          </a:xfrm>
          <a:prstGeom prst="rect">
            <a:avLst/>
          </a:prstGeom>
          <a:noFill/>
          <a:ln>
            <a:noFill/>
          </a:ln>
        </p:spPr>
        <p:txBody>
          <a:bodyPr lIns="68569" tIns="68569" rIns="68569" bIns="68569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</a:pPr>
            <a:r>
              <a:rPr lang="en-US" i="1" kern="0" dirty="0">
                <a:solidFill>
                  <a:srgbClr val="000000"/>
                </a:solidFill>
                <a:cs typeface="Arial"/>
                <a:sym typeface="Arial"/>
              </a:rPr>
              <a:t>“You can move a free piece… the goal is that…”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F4DEE1-A86D-4353-8CE4-C0897765E6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47" b="-459"/>
          <a:stretch/>
        </p:blipFill>
        <p:spPr>
          <a:xfrm>
            <a:off x="381000" y="3254831"/>
            <a:ext cx="1771650" cy="1700956"/>
          </a:xfrm>
          <a:prstGeom prst="rect">
            <a:avLst/>
          </a:prstGeom>
          <a:ln>
            <a:noFill/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6994EA-4740-4AB5-ACFB-BF5365DFA1A6}"/>
              </a:ext>
            </a:extLst>
          </p:cNvPr>
          <p:cNvCxnSpPr>
            <a:cxnSpLocks/>
          </p:cNvCxnSpPr>
          <p:nvPr/>
        </p:nvCxnSpPr>
        <p:spPr>
          <a:xfrm>
            <a:off x="2314577" y="4007379"/>
            <a:ext cx="5715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8C1B154-82E4-4119-AB16-996846BC9F87}"/>
              </a:ext>
            </a:extLst>
          </p:cNvPr>
          <p:cNvSpPr txBox="1">
            <a:spLocks/>
          </p:cNvSpPr>
          <p:nvPr/>
        </p:nvSpPr>
        <p:spPr>
          <a:xfrm>
            <a:off x="304801" y="2133602"/>
            <a:ext cx="2295526" cy="75013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In a Shared Situated Environment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0D1F196-1789-4A07-8846-C37BC2D31A6E}"/>
              </a:ext>
            </a:extLst>
          </p:cNvPr>
          <p:cNvSpPr txBox="1">
            <a:spLocks/>
          </p:cNvSpPr>
          <p:nvPr/>
        </p:nvSpPr>
        <p:spPr>
          <a:xfrm>
            <a:off x="2971800" y="2082517"/>
            <a:ext cx="2822154" cy="68578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Teacher describes the task using language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0847229-915B-4CC3-BBCD-9A359131CF03}"/>
              </a:ext>
            </a:extLst>
          </p:cNvPr>
          <p:cNvSpPr txBox="1">
            <a:spLocks/>
          </p:cNvSpPr>
          <p:nvPr/>
        </p:nvSpPr>
        <p:spPr>
          <a:xfrm>
            <a:off x="5825571" y="2026379"/>
            <a:ext cx="3257550" cy="1333455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How can the agent learn to understand and solve the task in given context?</a:t>
            </a:r>
            <a:endParaRPr lang="en-US" sz="2100" b="1" dirty="0">
              <a:solidFill>
                <a:schemeClr val="tx2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AF2315-560E-4FF0-9467-AE09EB981A03}"/>
              </a:ext>
            </a:extLst>
          </p:cNvPr>
          <p:cNvCxnSpPr>
            <a:cxnSpLocks/>
          </p:cNvCxnSpPr>
          <p:nvPr/>
        </p:nvCxnSpPr>
        <p:spPr>
          <a:xfrm>
            <a:off x="6096000" y="3962400"/>
            <a:ext cx="914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FB7A45AE-6F0D-4C68-A0C4-7400A6DB4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624514"/>
            <a:ext cx="2133600" cy="273844"/>
          </a:xfrm>
        </p:spPr>
        <p:txBody>
          <a:bodyPr/>
          <a:lstStyle/>
          <a:p>
            <a:fld id="{D5306379-1C60-4F51-AADB-BC9312F125C0}" type="slidenum">
              <a:rPr lang="en-US" smtClean="0"/>
              <a:t>3</a:t>
            </a:fld>
            <a:endParaRPr lang="en-US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9C7AE052-4055-44FC-BBCB-CD24F8AB2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2800" y="3138304"/>
            <a:ext cx="1237162" cy="168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668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Learning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419600"/>
          </a:xfrm>
        </p:spPr>
        <p:txBody>
          <a:bodyPr>
            <a:normAutofit/>
          </a:bodyPr>
          <a:lstStyle/>
          <a:p>
            <a:pPr marL="214313" indent="-17145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</a:pPr>
            <a:r>
              <a:rPr lang="en-US" sz="1800" dirty="0"/>
              <a:t>Rosie learns all the </a:t>
            </a:r>
            <a:r>
              <a:rPr lang="en-US" sz="1800" b="1" dirty="0"/>
              <a:t>task elements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define goal-oriented tasks from ‘scratch’</a:t>
            </a:r>
          </a:p>
          <a:p>
            <a:pPr marL="214313" indent="-171450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Clr>
                <a:srgbClr val="000000"/>
              </a:buClr>
            </a:pPr>
            <a:endParaRPr lang="en-US" sz="1800" dirty="0">
              <a:solidFill>
                <a:prstClr val="black"/>
              </a:solidFill>
            </a:endParaRPr>
          </a:p>
          <a:p>
            <a:pPr marL="214313" indent="-17145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</a:pPr>
            <a:r>
              <a:rPr lang="en-US" sz="1800" b="1" dirty="0">
                <a:solidFill>
                  <a:prstClr val="black"/>
                </a:solidFill>
                <a:sym typeface="Arial"/>
              </a:rPr>
              <a:t>Task elements:</a:t>
            </a:r>
            <a:endParaRPr lang="en-US" sz="1800" dirty="0">
              <a:solidFill>
                <a:prstClr val="black"/>
              </a:solidFill>
              <a:sym typeface="Arial"/>
            </a:endParaRPr>
          </a:p>
          <a:p>
            <a:pPr lvl="1" indent="-17145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prstClr val="black"/>
                </a:solidFill>
                <a:sym typeface="Arial"/>
              </a:rPr>
              <a:t>Goals (final states):   </a:t>
            </a:r>
            <a:r>
              <a:rPr lang="en-US" sz="1800" dirty="0">
                <a:solidFill>
                  <a:prstClr val="black"/>
                </a:solidFill>
                <a:sym typeface="Arial"/>
              </a:rPr>
              <a:t>“</a:t>
            </a:r>
            <a:r>
              <a:rPr lang="en-US" sz="1800" i="1" dirty="0">
                <a:solidFill>
                  <a:prstClr val="black"/>
                </a:solidFill>
                <a:sym typeface="Arial"/>
              </a:rPr>
              <a:t>The goal is that there are five matching locations.”</a:t>
            </a:r>
          </a:p>
          <a:p>
            <a:pPr lvl="1" indent="-17145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prstClr val="black"/>
                </a:solidFill>
                <a:sym typeface="Arial"/>
              </a:rPr>
              <a:t>Actions (operators):  </a:t>
            </a:r>
            <a:r>
              <a:rPr lang="en-US" sz="1800" i="1" dirty="0">
                <a:solidFill>
                  <a:prstClr val="black"/>
                </a:solidFill>
                <a:sym typeface="Arial"/>
              </a:rPr>
              <a:t>“You can move a red block onto a clear location.”</a:t>
            </a:r>
            <a:endParaRPr lang="en-US" sz="1800" dirty="0">
              <a:solidFill>
                <a:prstClr val="black"/>
              </a:solidFill>
              <a:sym typeface="Arial"/>
            </a:endParaRPr>
          </a:p>
          <a:p>
            <a:pPr lvl="1" indent="-17145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prstClr val="black"/>
                </a:solidFill>
                <a:sym typeface="Arial"/>
              </a:rPr>
              <a:t>Failure conditions (path constraints):  </a:t>
            </a:r>
            <a:r>
              <a:rPr lang="en-US" sz="1800" i="1" dirty="0">
                <a:solidFill>
                  <a:prstClr val="black"/>
                </a:solidFill>
                <a:sym typeface="Arial"/>
              </a:rPr>
              <a:t>“If a block is larger than the object it is on then you lose.”</a:t>
            </a:r>
          </a:p>
          <a:p>
            <a:pPr lvl="1" indent="-17145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prstClr val="black"/>
                </a:solidFill>
                <a:sym typeface="Arial"/>
              </a:rPr>
              <a:t>Task specific terms: </a:t>
            </a:r>
            <a:r>
              <a:rPr lang="en-US" sz="1800" dirty="0">
                <a:solidFill>
                  <a:prstClr val="black"/>
                </a:solidFill>
                <a:sym typeface="Arial"/>
              </a:rPr>
              <a:t>“clear”, “matching”</a:t>
            </a:r>
          </a:p>
          <a:p>
            <a:pPr lvl="1" indent="-17145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sym typeface="Arial"/>
            </a:endParaRPr>
          </a:p>
          <a:p>
            <a:pPr marL="214313" indent="-17145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</a:pPr>
            <a:r>
              <a:rPr lang="en-US" sz="1900" dirty="0"/>
              <a:t>Focusing on learning the rules for games and puzzles</a:t>
            </a:r>
            <a:endParaRPr lang="en-US" sz="1900" dirty="0">
              <a:solidFill>
                <a:prstClr val="black"/>
              </a:solidFill>
              <a:sym typeface="Arial"/>
            </a:endParaRPr>
          </a:p>
          <a:p>
            <a:pPr indent="-171450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  <a:buClr>
                <a:srgbClr val="000000"/>
              </a:buClr>
            </a:pPr>
            <a:endParaRPr lang="en-US" sz="2200" b="1" dirty="0">
              <a:solidFill>
                <a:prstClr val="black"/>
              </a:solidFill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06379-1C60-4F51-AADB-BC9312F125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647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8069054-A0B9-4C3C-B94E-60EC90792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-76200"/>
            <a:ext cx="82296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Learns 55 Games and Puzzles</a:t>
            </a:r>
          </a:p>
        </p:txBody>
      </p:sp>
      <p:sp>
        <p:nvSpPr>
          <p:cNvPr id="18438" name="Content Placeholder 6">
            <a:extLst>
              <a:ext uri="{FF2B5EF4-FFF2-40B4-BE49-F238E27FC236}">
                <a16:creationId xmlns:a16="http://schemas.microsoft.com/office/drawing/2014/main" id="{1E181A7D-4391-4CD1-B1C2-4FE9417A2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00238" y="1090612"/>
            <a:ext cx="2765425" cy="5410200"/>
          </a:xfrm>
        </p:spPr>
        <p:txBody>
          <a:bodyPr>
            <a:noAutofit/>
          </a:bodyPr>
          <a:lstStyle/>
          <a:p>
            <a:pPr marL="369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b="1" u="sng" dirty="0">
                <a:latin typeface="Palatino Linotype" panose="02040502050505030304" pitchFamily="18" charset="0"/>
              </a:rPr>
              <a:t>Board Games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Tic-Tac-Toe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3 Men’s Morris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 err="1">
                <a:latin typeface="Palatino Linotype" panose="02040502050505030304" pitchFamily="18" charset="0"/>
              </a:rPr>
              <a:t>Picaria</a:t>
            </a:r>
            <a:endParaRPr lang="en-US" altLang="en-US" sz="1400" dirty="0">
              <a:latin typeface="Palatino Linotype" panose="02040502050505030304" pitchFamily="18" charset="0"/>
            </a:endParaRP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Nine Holes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Breakthrough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Connect 4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Simplified Risk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Mini-Othello</a:t>
            </a:r>
          </a:p>
          <a:p>
            <a:pPr marL="369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b="1" u="sng" dirty="0">
                <a:latin typeface="Palatino Linotype" panose="02040502050505030304" pitchFamily="18" charset="0"/>
              </a:rPr>
              <a:t>River Crossing Puzzles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Family River Crossing 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Jealous Husbands 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Missionaries and Cannibals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Fox, Goose &amp; Beans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Manager-Actor Crossing</a:t>
            </a:r>
          </a:p>
          <a:p>
            <a:pPr marL="369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b="1" u="sng" dirty="0">
                <a:latin typeface="Palatino Linotype" panose="02040502050505030304" pitchFamily="18" charset="0"/>
              </a:rPr>
              <a:t>Grid Puzzles</a:t>
            </a:r>
          </a:p>
          <a:p>
            <a:pPr marL="80100" lvl="0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5/8/15 puzzle</a:t>
            </a:r>
          </a:p>
          <a:p>
            <a:pPr marL="80100" lvl="0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Sokoban</a:t>
            </a:r>
          </a:p>
          <a:p>
            <a:pPr marL="80100" lvl="0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Knight’s Tour</a:t>
            </a:r>
          </a:p>
          <a:p>
            <a:pPr marL="80100" lvl="0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Traveling Salesman</a:t>
            </a:r>
          </a:p>
          <a:p>
            <a:pPr marL="80100" lvl="0" indent="0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400" dirty="0">
                <a:solidFill>
                  <a:srgbClr val="000000"/>
                </a:solidFill>
                <a:latin typeface="Palatino Linotype" panose="02040502050505030304" pitchFamily="18" charset="0"/>
              </a:rPr>
              <a:t>Simple/Pushing Maze</a:t>
            </a:r>
            <a:endParaRPr lang="en-US" altLang="en-US" sz="1400" b="1" u="sng" dirty="0">
              <a:latin typeface="Palatino Linotype" panose="02040502050505030304" pitchFamily="18" charset="0"/>
            </a:endParaRPr>
          </a:p>
          <a:p>
            <a:pPr marL="369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b="1" u="sng" dirty="0">
                <a:latin typeface="Palatino Linotype" panose="02040502050505030304" pitchFamily="18" charset="0"/>
              </a:rPr>
              <a:t>Side Swapping puzzles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Frogs and Toads puzzle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8 Men on a Raft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Knight swapping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4 Corner knight swapping</a:t>
            </a:r>
          </a:p>
        </p:txBody>
      </p:sp>
      <p:sp>
        <p:nvSpPr>
          <p:cNvPr id="72708" name="Content Placeholder 1">
            <a:extLst>
              <a:ext uri="{FF2B5EF4-FFF2-40B4-BE49-F238E27FC236}">
                <a16:creationId xmlns:a16="http://schemas.microsoft.com/office/drawing/2014/main" id="{CE94FE2F-2677-47DA-9648-07B7B9810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090612"/>
            <a:ext cx="2932112" cy="5538788"/>
          </a:xfrm>
        </p:spPr>
        <p:txBody>
          <a:bodyPr>
            <a:noAutofit/>
          </a:bodyPr>
          <a:lstStyle/>
          <a:p>
            <a:pPr marL="369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b="1" u="sng" dirty="0">
                <a:latin typeface="Palatino Linotype" panose="02040502050505030304" pitchFamily="18" charset="0"/>
              </a:rPr>
              <a:t>Block Puzzles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Blocks Worlds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Tower of Hanoi (3, 4, 5)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Stacking Frogs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King/Lazy Stacking Frogs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Sorting tasks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N-Queens/Kings/Knights/Rooks</a:t>
            </a:r>
          </a:p>
          <a:p>
            <a:pPr marL="369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b="1" u="sng" dirty="0">
                <a:latin typeface="Palatino Linotype" panose="02040502050505030304" pitchFamily="18" charset="0"/>
              </a:rPr>
              <a:t>Marking/Logic Puzzles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Sudoku (small)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Killer Sudoku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 err="1">
                <a:latin typeface="Palatino Linotype" panose="02040502050505030304" pitchFamily="18" charset="0"/>
              </a:rPr>
              <a:t>Jigsawdoku</a:t>
            </a:r>
            <a:endParaRPr lang="en-US" altLang="en-US" sz="1400" dirty="0">
              <a:latin typeface="Palatino Linotype" panose="02040502050505030304" pitchFamily="18" charset="0"/>
            </a:endParaRP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 err="1">
                <a:latin typeface="Palatino Linotype" panose="02040502050505030304" pitchFamily="18" charset="0"/>
              </a:rPr>
              <a:t>KenKen</a:t>
            </a:r>
            <a:r>
              <a:rPr lang="en-US" altLang="en-US" sz="1400" dirty="0">
                <a:latin typeface="Palatino Linotype" panose="02040502050505030304" pitchFamily="18" charset="0"/>
              </a:rPr>
              <a:t> 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Logi-5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Shuffle, </a:t>
            </a:r>
            <a:r>
              <a:rPr lang="en-US" altLang="en-US" sz="1400" dirty="0" err="1">
                <a:latin typeface="Palatino Linotype" panose="02040502050505030304" pitchFamily="18" charset="0"/>
              </a:rPr>
              <a:t>Survo</a:t>
            </a:r>
            <a:endParaRPr lang="en-US" altLang="en-US" sz="1400" dirty="0">
              <a:latin typeface="Palatino Linotype" panose="02040502050505030304" pitchFamily="18" charset="0"/>
            </a:endParaRP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Kakuro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 err="1">
                <a:latin typeface="Palatino Linotype" panose="02040502050505030304" pitchFamily="18" charset="0"/>
              </a:rPr>
              <a:t>Suko</a:t>
            </a:r>
            <a:r>
              <a:rPr lang="en-US" altLang="en-US" sz="1400" dirty="0">
                <a:latin typeface="Palatino Linotype" panose="02040502050505030304" pitchFamily="18" charset="0"/>
              </a:rPr>
              <a:t>, </a:t>
            </a:r>
            <a:r>
              <a:rPr lang="en-US" altLang="en-US" sz="1400" dirty="0" err="1">
                <a:latin typeface="Palatino Linotype" panose="02040502050505030304" pitchFamily="18" charset="0"/>
              </a:rPr>
              <a:t>Sujiko</a:t>
            </a:r>
            <a:endParaRPr lang="en-US" altLang="en-US" sz="1400" dirty="0">
              <a:latin typeface="Palatino Linotype" panose="02040502050505030304" pitchFamily="18" charset="0"/>
            </a:endParaRP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Map coloring</a:t>
            </a:r>
          </a:p>
          <a:p>
            <a:pPr marL="369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b="1" u="sng" dirty="0">
                <a:latin typeface="Palatino Linotype" panose="02040502050505030304" pitchFamily="18" charset="0"/>
              </a:rPr>
              <a:t>Solitaire and Card Games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Mahjong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Peg Solitaire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Pyramid Solitaire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Tri peaks Solitaire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Golf Solitaire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Crazy Eights</a:t>
            </a:r>
          </a:p>
          <a:p>
            <a:pPr marL="80100" indent="0">
              <a:spcBef>
                <a:spcPct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en-US" sz="1400" dirty="0">
                <a:latin typeface="Palatino Linotype" panose="02040502050505030304" pitchFamily="18" charset="0"/>
              </a:rPr>
              <a:t>President’s</a:t>
            </a:r>
          </a:p>
          <a:p>
            <a:pPr>
              <a:spcAft>
                <a:spcPts val="0"/>
              </a:spcAft>
              <a:defRPr/>
            </a:pPr>
            <a:endParaRPr lang="en-US" altLang="en-US" sz="1600" dirty="0">
              <a:latin typeface="Palatino Linotype" panose="02040502050505030304" pitchFamily="18" charset="0"/>
            </a:endParaRPr>
          </a:p>
        </p:txBody>
      </p:sp>
      <p:sp>
        <p:nvSpPr>
          <p:cNvPr id="11269" name="Slide Number Placeholder 3">
            <a:extLst>
              <a:ext uri="{FF2B5EF4-FFF2-40B4-BE49-F238E27FC236}">
                <a16:creationId xmlns:a16="http://schemas.microsoft.com/office/drawing/2014/main" id="{2074F161-2DE6-4AF4-90C0-CAFC63D4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pic>
        <p:nvPicPr>
          <p:cNvPr id="11271" name="Picture 6">
            <a:extLst>
              <a:ext uri="{FF2B5EF4-FFF2-40B4-BE49-F238E27FC236}">
                <a16:creationId xmlns:a16="http://schemas.microsoft.com/office/drawing/2014/main" id="{21AE6AA5-DFBA-46CE-8875-E03A4C949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3748088"/>
            <a:ext cx="749300" cy="72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7">
            <a:extLst>
              <a:ext uri="{FF2B5EF4-FFF2-40B4-BE49-F238E27FC236}">
                <a16:creationId xmlns:a16="http://schemas.microsoft.com/office/drawing/2014/main" id="{37DF86C8-88DF-4E71-BE62-212B8F7C045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3733800"/>
            <a:ext cx="7778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8">
            <a:extLst>
              <a:ext uri="{FF2B5EF4-FFF2-40B4-BE49-F238E27FC236}">
                <a16:creationId xmlns:a16="http://schemas.microsoft.com/office/drawing/2014/main" id="{A0C3598E-9545-4E56-A446-08E192381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132138"/>
            <a:ext cx="165735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9">
            <a:extLst>
              <a:ext uri="{FF2B5EF4-FFF2-40B4-BE49-F238E27FC236}">
                <a16:creationId xmlns:a16="http://schemas.microsoft.com/office/drawing/2014/main" id="{475D43F9-F868-4AB2-86CD-FFAF4FF040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1784350"/>
            <a:ext cx="16573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5" name="Picture 10">
            <a:extLst>
              <a:ext uri="{FF2B5EF4-FFF2-40B4-BE49-F238E27FC236}">
                <a16:creationId xmlns:a16="http://schemas.microsoft.com/office/drawing/2014/main" id="{C2B9495F-308D-41D0-B8FE-4D01D0A6DDA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1281113"/>
            <a:ext cx="18192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6" name="Picture 11">
            <a:extLst>
              <a:ext uri="{FF2B5EF4-FFF2-40B4-BE49-F238E27FC236}">
                <a16:creationId xmlns:a16="http://schemas.microsoft.com/office/drawing/2014/main" id="{1E45186A-5FE6-49D0-8ABE-84F9681696F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75" y="2538413"/>
            <a:ext cx="1593850" cy="53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7" name="Picture 6" descr="http://static.tvtropes.org/pmwiki/pub/images/sokoban_6694.png">
            <a:extLst>
              <a:ext uri="{FF2B5EF4-FFF2-40B4-BE49-F238E27FC236}">
                <a16:creationId xmlns:a16="http://schemas.microsoft.com/office/drawing/2014/main" id="{5472A53E-6A58-4887-B22B-35C1639E44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5141913"/>
            <a:ext cx="8286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8" name="Picture 2" descr="http://mathworld.wolfram.com/images/eps-gif/TowersOfHanoi_1000.gif">
            <a:extLst>
              <a:ext uri="{FF2B5EF4-FFF2-40B4-BE49-F238E27FC236}">
                <a16:creationId xmlns:a16="http://schemas.microsoft.com/office/drawing/2014/main" id="{8F948CE2-4F68-4C49-B77B-CD5A3A73A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13" y="4564063"/>
            <a:ext cx="1693862" cy="525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9" name="Picture 14">
            <a:extLst>
              <a:ext uri="{FF2B5EF4-FFF2-40B4-BE49-F238E27FC236}">
                <a16:creationId xmlns:a16="http://schemas.microsoft.com/office/drawing/2014/main" id="{D8348164-FECA-4D24-ACEF-6C46C0635EB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925" y="1949450"/>
            <a:ext cx="1500188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0" name="Picture 2" descr="Three Men's Morris.svg">
            <a:extLst>
              <a:ext uri="{FF2B5EF4-FFF2-40B4-BE49-F238E27FC236}">
                <a16:creationId xmlns:a16="http://schemas.microsoft.com/office/drawing/2014/main" id="{D1B4155F-8D6E-47BA-A254-DCE448992E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175" y="792163"/>
            <a:ext cx="1309688" cy="130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1" name="Picture 6" descr="http://www.zillions-of-games.com/image/Picaria.jpg">
            <a:extLst>
              <a:ext uri="{FF2B5EF4-FFF2-40B4-BE49-F238E27FC236}">
                <a16:creationId xmlns:a16="http://schemas.microsoft.com/office/drawing/2014/main" id="{AC0B4EE2-8B2C-4FF6-8136-ABF514504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0" y="3025775"/>
            <a:ext cx="93503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2" name="Picture 4" descr="http://www.sachsentext.de/gif/logi5_rules.gif">
            <a:extLst>
              <a:ext uri="{FF2B5EF4-FFF2-40B4-BE49-F238E27FC236}">
                <a16:creationId xmlns:a16="http://schemas.microsoft.com/office/drawing/2014/main" id="{CA8E82E2-A940-4D21-9113-5A7C460C3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4873625"/>
            <a:ext cx="1900238" cy="7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3" name="Picture 2" descr="https://cnet2.cbsistatic.com/img/xVvfqEOVZmgq8xnZDTCrUMW0kyA=/2009/01/12/5399b9f2-f4d6-11e2-8c7c-d4ae52e62bcc/kenken_4x4_easy_1.12.2008.png">
            <a:extLst>
              <a:ext uri="{FF2B5EF4-FFF2-40B4-BE49-F238E27FC236}">
                <a16:creationId xmlns:a16="http://schemas.microsoft.com/office/drawing/2014/main" id="{9876A2D9-454D-4CEC-9184-72596727D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5" y="5710238"/>
            <a:ext cx="10683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84" name="Picture 4" descr="http://www.puzzle-magazine.com/6x6sudoku.jpg">
            <a:extLst>
              <a:ext uri="{FF2B5EF4-FFF2-40B4-BE49-F238E27FC236}">
                <a16:creationId xmlns:a16="http://schemas.microsoft.com/office/drawing/2014/main" id="{AB844BB6-0976-4A9F-B4D0-EF4A46CD3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4300" y="3992563"/>
            <a:ext cx="833438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521919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821A8F-4A1B-4E30-9C1A-E70C55965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4013" y="1595438"/>
            <a:ext cx="7646987" cy="5314950"/>
          </a:xfrm>
        </p:spPr>
      </p:pic>
      <p:sp>
        <p:nvSpPr>
          <p:cNvPr id="10243" name="Title 4">
            <a:extLst>
              <a:ext uri="{FF2B5EF4-FFF2-40B4-BE49-F238E27FC236}">
                <a16:creationId xmlns:a16="http://schemas.microsoft.com/office/drawing/2014/main" id="{339C7AD4-95FF-4D68-A7F9-51027B74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388" y="65088"/>
            <a:ext cx="8229600" cy="696912"/>
          </a:xfrm>
        </p:spPr>
        <p:txBody>
          <a:bodyPr/>
          <a:lstStyle/>
          <a:p>
            <a:r>
              <a:rPr lang="en-US" altLang="en-US" sz="360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Transfer of Unambiguous Instructions</a:t>
            </a:r>
          </a:p>
        </p:txBody>
      </p:sp>
      <p:sp>
        <p:nvSpPr>
          <p:cNvPr id="10244" name="Rectangle 7">
            <a:extLst>
              <a:ext uri="{FF2B5EF4-FFF2-40B4-BE49-F238E27FC236}">
                <a16:creationId xmlns:a16="http://schemas.microsoft.com/office/drawing/2014/main" id="{695E4258-6BD1-4E66-95B6-D9E1312B4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715963"/>
            <a:ext cx="8763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40 games - 1000 randomly generated permutations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Scripted interaction, simulate domains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Evaluate effects of order (transfer) &amp; communication time (number of words)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6F01A-2BCF-4065-8E3C-CA460BF09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198688"/>
            <a:ext cx="1998663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Killer Sudoku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A41180-021B-4DE1-B402-0CF212418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3388" y="2628900"/>
            <a:ext cx="26685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Frogs and Toads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916A7-B68A-4F4D-86B8-E946EC38D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688" y="5486400"/>
            <a:ext cx="266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Blocks World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B729B68-D190-4946-82FC-60DFF83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5391" y="6477000"/>
            <a:ext cx="2133600" cy="244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FD820-04B7-4CA3-9061-04EE938D41C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DE90015-5C91-4C2D-BCBF-8772C1FE5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6" y="42861"/>
            <a:ext cx="8888412" cy="1143000"/>
          </a:xfrm>
        </p:spPr>
        <p:txBody>
          <a:bodyPr/>
          <a:lstStyle/>
          <a:p>
            <a:r>
              <a:rPr lang="en-US" altLang="en-US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Structure Representation</a:t>
            </a: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9B729B68-D190-4946-82FC-60DFF83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D2FD820-04B7-4CA3-9061-04EE938D41C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31748" name="Picture 10">
            <a:extLst>
              <a:ext uri="{FF2B5EF4-FFF2-40B4-BE49-F238E27FC236}">
                <a16:creationId xmlns:a16="http://schemas.microsoft.com/office/drawing/2014/main" id="{55682731-A8FF-4C90-B60F-6AA998A6AD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11"/>
          <a:stretch>
            <a:fillRect/>
          </a:stretch>
        </p:blipFill>
        <p:spPr bwMode="auto">
          <a:xfrm>
            <a:off x="887412" y="3873500"/>
            <a:ext cx="3559175" cy="217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0" name="Picture 12">
            <a:extLst>
              <a:ext uri="{FF2B5EF4-FFF2-40B4-BE49-F238E27FC236}">
                <a16:creationId xmlns:a16="http://schemas.microsoft.com/office/drawing/2014/main" id="{16C29E3C-3BD2-461F-AD56-3BFB1062D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012" y="4267200"/>
            <a:ext cx="3379788" cy="183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CE1E76-4630-430E-BFEE-D1FC59DBAF70}"/>
              </a:ext>
            </a:extLst>
          </p:cNvPr>
          <p:cNvCxnSpPr/>
          <p:nvPr/>
        </p:nvCxnSpPr>
        <p:spPr>
          <a:xfrm>
            <a:off x="201612" y="5183187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3737B1-DAD4-48AE-AE1B-CC45B439608A}"/>
              </a:ext>
            </a:extLst>
          </p:cNvPr>
          <p:cNvCxnSpPr/>
          <p:nvPr/>
        </p:nvCxnSpPr>
        <p:spPr>
          <a:xfrm>
            <a:off x="4545012" y="5172075"/>
            <a:ext cx="533400" cy="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4A785E7-A508-48A5-811C-A87E3B85FFD7}"/>
              </a:ext>
            </a:extLst>
          </p:cNvPr>
          <p:cNvSpPr/>
          <p:nvPr/>
        </p:nvSpPr>
        <p:spPr>
          <a:xfrm>
            <a:off x="201612" y="3492500"/>
            <a:ext cx="8763000" cy="8302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“The goal is that a small block is on a medium block and a large block is below the medium block.”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608E5358-4A29-4FD4-92BC-6629877D8D6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05"/>
          <a:stretch/>
        </p:blipFill>
        <p:spPr bwMode="auto">
          <a:xfrm>
            <a:off x="1978024" y="1325562"/>
            <a:ext cx="4412846" cy="202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3DC541-92E9-4904-B6E1-C330CDC6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8730" y="3410604"/>
            <a:ext cx="4760913" cy="320754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Evaluate individual predicates within context of world state and input arguments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Result is the objects, sets, and values that satisfy all constraints </a:t>
            </a:r>
          </a:p>
          <a:p>
            <a:pPr marL="457200" lvl="1" indent="0">
              <a:buNone/>
              <a:defRPr/>
            </a:pPr>
            <a:endParaRPr lang="en-US" sz="2400" dirty="0"/>
          </a:p>
          <a:p>
            <a:pPr lvl="1">
              <a:defRPr/>
            </a:pPr>
            <a:endParaRPr lang="en-US" sz="2400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67272624-5330-44B6-8D1F-CC7B020B7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C16BA4-DB43-4151-9DFE-B09C8BCEFAC0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08E5358-4A29-4FD4-92BC-6629877D8D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66825"/>
            <a:ext cx="7391400" cy="151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itle 1">
            <a:extLst>
              <a:ext uri="{FF2B5EF4-FFF2-40B4-BE49-F238E27FC236}">
                <a16:creationId xmlns:a16="http://schemas.microsoft.com/office/drawing/2014/main" id="{36AE07B2-5E4C-4F2A-8B3C-EDC65D14EF48}"/>
              </a:ext>
            </a:extLst>
          </p:cNvPr>
          <p:cNvSpPr txBox="1">
            <a:spLocks/>
          </p:cNvSpPr>
          <p:nvPr/>
        </p:nvSpPr>
        <p:spPr bwMode="auto">
          <a:xfrm>
            <a:off x="76200" y="202566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Ground and Operationalize</a:t>
            </a:r>
          </a:p>
        </p:txBody>
      </p:sp>
      <p:pic>
        <p:nvPicPr>
          <p:cNvPr id="14342" name="Picture 8">
            <a:extLst>
              <a:ext uri="{FF2B5EF4-FFF2-40B4-BE49-F238E27FC236}">
                <a16:creationId xmlns:a16="http://schemas.microsoft.com/office/drawing/2014/main" id="{B4BB9ED0-7A27-4727-BE37-2987A8C17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3836988" cy="224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Content Placeholder 2">
            <a:extLst>
              <a:ext uri="{FF2B5EF4-FFF2-40B4-BE49-F238E27FC236}">
                <a16:creationId xmlns:a16="http://schemas.microsoft.com/office/drawing/2014/main" id="{A1442B6C-D22C-4FE2-8E07-6CD437CC4154}"/>
              </a:ext>
            </a:extLst>
          </p:cNvPr>
          <p:cNvSpPr txBox="1">
            <a:spLocks/>
          </p:cNvSpPr>
          <p:nvPr/>
        </p:nvSpPr>
        <p:spPr bwMode="auto">
          <a:xfrm>
            <a:off x="5986463" y="5514975"/>
            <a:ext cx="14430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A,B,C,X,Y,Z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4344" name="Content Placeholder 2">
            <a:extLst>
              <a:ext uri="{FF2B5EF4-FFF2-40B4-BE49-F238E27FC236}">
                <a16:creationId xmlns:a16="http://schemas.microsoft.com/office/drawing/2014/main" id="{CBB081A2-1872-4828-B625-E2BA2B6B9044}"/>
              </a:ext>
            </a:extLst>
          </p:cNvPr>
          <p:cNvSpPr txBox="1">
            <a:spLocks/>
          </p:cNvSpPr>
          <p:nvPr/>
        </p:nvSpPr>
        <p:spPr bwMode="auto">
          <a:xfrm>
            <a:off x="4991100" y="4826953"/>
            <a:ext cx="8382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A,B,C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4345" name="Content Placeholder 2">
            <a:extLst>
              <a:ext uri="{FF2B5EF4-FFF2-40B4-BE49-F238E27FC236}">
                <a16:creationId xmlns:a16="http://schemas.microsoft.com/office/drawing/2014/main" id="{5657A728-F77F-46AD-8F5B-52B91A82FBD2}"/>
              </a:ext>
            </a:extLst>
          </p:cNvPr>
          <p:cNvSpPr txBox="1">
            <a:spLocks/>
          </p:cNvSpPr>
          <p:nvPr/>
        </p:nvSpPr>
        <p:spPr bwMode="auto">
          <a:xfrm>
            <a:off x="6254750" y="4815840"/>
            <a:ext cx="8382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A,B,C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4346" name="Content Placeholder 2">
            <a:extLst>
              <a:ext uri="{FF2B5EF4-FFF2-40B4-BE49-F238E27FC236}">
                <a16:creationId xmlns:a16="http://schemas.microsoft.com/office/drawing/2014/main" id="{E1300A00-7743-4EAA-BB92-4646D2A8C76B}"/>
              </a:ext>
            </a:extLst>
          </p:cNvPr>
          <p:cNvSpPr txBox="1">
            <a:spLocks/>
          </p:cNvSpPr>
          <p:nvPr/>
        </p:nvSpPr>
        <p:spPr bwMode="auto">
          <a:xfrm>
            <a:off x="7581900" y="4826953"/>
            <a:ext cx="8382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A,B,C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4347" name="Content Placeholder 2">
            <a:extLst>
              <a:ext uri="{FF2B5EF4-FFF2-40B4-BE49-F238E27FC236}">
                <a16:creationId xmlns:a16="http://schemas.microsoft.com/office/drawing/2014/main" id="{E8819721-0E4A-496F-8E33-B06BF9EB2CD3}"/>
              </a:ext>
            </a:extLst>
          </p:cNvPr>
          <p:cNvSpPr txBox="1">
            <a:spLocks/>
          </p:cNvSpPr>
          <p:nvPr/>
        </p:nvSpPr>
        <p:spPr bwMode="auto">
          <a:xfrm>
            <a:off x="5189538" y="4191000"/>
            <a:ext cx="381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4348" name="Content Placeholder 2">
            <a:extLst>
              <a:ext uri="{FF2B5EF4-FFF2-40B4-BE49-F238E27FC236}">
                <a16:creationId xmlns:a16="http://schemas.microsoft.com/office/drawing/2014/main" id="{C5EC7855-E871-40B8-B09E-AFCF24604C20}"/>
              </a:ext>
            </a:extLst>
          </p:cNvPr>
          <p:cNvSpPr txBox="1">
            <a:spLocks/>
          </p:cNvSpPr>
          <p:nvPr/>
        </p:nvSpPr>
        <p:spPr bwMode="auto">
          <a:xfrm>
            <a:off x="7734300" y="4191000"/>
            <a:ext cx="381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B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4349" name="Content Placeholder 2">
            <a:extLst>
              <a:ext uri="{FF2B5EF4-FFF2-40B4-BE49-F238E27FC236}">
                <a16:creationId xmlns:a16="http://schemas.microsoft.com/office/drawing/2014/main" id="{ADAD62B2-D547-4252-B3DB-57E2FC1A39F5}"/>
              </a:ext>
            </a:extLst>
          </p:cNvPr>
          <p:cNvSpPr txBox="1">
            <a:spLocks/>
          </p:cNvSpPr>
          <p:nvPr/>
        </p:nvSpPr>
        <p:spPr bwMode="auto">
          <a:xfrm>
            <a:off x="6427788" y="4191000"/>
            <a:ext cx="3810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C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4350" name="Content Placeholder 2">
            <a:extLst>
              <a:ext uri="{FF2B5EF4-FFF2-40B4-BE49-F238E27FC236}">
                <a16:creationId xmlns:a16="http://schemas.microsoft.com/office/drawing/2014/main" id="{C2836BDC-7EF2-4449-A03F-5E0547344CC9}"/>
              </a:ext>
            </a:extLst>
          </p:cNvPr>
          <p:cNvSpPr txBox="1">
            <a:spLocks/>
          </p:cNvSpPr>
          <p:nvPr/>
        </p:nvSpPr>
        <p:spPr bwMode="auto">
          <a:xfrm>
            <a:off x="5697538" y="3200400"/>
            <a:ext cx="903287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&lt;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A,B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&gt;</a:t>
            </a:r>
          </a:p>
        </p:txBody>
      </p:sp>
      <p:sp>
        <p:nvSpPr>
          <p:cNvPr id="14351" name="Content Placeholder 2">
            <a:extLst>
              <a:ext uri="{FF2B5EF4-FFF2-40B4-BE49-F238E27FC236}">
                <a16:creationId xmlns:a16="http://schemas.microsoft.com/office/drawing/2014/main" id="{10275781-A982-4670-BF7D-E492D9B47586}"/>
              </a:ext>
            </a:extLst>
          </p:cNvPr>
          <p:cNvSpPr txBox="1">
            <a:spLocks/>
          </p:cNvSpPr>
          <p:nvPr/>
        </p:nvSpPr>
        <p:spPr bwMode="auto">
          <a:xfrm>
            <a:off x="6867525" y="3200400"/>
            <a:ext cx="8667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&lt;C,B&gt;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33808" name="Shape 138">
            <a:extLst>
              <a:ext uri="{FF2B5EF4-FFF2-40B4-BE49-F238E27FC236}">
                <a16:creationId xmlns:a16="http://schemas.microsoft.com/office/drawing/2014/main" id="{F004E485-AA6F-4280-B1EF-CDEA9ABA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6038850"/>
            <a:ext cx="3417887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Resolve Bottom Up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C5A370-3E70-4578-AEB7-0A1107ED6D07}"/>
              </a:ext>
            </a:extLst>
          </p:cNvPr>
          <p:cNvCxnSpPr/>
          <p:nvPr/>
        </p:nvCxnSpPr>
        <p:spPr>
          <a:xfrm flipV="1">
            <a:off x="7848600" y="5867400"/>
            <a:ext cx="0" cy="99060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1442B6C-D22C-4FE2-8E07-6CD437CC4154}"/>
              </a:ext>
            </a:extLst>
          </p:cNvPr>
          <p:cNvSpPr txBox="1">
            <a:spLocks/>
          </p:cNvSpPr>
          <p:nvPr/>
        </p:nvSpPr>
        <p:spPr bwMode="auto">
          <a:xfrm>
            <a:off x="4579145" y="5514974"/>
            <a:ext cx="14430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A,B,C,X,Y,Z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1442B6C-D22C-4FE2-8E07-6CD437CC4154}"/>
              </a:ext>
            </a:extLst>
          </p:cNvPr>
          <p:cNvSpPr txBox="1">
            <a:spLocks/>
          </p:cNvSpPr>
          <p:nvPr/>
        </p:nvSpPr>
        <p:spPr bwMode="auto">
          <a:xfrm>
            <a:off x="7377114" y="5513387"/>
            <a:ext cx="1443037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t>A,B,C,X,Y,Z</a:t>
            </a:r>
            <a:endParaRPr kumimoji="0" lang="en-US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/>
      <p:bldP spid="14344" grpId="0"/>
      <p:bldP spid="14345" grpId="0"/>
      <p:bldP spid="14346" grpId="0"/>
      <p:bldP spid="14347" grpId="0"/>
      <p:bldP spid="14348" grpId="0"/>
      <p:bldP spid="14349" grpId="0"/>
      <p:bldP spid="14350" grpId="0"/>
      <p:bldP spid="14351" grpId="0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F2BEF424-E0D2-4A79-9452-AC515E57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53827"/>
            <a:ext cx="8458200" cy="971551"/>
          </a:xfrm>
        </p:spPr>
        <p:txBody>
          <a:bodyPr/>
          <a:lstStyle/>
          <a:p>
            <a:r>
              <a:rPr lang="en-US" altLang="en-US" sz="4000" dirty="0">
                <a:solidFill>
                  <a:srgbClr val="1F497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Learns Hierarchical Structures</a:t>
            </a:r>
            <a:endParaRPr lang="en-US" altLang="en-US" sz="3600" dirty="0">
              <a:solidFill>
                <a:srgbClr val="1F497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D104F2CD-779B-49F4-B9EB-434E2B43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92BDA9-3D77-4EC0-8848-4548BB7FDE83}" type="slidenum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+mn-cs"/>
            </a:endParaRPr>
          </a:p>
        </p:txBody>
      </p:sp>
      <p:sp>
        <p:nvSpPr>
          <p:cNvPr id="40" name="Shape 108">
            <a:extLst>
              <a:ext uri="{FF2B5EF4-FFF2-40B4-BE49-F238E27FC236}">
                <a16:creationId xmlns:a16="http://schemas.microsoft.com/office/drawing/2014/main" id="{C4387318-FF89-4C23-A14F-81894858DC1A}"/>
              </a:ext>
            </a:extLst>
          </p:cNvPr>
          <p:cNvSpPr txBox="1"/>
          <p:nvPr/>
        </p:nvSpPr>
        <p:spPr>
          <a:xfrm>
            <a:off x="228600" y="1723766"/>
            <a:ext cx="8839199" cy="2527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If a block is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8519E8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adjacent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 to a clear location then you can move the block onto the clear location.</a:t>
            </a:r>
          </a:p>
          <a:p>
            <a:pPr marL="457200" lvl="0" indent="-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i="1" kern="0" dirty="0">
                <a:solidFill>
                  <a:srgbClr val="000000"/>
                </a:solidFill>
                <a:latin typeface="Palatino Linotype" panose="02040502050505030304" pitchFamily="18" charset="0"/>
                <a:cs typeface="Times New Roman" panose="02020603050405020304" pitchFamily="18" charset="0"/>
                <a:sym typeface="Arial"/>
              </a:rPr>
              <a:t>Please describe the meaning of </a:t>
            </a:r>
            <a:r>
              <a:rPr lang="en-US" sz="2400" b="1" i="1" kern="0" dirty="0">
                <a:solidFill>
                  <a:srgbClr val="8519E8"/>
                </a:solidFill>
                <a:latin typeface="Palatino Linotype" panose="02040502050505030304" pitchFamily="18" charset="0"/>
                <a:cs typeface="Times New Roman" panose="02020603050405020304" pitchFamily="18" charset="0"/>
                <a:sym typeface="Arial"/>
              </a:rPr>
              <a:t>‘adjacent</a:t>
            </a:r>
            <a:r>
              <a:rPr lang="en-US" sz="2400" i="1" kern="0" dirty="0">
                <a:solidFill>
                  <a:srgbClr val="8519E8"/>
                </a:solidFill>
                <a:latin typeface="Palatino Linotype" panose="02040502050505030304" pitchFamily="18" charset="0"/>
                <a:cs typeface="Times New Roman" panose="02020603050405020304" pitchFamily="18" charset="0"/>
                <a:sym typeface="Arial"/>
              </a:rPr>
              <a:t>'</a:t>
            </a:r>
            <a:r>
              <a:rPr lang="en-US" sz="2400" i="1" kern="0" dirty="0">
                <a:solidFill>
                  <a:srgbClr val="000000"/>
                </a:solidFill>
                <a:latin typeface="Palatino Linotype" panose="02040502050505030304" pitchFamily="18" charset="0"/>
                <a:cs typeface="Times New Roman" panose="02020603050405020304" pitchFamily="18" charset="0"/>
                <a:sym typeface="Arial"/>
              </a:rPr>
              <a:t> in this context.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Times New Roman" panose="02020603050405020304" pitchFamily="18" charset="0"/>
              <a:sym typeface="Arial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If a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block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E69138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is next to a location but it is not diagonal with the location then it is </a:t>
            </a:r>
            <a:r>
              <a:rPr kumimoji="0" lang="en" sz="2400" b="1" i="0" u="none" strike="noStrike" kern="0" cap="none" spc="0" normalizeH="0" baseline="0" noProof="0" dirty="0">
                <a:ln>
                  <a:noFill/>
                </a:ln>
                <a:solidFill>
                  <a:srgbClr val="8519E8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adjacent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8519E8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 </a:t>
            </a:r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Palatino Linotype" panose="02040502050505030304" pitchFamily="18" charset="0"/>
                <a:ea typeface="+mn-ea"/>
                <a:cs typeface="Arial"/>
                <a:sym typeface="Arial"/>
              </a:rPr>
              <a:t>to the location.</a:t>
            </a:r>
            <a:endParaRPr kumimoji="0" lang="en-US" sz="24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Palatino Linotype" panose="02040502050505030304" pitchFamily="18" charset="0"/>
              <a:ea typeface="+mn-ea"/>
              <a:cs typeface="Times New Roman" panose="02020603050405020304" pitchFamily="18" charset="0"/>
              <a:sym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C248C4-BC15-4A5F-8C5C-9FB5BC51FBD2}"/>
              </a:ext>
            </a:extLst>
          </p:cNvPr>
          <p:cNvGrpSpPr>
            <a:grpSpLocks/>
          </p:cNvGrpSpPr>
          <p:nvPr/>
        </p:nvGrpSpPr>
        <p:grpSpPr bwMode="auto">
          <a:xfrm>
            <a:off x="2554288" y="4630737"/>
            <a:ext cx="3579812" cy="987425"/>
            <a:chOff x="2554288" y="3733800"/>
            <a:chExt cx="3579812" cy="987425"/>
          </a:xfrm>
        </p:grpSpPr>
        <p:cxnSp>
          <p:nvCxnSpPr>
            <p:cNvPr id="18454" name="Shape 156">
              <a:extLst>
                <a:ext uri="{FF2B5EF4-FFF2-40B4-BE49-F238E27FC236}">
                  <a16:creationId xmlns:a16="http://schemas.microsoft.com/office/drawing/2014/main" id="{7568E9EB-6FDC-4147-9FA2-35198AD192B5}"/>
                </a:ext>
              </a:extLst>
            </p:cNvPr>
            <p:cNvCxnSpPr>
              <a:cxnSpLocks/>
              <a:stCxn id="41" idx="1"/>
              <a:endCxn id="13" idx="3"/>
            </p:cNvCxnSpPr>
            <p:nvPr/>
          </p:nvCxnSpPr>
          <p:spPr bwMode="auto">
            <a:xfrm flipH="1">
              <a:off x="2554288" y="4227513"/>
              <a:ext cx="1331912" cy="18256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prstDash val="lgDash"/>
              <a:round/>
              <a:headEnd type="none" w="lg" len="lg"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0" name="Shape 157">
              <a:extLst>
                <a:ext uri="{FF2B5EF4-FFF2-40B4-BE49-F238E27FC236}">
                  <a16:creationId xmlns:a16="http://schemas.microsoft.com/office/drawing/2014/main" id="{E2089849-A2DA-4C95-9D78-4C81E48A6A15}"/>
                </a:ext>
              </a:extLst>
            </p:cNvPr>
            <p:cNvSpPr/>
            <p:nvPr/>
          </p:nvSpPr>
          <p:spPr>
            <a:xfrm>
              <a:off x="4900613" y="3854450"/>
              <a:ext cx="1138237" cy="304800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~diagonal</a:t>
              </a:r>
            </a:p>
          </p:txBody>
        </p:sp>
        <p:sp>
          <p:nvSpPr>
            <p:cNvPr id="31" name="Shape 158">
              <a:extLst>
                <a:ext uri="{FF2B5EF4-FFF2-40B4-BE49-F238E27FC236}">
                  <a16:creationId xmlns:a16="http://schemas.microsoft.com/office/drawing/2014/main" id="{95BB96AE-5D67-4518-B4E1-C50D4F267F93}"/>
                </a:ext>
              </a:extLst>
            </p:cNvPr>
            <p:cNvSpPr/>
            <p:nvPr/>
          </p:nvSpPr>
          <p:spPr>
            <a:xfrm>
              <a:off x="4381500" y="4329113"/>
              <a:ext cx="719138" cy="303212"/>
            </a:xfrm>
            <a:prstGeom prst="rect">
              <a:avLst/>
            </a:prstGeom>
            <a:solidFill>
              <a:srgbClr val="B45F0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input1</a:t>
              </a:r>
            </a:p>
          </p:txBody>
        </p:sp>
        <p:cxnSp>
          <p:nvCxnSpPr>
            <p:cNvPr id="18457" name="Shape 159">
              <a:extLst>
                <a:ext uri="{FF2B5EF4-FFF2-40B4-BE49-F238E27FC236}">
                  <a16:creationId xmlns:a16="http://schemas.microsoft.com/office/drawing/2014/main" id="{8ED095D8-65F1-44A3-827F-99F1734F3B69}"/>
                </a:ext>
              </a:extLst>
            </p:cNvPr>
            <p:cNvCxnSpPr>
              <a:cxnSpLocks noChangeShapeType="1"/>
              <a:stCxn id="30" idx="2"/>
              <a:endCxn id="31" idx="0"/>
            </p:cNvCxnSpPr>
            <p:nvPr/>
          </p:nvCxnSpPr>
          <p:spPr bwMode="auto">
            <a:xfrm flipH="1">
              <a:off x="4741863" y="4159250"/>
              <a:ext cx="727075" cy="169863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" name="Shape 160">
              <a:extLst>
                <a:ext uri="{FF2B5EF4-FFF2-40B4-BE49-F238E27FC236}">
                  <a16:creationId xmlns:a16="http://schemas.microsoft.com/office/drawing/2014/main" id="{11CDAD4E-4771-4B17-B0A5-B5E0A6A15229}"/>
                </a:ext>
              </a:extLst>
            </p:cNvPr>
            <p:cNvSpPr/>
            <p:nvPr/>
          </p:nvSpPr>
          <p:spPr>
            <a:xfrm>
              <a:off x="5183188" y="4329113"/>
              <a:ext cx="720725" cy="303212"/>
            </a:xfrm>
            <a:prstGeom prst="rect">
              <a:avLst/>
            </a:prstGeom>
            <a:solidFill>
              <a:srgbClr val="B45F06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input2</a:t>
              </a:r>
            </a:p>
          </p:txBody>
        </p:sp>
        <p:cxnSp>
          <p:nvCxnSpPr>
            <p:cNvPr id="18459" name="Shape 161">
              <a:extLst>
                <a:ext uri="{FF2B5EF4-FFF2-40B4-BE49-F238E27FC236}">
                  <a16:creationId xmlns:a16="http://schemas.microsoft.com/office/drawing/2014/main" id="{E049983A-D5C5-4CCE-AEFC-062BEABEAC1C}"/>
                </a:ext>
              </a:extLst>
            </p:cNvPr>
            <p:cNvCxnSpPr>
              <a:cxnSpLocks noChangeShapeType="1"/>
              <a:stCxn id="30" idx="2"/>
              <a:endCxn id="33" idx="0"/>
            </p:cNvCxnSpPr>
            <p:nvPr/>
          </p:nvCxnSpPr>
          <p:spPr bwMode="auto">
            <a:xfrm>
              <a:off x="5468938" y="4159250"/>
              <a:ext cx="74612" cy="169863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" name="Shape 162">
              <a:extLst>
                <a:ext uri="{FF2B5EF4-FFF2-40B4-BE49-F238E27FC236}">
                  <a16:creationId xmlns:a16="http://schemas.microsoft.com/office/drawing/2014/main" id="{1AD0FBA1-741E-4D32-9A8A-AF075B06D743}"/>
                </a:ext>
              </a:extLst>
            </p:cNvPr>
            <p:cNvSpPr/>
            <p:nvPr/>
          </p:nvSpPr>
          <p:spPr>
            <a:xfrm>
              <a:off x="4017963" y="3852863"/>
              <a:ext cx="831850" cy="303212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next-to</a:t>
              </a:r>
            </a:p>
          </p:txBody>
        </p:sp>
        <p:cxnSp>
          <p:nvCxnSpPr>
            <p:cNvPr id="18461" name="Shape 163">
              <a:extLst>
                <a:ext uri="{FF2B5EF4-FFF2-40B4-BE49-F238E27FC236}">
                  <a16:creationId xmlns:a16="http://schemas.microsoft.com/office/drawing/2014/main" id="{C15DC853-F58A-40FF-B2A0-ABB6AA363F8C}"/>
                </a:ext>
              </a:extLst>
            </p:cNvPr>
            <p:cNvCxnSpPr>
              <a:cxnSpLocks noChangeShapeType="1"/>
              <a:stCxn id="35" idx="2"/>
              <a:endCxn id="31" idx="0"/>
            </p:cNvCxnSpPr>
            <p:nvPr/>
          </p:nvCxnSpPr>
          <p:spPr bwMode="auto">
            <a:xfrm>
              <a:off x="4433888" y="4156075"/>
              <a:ext cx="307975" cy="173038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2" name="Shape 164">
              <a:extLst>
                <a:ext uri="{FF2B5EF4-FFF2-40B4-BE49-F238E27FC236}">
                  <a16:creationId xmlns:a16="http://schemas.microsoft.com/office/drawing/2014/main" id="{40BBD5BC-B774-4791-8083-9A23A263A9A8}"/>
                </a:ext>
              </a:extLst>
            </p:cNvPr>
            <p:cNvCxnSpPr>
              <a:cxnSpLocks noChangeShapeType="1"/>
              <a:stCxn id="35" idx="2"/>
              <a:endCxn id="33" idx="0"/>
            </p:cNvCxnSpPr>
            <p:nvPr/>
          </p:nvCxnSpPr>
          <p:spPr bwMode="auto">
            <a:xfrm>
              <a:off x="4433888" y="4156075"/>
              <a:ext cx="1109662" cy="173038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706D902-1DAD-4872-8B08-6BEA62B5DD64}"/>
                </a:ext>
              </a:extLst>
            </p:cNvPr>
            <p:cNvSpPr/>
            <p:nvPr/>
          </p:nvSpPr>
          <p:spPr>
            <a:xfrm>
              <a:off x="3886200" y="3733800"/>
              <a:ext cx="2247900" cy="9874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pic>
        <p:nvPicPr>
          <p:cNvPr id="18438" name="Picture 49">
            <a:extLst>
              <a:ext uri="{FF2B5EF4-FFF2-40B4-BE49-F238E27FC236}">
                <a16:creationId xmlns:a16="http://schemas.microsoft.com/office/drawing/2014/main" id="{E173E04D-2EE6-4068-97CB-201314974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50" y="4508500"/>
            <a:ext cx="171450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C128068-1254-49B0-989A-8C8FB95995E9}"/>
              </a:ext>
            </a:extLst>
          </p:cNvPr>
          <p:cNvSpPr/>
          <p:nvPr/>
        </p:nvSpPr>
        <p:spPr>
          <a:xfrm>
            <a:off x="6689725" y="5657850"/>
            <a:ext cx="466725" cy="45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D204F68-E59E-44D9-BCAA-DFD4B3226E18}"/>
              </a:ext>
            </a:extLst>
          </p:cNvPr>
          <p:cNvCxnSpPr>
            <a:stCxn id="53" idx="3"/>
          </p:cNvCxnSpPr>
          <p:nvPr/>
        </p:nvCxnSpPr>
        <p:spPr>
          <a:xfrm>
            <a:off x="7156450" y="5883275"/>
            <a:ext cx="333375" cy="158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0889488-AA7F-42CE-BCF1-8FB78172F6F0}"/>
              </a:ext>
            </a:extLst>
          </p:cNvPr>
          <p:cNvCxnSpPr/>
          <p:nvPr/>
        </p:nvCxnSpPr>
        <p:spPr>
          <a:xfrm flipV="1">
            <a:off x="7138988" y="5376862"/>
            <a:ext cx="274637" cy="280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Multiply 61">
            <a:extLst>
              <a:ext uri="{FF2B5EF4-FFF2-40B4-BE49-F238E27FC236}">
                <a16:creationId xmlns:a16="http://schemas.microsoft.com/office/drawing/2014/main" id="{4AC43970-9C88-4F7F-B7A5-AA7012559889}"/>
              </a:ext>
            </a:extLst>
          </p:cNvPr>
          <p:cNvSpPr/>
          <p:nvPr/>
        </p:nvSpPr>
        <p:spPr>
          <a:xfrm>
            <a:off x="7162800" y="5418137"/>
            <a:ext cx="182563" cy="252413"/>
          </a:xfrm>
          <a:prstGeom prst="mathMultiply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A5CE9E2-4C0B-40BC-BD56-B4A18D1AD5F7}"/>
              </a:ext>
            </a:extLst>
          </p:cNvPr>
          <p:cNvGrpSpPr>
            <a:grpSpLocks/>
          </p:cNvGrpSpPr>
          <p:nvPr/>
        </p:nvGrpSpPr>
        <p:grpSpPr bwMode="auto">
          <a:xfrm>
            <a:off x="671513" y="4972050"/>
            <a:ext cx="2544762" cy="1276350"/>
            <a:chOff x="671513" y="4075113"/>
            <a:chExt cx="2544762" cy="1276350"/>
          </a:xfrm>
        </p:grpSpPr>
        <p:cxnSp>
          <p:nvCxnSpPr>
            <p:cNvPr id="18444" name="Shape 104">
              <a:extLst>
                <a:ext uri="{FF2B5EF4-FFF2-40B4-BE49-F238E27FC236}">
                  <a16:creationId xmlns:a16="http://schemas.microsoft.com/office/drawing/2014/main" id="{CEC3C22C-9A5E-440E-8F9F-9B1CB880555D}"/>
                </a:ext>
              </a:extLst>
            </p:cNvPr>
            <p:cNvCxnSpPr>
              <a:cxnSpLocks noChangeShapeType="1"/>
              <a:stCxn id="13" idx="2"/>
              <a:endCxn id="10" idx="0"/>
            </p:cNvCxnSpPr>
            <p:nvPr/>
          </p:nvCxnSpPr>
          <p:spPr bwMode="auto">
            <a:xfrm>
              <a:off x="2092325" y="4397375"/>
              <a:ext cx="660400" cy="207963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" name="Shape 110">
              <a:extLst>
                <a:ext uri="{FF2B5EF4-FFF2-40B4-BE49-F238E27FC236}">
                  <a16:creationId xmlns:a16="http://schemas.microsoft.com/office/drawing/2014/main" id="{030846F9-28FF-46CA-BF78-5A8D535B6C1D}"/>
                </a:ext>
              </a:extLst>
            </p:cNvPr>
            <p:cNvSpPr/>
            <p:nvPr/>
          </p:nvSpPr>
          <p:spPr>
            <a:xfrm>
              <a:off x="2289175" y="5048250"/>
              <a:ext cx="927100" cy="303213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location</a:t>
              </a:r>
            </a:p>
          </p:txBody>
        </p:sp>
        <p:sp>
          <p:nvSpPr>
            <p:cNvPr id="10" name="Shape 106">
              <a:extLst>
                <a:ext uri="{FF2B5EF4-FFF2-40B4-BE49-F238E27FC236}">
                  <a16:creationId xmlns:a16="http://schemas.microsoft.com/office/drawing/2014/main" id="{37D0A27A-4FFD-4417-8FCA-7FD2EC1E2705}"/>
                </a:ext>
              </a:extLst>
            </p:cNvPr>
            <p:cNvSpPr/>
            <p:nvPr/>
          </p:nvSpPr>
          <p:spPr>
            <a:xfrm>
              <a:off x="2411413" y="4605338"/>
              <a:ext cx="682625" cy="303212"/>
            </a:xfrm>
            <a:prstGeom prst="rect">
              <a:avLst/>
            </a:prstGeom>
            <a:solidFill>
              <a:srgbClr val="8519E8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clear</a:t>
              </a:r>
            </a:p>
          </p:txBody>
        </p:sp>
        <p:sp>
          <p:nvSpPr>
            <p:cNvPr id="13" name="Shape 105">
              <a:extLst>
                <a:ext uri="{FF2B5EF4-FFF2-40B4-BE49-F238E27FC236}">
                  <a16:creationId xmlns:a16="http://schemas.microsoft.com/office/drawing/2014/main" id="{832AC405-E96D-4C90-8193-E6125A205E56}"/>
                </a:ext>
              </a:extLst>
            </p:cNvPr>
            <p:cNvSpPr/>
            <p:nvPr/>
          </p:nvSpPr>
          <p:spPr>
            <a:xfrm>
              <a:off x="1628775" y="4094163"/>
              <a:ext cx="925513" cy="303212"/>
            </a:xfrm>
            <a:prstGeom prst="rect">
              <a:avLst/>
            </a:prstGeom>
            <a:solidFill>
              <a:srgbClr val="8519E8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adjacent</a:t>
              </a:r>
            </a:p>
          </p:txBody>
        </p:sp>
        <p:cxnSp>
          <p:nvCxnSpPr>
            <p:cNvPr id="18448" name="Shape 114">
              <a:extLst>
                <a:ext uri="{FF2B5EF4-FFF2-40B4-BE49-F238E27FC236}">
                  <a16:creationId xmlns:a16="http://schemas.microsoft.com/office/drawing/2014/main" id="{1D2B3EBA-8125-4C39-BF78-BC7528DFAC2D}"/>
                </a:ext>
              </a:extLst>
            </p:cNvPr>
            <p:cNvCxnSpPr>
              <a:cxnSpLocks noChangeShapeType="1"/>
              <a:stCxn id="10" idx="2"/>
              <a:endCxn id="8" idx="0"/>
            </p:cNvCxnSpPr>
            <p:nvPr/>
          </p:nvCxnSpPr>
          <p:spPr bwMode="auto">
            <a:xfrm flipH="1">
              <a:off x="2752725" y="4908550"/>
              <a:ext cx="0" cy="139700"/>
            </a:xfrm>
            <a:prstGeom prst="straightConnector1">
              <a:avLst/>
            </a:prstGeom>
            <a:noFill/>
            <a:ln w="9525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Shape 115">
              <a:extLst>
                <a:ext uri="{FF2B5EF4-FFF2-40B4-BE49-F238E27FC236}">
                  <a16:creationId xmlns:a16="http://schemas.microsoft.com/office/drawing/2014/main" id="{8043D83F-0AFA-4A95-828E-0C7F92B26EC7}"/>
                </a:ext>
              </a:extLst>
            </p:cNvPr>
            <p:cNvSpPr/>
            <p:nvPr/>
          </p:nvSpPr>
          <p:spPr>
            <a:xfrm>
              <a:off x="1341438" y="4605338"/>
              <a:ext cx="765175" cy="303212"/>
            </a:xfrm>
            <a:prstGeom prst="rect">
              <a:avLst/>
            </a:prstGeom>
            <a:solidFill>
              <a:srgbClr val="1155CC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ctr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block</a:t>
              </a:r>
              <a:endParaRPr kumimoji="0" lang="en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cxnSp>
          <p:nvCxnSpPr>
            <p:cNvPr id="18450" name="Shape 116">
              <a:extLst>
                <a:ext uri="{FF2B5EF4-FFF2-40B4-BE49-F238E27FC236}">
                  <a16:creationId xmlns:a16="http://schemas.microsoft.com/office/drawing/2014/main" id="{2690EF4D-BD22-4CB2-891C-2064FA223C8B}"/>
                </a:ext>
              </a:extLst>
            </p:cNvPr>
            <p:cNvCxnSpPr>
              <a:cxnSpLocks noChangeShapeType="1"/>
              <a:stCxn id="13" idx="2"/>
              <a:endCxn id="15" idx="0"/>
            </p:cNvCxnSpPr>
            <p:nvPr/>
          </p:nvCxnSpPr>
          <p:spPr bwMode="auto">
            <a:xfrm flipH="1">
              <a:off x="1724025" y="4397375"/>
              <a:ext cx="368300" cy="207963"/>
            </a:xfrm>
            <a:prstGeom prst="straightConnector1">
              <a:avLst/>
            </a:prstGeom>
            <a:noFill/>
            <a:ln w="12700">
              <a:solidFill>
                <a:srgbClr val="666666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Shape 111">
              <a:extLst>
                <a:ext uri="{FF2B5EF4-FFF2-40B4-BE49-F238E27FC236}">
                  <a16:creationId xmlns:a16="http://schemas.microsoft.com/office/drawing/2014/main" id="{003B88C1-A589-493E-A0A0-E23D12222E8B}"/>
                </a:ext>
              </a:extLst>
            </p:cNvPr>
            <p:cNvSpPr/>
            <p:nvPr/>
          </p:nvSpPr>
          <p:spPr>
            <a:xfrm>
              <a:off x="671513" y="4075113"/>
              <a:ext cx="684212" cy="303212"/>
            </a:xfrm>
            <a:prstGeom prst="rect">
              <a:avLst/>
            </a:prstGeom>
            <a:solidFill>
              <a:srgbClr val="990000"/>
            </a:solidFill>
            <a:ln w="9525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/>
            <a:lstStyle/>
            <a:p>
              <a:pPr marL="0" marR="0" lvl="0" indent="0" algn="l" defTabSz="91437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  <a:sym typeface="Arial"/>
                </a:rPr>
                <a:t>move</a:t>
              </a:r>
            </a:p>
          </p:txBody>
        </p:sp>
        <p:cxnSp>
          <p:nvCxnSpPr>
            <p:cNvPr id="18452" name="Shape 117">
              <a:extLst>
                <a:ext uri="{FF2B5EF4-FFF2-40B4-BE49-F238E27FC236}">
                  <a16:creationId xmlns:a16="http://schemas.microsoft.com/office/drawing/2014/main" id="{9F21E70A-EECA-4122-83DD-E5B625855B56}"/>
                </a:ext>
              </a:extLst>
            </p:cNvPr>
            <p:cNvCxnSpPr>
              <a:cxnSpLocks/>
              <a:stCxn id="44" idx="2"/>
              <a:endCxn id="10" idx="0"/>
            </p:cNvCxnSpPr>
            <p:nvPr/>
          </p:nvCxnSpPr>
          <p:spPr bwMode="auto">
            <a:xfrm>
              <a:off x="1012825" y="4378325"/>
              <a:ext cx="1739900" cy="227013"/>
            </a:xfrm>
            <a:prstGeom prst="straightConnector1">
              <a:avLst/>
            </a:prstGeom>
            <a:noFill/>
            <a:ln w="19050">
              <a:solidFill>
                <a:srgbClr val="99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3" name="Shape 118">
              <a:extLst>
                <a:ext uri="{FF2B5EF4-FFF2-40B4-BE49-F238E27FC236}">
                  <a16:creationId xmlns:a16="http://schemas.microsoft.com/office/drawing/2014/main" id="{EE3E9ECB-551F-4C01-A705-ED733B97D443}"/>
                </a:ext>
              </a:extLst>
            </p:cNvPr>
            <p:cNvCxnSpPr>
              <a:cxnSpLocks/>
              <a:stCxn id="44" idx="2"/>
              <a:endCxn id="15" idx="0"/>
            </p:cNvCxnSpPr>
            <p:nvPr/>
          </p:nvCxnSpPr>
          <p:spPr bwMode="auto">
            <a:xfrm>
              <a:off x="1012825" y="4378325"/>
              <a:ext cx="711200" cy="227013"/>
            </a:xfrm>
            <a:prstGeom prst="straightConnector1">
              <a:avLst/>
            </a:prstGeom>
            <a:noFill/>
            <a:ln w="19050">
              <a:solidFill>
                <a:srgbClr val="990000"/>
              </a:solidFill>
              <a:round/>
              <a:headEnd type="none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15408</TotalTime>
  <Words>1061</Words>
  <Application>Microsoft Office PowerPoint</Application>
  <PresentationFormat>On-screen Show (4:3)</PresentationFormat>
  <Paragraphs>255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Palatino Linotype</vt:lpstr>
      <vt:lpstr>Times New Roman</vt:lpstr>
      <vt:lpstr>Office Theme</vt:lpstr>
      <vt:lpstr>Default Design</vt:lpstr>
      <vt:lpstr>1_Default Design</vt:lpstr>
      <vt:lpstr>Ambiguity and Knowledge Transfer in ITL</vt:lpstr>
      <vt:lpstr>Interactive Task Learning[1]</vt:lpstr>
      <vt:lpstr>Big Picture of this Work</vt:lpstr>
      <vt:lpstr>Learning Approach</vt:lpstr>
      <vt:lpstr>Learns 55 Games and Puzzles</vt:lpstr>
      <vt:lpstr>Transfer of Unambiguous Instructions</vt:lpstr>
      <vt:lpstr>Learning Structure Representation</vt:lpstr>
      <vt:lpstr>PowerPoint Presentation</vt:lpstr>
      <vt:lpstr>Learns Hierarchical Structures</vt:lpstr>
      <vt:lpstr>What if Multiple Definitions?</vt:lpstr>
      <vt:lpstr>Video</vt:lpstr>
      <vt:lpstr>Disambiguation Strategies</vt:lpstr>
      <vt:lpstr>Nuggets and Coals</vt:lpstr>
      <vt:lpstr>Problem Characteristics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</dc:creator>
  <cp:lastModifiedBy>James Kirk</cp:lastModifiedBy>
  <cp:revision>841</cp:revision>
  <dcterms:created xsi:type="dcterms:W3CDTF">2013-05-07T17:56:41Z</dcterms:created>
  <dcterms:modified xsi:type="dcterms:W3CDTF">2019-05-09T07:39:38Z</dcterms:modified>
</cp:coreProperties>
</file>