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302" r:id="rId3"/>
    <p:sldId id="301" r:id="rId4"/>
    <p:sldId id="281" r:id="rId5"/>
    <p:sldId id="289" r:id="rId6"/>
    <p:sldId id="290" r:id="rId7"/>
    <p:sldId id="291" r:id="rId8"/>
    <p:sldId id="292" r:id="rId9"/>
    <p:sldId id="293" r:id="rId10"/>
    <p:sldId id="295" r:id="rId11"/>
    <p:sldId id="294" r:id="rId12"/>
    <p:sldId id="296" r:id="rId13"/>
    <p:sldId id="297" r:id="rId14"/>
    <p:sldId id="298" r:id="rId15"/>
    <p:sldId id="300" r:id="rId16"/>
    <p:sldId id="303" r:id="rId17"/>
    <p:sldId id="29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2" autoAdjust="0"/>
    <p:restoredTop sz="90945"/>
  </p:normalViewPr>
  <p:slideViewPr>
    <p:cSldViewPr>
      <p:cViewPr varScale="1">
        <p:scale>
          <a:sx n="81" d="100"/>
          <a:sy n="81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CD3E28-9890-4E82-8C96-F11DB7D73F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726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9pPr>
          </a:lstStyle>
          <a:p>
            <a:endParaRPr lang="en-US" alt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750F30-E99D-4E18-8E8C-B3CA9E147032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43188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0273F-BFEF-4F65-B959-1676F4BCBEC2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2BB9C-381F-4885-814E-6B8A15ECA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2C413-3D4B-4D24-88B5-2B779AB5913A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6AECA-6AB1-4106-AED0-0BE910B41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49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43EEF-8084-493E-8FB2-7828B895354D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C2EE6-41B2-48CA-A9A2-7F7F447C3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2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FDE15-94DF-47F9-9342-F131555CB3D1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0CA44-591F-47FC-8C48-6B4344A67E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83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98967-2BAA-4C90-BCEE-71925A5C5197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80E2F-1F24-406D-ADE3-516FFFF92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6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462F7-54AB-4F71-B380-867614D2A274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752EE-B2B5-4C5F-8AB3-E00CCC146B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10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DC464-2458-4DB8-B05A-3CD0C35D98CD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88E77-4E55-4BDF-BA6B-F86BE27F98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4A26-9C1A-4BE6-8F74-15B70A2F0006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AE8CA-0B84-48DE-B4E9-BAEA1642D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61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C9284-0E79-431D-BDD2-D6D8716F3170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0740D-9CC1-4241-85A4-76DA29F32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04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F804-29F9-41A7-AE80-A03201993B07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AA475-0FA0-4344-A93C-E41F03D769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71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9pPr>
          </a:lstStyle>
          <a:p>
            <a:endParaRPr lang="en-US" altLang="en-US"/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9pPr>
          </a:lstStyle>
          <a:p>
            <a:endParaRPr lang="en-US" alt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fld id="{7F2C2228-B016-49F8-81EE-DFE33FE27D5F}" type="datetime1">
              <a:rPr lang="en-US"/>
              <a:pPr>
                <a:defRPr/>
              </a:pPr>
              <a:t>5/7/2019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8BE57B0-FCD1-443A-BC6E-9FF91A5F37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anose="02020603060405020304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anose="02020603060405020304" pitchFamily="18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anose="02020603060405020304" pitchFamily="18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anose="02020603060405020304" pitchFamily="18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anose="02020603060405020304" pitchFamily="18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Robert E. Wray</a:t>
            </a:r>
          </a:p>
          <a:p>
            <a:pPr>
              <a:defRPr/>
            </a:pPr>
            <a:r>
              <a:rPr lang="en-US" dirty="0"/>
              <a:t>Randolph M. Jones</a:t>
            </a:r>
          </a:p>
          <a:p>
            <a:pPr>
              <a:defRPr/>
            </a:pPr>
            <a:r>
              <a:rPr lang="en-US" dirty="0"/>
              <a:t>Austin Brehob</a:t>
            </a:r>
          </a:p>
          <a:p>
            <a:pPr>
              <a:defRPr/>
            </a:pPr>
            <a:r>
              <a:rPr lang="en-US" dirty="0"/>
              <a:t>Soar Workshop 2019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(Still Trying To) Learn To Soar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643" y="304800"/>
            <a:ext cx="7837714" cy="609600"/>
          </a:xfrm>
        </p:spPr>
        <p:txBody>
          <a:bodyPr/>
          <a:lstStyle/>
          <a:p>
            <a:r>
              <a:rPr lang="en-US" dirty="0"/>
              <a:t>Using Soar RL: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643" y="914400"/>
            <a:ext cx="7391400" cy="4495800"/>
          </a:xfrm>
        </p:spPr>
        <p:txBody>
          <a:bodyPr/>
          <a:lstStyle/>
          <a:p>
            <a:r>
              <a:rPr lang="en-US" dirty="0"/>
              <a:t>How should we manage the Boltzmann temperature?</a:t>
            </a:r>
          </a:p>
          <a:p>
            <a:pPr lvl="1"/>
            <a:r>
              <a:rPr lang="en-US" dirty="0"/>
              <a:t>Soar includes parameters for “automated temperature reduction”, but the documentation does not make very clear how it works.</a:t>
            </a:r>
          </a:p>
          <a:p>
            <a:pPr lvl="2"/>
            <a:r>
              <a:rPr lang="en-US" dirty="0"/>
              <a:t>Is this known “lore” at UM or do others struggle with this issue as well?</a:t>
            </a:r>
          </a:p>
          <a:p>
            <a:pPr lvl="2"/>
            <a:r>
              <a:rPr lang="en-US" dirty="0"/>
              <a:t>The built-in functionality did not appear to give us the control we wanted.</a:t>
            </a:r>
          </a:p>
          <a:p>
            <a:pPr lvl="1"/>
            <a:r>
              <a:rPr lang="en-US" dirty="0"/>
              <a:t>We created our own control system:</a:t>
            </a:r>
          </a:p>
          <a:p>
            <a:pPr lvl="2"/>
            <a:r>
              <a:rPr lang="en-US" dirty="0"/>
              <a:t>Set temperature for learning.</a:t>
            </a:r>
          </a:p>
          <a:p>
            <a:pPr lvl="2"/>
            <a:r>
              <a:rPr lang="en-US" dirty="0"/>
              <a:t>Run a batch of training trials.</a:t>
            </a:r>
          </a:p>
          <a:p>
            <a:pPr lvl="2"/>
            <a:r>
              <a:rPr lang="en-US" dirty="0"/>
              <a:t>Set temperature for testing.</a:t>
            </a:r>
          </a:p>
          <a:p>
            <a:pPr lvl="2"/>
            <a:r>
              <a:rPr lang="en-US" dirty="0"/>
              <a:t>Run a batch of testing trials.</a:t>
            </a:r>
          </a:p>
          <a:p>
            <a:pPr lvl="2"/>
            <a:r>
              <a:rPr lang="en-US" dirty="0"/>
              <a:t>Reduce learning temperature.</a:t>
            </a:r>
          </a:p>
          <a:p>
            <a:pPr lvl="2"/>
            <a:r>
              <a:rPr lang="en-US" dirty="0"/>
              <a:t>Repeat until learning temperature approaches testing temperature.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3275" y="6553200"/>
            <a:ext cx="1295400" cy="304800"/>
          </a:xfrm>
        </p:spPr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643" y="304800"/>
            <a:ext cx="7837714" cy="609600"/>
          </a:xfrm>
        </p:spPr>
        <p:txBody>
          <a:bodyPr/>
          <a:lstStyle/>
          <a:p>
            <a:r>
              <a:rPr lang="en-US" dirty="0"/>
              <a:t>Using Soar RL: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643" y="914400"/>
            <a:ext cx="7391400" cy="4495800"/>
          </a:xfrm>
        </p:spPr>
        <p:txBody>
          <a:bodyPr/>
          <a:lstStyle/>
          <a:p>
            <a:r>
              <a:rPr lang="en-US" dirty="0"/>
              <a:t>How often should the agent make RL decisions about thrust adjustments?</a:t>
            </a:r>
          </a:p>
          <a:p>
            <a:pPr lvl="1"/>
            <a:r>
              <a:rPr lang="en-US" dirty="0"/>
              <a:t>It cannot be too frequently, or the agent does not have time to do anything.</a:t>
            </a:r>
          </a:p>
          <a:p>
            <a:pPr lvl="2"/>
            <a:r>
              <a:rPr lang="en-US" dirty="0"/>
              <a:t>Not to mention that the RL update process is expensive.</a:t>
            </a:r>
          </a:p>
          <a:p>
            <a:pPr lvl="1"/>
            <a:r>
              <a:rPr lang="en-US" dirty="0"/>
              <a:t>It cannot be too seldom, or the agent does not have enough control to achieve a good landing.</a:t>
            </a:r>
          </a:p>
          <a:p>
            <a:pPr lvl="1"/>
            <a:r>
              <a:rPr lang="en-US" dirty="0"/>
              <a:t>We created a parameter to allow the agent to make thrust decisions every N seconds, then used trial and error to determine a good value for N (resulted in about 4 or 5 thrust decisions per landing).</a:t>
            </a:r>
          </a:p>
          <a:p>
            <a:pPr marL="284162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3275" y="6553200"/>
            <a:ext cx="1295400" cy="304800"/>
          </a:xfrm>
        </p:spPr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89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643" y="304800"/>
            <a:ext cx="7837714" cy="609600"/>
          </a:xfrm>
        </p:spPr>
        <p:txBody>
          <a:bodyPr/>
          <a:lstStyle/>
          <a:p>
            <a:r>
              <a:rPr lang="en-US" dirty="0"/>
              <a:t>Using Soar RL: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643" y="914400"/>
            <a:ext cx="7391400" cy="4495800"/>
          </a:xfrm>
        </p:spPr>
        <p:txBody>
          <a:bodyPr/>
          <a:lstStyle/>
          <a:p>
            <a:r>
              <a:rPr lang="en-US" dirty="0"/>
              <a:t>What should the reward signals be, and how should they be weighted, relative to each other?</a:t>
            </a:r>
          </a:p>
          <a:p>
            <a:pPr lvl="1"/>
            <a:r>
              <a:rPr lang="en-US" dirty="0"/>
              <a:t>Quality of the final landing position (only one reward per run).</a:t>
            </a:r>
          </a:p>
          <a:p>
            <a:pPr lvl="1"/>
            <a:r>
              <a:rPr lang="en-US" dirty="0"/>
              <a:t>Normalized combined distance from ideal glide slope and ideal descent rate (one reward per decision).</a:t>
            </a:r>
          </a:p>
          <a:p>
            <a:pPr lvl="2"/>
            <a:r>
              <a:rPr lang="en-US" dirty="0"/>
              <a:t>Note: The Soar Manual says “Soar will check each structure for a numeric reward signal for the last operator executed in the associated state at the beginning of every decision phase.”</a:t>
            </a:r>
          </a:p>
          <a:p>
            <a:pPr lvl="2"/>
            <a:r>
              <a:rPr lang="en-US" dirty="0"/>
              <a:t>This appears to be false. Looking at the source code, it appears that Soar only checks the reward link when to comes across a new RL decision. It does not check the reward link during other decisions.</a:t>
            </a:r>
          </a:p>
          <a:p>
            <a:pPr lvl="1"/>
            <a:r>
              <a:rPr lang="en-US" dirty="0"/>
              <a:t>In theory, both of these are “good” rewards, which should eventually allow the agent to learn a good policy.</a:t>
            </a:r>
          </a:p>
          <a:p>
            <a:pPr lvl="1"/>
            <a:r>
              <a:rPr lang="en-US" dirty="0"/>
              <a:t>In practice, if the glide-slope reward was too high, it would cause the agent to over-learn early decisions and get into an “inescapable policy trap”.</a:t>
            </a:r>
          </a:p>
          <a:p>
            <a:pPr lvl="1"/>
            <a:r>
              <a:rPr lang="en-US" dirty="0"/>
              <a:t>There is an interaction here with the need to use eligibility traces (next).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3275" y="6553200"/>
            <a:ext cx="1295400" cy="304800"/>
          </a:xfrm>
        </p:spPr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04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643" y="304800"/>
            <a:ext cx="7837714" cy="609600"/>
          </a:xfrm>
        </p:spPr>
        <p:txBody>
          <a:bodyPr/>
          <a:lstStyle/>
          <a:p>
            <a:r>
              <a:rPr lang="en-US" dirty="0"/>
              <a:t>Using Soar RL: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643" y="914400"/>
            <a:ext cx="7391400" cy="4495800"/>
          </a:xfrm>
        </p:spPr>
        <p:txBody>
          <a:bodyPr/>
          <a:lstStyle/>
          <a:p>
            <a:r>
              <a:rPr lang="en-US" dirty="0"/>
              <a:t>Should we use eligibility traces and if so, how?</a:t>
            </a:r>
          </a:p>
          <a:p>
            <a:pPr lvl="1"/>
            <a:r>
              <a:rPr lang="en-US" dirty="0"/>
              <a:t>We definitely need eligibility traces.</a:t>
            </a:r>
          </a:p>
          <a:p>
            <a:pPr lvl="2"/>
            <a:r>
              <a:rPr lang="en-US" dirty="0"/>
              <a:t>Eligibility traces are an addition to RL that allows the algorithm to allocate reward signals to multiple decisions in the past, rather than just the most recent decision</a:t>
            </a:r>
          </a:p>
          <a:p>
            <a:pPr lvl="1"/>
            <a:r>
              <a:rPr lang="en-US" dirty="0"/>
              <a:t>The “current” glide-slope reward signal needs to be allocated to the decision we made 2 or 3 decisions previously.</a:t>
            </a:r>
          </a:p>
          <a:p>
            <a:pPr lvl="1"/>
            <a:r>
              <a:rPr lang="en-US" dirty="0"/>
              <a:t>There is no good way for the agent to know how far back to go.</a:t>
            </a:r>
          </a:p>
          <a:p>
            <a:pPr lvl="1"/>
            <a:r>
              <a:rPr lang="en-US" dirty="0"/>
              <a:t>We performed many, many experiments trying to get this right.</a:t>
            </a:r>
          </a:p>
          <a:p>
            <a:pPr lvl="1"/>
            <a:r>
              <a:rPr lang="en-US" dirty="0"/>
              <a:t>Eventually, we settled on setting the eligibility-trace-decay-rate to a relatively high value of 0.8.</a:t>
            </a:r>
          </a:p>
          <a:p>
            <a:pPr lvl="1"/>
            <a:r>
              <a:rPr lang="en-US" dirty="0"/>
              <a:t>Even when using eligibility traces, we found lots of inconsistencies in the learning (see next).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3275" y="6553200"/>
            <a:ext cx="1295400" cy="304800"/>
          </a:xfrm>
        </p:spPr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8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643" y="304800"/>
            <a:ext cx="7837714" cy="609600"/>
          </a:xfrm>
        </p:spPr>
        <p:txBody>
          <a:bodyPr/>
          <a:lstStyle/>
          <a:p>
            <a:r>
              <a:rPr lang="en-US" dirty="0"/>
              <a:t>Using Soar RL: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643" y="914400"/>
            <a:ext cx="7391400" cy="4495800"/>
          </a:xfrm>
        </p:spPr>
        <p:txBody>
          <a:bodyPr/>
          <a:lstStyle/>
          <a:p>
            <a:r>
              <a:rPr lang="en-US" dirty="0"/>
              <a:t>Should we use Q learning or SARSA?</a:t>
            </a:r>
          </a:p>
          <a:p>
            <a:pPr lvl="1"/>
            <a:r>
              <a:rPr lang="en-US" dirty="0"/>
              <a:t>There is a lot of information about the technical differences between Q learning and SARSA, but there is not much (or any) pragmatic advice on when to choose one or the other.</a:t>
            </a:r>
          </a:p>
          <a:p>
            <a:pPr lvl="1"/>
            <a:r>
              <a:rPr lang="en-US" dirty="0"/>
              <a:t>So we randomly chose to start our explorations with Q learning.</a:t>
            </a:r>
          </a:p>
          <a:p>
            <a:pPr lvl="2"/>
            <a:r>
              <a:rPr lang="en-US" dirty="0"/>
              <a:t>We chose poorly.</a:t>
            </a:r>
          </a:p>
          <a:p>
            <a:pPr lvl="1"/>
            <a:r>
              <a:rPr lang="en-US" dirty="0"/>
              <a:t>After a lot of strange results and digging through the source code, we found that Q learning throws away eligibility trace history any time the agent makes a choice that does not have the current highest Q value.</a:t>
            </a:r>
          </a:p>
          <a:p>
            <a:pPr lvl="2"/>
            <a:r>
              <a:rPr lang="en-US" dirty="0"/>
              <a:t>(We still don’t know what the reason for this is, but we’re sure it’s good.)</a:t>
            </a:r>
          </a:p>
          <a:p>
            <a:pPr lvl="2"/>
            <a:r>
              <a:rPr lang="en-US" dirty="0"/>
              <a:t>So our choice of Q learning was making our use of eligibility traces mostly ineffective.</a:t>
            </a:r>
          </a:p>
          <a:p>
            <a:pPr lvl="1"/>
            <a:r>
              <a:rPr lang="en-US" dirty="0"/>
              <a:t>Once we discovered this and switched to SARSA, the eligibility traces started working like a charm.</a:t>
            </a:r>
          </a:p>
          <a:p>
            <a:pPr lvl="1"/>
            <a:r>
              <a:rPr lang="en-US" dirty="0"/>
              <a:t>This feature is completely undocumented, as far as we can tell.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3275" y="6553200"/>
            <a:ext cx="1295400" cy="304800"/>
          </a:xfrm>
        </p:spPr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46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643" y="304800"/>
            <a:ext cx="7837714" cy="609600"/>
          </a:xfrm>
        </p:spPr>
        <p:txBody>
          <a:bodyPr/>
          <a:lstStyle/>
          <a:p>
            <a:r>
              <a:rPr lang="en-US" dirty="0"/>
              <a:t>Using Soar RL: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643" y="914400"/>
            <a:ext cx="7391400" cy="4495800"/>
          </a:xfrm>
        </p:spPr>
        <p:txBody>
          <a:bodyPr/>
          <a:lstStyle/>
          <a:p>
            <a:r>
              <a:rPr lang="en-US" sz="1600" dirty="0"/>
              <a:t>How can we handle the large search space?</a:t>
            </a:r>
          </a:p>
          <a:p>
            <a:pPr lvl="1"/>
            <a:r>
              <a:rPr lang="en-US" sz="1600" dirty="0"/>
              <a:t>The number of RL rules we are learning about is over 40,000.</a:t>
            </a:r>
          </a:p>
          <a:p>
            <a:pPr lvl="2"/>
            <a:r>
              <a:rPr lang="en-US" sz="1600" dirty="0"/>
              <a:t>This is AFTER we did lots of trial-and-error work to prune down the search-space size.</a:t>
            </a:r>
          </a:p>
          <a:p>
            <a:pPr lvl="1"/>
            <a:r>
              <a:rPr lang="en-US" sz="1600" dirty="0"/>
              <a:t>This number of rules overwhelms </a:t>
            </a:r>
            <a:r>
              <a:rPr lang="en-US" sz="1600" dirty="0" err="1"/>
              <a:t>JSoar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If you use rule templates, the agent spends almost all its time creating duplicate rules, and it cannot be responsive.</a:t>
            </a:r>
          </a:p>
          <a:p>
            <a:pPr lvl="2"/>
            <a:r>
              <a:rPr lang="en-US" sz="1600" dirty="0" err="1"/>
              <a:t>JSoar</a:t>
            </a:r>
            <a:r>
              <a:rPr lang="en-US" sz="1600" dirty="0"/>
              <a:t> does not yet have the “</a:t>
            </a:r>
            <a:r>
              <a:rPr lang="en-US" sz="1600" dirty="0" err="1"/>
              <a:t>gp</a:t>
            </a:r>
            <a:r>
              <a:rPr lang="en-US" sz="1600" dirty="0"/>
              <a:t>” command.</a:t>
            </a:r>
          </a:p>
          <a:p>
            <a:pPr lvl="2"/>
            <a:r>
              <a:rPr lang="en-US" sz="1600" dirty="0"/>
              <a:t>We tried using a TCL version of GP but that took dozens of minutes to run.</a:t>
            </a:r>
          </a:p>
          <a:p>
            <a:pPr lvl="2"/>
            <a:r>
              <a:rPr lang="en-US" sz="1600" dirty="0"/>
              <a:t>We instead pre-generated our rule sets using Java code (fast) and then loaded them into the agent (still takes 10 minutes or more to load).</a:t>
            </a:r>
          </a:p>
          <a:p>
            <a:pPr lvl="2"/>
            <a:r>
              <a:rPr lang="en-US" sz="1600" dirty="0"/>
              <a:t>Writing out a newly learned rule set also takes 10 minutes or more.</a:t>
            </a:r>
          </a:p>
          <a:p>
            <a:pPr lvl="1"/>
            <a:r>
              <a:rPr lang="en-US" sz="1600" dirty="0"/>
              <a:t>Our “batch learning control module” therefore used “</a:t>
            </a:r>
            <a:r>
              <a:rPr lang="en-US" sz="1600" dirty="0" err="1"/>
              <a:t>init</a:t>
            </a:r>
            <a:r>
              <a:rPr lang="en-US" sz="1600" dirty="0"/>
              <a:t>-soar” to restart each trial, and we would only write out the learned rule set very occasionally</a:t>
            </a:r>
          </a:p>
          <a:p>
            <a:pPr lvl="1"/>
            <a:r>
              <a:rPr lang="en-US" sz="1600" dirty="0"/>
              <a:t>By setting </a:t>
            </a:r>
            <a:r>
              <a:rPr lang="en-US" sz="1600" dirty="0" err="1"/>
              <a:t>SimJr</a:t>
            </a:r>
            <a:r>
              <a:rPr lang="en-US" sz="1600" dirty="0"/>
              <a:t> to run 10 times real time, we were able to get the training-trial time down to about 2 seconds (and possibly we could go faster).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3275" y="6553200"/>
            <a:ext cx="1295400" cy="304800"/>
          </a:xfrm>
        </p:spPr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09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AD4A-504E-3F43-8E88-FADF086C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Control Glideslope…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8C1A-D6F4-464D-8F94-D95CD414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1DD5-7029-D64C-A1D1-B9010AAA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Soar Technology,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6ACE-BB3E-884D-8E9F-00E69AB0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6B20E7-F5DD-CA44-BF4D-E551FB02AF6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33"/>
          <a:stretch/>
        </p:blipFill>
        <p:spPr>
          <a:xfrm>
            <a:off x="1151106" y="1600200"/>
            <a:ext cx="722278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185F-CB5C-4A96-BDE2-47F237E9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Lumps and Nuggets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E575B-78F8-4F5F-AEB9-1B07E3DB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Nugget: RL and Soar RL are a “good fit” to our problem</a:t>
            </a:r>
          </a:p>
          <a:p>
            <a:pPr lvl="1"/>
            <a:r>
              <a:rPr lang="en-US" dirty="0"/>
              <a:t>After much grief, we did finally find a way to get the agent to learn what we wanted it to learn.</a:t>
            </a:r>
          </a:p>
          <a:p>
            <a:pPr lvl="1"/>
            <a:r>
              <a:rPr lang="en-US" dirty="0"/>
              <a:t>The resulting system is a recognizable/standard Soar system, and it successfully tackles a very difficult learning problem.</a:t>
            </a:r>
          </a:p>
          <a:p>
            <a:r>
              <a:rPr lang="en-US" dirty="0"/>
              <a:t>Lump: RL and Soar’s implementation of RL are not a “best fit” to our problem.</a:t>
            </a:r>
          </a:p>
          <a:p>
            <a:pPr lvl="1"/>
            <a:r>
              <a:rPr lang="en-US" dirty="0"/>
              <a:t>RL: Delayed rewards, multiple rewards, non-MDP</a:t>
            </a:r>
          </a:p>
          <a:p>
            <a:pPr lvl="1"/>
            <a:r>
              <a:rPr lang="en-US" dirty="0"/>
              <a:t>Soar RL: Interleaved rewards and decisions</a:t>
            </a:r>
          </a:p>
          <a:p>
            <a:pPr lvl="2"/>
            <a:r>
              <a:rPr lang="en-US" dirty="0"/>
              <a:t>It is not possible to “tie” a reward to a particular decision.</a:t>
            </a:r>
          </a:p>
          <a:p>
            <a:r>
              <a:rPr lang="en-US" dirty="0"/>
              <a:t>Lump: We anticipate several new problems in the next research phase.</a:t>
            </a:r>
          </a:p>
          <a:p>
            <a:pPr lvl="1"/>
            <a:r>
              <a:rPr lang="en-US" dirty="0"/>
              <a:t>How to structure agent and environment to learn three distinct control policies at the same time?</a:t>
            </a:r>
          </a:p>
          <a:p>
            <a:pPr lvl="1"/>
            <a:r>
              <a:rPr lang="en-US" dirty="0"/>
              <a:t>Workarounds?</a:t>
            </a:r>
          </a:p>
          <a:p>
            <a:r>
              <a:rPr lang="en-US" dirty="0"/>
              <a:t>Lump: Documentation of Soar RL is incomplete and sometimes incorrect.</a:t>
            </a:r>
          </a:p>
          <a:p>
            <a:pPr marL="284162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DD60-3473-4D5B-981E-D024202B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81AE-9B3D-4837-9AA0-28300D96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Soar Technology,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3CF6-8EF8-4334-A064-5DF97B77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16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3F0E-BBF6-8241-807D-2AE27C8E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397C-FA5C-6240-8235-B534B752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an interactive model that flies “like” particular pilot(s)</a:t>
            </a:r>
          </a:p>
          <a:p>
            <a:r>
              <a:rPr lang="en-US" dirty="0"/>
              <a:t>Application: Training for “talk down” air controllers</a:t>
            </a:r>
          </a:p>
          <a:p>
            <a:pPr lvl="1"/>
            <a:r>
              <a:rPr lang="en-US" dirty="0"/>
              <a:t>Many platforms; varied instrumentation </a:t>
            </a:r>
          </a:p>
          <a:p>
            <a:pPr lvl="1"/>
            <a:r>
              <a:rPr lang="en-US" dirty="0"/>
              <a:t>Pilots with various skill levels</a:t>
            </a:r>
          </a:p>
          <a:p>
            <a:endParaRPr lang="en-US" sz="1200" dirty="0"/>
          </a:p>
          <a:p>
            <a:r>
              <a:rPr lang="en-US" dirty="0"/>
              <a:t>Challenge: Variation in flight trajectories / pilot control </a:t>
            </a:r>
          </a:p>
          <a:p>
            <a:endParaRPr lang="en-US" sz="1200" dirty="0"/>
          </a:p>
          <a:p>
            <a:r>
              <a:rPr lang="en-US" dirty="0"/>
              <a:t>Approach: </a:t>
            </a:r>
          </a:p>
          <a:p>
            <a:pPr lvl="1"/>
            <a:r>
              <a:rPr lang="en-US" dirty="0"/>
              <a:t>Use Soar cognitive architecture and previously-explored knowledge-based flight model for basic aircraft control (including interaction with flight </a:t>
            </a:r>
          </a:p>
          <a:p>
            <a:pPr lvl="1"/>
            <a:r>
              <a:rPr lang="en-US" dirty="0"/>
              <a:t>Use integrated RL to tune performance to captured flight trajectories for particular kinds of pilots</a:t>
            </a:r>
          </a:p>
          <a:p>
            <a:r>
              <a:rPr lang="en-US" dirty="0"/>
              <a:t>Modest Scope: </a:t>
            </a:r>
          </a:p>
          <a:p>
            <a:pPr lvl="1"/>
            <a:r>
              <a:rPr lang="en-US" dirty="0"/>
              <a:t>~1000 </a:t>
            </a:r>
            <a:r>
              <a:rPr lang="en-US" dirty="0" err="1"/>
              <a:t>hrs</a:t>
            </a:r>
            <a:r>
              <a:rPr lang="en-US" dirty="0"/>
              <a:t> (3 person team; includes systems integration goals)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0005-3CD6-2349-A7F8-60D92933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5655-A99D-054D-A7CB-696312F0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4E058-45C0-B64D-AB6B-1A613D3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72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9429-539F-7E40-95EA-A9E5CEE5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Perspective (for Deployment)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2150-3891-F44D-964E-810AFE9E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A8E3-C25F-854E-AEEE-D27DE38B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Soar Technology,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E9AE-BBD8-F444-BE85-39CBBB29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441C1-FC0B-E04E-BF4A-DCFB890D3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7844437" cy="48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5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86" y="304800"/>
            <a:ext cx="7391400" cy="609600"/>
          </a:xfrm>
        </p:spPr>
        <p:txBody>
          <a:bodyPr/>
          <a:lstStyle/>
          <a:p>
            <a:r>
              <a:rPr lang="en-US" dirty="0"/>
              <a:t>General Project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391400" cy="4495800"/>
          </a:xfrm>
        </p:spPr>
        <p:txBody>
          <a:bodyPr/>
          <a:lstStyle/>
          <a:p>
            <a:r>
              <a:rPr lang="en-US" dirty="0"/>
              <a:t>Find the “right” task decomposition.</a:t>
            </a:r>
          </a:p>
          <a:p>
            <a:pPr lvl="1"/>
            <a:r>
              <a:rPr lang="en-US" dirty="0"/>
              <a:t>Support adaptive, autonomous behavior.</a:t>
            </a:r>
          </a:p>
          <a:p>
            <a:pPr lvl="1"/>
            <a:r>
              <a:rPr lang="en-US" dirty="0"/>
              <a:t>Support the types of reinforcement learning we are targeting.</a:t>
            </a:r>
          </a:p>
          <a:p>
            <a:r>
              <a:rPr lang="en-US" dirty="0"/>
              <a:t>Seamlessly integrate RL and non-RL decisions.</a:t>
            </a:r>
          </a:p>
          <a:p>
            <a:pPr lvl="1"/>
            <a:r>
              <a:rPr lang="en-US" dirty="0"/>
              <a:t>Soar provides a good framework for this.</a:t>
            </a:r>
          </a:p>
          <a:p>
            <a:r>
              <a:rPr lang="en-US" dirty="0"/>
              <a:t>Find a data representation that supports the learning goals.</a:t>
            </a:r>
          </a:p>
          <a:p>
            <a:pPr lvl="1"/>
            <a:r>
              <a:rPr lang="en-US" dirty="0"/>
              <a:t>One of the key challenges for any RL problem.</a:t>
            </a:r>
          </a:p>
          <a:p>
            <a:pPr lvl="1"/>
            <a:r>
              <a:rPr lang="en-US" dirty="0"/>
              <a:t>Tradeoff between</a:t>
            </a:r>
          </a:p>
          <a:p>
            <a:pPr lvl="2"/>
            <a:r>
              <a:rPr lang="en-US" dirty="0"/>
              <a:t>Ensuring the search space actually contains a solution that can be learned (the richer the language, the better)</a:t>
            </a:r>
          </a:p>
          <a:p>
            <a:pPr lvl="2"/>
            <a:r>
              <a:rPr lang="en-US" dirty="0"/>
              <a:t>Letting RL do “the hard work” (the less fine tuning of the search space, better </a:t>
            </a:r>
            <a:r>
              <a:rPr lang="en-US" dirty="0">
                <a:sym typeface="Wingdings" panose="05000000000000000000" pitchFamily="2" charset="2"/>
              </a:rPr>
              <a:t> tends to produce large search spaces)</a:t>
            </a:r>
          </a:p>
          <a:p>
            <a:pPr lvl="2"/>
            <a:r>
              <a:rPr lang="en-US" dirty="0"/>
              <a:t>Managing the ability to learn in a reasonable number of training trials (paring down the search space in “smart” ways that don’t violate the previous two tradeoffs) </a:t>
            </a:r>
          </a:p>
          <a:p>
            <a:r>
              <a:rPr lang="en-US" dirty="0"/>
              <a:t>Determine the “right” reward signals.</a:t>
            </a:r>
          </a:p>
          <a:p>
            <a:pPr lvl="1"/>
            <a:r>
              <a:rPr lang="en-US" dirty="0"/>
              <a:t>One of the key challenges for any RL problem</a:t>
            </a:r>
          </a:p>
          <a:p>
            <a:pPr lvl="1"/>
            <a:r>
              <a:rPr lang="en-US" dirty="0"/>
              <a:t>In particular: Appropriately weight multiple reward signals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46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86" y="304800"/>
            <a:ext cx="7391400" cy="609600"/>
          </a:xfrm>
        </p:spPr>
        <p:txBody>
          <a:bodyPr/>
          <a:lstStyle/>
          <a:p>
            <a:r>
              <a:rPr lang="en-US" dirty="0"/>
              <a:t>Specific Project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391400" cy="4495800"/>
          </a:xfrm>
        </p:spPr>
        <p:txBody>
          <a:bodyPr/>
          <a:lstStyle/>
          <a:p>
            <a:r>
              <a:rPr lang="en-US" dirty="0"/>
              <a:t>There are multiple types of decisions we want to learn about.</a:t>
            </a:r>
          </a:p>
          <a:p>
            <a:pPr lvl="1"/>
            <a:r>
              <a:rPr lang="en-US" dirty="0"/>
              <a:t>Semi-independent, but some interactions</a:t>
            </a:r>
          </a:p>
          <a:p>
            <a:r>
              <a:rPr lang="en-US" dirty="0"/>
              <a:t>There is more than one “correct” decision policy.</a:t>
            </a:r>
          </a:p>
          <a:p>
            <a:r>
              <a:rPr lang="en-US" dirty="0"/>
              <a:t>Rewards are delayed.</a:t>
            </a:r>
          </a:p>
          <a:p>
            <a:pPr lvl="1"/>
            <a:r>
              <a:rPr lang="en-US" dirty="0"/>
              <a:t>It gets worse…the task is not a Markov Decision Process.</a:t>
            </a:r>
          </a:p>
          <a:p>
            <a:pPr lvl="1"/>
            <a:r>
              <a:rPr lang="en-US" dirty="0"/>
              <a:t>The “value” of the current state depends largely on a decision the agent made some (indeterminate) number of decisions in the past.</a:t>
            </a:r>
          </a:p>
          <a:p>
            <a:r>
              <a:rPr lang="en-US" dirty="0"/>
              <a:t>“Correct” policies depend on second derivatives.</a:t>
            </a:r>
          </a:p>
          <a:p>
            <a:pPr lvl="1"/>
            <a:r>
              <a:rPr lang="en-US" dirty="0"/>
              <a:t>Expands the representation language, which increases the search space.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20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86" y="304800"/>
            <a:ext cx="7391400" cy="609600"/>
          </a:xfrm>
        </p:spPr>
        <p:txBody>
          <a:bodyPr/>
          <a:lstStyle/>
          <a:p>
            <a:r>
              <a:rPr lang="en-US" dirty="0"/>
              <a:t>The Task: Aircraft Landing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391400" cy="4495800"/>
          </a:xfrm>
        </p:spPr>
        <p:txBody>
          <a:bodyPr/>
          <a:lstStyle/>
          <a:p>
            <a:r>
              <a:rPr lang="en-US" sz="1600" dirty="0"/>
              <a:t>Short and narrow runway…</a:t>
            </a:r>
          </a:p>
          <a:p>
            <a:r>
              <a:rPr lang="en-US" sz="1600" dirty="0"/>
              <a:t>We are modeling the final approach - about 20 seconds of flight time.</a:t>
            </a:r>
          </a:p>
          <a:p>
            <a:r>
              <a:rPr lang="en-US" sz="1600" dirty="0"/>
              <a:t>Constraints:</a:t>
            </a:r>
          </a:p>
          <a:p>
            <a:pPr lvl="1"/>
            <a:r>
              <a:rPr lang="en-US" sz="1600" dirty="0"/>
              <a:t>Too much vertical velocity can be catastrophic.</a:t>
            </a:r>
          </a:p>
          <a:p>
            <a:pPr lvl="1"/>
            <a:r>
              <a:rPr lang="en-US" sz="1600" dirty="0"/>
              <a:t>Too much forward velocity makes it too difficult to hit the target.</a:t>
            </a:r>
          </a:p>
          <a:p>
            <a:pPr lvl="1"/>
            <a:r>
              <a:rPr lang="en-US" sz="1600" dirty="0"/>
              <a:t>Too little forward velocity can cause a stall (catastrophic).</a:t>
            </a:r>
          </a:p>
          <a:p>
            <a:pPr lvl="1"/>
            <a:r>
              <a:rPr lang="en-US" sz="1600" dirty="0"/>
              <a:t>Forward velocity must be parallel to the runway and close to the center of the runway.</a:t>
            </a:r>
          </a:p>
          <a:p>
            <a:pPr lvl="1"/>
            <a:r>
              <a:rPr lang="en-US" sz="1600" dirty="0"/>
              <a:t>Aircraft nose must be pointed down the runway at landing time.</a:t>
            </a:r>
          </a:p>
          <a:p>
            <a:pPr lvl="1"/>
            <a:r>
              <a:rPr lang="en-US" sz="1600" dirty="0"/>
              <a:t>There is an “ideal glide path” that the pilot tries to maintain.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0CD487-D7FD-4409-A377-6F10DC8C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4143991"/>
            <a:ext cx="4953000" cy="24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7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86" y="304800"/>
            <a:ext cx="7391400" cy="609600"/>
          </a:xfrm>
        </p:spPr>
        <p:txBody>
          <a:bodyPr/>
          <a:lstStyle/>
          <a:p>
            <a:r>
              <a:rPr lang="en-US" dirty="0"/>
              <a:t>Task Controls and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391400" cy="4495800"/>
          </a:xfrm>
        </p:spPr>
        <p:txBody>
          <a:bodyPr/>
          <a:lstStyle/>
          <a:p>
            <a:r>
              <a:rPr lang="en-US" dirty="0"/>
              <a:t>Desired aircraft “angle of attack” maximizes lift-to-drag ratio.</a:t>
            </a:r>
          </a:p>
          <a:p>
            <a:pPr lvl="1"/>
            <a:r>
              <a:rPr lang="en-US" dirty="0"/>
              <a:t>Controlled primarily by pitch, stick forward/backward</a:t>
            </a:r>
          </a:p>
          <a:p>
            <a:r>
              <a:rPr lang="en-US" dirty="0"/>
              <a:t>Desired aircraft glide slope specifies a path that would hit the target wire at the velocity produced by the desired angle of attack.</a:t>
            </a:r>
          </a:p>
          <a:p>
            <a:pPr lvl="1"/>
            <a:r>
              <a:rPr lang="en-US" dirty="0"/>
              <a:t>Controlled primarily by thrust, once the angle of attack is achieved</a:t>
            </a:r>
          </a:p>
          <a:p>
            <a:r>
              <a:rPr lang="en-US" dirty="0"/>
              <a:t>Desired aircraft line up specifies that the aircraft is near the center of the runway with velocity parallel to the runway.</a:t>
            </a:r>
          </a:p>
          <a:p>
            <a:pPr lvl="1"/>
            <a:r>
              <a:rPr lang="en-US" dirty="0"/>
              <a:t>Adjustments controlled primarily by roll, stick right/left</a:t>
            </a:r>
          </a:p>
          <a:p>
            <a:pPr lvl="1"/>
            <a:r>
              <a:rPr lang="en-US" dirty="0"/>
              <a:t>Roll can affect angle of attack, which can affect speed, which can affect glide slope.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74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643" y="304800"/>
            <a:ext cx="7837714" cy="609600"/>
          </a:xfrm>
        </p:spPr>
        <p:txBody>
          <a:bodyPr/>
          <a:lstStyle/>
          <a:p>
            <a:r>
              <a:rPr lang="en-US" dirty="0"/>
              <a:t>Simplified Initial Focus: Learn to Stay on Glide Slope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391400" cy="4495800"/>
          </a:xfrm>
        </p:spPr>
        <p:txBody>
          <a:bodyPr/>
          <a:lstStyle/>
          <a:p>
            <a:r>
              <a:rPr lang="en-US" dirty="0"/>
              <a:t>Achieving glide slope requires increase in thrust (if too low) or decrease in thrust (if too high).</a:t>
            </a:r>
          </a:p>
          <a:p>
            <a:r>
              <a:rPr lang="en-US" dirty="0"/>
              <a:t>Amount of increase/decrease depends on size of error.</a:t>
            </a:r>
          </a:p>
          <a:p>
            <a:pPr lvl="1"/>
            <a:r>
              <a:rPr lang="en-US" dirty="0"/>
              <a:t>Two types of error:</a:t>
            </a:r>
          </a:p>
          <a:p>
            <a:pPr lvl="2"/>
            <a:r>
              <a:rPr lang="en-US" dirty="0"/>
              <a:t>Absolute distance from desired glide slope</a:t>
            </a:r>
          </a:p>
          <a:p>
            <a:pPr lvl="2"/>
            <a:r>
              <a:rPr lang="en-US" dirty="0"/>
              <a:t>Difference between actual and ideal descent rate</a:t>
            </a:r>
          </a:p>
          <a:p>
            <a:r>
              <a:rPr lang="en-US" dirty="0"/>
              <a:t>Thrust corrections must be terminated </a:t>
            </a:r>
            <a:r>
              <a:rPr lang="en-US" b="1" i="1" dirty="0"/>
              <a:t>before</a:t>
            </a:r>
            <a:r>
              <a:rPr lang="en-US" dirty="0"/>
              <a:t> the desired glide slope position and descent rate are achieved.</a:t>
            </a:r>
          </a:p>
          <a:p>
            <a:pPr lvl="1"/>
            <a:r>
              <a:rPr lang="en-US" dirty="0"/>
              <a:t>Otherwise, the result is an “over correction”.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FD0D7-26B8-4A77-B7A9-D79D2D1E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28" y="3891570"/>
            <a:ext cx="5929343" cy="29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1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643" y="304800"/>
            <a:ext cx="7837714" cy="609600"/>
          </a:xfrm>
        </p:spPr>
        <p:txBody>
          <a:bodyPr/>
          <a:lstStyle/>
          <a:p>
            <a:r>
              <a:rPr lang="en-US" dirty="0"/>
              <a:t>Using Soar RL: 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643" y="914400"/>
            <a:ext cx="7391400" cy="4495800"/>
          </a:xfrm>
        </p:spPr>
        <p:txBody>
          <a:bodyPr/>
          <a:lstStyle/>
          <a:p>
            <a:r>
              <a:rPr lang="en-US" dirty="0"/>
              <a:t>Which decision policy should we use?</a:t>
            </a:r>
          </a:p>
          <a:p>
            <a:pPr lvl="1"/>
            <a:r>
              <a:rPr lang="en-US" dirty="0"/>
              <a:t>Boltzmann was the likely candidate.</a:t>
            </a:r>
          </a:p>
          <a:p>
            <a:pPr lvl="1"/>
            <a:r>
              <a:rPr lang="en-US" dirty="0"/>
              <a:t>Initial training runs seemed to be taking forever, with no convergence.</a:t>
            </a:r>
          </a:p>
          <a:p>
            <a:pPr lvl="1"/>
            <a:r>
              <a:rPr lang="en-US" dirty="0"/>
              <a:t>We discovered that the default “Boltzmann temperature“ value is pretty huge, which implies lots of randomness even after learning has occurred.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3275" y="6553200"/>
            <a:ext cx="1295400" cy="304800"/>
          </a:xfrm>
        </p:spPr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5/7/2019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0718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Microsoft Office PowerPoint</Application>
  <PresentationFormat>On-screen Show (4:3)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</vt:lpstr>
      <vt:lpstr>Blank Presentation</vt:lpstr>
      <vt:lpstr>(Still Trying To) Learn To Soar</vt:lpstr>
      <vt:lpstr>Project Background</vt:lpstr>
      <vt:lpstr>Systems Perspective (for Deployment)</vt:lpstr>
      <vt:lpstr>General Project Challenges</vt:lpstr>
      <vt:lpstr>Specific Project Challenges</vt:lpstr>
      <vt:lpstr>The Task: Aircraft Landing</vt:lpstr>
      <vt:lpstr>Task Controls and Decisions</vt:lpstr>
      <vt:lpstr>Simplified Initial Focus: Learn to Stay on Glide Slope</vt:lpstr>
      <vt:lpstr>Using Soar RL: Challenges and Solutions</vt:lpstr>
      <vt:lpstr>Using Soar RL: Challenges and Solutions</vt:lpstr>
      <vt:lpstr>Using Soar RL: Challenges and Solutions</vt:lpstr>
      <vt:lpstr>Using Soar RL: Challenges and Solutions</vt:lpstr>
      <vt:lpstr>Using Soar RL: Challenges and Solutions</vt:lpstr>
      <vt:lpstr>Using Soar RL: Challenges and Solutions</vt:lpstr>
      <vt:lpstr>Using Soar RL: Challenges and Solutions</vt:lpstr>
      <vt:lpstr>Learning to Control Glideslope…</vt:lpstr>
      <vt:lpstr>Lumps and Nuggets</vt:lpstr>
    </vt:vector>
  </TitlesOfParts>
  <Company>PHIRE Branding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</dc:creator>
  <cp:lastModifiedBy>Randolph Jones</cp:lastModifiedBy>
  <cp:revision>69</cp:revision>
  <dcterms:created xsi:type="dcterms:W3CDTF">2010-05-04T20:37:14Z</dcterms:created>
  <dcterms:modified xsi:type="dcterms:W3CDTF">2019-05-08T02:43:36Z</dcterms:modified>
</cp:coreProperties>
</file>