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315" r:id="rId3"/>
    <p:sldId id="333" r:id="rId4"/>
    <p:sldId id="334" r:id="rId5"/>
    <p:sldId id="335" r:id="rId6"/>
    <p:sldId id="316" r:id="rId7"/>
    <p:sldId id="287" r:id="rId8"/>
    <p:sldId id="305" r:id="rId9"/>
    <p:sldId id="259" r:id="rId10"/>
    <p:sldId id="325" r:id="rId11"/>
    <p:sldId id="327" r:id="rId12"/>
    <p:sldId id="296" r:id="rId13"/>
    <p:sldId id="260" r:id="rId14"/>
    <p:sldId id="336" r:id="rId15"/>
    <p:sldId id="317" r:id="rId16"/>
    <p:sldId id="262" r:id="rId17"/>
    <p:sldId id="263" r:id="rId18"/>
    <p:sldId id="264" r:id="rId19"/>
    <p:sldId id="265" r:id="rId20"/>
    <p:sldId id="266" r:id="rId21"/>
    <p:sldId id="331" r:id="rId22"/>
    <p:sldId id="268" r:id="rId23"/>
    <p:sldId id="297" r:id="rId24"/>
    <p:sldId id="323" r:id="rId25"/>
    <p:sldId id="298" r:id="rId26"/>
    <p:sldId id="302" r:id="rId27"/>
    <p:sldId id="286" r:id="rId28"/>
    <p:sldId id="310" r:id="rId29"/>
    <p:sldId id="311" r:id="rId30"/>
    <p:sldId id="321" r:id="rId31"/>
    <p:sldId id="307" r:id="rId32"/>
    <p:sldId id="337" r:id="rId33"/>
    <p:sldId id="309" r:id="rId34"/>
    <p:sldId id="267" r:id="rId35"/>
    <p:sldId id="295" r:id="rId36"/>
    <p:sldId id="306" r:id="rId37"/>
    <p:sldId id="322" r:id="rId38"/>
    <p:sldId id="288" r:id="rId39"/>
    <p:sldId id="289" r:id="rId40"/>
    <p:sldId id="290" r:id="rId41"/>
    <p:sldId id="291" r:id="rId42"/>
    <p:sldId id="318" r:id="rId43"/>
    <p:sldId id="319" r:id="rId44"/>
    <p:sldId id="326" r:id="rId45"/>
    <p:sldId id="299" r:id="rId46"/>
    <p:sldId id="328" r:id="rId47"/>
    <p:sldId id="300" r:id="rId48"/>
    <p:sldId id="303" r:id="rId49"/>
    <p:sldId id="324" r:id="rId50"/>
    <p:sldId id="32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4A9CFF-9D06-4279-B4A7-A60768D2F5D4}">
          <p14:sldIdLst>
            <p14:sldId id="256"/>
          </p14:sldIdLst>
        </p14:section>
        <p14:section name="Introduction" id="{6A16400F-A859-4C12-830B-950931B4028D}">
          <p14:sldIdLst>
            <p14:sldId id="315"/>
            <p14:sldId id="333"/>
            <p14:sldId id="334"/>
            <p14:sldId id="335"/>
            <p14:sldId id="316"/>
            <p14:sldId id="287"/>
            <p14:sldId id="305"/>
          </p14:sldIdLst>
        </p14:section>
        <p14:section name="Background" id="{2A8E09E4-1DC9-43C1-A8EE-63183F96A1EA}">
          <p14:sldIdLst>
            <p14:sldId id="259"/>
            <p14:sldId id="325"/>
          </p14:sldIdLst>
        </p14:section>
        <p14:section name="SVS 2" id="{FE4AFE3D-40A4-446C-A48E-4298AD5028A1}">
          <p14:sldIdLst>
            <p14:sldId id="327"/>
            <p14:sldId id="296"/>
            <p14:sldId id="260"/>
          </p14:sldIdLst>
        </p14:section>
        <p14:section name="Evaluation" id="{C4FE0447-8C49-4BE2-959A-F8F5A5B711F4}">
          <p14:sldIdLst>
            <p14:sldId id="336"/>
            <p14:sldId id="317"/>
            <p14:sldId id="262"/>
            <p14:sldId id="263"/>
            <p14:sldId id="264"/>
            <p14:sldId id="265"/>
            <p14:sldId id="266"/>
          </p14:sldIdLst>
        </p14:section>
        <p14:section name="Conclusion" id="{10AEE4C8-ABCD-4640-ADE3-AF5694E1D1B5}">
          <p14:sldIdLst>
            <p14:sldId id="331"/>
            <p14:sldId id="268"/>
          </p14:sldIdLst>
        </p14:section>
        <p14:section name="Scrapyard" id="{1F8E58B7-93F4-4E4B-85F0-8C85317E2DB1}">
          <p14:sldIdLst>
            <p14:sldId id="297"/>
            <p14:sldId id="323"/>
            <p14:sldId id="298"/>
            <p14:sldId id="302"/>
            <p14:sldId id="286"/>
            <p14:sldId id="310"/>
            <p14:sldId id="311"/>
            <p14:sldId id="321"/>
            <p14:sldId id="307"/>
            <p14:sldId id="337"/>
            <p14:sldId id="309"/>
            <p14:sldId id="267"/>
            <p14:sldId id="295"/>
            <p14:sldId id="306"/>
            <p14:sldId id="322"/>
            <p14:sldId id="288"/>
            <p14:sldId id="289"/>
            <p14:sldId id="290"/>
            <p14:sldId id="291"/>
            <p14:sldId id="318"/>
            <p14:sldId id="319"/>
            <p14:sldId id="326"/>
            <p14:sldId id="299"/>
            <p14:sldId id="328"/>
            <p14:sldId id="300"/>
            <p14:sldId id="303"/>
            <p14:sldId id="324"/>
            <p14:sldId id="3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a:srgbClr val="767171"/>
    <a:srgbClr val="A5A5A5"/>
    <a:srgbClr val="FFFFFF"/>
    <a:srgbClr val="000000"/>
    <a:srgbClr val="4472C4"/>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9" autoAdjust="0"/>
    <p:restoredTop sz="94563" autoAdjust="0"/>
  </p:normalViewPr>
  <p:slideViewPr>
    <p:cSldViewPr snapToGrid="0">
      <p:cViewPr varScale="1">
        <p:scale>
          <a:sx n="108" d="100"/>
          <a:sy n="108" d="100"/>
        </p:scale>
        <p:origin x="660" y="96"/>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es Boggs" userId="e68d4abc918da788" providerId="LiveId" clId="{8D31CE2B-B8BA-4337-8959-79D951BB4DD0}"/>
    <pc:docChg chg="undo custSel addSld delSld modSld sldOrd modSection">
      <pc:chgData name="James Boggs" userId="e68d4abc918da788" providerId="LiveId" clId="{8D31CE2B-B8BA-4337-8959-79D951BB4DD0}" dt="2021-06-14T18:55:11.521" v="6" actId="729"/>
      <pc:docMkLst>
        <pc:docMk/>
      </pc:docMkLst>
      <pc:sldChg chg="mod ord modShow">
        <pc:chgData name="James Boggs" userId="e68d4abc918da788" providerId="LiveId" clId="{8D31CE2B-B8BA-4337-8959-79D951BB4DD0}" dt="2021-06-14T18:55:11.521" v="6" actId="729"/>
        <pc:sldMkLst>
          <pc:docMk/>
          <pc:sldMk cId="2643834494" sldId="259"/>
        </pc:sldMkLst>
      </pc:sldChg>
      <pc:sldChg chg="new del">
        <pc:chgData name="James Boggs" userId="e68d4abc918da788" providerId="LiveId" clId="{8D31CE2B-B8BA-4337-8959-79D951BB4DD0}" dt="2021-06-14T18:45:34.243" v="1" actId="680"/>
        <pc:sldMkLst>
          <pc:docMk/>
          <pc:sldMk cId="1373200710" sldId="338"/>
        </pc:sldMkLst>
      </pc:sldChg>
    </pc:docChg>
  </pc:docChgLst>
  <pc:docChgLst>
    <pc:chgData name="James Boggs" userId="e68d4abc918da788" providerId="LiveId" clId="{16B396ED-8888-44A5-9D70-77AD9C52AA17}"/>
    <pc:docChg chg="modSld">
      <pc:chgData name="James Boggs" userId="e68d4abc918da788" providerId="LiveId" clId="{16B396ED-8888-44A5-9D70-77AD9C52AA17}" dt="2021-06-14T02:05:41.966" v="2" actId="729"/>
      <pc:docMkLst>
        <pc:docMk/>
      </pc:docMkLst>
      <pc:sldChg chg="mod modShow">
        <pc:chgData name="James Boggs" userId="e68d4abc918da788" providerId="LiveId" clId="{16B396ED-8888-44A5-9D70-77AD9C52AA17}" dt="2021-06-14T02:05:36.894" v="1" actId="729"/>
        <pc:sldMkLst>
          <pc:docMk/>
          <pc:sldMk cId="3374111536" sldId="263"/>
        </pc:sldMkLst>
      </pc:sldChg>
      <pc:sldChg chg="mod modShow">
        <pc:chgData name="James Boggs" userId="e68d4abc918da788" providerId="LiveId" clId="{16B396ED-8888-44A5-9D70-77AD9C52AA17}" dt="2021-06-14T02:05:36.894" v="1" actId="729"/>
        <pc:sldMkLst>
          <pc:docMk/>
          <pc:sldMk cId="405480949" sldId="264"/>
        </pc:sldMkLst>
      </pc:sldChg>
      <pc:sldChg chg="mod modShow">
        <pc:chgData name="James Boggs" userId="e68d4abc918da788" providerId="LiveId" clId="{16B396ED-8888-44A5-9D70-77AD9C52AA17}" dt="2021-06-14T02:05:36.894" v="1" actId="729"/>
        <pc:sldMkLst>
          <pc:docMk/>
          <pc:sldMk cId="2693300200" sldId="265"/>
        </pc:sldMkLst>
      </pc:sldChg>
      <pc:sldChg chg="mod modShow">
        <pc:chgData name="James Boggs" userId="e68d4abc918da788" providerId="LiveId" clId="{16B396ED-8888-44A5-9D70-77AD9C52AA17}" dt="2021-06-14T02:05:20.335" v="0" actId="729"/>
        <pc:sldMkLst>
          <pc:docMk/>
          <pc:sldMk cId="2006597201" sldId="315"/>
        </pc:sldMkLst>
      </pc:sldChg>
      <pc:sldChg chg="mod modShow">
        <pc:chgData name="James Boggs" userId="e68d4abc918da788" providerId="LiveId" clId="{16B396ED-8888-44A5-9D70-77AD9C52AA17}" dt="2021-06-14T02:05:20.335" v="0" actId="729"/>
        <pc:sldMkLst>
          <pc:docMk/>
          <pc:sldMk cId="3185888443" sldId="316"/>
        </pc:sldMkLst>
      </pc:sldChg>
      <pc:sldChg chg="mod modShow">
        <pc:chgData name="James Boggs" userId="e68d4abc918da788" providerId="LiveId" clId="{16B396ED-8888-44A5-9D70-77AD9C52AA17}" dt="2021-06-14T02:05:41.966" v="2" actId="729"/>
        <pc:sldMkLst>
          <pc:docMk/>
          <pc:sldMk cId="944195035" sldId="331"/>
        </pc:sldMkLst>
      </pc:sldChg>
      <pc:sldChg chg="mod modShow">
        <pc:chgData name="James Boggs" userId="e68d4abc918da788" providerId="LiveId" clId="{16B396ED-8888-44A5-9D70-77AD9C52AA17}" dt="2021-06-14T02:05:20.335" v="0" actId="729"/>
        <pc:sldMkLst>
          <pc:docMk/>
          <pc:sldMk cId="469057755" sldId="333"/>
        </pc:sldMkLst>
      </pc:sldChg>
      <pc:sldChg chg="mod modShow">
        <pc:chgData name="James Boggs" userId="e68d4abc918da788" providerId="LiveId" clId="{16B396ED-8888-44A5-9D70-77AD9C52AA17}" dt="2021-06-14T02:05:20.335" v="0" actId="729"/>
        <pc:sldMkLst>
          <pc:docMk/>
          <pc:sldMk cId="1948923983" sldId="334"/>
        </pc:sldMkLst>
      </pc:sldChg>
      <pc:sldChg chg="mod modShow">
        <pc:chgData name="James Boggs" userId="e68d4abc918da788" providerId="LiveId" clId="{16B396ED-8888-44A5-9D70-77AD9C52AA17}" dt="2021-06-14T02:05:20.335" v="0" actId="729"/>
        <pc:sldMkLst>
          <pc:docMk/>
          <pc:sldMk cId="2649756671" sldId="33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E15E74-52EC-40B4-85FD-F2BB890C5A12}" type="datetimeFigureOut">
              <a:rPr lang="en-US" smtClean="0"/>
              <a:t>6/14/2021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578D8-35CF-4043-AEC7-0BBE14C894F2}" type="slidenum">
              <a:rPr lang="en-US" smtClean="0"/>
              <a:t>‹#›</a:t>
            </a:fld>
            <a:endParaRPr lang="en-US"/>
          </a:p>
        </p:txBody>
      </p:sp>
    </p:spTree>
    <p:extLst>
      <p:ext uri="{BB962C8B-B14F-4D97-AF65-F5344CB8AC3E}">
        <p14:creationId xmlns:p14="http://schemas.microsoft.com/office/powerpoint/2010/main" val="436914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I’m James Boggs, I’m in the Soar lab led by John Laird, and I’ll be presenting my work on integrating visual memory into a cognitive architecture. </a:t>
            </a:r>
          </a:p>
        </p:txBody>
      </p:sp>
      <p:sp>
        <p:nvSpPr>
          <p:cNvPr id="4" name="Slide Number Placeholder 3"/>
          <p:cNvSpPr>
            <a:spLocks noGrp="1"/>
          </p:cNvSpPr>
          <p:nvPr>
            <p:ph type="sldNum" sz="quarter" idx="5"/>
          </p:nvPr>
        </p:nvSpPr>
        <p:spPr/>
        <p:txBody>
          <a:bodyPr/>
          <a:lstStyle/>
          <a:p>
            <a:fld id="{BD2578D8-35CF-4043-AEC7-0BBE14C894F2}" type="slidenum">
              <a:rPr lang="en-US" smtClean="0"/>
              <a:t>1</a:t>
            </a:fld>
            <a:endParaRPr lang="en-US"/>
          </a:p>
        </p:txBody>
      </p:sp>
    </p:spTree>
    <p:extLst>
      <p:ext uri="{BB962C8B-B14F-4D97-AF65-F5344CB8AC3E}">
        <p14:creationId xmlns:p14="http://schemas.microsoft.com/office/powerpoint/2010/main" val="576907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learn and use visual knowledge beyond an immediate goal, visual long-term memory is required. VLTM stores visual knowledge in visual perceptual archetypes, a representation which allows two key things. First, as you can see here on the right, each VPA has both a visual and a symbolic aspect. The italicized letters on the left are symbolic identifiers which tie the visual knowledge on the right side to symbolic representations in Soar. Either aspect of the VPA can be used to retrieve the entire VPA using one of the operations in green here. The match operation matches a VWME to the visual knowledge of each VPA, and gives symbolic working memory the associated symbolic identifier. The recall operation uses a symbolic identifier provided by working memory to recall the associated visual knowledge from VLTM as a VWME. Finally, the remember operation takes a VWME and a symbolic identifier from working memory, and stores the VWME as visual knowledge associated with the given identifier. Together, as you can see from this diagram, these three operations allow VWM, VLTM, and symbolic WM to fully interoperate. </a:t>
            </a:r>
          </a:p>
        </p:txBody>
      </p:sp>
      <p:sp>
        <p:nvSpPr>
          <p:cNvPr id="4" name="Slide Number Placeholder 3"/>
          <p:cNvSpPr>
            <a:spLocks noGrp="1"/>
          </p:cNvSpPr>
          <p:nvPr>
            <p:ph type="sldNum" sz="quarter" idx="5"/>
          </p:nvPr>
        </p:nvSpPr>
        <p:spPr/>
        <p:txBody>
          <a:bodyPr/>
          <a:lstStyle/>
          <a:p>
            <a:fld id="{BD2578D8-35CF-4043-AEC7-0BBE14C894F2}" type="slidenum">
              <a:rPr lang="en-US" smtClean="0"/>
              <a:t>13</a:t>
            </a:fld>
            <a:endParaRPr lang="en-US"/>
          </a:p>
        </p:txBody>
      </p:sp>
    </p:spTree>
    <p:extLst>
      <p:ext uri="{BB962C8B-B14F-4D97-AF65-F5344CB8AC3E}">
        <p14:creationId xmlns:p14="http://schemas.microsoft.com/office/powerpoint/2010/main" val="3292388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it turns out, the WOW to MOM example isn’t the only situation in which solving a task needs both symbolic and visual reasoning, not by a long shot. That example is actually just a subset of a new task domain I’ve developed: the visual character domain. In the VCD, an agent can be given visual inputs in the form of alphanumeric characters and symbolic inputs in the form of questions. The agent then has to answer the given question given its current visual input and learned visual and symbolic knowledge. The wow example is one such task, but there are plenty of others, ranging from questions as simple as “what character is this?” to complex tasks requiring the agent to understand words. The crux of this domain is the dual nature of characters as both visual and symbolic representations. An agent can’t (easily) solve tasks in this domain without the ability to reason about the shape and form of the characters as well as the meaning and semantics of the characters. </a:t>
            </a:r>
          </a:p>
        </p:txBody>
      </p:sp>
      <p:sp>
        <p:nvSpPr>
          <p:cNvPr id="4" name="Slide Number Placeholder 3"/>
          <p:cNvSpPr>
            <a:spLocks noGrp="1"/>
          </p:cNvSpPr>
          <p:nvPr>
            <p:ph type="sldNum" sz="quarter" idx="5"/>
          </p:nvPr>
        </p:nvSpPr>
        <p:spPr/>
        <p:txBody>
          <a:bodyPr/>
          <a:lstStyle/>
          <a:p>
            <a:fld id="{BD2578D8-35CF-4043-AEC7-0BBE14C894F2}" type="slidenum">
              <a:rPr lang="en-US" smtClean="0"/>
              <a:t>15</a:t>
            </a:fld>
            <a:endParaRPr lang="en-US"/>
          </a:p>
        </p:txBody>
      </p:sp>
    </p:spTree>
    <p:extLst>
      <p:ext uri="{BB962C8B-B14F-4D97-AF65-F5344CB8AC3E}">
        <p14:creationId xmlns:p14="http://schemas.microsoft.com/office/powerpoint/2010/main" val="2242195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screenshots, indicate what task is showing in terms of requirements</a:t>
            </a:r>
          </a:p>
        </p:txBody>
      </p:sp>
      <p:sp>
        <p:nvSpPr>
          <p:cNvPr id="4" name="Slide Number Placeholder 3"/>
          <p:cNvSpPr>
            <a:spLocks noGrp="1"/>
          </p:cNvSpPr>
          <p:nvPr>
            <p:ph type="sldNum" sz="quarter" idx="5"/>
          </p:nvPr>
        </p:nvSpPr>
        <p:spPr/>
        <p:txBody>
          <a:bodyPr/>
          <a:lstStyle/>
          <a:p>
            <a:fld id="{BD2578D8-35CF-4043-AEC7-0BBE14C894F2}" type="slidenum">
              <a:rPr lang="en-US" smtClean="0"/>
              <a:t>16</a:t>
            </a:fld>
            <a:endParaRPr lang="en-US"/>
          </a:p>
        </p:txBody>
      </p:sp>
    </p:spTree>
    <p:extLst>
      <p:ext uri="{BB962C8B-B14F-4D97-AF65-F5344CB8AC3E}">
        <p14:creationId xmlns:p14="http://schemas.microsoft.com/office/powerpoint/2010/main" val="1446383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start by introducing symbolic representations, which are demonstrably powerful in terms of planning and inference but struggle with visual domains, and then discuss why having both visual and symbolic representations is important, setting up a key problem: the need for visual-symbolic integration. After defining VSI, I’ll quickly give some context for my work, and then move on to my main contributions: the development of a new domain for testing VSI and extensions to the Soar cognitive architecture which bring it closer to fully VSI. Then I’ll demonstrate that my extensions to Soar allow it to handle the new domain, providing a proof-of-concept for visual-symbolic integration within Soar. Finally, I’ll discuss what work remains to be done in the near future, as well as potential long-term extensions.</a:t>
            </a:r>
          </a:p>
        </p:txBody>
      </p:sp>
      <p:sp>
        <p:nvSpPr>
          <p:cNvPr id="4" name="Slide Number Placeholder 3"/>
          <p:cNvSpPr>
            <a:spLocks noGrp="1"/>
          </p:cNvSpPr>
          <p:nvPr>
            <p:ph type="sldNum" sz="quarter" idx="5"/>
          </p:nvPr>
        </p:nvSpPr>
        <p:spPr/>
        <p:txBody>
          <a:bodyPr/>
          <a:lstStyle/>
          <a:p>
            <a:fld id="{BD2578D8-35CF-4043-AEC7-0BBE14C894F2}" type="slidenum">
              <a:rPr lang="en-US" smtClean="0"/>
              <a:t>24</a:t>
            </a:fld>
            <a:endParaRPr lang="en-US"/>
          </a:p>
        </p:txBody>
      </p:sp>
    </p:spTree>
    <p:extLst>
      <p:ext uri="{BB962C8B-B14F-4D97-AF65-F5344CB8AC3E}">
        <p14:creationId xmlns:p14="http://schemas.microsoft.com/office/powerpoint/2010/main" val="2761573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get into the meat of my work, here’s a motivating appetizer I’m sure you remember from my paper. First, I want you to imagine the word “WOW” in your head. Visualize the letters. Now rotate it 180 degrees. When was the last time you saw the spouse of that person? I’m sure you can all answer that question relatively easily, but it represents a problem which is challenging for AI systems today. Consider what you need to do in your head in order to answer the question. First, you have to visualize the word WOW, then rotate it. From there, you need to recognize that M-O-M is a new word, “MOM,” and that MOM can have a spouse. Then you need to think about who that spouse is and recall the last time you saw them. </a:t>
            </a:r>
          </a:p>
        </p:txBody>
      </p:sp>
      <p:sp>
        <p:nvSpPr>
          <p:cNvPr id="4" name="Slide Number Placeholder 3"/>
          <p:cNvSpPr>
            <a:spLocks noGrp="1"/>
          </p:cNvSpPr>
          <p:nvPr>
            <p:ph type="sldNum" sz="quarter" idx="5"/>
          </p:nvPr>
        </p:nvSpPr>
        <p:spPr/>
        <p:txBody>
          <a:bodyPr/>
          <a:lstStyle/>
          <a:p>
            <a:fld id="{BD2578D8-35CF-4043-AEC7-0BBE14C894F2}" type="slidenum">
              <a:rPr lang="en-US" smtClean="0"/>
              <a:t>30</a:t>
            </a:fld>
            <a:endParaRPr lang="en-US"/>
          </a:p>
        </p:txBody>
      </p:sp>
    </p:spTree>
    <p:extLst>
      <p:ext uri="{BB962C8B-B14F-4D97-AF65-F5344CB8AC3E}">
        <p14:creationId xmlns:p14="http://schemas.microsoft.com/office/powerpoint/2010/main" val="3198454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visual-symbolic integration actually mean? Well, I’ve already discussed symbolic representations, so what’s left is “visual” and “integration.” Let’s start with nailing down “visual,” a term which has a wide range of meanings. The focus on this work is on </a:t>
            </a:r>
          </a:p>
          <a:p>
            <a:r>
              <a:rPr lang="en-US" dirty="0"/>
              <a:t>Some have construed it very broadly to include any information which derives from vision, for example these symbolic statements about blocks on a table. Others restrict it to exactly the data captured by visual sensors, and use “mental imagery” or similar for internal image representations. This work falls somewhere in the middle, but more narrow than broad. A visual representation is, first and foremost, image-like in nature. I’ll define that more specifically shortly. It’s also more than spatial data. Although spatial information can be implicitly or explicitly represented, other visual, non-spatial aspects like color or texture also must be included. Finally, as I mentioned earlier</a:t>
            </a:r>
          </a:p>
        </p:txBody>
      </p:sp>
      <p:sp>
        <p:nvSpPr>
          <p:cNvPr id="4" name="Slide Number Placeholder 3"/>
          <p:cNvSpPr>
            <a:spLocks noGrp="1"/>
          </p:cNvSpPr>
          <p:nvPr>
            <p:ph type="sldNum" sz="quarter" idx="5"/>
          </p:nvPr>
        </p:nvSpPr>
        <p:spPr/>
        <p:txBody>
          <a:bodyPr/>
          <a:lstStyle/>
          <a:p>
            <a:fld id="{BD2578D8-35CF-4043-AEC7-0BBE14C894F2}" type="slidenum">
              <a:rPr lang="en-US" smtClean="0"/>
              <a:t>31</a:t>
            </a:fld>
            <a:endParaRPr lang="en-US"/>
          </a:p>
        </p:txBody>
      </p:sp>
    </p:spTree>
    <p:extLst>
      <p:ext uri="{BB962C8B-B14F-4D97-AF65-F5344CB8AC3E}">
        <p14:creationId xmlns:p14="http://schemas.microsoft.com/office/powerpoint/2010/main" val="23860753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it turns out, the WOW to MOM example isn’t the only situation in which solving a task needs both symbolic and visual reasoning, not by a long shot. That example is actually just a subset of a new task domain I’ve developed: the visual character domain. In the VCD, an agent can be given visual inputs in the form of alphanumeric characters and symbolic inputs in the form of questions. The agent then has to answer the given question given its current visual input and learned visual and symbolic knowledge. The wow example is one such task, but there are plenty of others, ranging from questions as simple as “what character is this?” to complex tasks requiring the agent to understand words. The crux of this domain is the dual nature of characters as both visual and symbolic representations. An agent can’t (easily) solve tasks in this domain without the ability to reason about the shape and form of the characters as well as the meaning and semantics of the characters. </a:t>
            </a:r>
          </a:p>
        </p:txBody>
      </p:sp>
      <p:sp>
        <p:nvSpPr>
          <p:cNvPr id="4" name="Slide Number Placeholder 3"/>
          <p:cNvSpPr>
            <a:spLocks noGrp="1"/>
          </p:cNvSpPr>
          <p:nvPr>
            <p:ph type="sldNum" sz="quarter" idx="5"/>
          </p:nvPr>
        </p:nvSpPr>
        <p:spPr/>
        <p:txBody>
          <a:bodyPr/>
          <a:lstStyle/>
          <a:p>
            <a:fld id="{BD2578D8-35CF-4043-AEC7-0BBE14C894F2}" type="slidenum">
              <a:rPr lang="en-US" smtClean="0"/>
              <a:t>32</a:t>
            </a:fld>
            <a:endParaRPr lang="en-US"/>
          </a:p>
        </p:txBody>
      </p:sp>
    </p:spTree>
    <p:extLst>
      <p:ext uri="{BB962C8B-B14F-4D97-AF65-F5344CB8AC3E}">
        <p14:creationId xmlns:p14="http://schemas.microsoft.com/office/powerpoint/2010/main" val="2922094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that the term symbolic is fairly clear, what remains is to consider what it means for visual and symbolic knowledge and reasoning to be “integrated.” At a high level, it means that symbolic and visual knowledge representations are tightly linked, so that one can be used to retrieve the other from memory, and that symbolic and visual reasoning processes can make use of either representation of knowledge. </a:t>
            </a:r>
          </a:p>
        </p:txBody>
      </p:sp>
      <p:sp>
        <p:nvSpPr>
          <p:cNvPr id="4" name="Slide Number Placeholder 3"/>
          <p:cNvSpPr>
            <a:spLocks noGrp="1"/>
          </p:cNvSpPr>
          <p:nvPr>
            <p:ph type="sldNum" sz="quarter" idx="5"/>
          </p:nvPr>
        </p:nvSpPr>
        <p:spPr/>
        <p:txBody>
          <a:bodyPr/>
          <a:lstStyle/>
          <a:p>
            <a:fld id="{BD2578D8-35CF-4043-AEC7-0BBE14C894F2}" type="slidenum">
              <a:rPr lang="en-US" smtClean="0"/>
              <a:t>33</a:t>
            </a:fld>
            <a:endParaRPr lang="en-US"/>
          </a:p>
        </p:txBody>
      </p:sp>
    </p:spTree>
    <p:extLst>
      <p:ext uri="{BB962C8B-B14F-4D97-AF65-F5344CB8AC3E}">
        <p14:creationId xmlns:p14="http://schemas.microsoft.com/office/powerpoint/2010/main" val="4170346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Soar was used as the foundation for this project, a brief overview is in order. At the core of Soar is working memory, a short-term memory which, together with procedural memory, is the core of Soar’s reasoning capabilities. Working memory is composed of symbols called working memory elements organized into a graph structure. Through flexible if-then rules stored in procedural memory, an agent can create complex symbolic structures which allow it to model and reason about the world. I go into more detail about how this works in my paper. The semantic and episodic memories are long-term memories with different functionalities. Semantic memory stores knowledge about the world which needs to be stored more permanently than working memory allows. Episodic memory stores “episodes,” basically snapshots of working memory at different points of the agent’s lifetime. </a:t>
            </a:r>
          </a:p>
          <a:p>
            <a:r>
              <a:rPr lang="en-US" dirty="0"/>
              <a:t>The three long-term memories are colored blue; working memory and the spatial scene are short-term memories and green here. </a:t>
            </a:r>
          </a:p>
        </p:txBody>
      </p:sp>
      <p:sp>
        <p:nvSpPr>
          <p:cNvPr id="4" name="Slide Number Placeholder 3"/>
          <p:cNvSpPr>
            <a:spLocks noGrp="1"/>
          </p:cNvSpPr>
          <p:nvPr>
            <p:ph type="sldNum" sz="quarter" idx="5"/>
          </p:nvPr>
        </p:nvSpPr>
        <p:spPr/>
        <p:txBody>
          <a:bodyPr/>
          <a:lstStyle/>
          <a:p>
            <a:fld id="{BD2578D8-35CF-4043-AEC7-0BBE14C894F2}" type="slidenum">
              <a:rPr lang="en-US" smtClean="0"/>
              <a:t>34</a:t>
            </a:fld>
            <a:endParaRPr lang="en-US"/>
          </a:p>
        </p:txBody>
      </p:sp>
    </p:spTree>
    <p:extLst>
      <p:ext uri="{BB962C8B-B14F-4D97-AF65-F5344CB8AC3E}">
        <p14:creationId xmlns:p14="http://schemas.microsoft.com/office/powerpoint/2010/main" val="2603473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insight does this example give? It shows us that visual and symbolic knowledge and reasoning must work in concert for at least some tasks. Sticking with the wow to mom example, we can see visual and symbolic knowledge interacting in various ways. In the top left example, visual reasoning is used to transform visual knowledge of W-O-W into new visual knowledge of its rotated form. Below that, visual and symbolic reasoning are both used to turn that new visual knowledge of “wow” upside-down into a symbolic representation of the word “mom.” Then, in the bottom right, that symbolic representation is used by symbolic reasoning to retrieve other symbolic knowledge about the word mom. In the top-right corner, the symbolic knowledge that the spouse of mom is dad is used to generate a visual image of dad, in order to aid episodic recall.</a:t>
            </a:r>
          </a:p>
        </p:txBody>
      </p:sp>
      <p:sp>
        <p:nvSpPr>
          <p:cNvPr id="4" name="Slide Number Placeholder 3"/>
          <p:cNvSpPr>
            <a:spLocks noGrp="1"/>
          </p:cNvSpPr>
          <p:nvPr>
            <p:ph type="sldNum" sz="quarter" idx="5"/>
          </p:nvPr>
        </p:nvSpPr>
        <p:spPr/>
        <p:txBody>
          <a:bodyPr/>
          <a:lstStyle/>
          <a:p>
            <a:fld id="{BD2578D8-35CF-4043-AEC7-0BBE14C894F2}" type="slidenum">
              <a:rPr lang="en-US" smtClean="0"/>
              <a:t>36</a:t>
            </a:fld>
            <a:endParaRPr lang="en-US"/>
          </a:p>
        </p:txBody>
      </p:sp>
    </p:spTree>
    <p:extLst>
      <p:ext uri="{BB962C8B-B14F-4D97-AF65-F5344CB8AC3E}">
        <p14:creationId xmlns:p14="http://schemas.microsoft.com/office/powerpoint/2010/main" val="1711856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development of these requirements was guided by the core philosophy of cognitive architectures, of which Soar is one: proposing a set of functionalities and interactions aimed at producing intelligence. Cognitive architectures are, at their core, functional theories of intelligence which describe the components needed for producing an intelligent agent. Since the capabilities of an agent are dependent on the components which constitute it and their interactions, testing agents within a cognitive architecture sheds light on the broader theory of cognition it embodies. As I’ll discuss later, a similar approach is taken for this work.</a:t>
            </a:r>
          </a:p>
        </p:txBody>
      </p:sp>
      <p:sp>
        <p:nvSpPr>
          <p:cNvPr id="4" name="Slide Number Placeholder 3"/>
          <p:cNvSpPr>
            <a:spLocks noGrp="1"/>
          </p:cNvSpPr>
          <p:nvPr>
            <p:ph type="sldNum" sz="quarter" idx="5"/>
          </p:nvPr>
        </p:nvSpPr>
        <p:spPr/>
        <p:txBody>
          <a:bodyPr/>
          <a:lstStyle/>
          <a:p>
            <a:fld id="{BD2578D8-35CF-4043-AEC7-0BBE14C894F2}" type="slidenum">
              <a:rPr lang="en-US" smtClean="0"/>
              <a:t>2</a:t>
            </a:fld>
            <a:endParaRPr lang="en-US"/>
          </a:p>
        </p:txBody>
      </p:sp>
    </p:spTree>
    <p:extLst>
      <p:ext uri="{BB962C8B-B14F-4D97-AF65-F5344CB8AC3E}">
        <p14:creationId xmlns:p14="http://schemas.microsoft.com/office/powerpoint/2010/main" val="26341395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 more specific, I have created a list of 4 high-level requirements, each composed of a handful of sub-requirements, which an intelligent system or agent needs to meet to be visually-symbolically integrated. The first major requirement focuses on the nature of the visual representations used by the system, the second focuses on cross-representational knowledge, the third on cross-representational reasoning, and the fourth dictates that the system should be able to learn both symbolic and visual knowledge and reasoning methods.</a:t>
            </a:r>
          </a:p>
        </p:txBody>
      </p:sp>
      <p:sp>
        <p:nvSpPr>
          <p:cNvPr id="4" name="Slide Number Placeholder 3"/>
          <p:cNvSpPr>
            <a:spLocks noGrp="1"/>
          </p:cNvSpPr>
          <p:nvPr>
            <p:ph type="sldNum" sz="quarter" idx="5"/>
          </p:nvPr>
        </p:nvSpPr>
        <p:spPr/>
        <p:txBody>
          <a:bodyPr/>
          <a:lstStyle/>
          <a:p>
            <a:fld id="{BD2578D8-35CF-4043-AEC7-0BBE14C894F2}" type="slidenum">
              <a:rPr lang="en-US" smtClean="0"/>
              <a:t>37</a:t>
            </a:fld>
            <a:endParaRPr lang="en-US"/>
          </a:p>
        </p:txBody>
      </p:sp>
    </p:spTree>
    <p:extLst>
      <p:ext uri="{BB962C8B-B14F-4D97-AF65-F5344CB8AC3E}">
        <p14:creationId xmlns:p14="http://schemas.microsoft.com/office/powerpoint/2010/main" val="1742534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D2578D8-35CF-4043-AEC7-0BBE14C894F2}" type="slidenum">
              <a:rPr lang="en-US" smtClean="0"/>
              <a:t>42</a:t>
            </a:fld>
            <a:endParaRPr lang="en-US"/>
          </a:p>
        </p:txBody>
      </p:sp>
    </p:spTree>
    <p:extLst>
      <p:ext uri="{BB962C8B-B14F-4D97-AF65-F5344CB8AC3E}">
        <p14:creationId xmlns:p14="http://schemas.microsoft.com/office/powerpoint/2010/main" val="10285187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kind of representation is relatively simple but really quite powerful. Soar, for example, has been used to make agents in a wide variety of domains, from games to robotics to military simulations. Importantly, symbolic representations allow a single agent to easily operate in many different domains. For example, James Kirk, who recently graduated from the Soar lab, showed that a single Soar agent can be interactively taught 60 games, using its existing knowledge of games to make learning future games significantly faster. The power of symbolic representations comes from their simplicity and composability. Since symbols and symbol structures don’t have inherent meaning, and since symbols can be combined arbitrarily to create more complex structures, they can be used to represent nearly anything, regardless of the domain or sensor. This means an agent can learn quickly (even one-shot or no-shot), can do complex planning, reasoning, and inference, and can explain its beliefs and actions.</a:t>
            </a:r>
          </a:p>
        </p:txBody>
      </p:sp>
      <p:sp>
        <p:nvSpPr>
          <p:cNvPr id="4" name="Slide Number Placeholder 3"/>
          <p:cNvSpPr>
            <a:spLocks noGrp="1"/>
          </p:cNvSpPr>
          <p:nvPr>
            <p:ph type="sldNum" sz="quarter" idx="5"/>
          </p:nvPr>
        </p:nvSpPr>
        <p:spPr/>
        <p:txBody>
          <a:bodyPr/>
          <a:lstStyle/>
          <a:p>
            <a:fld id="{BD2578D8-35CF-4043-AEC7-0BBE14C894F2}" type="slidenum">
              <a:rPr lang="en-US" smtClean="0"/>
              <a:t>43</a:t>
            </a:fld>
            <a:endParaRPr lang="en-US"/>
          </a:p>
        </p:txBody>
      </p:sp>
    </p:spTree>
    <p:extLst>
      <p:ext uri="{BB962C8B-B14F-4D97-AF65-F5344CB8AC3E}">
        <p14:creationId xmlns:p14="http://schemas.microsoft.com/office/powerpoint/2010/main" val="1984593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then, is where my research comes in. I </a:t>
            </a:r>
          </a:p>
        </p:txBody>
      </p:sp>
      <p:sp>
        <p:nvSpPr>
          <p:cNvPr id="4" name="Slide Number Placeholder 3"/>
          <p:cNvSpPr>
            <a:spLocks noGrp="1"/>
          </p:cNvSpPr>
          <p:nvPr>
            <p:ph type="sldNum" sz="quarter" idx="5"/>
          </p:nvPr>
        </p:nvSpPr>
        <p:spPr/>
        <p:txBody>
          <a:bodyPr/>
          <a:lstStyle/>
          <a:p>
            <a:fld id="{BD2578D8-35CF-4043-AEC7-0BBE14C894F2}" type="slidenum">
              <a:rPr lang="en-US" smtClean="0"/>
              <a:t>44</a:t>
            </a:fld>
            <a:endParaRPr lang="en-US"/>
          </a:p>
        </p:txBody>
      </p:sp>
    </p:spTree>
    <p:extLst>
      <p:ext uri="{BB962C8B-B14F-4D97-AF65-F5344CB8AC3E}">
        <p14:creationId xmlns:p14="http://schemas.microsoft.com/office/powerpoint/2010/main" val="4203456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Fundamentally, this research is about filling a gap in Soar in particular, and in the space of cognitive architectures more generally. Before I talk about what Soar </a:t>
            </a:r>
            <a:r>
              <a:rPr lang="en-US" i="1" dirty="0"/>
              <a:t>couldn’t</a:t>
            </a:r>
            <a:r>
              <a:rPr lang="en-US" dirty="0"/>
              <a:t> do prior to this project, though, it’s probably a good idea to highlight what it </a:t>
            </a:r>
            <a:r>
              <a:rPr lang="en-US" i="1" dirty="0"/>
              <a:t>could</a:t>
            </a:r>
            <a:r>
              <a:rPr lang="en-US" i="0" dirty="0"/>
              <a:t> do in order to motivate why it’s worth extending Soar in the first place. Soar is a cognitive architecture, a sort of blueprint for cognition designed to enable the creation of intelligent agents. I’ll get more into the way Soar works later, but at its core, Soar is a symbolic system. That means it uses symbols to represent knowledge, goals, actions, and nearly everything else it uses for intelligent action. In this context, a symbol is a “mental” pointer which represents some real object within the agent’s memory, and thereby allows the agent to reason, plan, and act in reference to that object. By composing symbols into structures according to a set of rules, an agent can model an infinite variety of scenarios and problem spaces. On the left, the symbols represent blocks on a table, indicating their spatial relationships and colors. In the center, an agent is using a symbolic model of tic-tac-toe to devise a winning strategy. And on the right, an agent controlling a robot is planning how to retrieve some food from the fridge. All of these domains, and many more, have been successfully accomplished by Soar agents thanks to the power of symbolic representations and reasoning.</a:t>
            </a:r>
            <a:endParaRPr lang="en-US" dirty="0"/>
          </a:p>
        </p:txBody>
      </p:sp>
      <p:sp>
        <p:nvSpPr>
          <p:cNvPr id="4" name="Slide Number Placeholder 3"/>
          <p:cNvSpPr>
            <a:spLocks noGrp="1"/>
          </p:cNvSpPr>
          <p:nvPr>
            <p:ph type="sldNum" sz="quarter" idx="5"/>
          </p:nvPr>
        </p:nvSpPr>
        <p:spPr/>
        <p:txBody>
          <a:bodyPr/>
          <a:lstStyle/>
          <a:p>
            <a:fld id="{BD2578D8-35CF-4043-AEC7-0BBE14C894F2}" type="slidenum">
              <a:rPr lang="en-US" smtClean="0"/>
              <a:t>49</a:t>
            </a:fld>
            <a:endParaRPr lang="en-US"/>
          </a:p>
        </p:txBody>
      </p:sp>
    </p:spTree>
    <p:extLst>
      <p:ext uri="{BB962C8B-B14F-4D97-AF65-F5344CB8AC3E}">
        <p14:creationId xmlns:p14="http://schemas.microsoft.com/office/powerpoint/2010/main" val="3196558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Yet this strength is also a major weakness: symbolic systems are most effective when the knowledge they have is abstracted away from sensor inputs. In order to represent a picture with perfect accuracy, a symbolic system would need to create a cumbersome representation with symbol structures for each pixel, row, and column, and countless relations between them. As you can see, the top representation is essentially just a more complicated version of a normal bitmap. So most symbolic systems use an intermediate module to parse sensory inputs like vision into simplified symbol structures. The problem is, this doesn’t leave the agent with any </a:t>
            </a:r>
            <a:r>
              <a:rPr lang="en-US" i="1" dirty="0"/>
              <a:t>internal</a:t>
            </a:r>
            <a:r>
              <a:rPr lang="en-US" i="0" dirty="0"/>
              <a:t> visual representations, just abstract knowledge. This is fine in some cases, but many tasks need the agent to be able to reason </a:t>
            </a:r>
            <a:r>
              <a:rPr lang="en-US" i="1" dirty="0"/>
              <a:t>visually</a:t>
            </a:r>
            <a:r>
              <a:rPr lang="en-US" i="0" dirty="0"/>
              <a:t> as well as </a:t>
            </a:r>
            <a:r>
              <a:rPr lang="en-US" i="1" dirty="0"/>
              <a:t>symbolically</a:t>
            </a:r>
            <a:r>
              <a:rPr lang="en-US" i="0" dirty="0"/>
              <a:t>.</a:t>
            </a:r>
            <a:endParaRPr lang="en-US" dirty="0"/>
          </a:p>
        </p:txBody>
      </p:sp>
      <p:sp>
        <p:nvSpPr>
          <p:cNvPr id="4" name="Slide Number Placeholder 3"/>
          <p:cNvSpPr>
            <a:spLocks noGrp="1"/>
          </p:cNvSpPr>
          <p:nvPr>
            <p:ph type="sldNum" sz="quarter" idx="5"/>
          </p:nvPr>
        </p:nvSpPr>
        <p:spPr/>
        <p:txBody>
          <a:bodyPr/>
          <a:lstStyle/>
          <a:p>
            <a:fld id="{BD2578D8-35CF-4043-AEC7-0BBE14C894F2}" type="slidenum">
              <a:rPr lang="en-US" smtClean="0"/>
              <a:t>50</a:t>
            </a:fld>
            <a:endParaRPr lang="en-US"/>
          </a:p>
        </p:txBody>
      </p:sp>
    </p:spTree>
    <p:extLst>
      <p:ext uri="{BB962C8B-B14F-4D97-AF65-F5344CB8AC3E}">
        <p14:creationId xmlns:p14="http://schemas.microsoft.com/office/powerpoint/2010/main" val="156492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will discuss high level </a:t>
            </a:r>
            <a:r>
              <a:rPr lang="en-US" dirty="0" err="1"/>
              <a:t>reqs</a:t>
            </a:r>
            <a:r>
              <a:rPr lang="en-US" dirty="0"/>
              <a:t> in next slide, then go through motivating example. More detail in paper</a:t>
            </a:r>
          </a:p>
        </p:txBody>
      </p:sp>
      <p:sp>
        <p:nvSpPr>
          <p:cNvPr id="4" name="Slide Number Placeholder 3"/>
          <p:cNvSpPr>
            <a:spLocks noGrp="1"/>
          </p:cNvSpPr>
          <p:nvPr>
            <p:ph type="sldNum" sz="quarter" idx="5"/>
          </p:nvPr>
        </p:nvSpPr>
        <p:spPr/>
        <p:txBody>
          <a:bodyPr/>
          <a:lstStyle/>
          <a:p>
            <a:fld id="{BD2578D8-35CF-4043-AEC7-0BBE14C894F2}" type="slidenum">
              <a:rPr lang="en-US" smtClean="0"/>
              <a:t>5</a:t>
            </a:fld>
            <a:endParaRPr lang="en-US"/>
          </a:p>
        </p:txBody>
      </p:sp>
    </p:spTree>
    <p:extLst>
      <p:ext uri="{BB962C8B-B14F-4D97-AF65-F5344CB8AC3E}">
        <p14:creationId xmlns:p14="http://schemas.microsoft.com/office/powerpoint/2010/main" val="3660749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does visual-symbolic integration actually mean? I go into far more detail in my paper, but there are four key aspects to VSI. First, the system needs to be able to use both visual and symbolic representations. Second, it needs a way to store both kinds of knowledge and, more significantly, the knowledge needs to span both representations. Third, it needs the ability to reason with each representation using either or both kinds of knowledge. Finally, it needs to be able to learn new ways of reasoning and acting which can utilize both kinds of reasoning. This set of capabilities defines visual-symbolic integration: a system that has all these is visually-symbolically integrated, at least for the purposes of this project. </a:t>
            </a:r>
          </a:p>
        </p:txBody>
      </p:sp>
      <p:sp>
        <p:nvSpPr>
          <p:cNvPr id="4" name="Slide Number Placeholder 3"/>
          <p:cNvSpPr>
            <a:spLocks noGrp="1"/>
          </p:cNvSpPr>
          <p:nvPr>
            <p:ph type="sldNum" sz="quarter" idx="5"/>
          </p:nvPr>
        </p:nvSpPr>
        <p:spPr/>
        <p:txBody>
          <a:bodyPr/>
          <a:lstStyle/>
          <a:p>
            <a:fld id="{BD2578D8-35CF-4043-AEC7-0BBE14C894F2}" type="slidenum">
              <a:rPr lang="en-US" smtClean="0"/>
              <a:t>7</a:t>
            </a:fld>
            <a:endParaRPr lang="en-US"/>
          </a:p>
        </p:txBody>
      </p:sp>
    </p:spTree>
    <p:extLst>
      <p:ext uri="{BB962C8B-B14F-4D97-AF65-F5344CB8AC3E}">
        <p14:creationId xmlns:p14="http://schemas.microsoft.com/office/powerpoint/2010/main" val="178056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I’m sure you remember from my paper. First, I want you to imagine the word “WOW” in your head. Visualize the letters. Now rotate it 180 degrees. When was the last time you saw the spouse of that person? I’m sure you can all answer that question relatively easily, but it represents a problem which is challenging for AI systems today. Consider what you need to do in your head in order to answer the question. First, you have to visualize the word WOW, then rotate it. From there, you need to recognize that M-O-M is a new word, “MOM,” and that MOM can have a spouse. Then you need to think about who that spouse is and recall the last time you saw them. </a:t>
            </a:r>
          </a:p>
        </p:txBody>
      </p:sp>
      <p:sp>
        <p:nvSpPr>
          <p:cNvPr id="4" name="Slide Number Placeholder 3"/>
          <p:cNvSpPr>
            <a:spLocks noGrp="1"/>
          </p:cNvSpPr>
          <p:nvPr>
            <p:ph type="sldNum" sz="quarter" idx="5"/>
          </p:nvPr>
        </p:nvSpPr>
        <p:spPr/>
        <p:txBody>
          <a:bodyPr/>
          <a:lstStyle/>
          <a:p>
            <a:fld id="{BD2578D8-35CF-4043-AEC7-0BBE14C894F2}" type="slidenum">
              <a:rPr lang="en-US" smtClean="0"/>
              <a:t>8</a:t>
            </a:fld>
            <a:endParaRPr lang="en-US"/>
          </a:p>
        </p:txBody>
      </p:sp>
    </p:spTree>
    <p:extLst>
      <p:ext uri="{BB962C8B-B14F-4D97-AF65-F5344CB8AC3E}">
        <p14:creationId xmlns:p14="http://schemas.microsoft.com/office/powerpoint/2010/main" val="34824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memory is the “spatial scene”, a part of the spatial-visual system, or SVS. Although it’s uniquely non-symbolic, the spatial scene is similar to the other memories in Soar in that it is structured as a graph of composable units of knowledge, in this case 3D objects and their relationships. In the example on the slide, the top shows the 3D scene as it might be rendered, the bottom shows the representation of that scene in the spatial scene. The most important thing to note is the composability of the components. The car node collects the four wheel nodes and the chassis to make a more complex structure. The spatial scene enables an agent to imagine and reason on a 3D scene, for example by checking whether two objects intersect or determining the nearest other object to a source object. This is incredibly useful, but it is </a:t>
            </a:r>
            <a:r>
              <a:rPr lang="en-US" i="1" dirty="0"/>
              <a:t>not</a:t>
            </a:r>
            <a:r>
              <a:rPr lang="en-US" i="0" dirty="0"/>
              <a:t> visual reasoning. SVS has effectively no visual aspect, and so it cannot be used for visual reasoning.</a:t>
            </a:r>
            <a:endParaRPr lang="en-US" dirty="0"/>
          </a:p>
        </p:txBody>
      </p:sp>
      <p:sp>
        <p:nvSpPr>
          <p:cNvPr id="4" name="Slide Number Placeholder 3"/>
          <p:cNvSpPr>
            <a:spLocks noGrp="1"/>
          </p:cNvSpPr>
          <p:nvPr>
            <p:ph type="sldNum" sz="quarter" idx="5"/>
          </p:nvPr>
        </p:nvSpPr>
        <p:spPr/>
        <p:txBody>
          <a:bodyPr/>
          <a:lstStyle/>
          <a:p>
            <a:fld id="{BD2578D8-35CF-4043-AEC7-0BBE14C894F2}" type="slidenum">
              <a:rPr lang="en-US" smtClean="0"/>
              <a:t>9</a:t>
            </a:fld>
            <a:endParaRPr lang="en-US"/>
          </a:p>
        </p:txBody>
      </p:sp>
    </p:spTree>
    <p:extLst>
      <p:ext uri="{BB962C8B-B14F-4D97-AF65-F5344CB8AC3E}">
        <p14:creationId xmlns:p14="http://schemas.microsoft.com/office/powerpoint/2010/main" val="127151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ince</a:t>
            </a:r>
            <a:r>
              <a:rPr lang="en-US" dirty="0"/>
              <a:t> Soar was used as the foundation for this project, a brief overview is in order. At the core of Soar is working memory, a short-term memory which, together with procedural memory, is the core of Soar’s reasoning capabilities. Working memory is composed of symbols called working memory elements organized into a graph structure. Through flexible if-then rules stored in procedural memory, an agent can create complex symbolic structures which allow it to model and reason about the world. I go into more detail about how this works in my paper. The semantic and episodic memories are long-term memories with different functionalities. Semantic memory stores knowledge about the world which needs to be stored more permanently than working memory allows. Episodic memory stores “episodes,” basically snapshots of working memory at different points of the agent’s lifetime. More recently, a new memory was added, this one non-symbolic.</a:t>
            </a:r>
          </a:p>
          <a:p>
            <a:endParaRPr lang="en-US" dirty="0"/>
          </a:p>
          <a:p>
            <a:r>
              <a:rPr lang="en-US" dirty="0"/>
              <a:t>Notes: Present old diagram first, fade out old diagram, fade in new diagram representation of Soar, with text changes representing changes in diagram, adding in functionality</a:t>
            </a:r>
          </a:p>
        </p:txBody>
      </p:sp>
      <p:sp>
        <p:nvSpPr>
          <p:cNvPr id="4" name="Slide Number Placeholder 3"/>
          <p:cNvSpPr>
            <a:spLocks noGrp="1"/>
          </p:cNvSpPr>
          <p:nvPr>
            <p:ph type="sldNum" sz="quarter" idx="5"/>
          </p:nvPr>
        </p:nvSpPr>
        <p:spPr/>
        <p:txBody>
          <a:bodyPr/>
          <a:lstStyle/>
          <a:p>
            <a:fld id="{BD2578D8-35CF-4043-AEC7-0BBE14C894F2}" type="slidenum">
              <a:rPr lang="en-US" smtClean="0"/>
              <a:t>10</a:t>
            </a:fld>
            <a:endParaRPr lang="en-US"/>
          </a:p>
        </p:txBody>
      </p:sp>
    </p:spTree>
    <p:extLst>
      <p:ext uri="{BB962C8B-B14F-4D97-AF65-F5344CB8AC3E}">
        <p14:creationId xmlns:p14="http://schemas.microsoft.com/office/powerpoint/2010/main" val="1900691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Visual sensory memory is the first stop for new visual knowledge. It serves as a visual input buffer, providing a way for the agent to receive visual input from sensors such as a camera. In this example, the agent is shown an image of a w character on a black background. This image is copied exactly to VSM and held there until the next image is shown. Each time VSM receives a new image, it updates a symbol in symbolic working memory, alerting the agent that new visual input has arrived. VSM serves two key purposes. First, it allows the agent to connect to the outside world natively, rather than requiring a visual parser. Second, it gives the agent a dedicated buffer for direct visual input which is separate from the center of visual reasoning. This means that the agent always has access to up-to-date visual inputs regardless of the visual reasoning or manipulations it is doing.</a:t>
            </a:r>
          </a:p>
        </p:txBody>
      </p:sp>
      <p:sp>
        <p:nvSpPr>
          <p:cNvPr id="4" name="Slide Number Placeholder 3"/>
          <p:cNvSpPr>
            <a:spLocks noGrp="1"/>
          </p:cNvSpPr>
          <p:nvPr>
            <p:ph type="sldNum" sz="quarter" idx="5"/>
          </p:nvPr>
        </p:nvSpPr>
        <p:spPr/>
        <p:txBody>
          <a:bodyPr/>
          <a:lstStyle/>
          <a:p>
            <a:fld id="{BD2578D8-35CF-4043-AEC7-0BBE14C894F2}" type="slidenum">
              <a:rPr lang="en-US" smtClean="0"/>
              <a:t>11</a:t>
            </a:fld>
            <a:endParaRPr lang="en-US"/>
          </a:p>
        </p:txBody>
      </p:sp>
    </p:spTree>
    <p:extLst>
      <p:ext uri="{BB962C8B-B14F-4D97-AF65-F5344CB8AC3E}">
        <p14:creationId xmlns:p14="http://schemas.microsoft.com/office/powerpoint/2010/main" val="1821547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agent does need to do visual reasoning, visual working memory is where it happens. Visual working memory parallels its symbolic counterpart in several ways. Structurally, VWM is a graph of composable elements, much like both symbolic working memory and the spatial scene. In VWM, these elements are called visual working memory elements, or </a:t>
            </a:r>
            <a:r>
              <a:rPr lang="en-US" dirty="0" err="1"/>
              <a:t>vwmes</a:t>
            </a:r>
            <a:r>
              <a:rPr lang="en-US" dirty="0"/>
              <a:t>. VWMEs are image-like, composable visual representations. Right now they’re implemented as standard four-channel bitmaps, but that particular representation isn’t required. The diagram at the bottom left </a:t>
            </a:r>
            <a:r>
              <a:rPr lang="en-US" dirty="0" err="1"/>
              <a:t>kinda</a:t>
            </a:r>
            <a:r>
              <a:rPr lang="en-US" dirty="0"/>
              <a:t> illustrates the idea: each character in the word wow has an individual VWME, and these are combined to form a higher-level VWME which contains the entire word wow. Just like WM, VWM is the hub of visual reasoning, and all visual operations and manipulations happen here. These can take two forms. In that diagram I just pointed out, the edges actually serve as visual operations by defining a compositional relationship between the various VWMEs, merging them into the higher-level VWME. The other form works on a particular VWME itself using an operation (in this case, rotation) which is signaled by adding a specific WME structure to working memory. In order to facilitate visual-symbolic integration, visual working memory is connected to symbolic working memory through a designated symbolic WME structure.</a:t>
            </a:r>
          </a:p>
        </p:txBody>
      </p:sp>
      <p:sp>
        <p:nvSpPr>
          <p:cNvPr id="4" name="Slide Number Placeholder 3"/>
          <p:cNvSpPr>
            <a:spLocks noGrp="1"/>
          </p:cNvSpPr>
          <p:nvPr>
            <p:ph type="sldNum" sz="quarter" idx="5"/>
          </p:nvPr>
        </p:nvSpPr>
        <p:spPr/>
        <p:txBody>
          <a:bodyPr/>
          <a:lstStyle/>
          <a:p>
            <a:fld id="{BD2578D8-35CF-4043-AEC7-0BBE14C894F2}" type="slidenum">
              <a:rPr lang="en-US" smtClean="0"/>
              <a:t>12</a:t>
            </a:fld>
            <a:endParaRPr lang="en-US"/>
          </a:p>
        </p:txBody>
      </p:sp>
    </p:spTree>
    <p:extLst>
      <p:ext uri="{BB962C8B-B14F-4D97-AF65-F5344CB8AC3E}">
        <p14:creationId xmlns:p14="http://schemas.microsoft.com/office/powerpoint/2010/main" val="581069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E7BF-ACEB-402A-9E0B-6B05833E74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670137-C10F-45AC-8A27-F45E3EEFDE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B39F75-CA2C-4C3B-A8C0-D0522924EC32}"/>
              </a:ext>
            </a:extLst>
          </p:cNvPr>
          <p:cNvSpPr>
            <a:spLocks noGrp="1"/>
          </p:cNvSpPr>
          <p:nvPr>
            <p:ph type="dt" sz="half" idx="10"/>
          </p:nvPr>
        </p:nvSpPr>
        <p:spPr/>
        <p:txBody>
          <a:bodyPr/>
          <a:lstStyle/>
          <a:p>
            <a:fld id="{97D445A9-FB52-47F8-98D9-2EE1D4D4F328}" type="datetime1">
              <a:rPr lang="en-US" smtClean="0"/>
              <a:t>6/14/2021</a:t>
            </a:fld>
            <a:endParaRPr lang="en-US"/>
          </a:p>
        </p:txBody>
      </p:sp>
      <p:sp>
        <p:nvSpPr>
          <p:cNvPr id="5" name="Footer Placeholder 4">
            <a:extLst>
              <a:ext uri="{FF2B5EF4-FFF2-40B4-BE49-F238E27FC236}">
                <a16:creationId xmlns:a16="http://schemas.microsoft.com/office/drawing/2014/main" id="{2CD0E1DD-6E7D-4A5C-A7ED-4B5181CC4F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F4F0E-F06D-4101-9DC7-6B51861B758B}"/>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2432574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09E-6CB2-421C-9EB1-E37C5888B7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3C9848-AE8F-45D9-A702-A32A080C52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5A1F4-E3E6-4FE3-AA18-1372E118E5BC}"/>
              </a:ext>
            </a:extLst>
          </p:cNvPr>
          <p:cNvSpPr>
            <a:spLocks noGrp="1"/>
          </p:cNvSpPr>
          <p:nvPr>
            <p:ph type="dt" sz="half" idx="10"/>
          </p:nvPr>
        </p:nvSpPr>
        <p:spPr/>
        <p:txBody>
          <a:bodyPr/>
          <a:lstStyle/>
          <a:p>
            <a:fld id="{A83A42B0-E7C6-42B6-880A-5F77A0EE9589}" type="datetime1">
              <a:rPr lang="en-US" smtClean="0"/>
              <a:t>6/14/2021</a:t>
            </a:fld>
            <a:endParaRPr lang="en-US"/>
          </a:p>
        </p:txBody>
      </p:sp>
      <p:sp>
        <p:nvSpPr>
          <p:cNvPr id="5" name="Footer Placeholder 4">
            <a:extLst>
              <a:ext uri="{FF2B5EF4-FFF2-40B4-BE49-F238E27FC236}">
                <a16:creationId xmlns:a16="http://schemas.microsoft.com/office/drawing/2014/main" id="{F1D0D232-8E48-407E-AFAE-8EA2B6CDE0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95EDC-502B-451C-8BC1-6417F87B8B29}"/>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2142778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AB0A51-DF8F-47CD-91C3-FE1CAA1877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D989E-0574-4788-A2D9-6AD1B45BFB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38B82-2408-4912-A9B8-46BC12F452D3}"/>
              </a:ext>
            </a:extLst>
          </p:cNvPr>
          <p:cNvSpPr>
            <a:spLocks noGrp="1"/>
          </p:cNvSpPr>
          <p:nvPr>
            <p:ph type="dt" sz="half" idx="10"/>
          </p:nvPr>
        </p:nvSpPr>
        <p:spPr/>
        <p:txBody>
          <a:bodyPr/>
          <a:lstStyle/>
          <a:p>
            <a:fld id="{7A5CF488-E9E7-4B02-B4A0-435C5A9E19E1}" type="datetime1">
              <a:rPr lang="en-US" smtClean="0"/>
              <a:t>6/14/2021</a:t>
            </a:fld>
            <a:endParaRPr lang="en-US"/>
          </a:p>
        </p:txBody>
      </p:sp>
      <p:sp>
        <p:nvSpPr>
          <p:cNvPr id="5" name="Footer Placeholder 4">
            <a:extLst>
              <a:ext uri="{FF2B5EF4-FFF2-40B4-BE49-F238E27FC236}">
                <a16:creationId xmlns:a16="http://schemas.microsoft.com/office/drawing/2014/main" id="{202DFF3B-7E23-4871-962B-ED89FE668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DD9E7-3430-4726-AAD3-4B8DCBD731C6}"/>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2091992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A5CE-0AFE-4A30-B502-EA33CAFF9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13C73-B253-4F8B-B6D9-087C9E5EF9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5CCC4-ED87-4CC2-A610-0E4003D00C40}"/>
              </a:ext>
            </a:extLst>
          </p:cNvPr>
          <p:cNvSpPr>
            <a:spLocks noGrp="1"/>
          </p:cNvSpPr>
          <p:nvPr>
            <p:ph type="dt" sz="half" idx="10"/>
          </p:nvPr>
        </p:nvSpPr>
        <p:spPr/>
        <p:txBody>
          <a:bodyPr/>
          <a:lstStyle/>
          <a:p>
            <a:fld id="{311506EA-5089-47BE-9C63-2869E31FA618}" type="datetime1">
              <a:rPr lang="en-US" smtClean="0"/>
              <a:t>6/14/2021</a:t>
            </a:fld>
            <a:endParaRPr lang="en-US"/>
          </a:p>
        </p:txBody>
      </p:sp>
      <p:sp>
        <p:nvSpPr>
          <p:cNvPr id="5" name="Footer Placeholder 4">
            <a:extLst>
              <a:ext uri="{FF2B5EF4-FFF2-40B4-BE49-F238E27FC236}">
                <a16:creationId xmlns:a16="http://schemas.microsoft.com/office/drawing/2014/main" id="{4EA61715-331E-4C88-8D8A-73661BFBE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704A8-04FA-4114-9284-C07528AF2523}"/>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3000319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2EEFD-A7D5-44E0-AA71-E14679A8D2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8322B1-CDA5-4D8B-BE60-05F9DA057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F22BF5-4630-4025-BBEA-89DD40A4A6F1}"/>
              </a:ext>
            </a:extLst>
          </p:cNvPr>
          <p:cNvSpPr>
            <a:spLocks noGrp="1"/>
          </p:cNvSpPr>
          <p:nvPr>
            <p:ph type="dt" sz="half" idx="10"/>
          </p:nvPr>
        </p:nvSpPr>
        <p:spPr/>
        <p:txBody>
          <a:bodyPr/>
          <a:lstStyle/>
          <a:p>
            <a:fld id="{34B57D1F-D6EE-4E2F-B047-A08170B9E5EF}" type="datetime1">
              <a:rPr lang="en-US" smtClean="0"/>
              <a:t>6/14/2021</a:t>
            </a:fld>
            <a:endParaRPr lang="en-US"/>
          </a:p>
        </p:txBody>
      </p:sp>
      <p:sp>
        <p:nvSpPr>
          <p:cNvPr id="5" name="Footer Placeholder 4">
            <a:extLst>
              <a:ext uri="{FF2B5EF4-FFF2-40B4-BE49-F238E27FC236}">
                <a16:creationId xmlns:a16="http://schemas.microsoft.com/office/drawing/2014/main" id="{CD8F067A-ADB8-463C-8E1E-87FFE9E95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DC23D3-F515-426D-9169-5B3E2264AFF8}"/>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1616039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1BC9D-623B-4E38-B342-7622A4CA25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4FB758-E313-4D1E-BDB6-5CB00665EC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EB7F7C-5639-4889-8E92-50ED68535F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11EF38-E723-44B2-B186-E12AD17FB442}"/>
              </a:ext>
            </a:extLst>
          </p:cNvPr>
          <p:cNvSpPr>
            <a:spLocks noGrp="1"/>
          </p:cNvSpPr>
          <p:nvPr>
            <p:ph type="dt" sz="half" idx="10"/>
          </p:nvPr>
        </p:nvSpPr>
        <p:spPr/>
        <p:txBody>
          <a:bodyPr/>
          <a:lstStyle/>
          <a:p>
            <a:fld id="{5AE74956-FB5A-44AE-826E-631776E9ED77}" type="datetime1">
              <a:rPr lang="en-US" smtClean="0"/>
              <a:t>6/14/2021</a:t>
            </a:fld>
            <a:endParaRPr lang="en-US"/>
          </a:p>
        </p:txBody>
      </p:sp>
      <p:sp>
        <p:nvSpPr>
          <p:cNvPr id="6" name="Footer Placeholder 5">
            <a:extLst>
              <a:ext uri="{FF2B5EF4-FFF2-40B4-BE49-F238E27FC236}">
                <a16:creationId xmlns:a16="http://schemas.microsoft.com/office/drawing/2014/main" id="{F6D1C271-32C1-42EB-9AAB-A9243461B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C1B0AF-FED2-49DE-8D60-79DA0836B3EF}"/>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3066380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D8B82-9C6E-47F3-AD95-BB8A34B9AD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9C4B58-D8C0-4626-9266-89E033D87B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7C186A-4299-4CBB-B1D1-54167B1F42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6B2561-CF9A-4FFA-B411-5C16058A1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79BFFE-B9C5-4798-8CA6-4AB2BCDF06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E8099C-26C4-431F-8D17-4A2388762DAE}"/>
              </a:ext>
            </a:extLst>
          </p:cNvPr>
          <p:cNvSpPr>
            <a:spLocks noGrp="1"/>
          </p:cNvSpPr>
          <p:nvPr>
            <p:ph type="dt" sz="half" idx="10"/>
          </p:nvPr>
        </p:nvSpPr>
        <p:spPr/>
        <p:txBody>
          <a:bodyPr/>
          <a:lstStyle/>
          <a:p>
            <a:fld id="{AC2FE339-D362-4834-9E6C-ADAB1B75CC72}" type="datetime1">
              <a:rPr lang="en-US" smtClean="0"/>
              <a:t>6/14/2021</a:t>
            </a:fld>
            <a:endParaRPr lang="en-US"/>
          </a:p>
        </p:txBody>
      </p:sp>
      <p:sp>
        <p:nvSpPr>
          <p:cNvPr id="8" name="Footer Placeholder 7">
            <a:extLst>
              <a:ext uri="{FF2B5EF4-FFF2-40B4-BE49-F238E27FC236}">
                <a16:creationId xmlns:a16="http://schemas.microsoft.com/office/drawing/2014/main" id="{45224A71-9721-46CD-8435-88F9A3FA3E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5F9F1-FD31-4FC1-94E1-15739E4C75EA}"/>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895551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E497E-3BF0-48F1-A79A-9816BF487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78F23B-4C1B-40B1-95D4-19FA940962A2}"/>
              </a:ext>
            </a:extLst>
          </p:cNvPr>
          <p:cNvSpPr>
            <a:spLocks noGrp="1"/>
          </p:cNvSpPr>
          <p:nvPr>
            <p:ph type="dt" sz="half" idx="10"/>
          </p:nvPr>
        </p:nvSpPr>
        <p:spPr/>
        <p:txBody>
          <a:bodyPr/>
          <a:lstStyle/>
          <a:p>
            <a:fld id="{F91556E5-9D0A-4A7E-80DA-E024FDAE9FCD}" type="datetime1">
              <a:rPr lang="en-US" smtClean="0"/>
              <a:t>6/14/2021</a:t>
            </a:fld>
            <a:endParaRPr lang="en-US"/>
          </a:p>
        </p:txBody>
      </p:sp>
      <p:sp>
        <p:nvSpPr>
          <p:cNvPr id="4" name="Footer Placeholder 3">
            <a:extLst>
              <a:ext uri="{FF2B5EF4-FFF2-40B4-BE49-F238E27FC236}">
                <a16:creationId xmlns:a16="http://schemas.microsoft.com/office/drawing/2014/main" id="{3AB2FB89-2342-4E71-8A86-89D259FD9BB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1F9352-A3EA-4DE6-AA5C-5370FD8D8BE0}"/>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372638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4A8D1A-159A-4D5A-89E8-3ECDDE32F5E8}"/>
              </a:ext>
            </a:extLst>
          </p:cNvPr>
          <p:cNvSpPr>
            <a:spLocks noGrp="1"/>
          </p:cNvSpPr>
          <p:nvPr>
            <p:ph type="dt" sz="half" idx="10"/>
          </p:nvPr>
        </p:nvSpPr>
        <p:spPr/>
        <p:txBody>
          <a:bodyPr/>
          <a:lstStyle/>
          <a:p>
            <a:fld id="{E067B094-4ABE-4AA2-863E-21F3DA982744}" type="datetime1">
              <a:rPr lang="en-US" smtClean="0"/>
              <a:t>6/14/2021</a:t>
            </a:fld>
            <a:endParaRPr lang="en-US"/>
          </a:p>
        </p:txBody>
      </p:sp>
      <p:sp>
        <p:nvSpPr>
          <p:cNvPr id="3" name="Footer Placeholder 2">
            <a:extLst>
              <a:ext uri="{FF2B5EF4-FFF2-40B4-BE49-F238E27FC236}">
                <a16:creationId xmlns:a16="http://schemas.microsoft.com/office/drawing/2014/main" id="{E1866382-9EC4-422F-9794-CF61263E8C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30C07-4C1C-49D8-89AA-09F0056BBDDD}"/>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105465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FF8E3-64EC-4F4B-9880-15C5E7106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6893DA-CA9C-42AA-BDE7-6F55062C02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828285-83D6-4447-A29D-882B378FFB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656EC2-42AB-4CCC-A5B2-C1D8C3D57D4D}"/>
              </a:ext>
            </a:extLst>
          </p:cNvPr>
          <p:cNvSpPr>
            <a:spLocks noGrp="1"/>
          </p:cNvSpPr>
          <p:nvPr>
            <p:ph type="dt" sz="half" idx="10"/>
          </p:nvPr>
        </p:nvSpPr>
        <p:spPr/>
        <p:txBody>
          <a:bodyPr/>
          <a:lstStyle/>
          <a:p>
            <a:fld id="{85A19801-0C81-4A91-AB7B-EE79A8284FAC}" type="datetime1">
              <a:rPr lang="en-US" smtClean="0"/>
              <a:t>6/14/2021</a:t>
            </a:fld>
            <a:endParaRPr lang="en-US"/>
          </a:p>
        </p:txBody>
      </p:sp>
      <p:sp>
        <p:nvSpPr>
          <p:cNvPr id="6" name="Footer Placeholder 5">
            <a:extLst>
              <a:ext uri="{FF2B5EF4-FFF2-40B4-BE49-F238E27FC236}">
                <a16:creationId xmlns:a16="http://schemas.microsoft.com/office/drawing/2014/main" id="{353353AF-7F89-4FF3-849C-972017B82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E1E69-E745-453D-A25D-21F89012800C}"/>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13713156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EF83-F25E-4B46-892C-6792ABDA76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6CAF2E-3AC7-4B10-8344-C6CD5F6CA6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F2717C-6031-4AC0-8739-B20316463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AB9B40-039B-4512-9417-A05059DE1E66}"/>
              </a:ext>
            </a:extLst>
          </p:cNvPr>
          <p:cNvSpPr>
            <a:spLocks noGrp="1"/>
          </p:cNvSpPr>
          <p:nvPr>
            <p:ph type="dt" sz="half" idx="10"/>
          </p:nvPr>
        </p:nvSpPr>
        <p:spPr/>
        <p:txBody>
          <a:bodyPr/>
          <a:lstStyle/>
          <a:p>
            <a:fld id="{2DFD2B06-CD2F-4894-A277-935C49038ACF}" type="datetime1">
              <a:rPr lang="en-US" smtClean="0"/>
              <a:t>6/14/2021</a:t>
            </a:fld>
            <a:endParaRPr lang="en-US"/>
          </a:p>
        </p:txBody>
      </p:sp>
      <p:sp>
        <p:nvSpPr>
          <p:cNvPr id="6" name="Footer Placeholder 5">
            <a:extLst>
              <a:ext uri="{FF2B5EF4-FFF2-40B4-BE49-F238E27FC236}">
                <a16:creationId xmlns:a16="http://schemas.microsoft.com/office/drawing/2014/main" id="{10ED37D1-8574-47E5-9F36-A772FFF742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6E4645-C980-4BCD-829F-1B68EC07D5C0}"/>
              </a:ext>
            </a:extLst>
          </p:cNvPr>
          <p:cNvSpPr>
            <a:spLocks noGrp="1"/>
          </p:cNvSpPr>
          <p:nvPr>
            <p:ph type="sldNum" sz="quarter" idx="12"/>
          </p:nvPr>
        </p:nvSpPr>
        <p:spPr/>
        <p:txBody>
          <a:bodyPr/>
          <a:lstStyle/>
          <a:p>
            <a:fld id="{B71F4361-184A-4A08-BEA5-E95DD1806974}" type="slidenum">
              <a:rPr lang="en-US" smtClean="0"/>
              <a:t>‹#›</a:t>
            </a:fld>
            <a:endParaRPr lang="en-US"/>
          </a:p>
        </p:txBody>
      </p:sp>
    </p:spTree>
    <p:extLst>
      <p:ext uri="{BB962C8B-B14F-4D97-AF65-F5344CB8AC3E}">
        <p14:creationId xmlns:p14="http://schemas.microsoft.com/office/powerpoint/2010/main" val="127625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9925D2-AF02-4B1C-93A6-642FE87428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364FD1-C8E6-4F3B-9E4D-D52399DDA1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CD9BE-9EDC-4342-9FB2-8BE1CFB3B0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D86760-600A-4A2B-84DA-411113FE9EDF}" type="datetime1">
              <a:rPr lang="en-US" smtClean="0"/>
              <a:t>6/14/2021</a:t>
            </a:fld>
            <a:endParaRPr lang="en-US"/>
          </a:p>
        </p:txBody>
      </p:sp>
      <p:sp>
        <p:nvSpPr>
          <p:cNvPr id="5" name="Footer Placeholder 4">
            <a:extLst>
              <a:ext uri="{FF2B5EF4-FFF2-40B4-BE49-F238E27FC236}">
                <a16:creationId xmlns:a16="http://schemas.microsoft.com/office/drawing/2014/main" id="{A02DD1E2-E913-427C-A1ED-BF5F44A22E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3D9BB1-4A0E-4EF4-92C6-8B31321784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1F4361-184A-4A08-BEA5-E95DD1806974}" type="slidenum">
              <a:rPr lang="en-US" smtClean="0"/>
              <a:t>‹#›</a:t>
            </a:fld>
            <a:endParaRPr lang="en-US"/>
          </a:p>
        </p:txBody>
      </p:sp>
    </p:spTree>
    <p:extLst>
      <p:ext uri="{BB962C8B-B14F-4D97-AF65-F5344CB8AC3E}">
        <p14:creationId xmlns:p14="http://schemas.microsoft.com/office/powerpoint/2010/main" val="83864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1.sv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27.svg"/><Relationship Id="rId13"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 Id="rId14" Type="http://schemas.openxmlformats.org/officeDocument/2006/relationships/image" Target="../media/image11.svg"/></Relationships>
</file>

<file path=ppt/slides/_rels/slide43.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notesSlide" Target="../notesSlides/notesSlide22.xml"/><Relationship Id="rId16" Type="http://schemas.openxmlformats.org/officeDocument/2006/relationships/image" Target="../media/image45.svg"/><Relationship Id="rId1" Type="http://schemas.openxmlformats.org/officeDocument/2006/relationships/slideLayout" Target="../slideLayouts/slideLayout2.xml"/><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4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 Id="rId14" Type="http://schemas.openxmlformats.org/officeDocument/2006/relationships/image" Target="../media/image43.svg"/></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97884-7BC0-458F-96F3-D4A7EA46868D}"/>
              </a:ext>
            </a:extLst>
          </p:cNvPr>
          <p:cNvSpPr>
            <a:spLocks noGrp="1"/>
          </p:cNvSpPr>
          <p:nvPr>
            <p:ph type="ctrTitle"/>
          </p:nvPr>
        </p:nvSpPr>
        <p:spPr>
          <a:xfrm>
            <a:off x="1524000" y="1122363"/>
            <a:ext cx="9144000" cy="2387600"/>
          </a:xfrm>
        </p:spPr>
        <p:txBody>
          <a:bodyPr anchor="ctr">
            <a:normAutofit/>
          </a:bodyPr>
          <a:lstStyle/>
          <a:p>
            <a:r>
              <a:rPr lang="en-US" dirty="0"/>
              <a:t>Integrating Visual Reasoning into a Cognitive Architecture</a:t>
            </a:r>
          </a:p>
        </p:txBody>
      </p:sp>
      <p:sp>
        <p:nvSpPr>
          <p:cNvPr id="3" name="Subtitle 2">
            <a:extLst>
              <a:ext uri="{FF2B5EF4-FFF2-40B4-BE49-F238E27FC236}">
                <a16:creationId xmlns:a16="http://schemas.microsoft.com/office/drawing/2014/main" id="{CBB3F290-1502-4D1F-8DC9-D15B5A850082}"/>
              </a:ext>
            </a:extLst>
          </p:cNvPr>
          <p:cNvSpPr>
            <a:spLocks noGrp="1"/>
          </p:cNvSpPr>
          <p:nvPr>
            <p:ph type="subTitle" idx="1"/>
          </p:nvPr>
        </p:nvSpPr>
        <p:spPr>
          <a:xfrm>
            <a:off x="1524000" y="3602038"/>
            <a:ext cx="9144000" cy="1655762"/>
          </a:xfrm>
        </p:spPr>
        <p:txBody>
          <a:bodyPr anchor="ctr">
            <a:normAutofit/>
          </a:bodyPr>
          <a:lstStyle/>
          <a:p>
            <a:r>
              <a:rPr lang="en-US" dirty="0"/>
              <a:t>James Boggs</a:t>
            </a:r>
          </a:p>
          <a:p>
            <a:r>
              <a:rPr lang="en-US" dirty="0"/>
              <a:t>University of Michigan</a:t>
            </a:r>
          </a:p>
        </p:txBody>
      </p:sp>
      <p:sp>
        <p:nvSpPr>
          <p:cNvPr id="5" name="Slide Number Placeholder 4">
            <a:extLst>
              <a:ext uri="{FF2B5EF4-FFF2-40B4-BE49-F238E27FC236}">
                <a16:creationId xmlns:a16="http://schemas.microsoft.com/office/drawing/2014/main" id="{631653F2-125B-4804-9115-C8E5AB93CF6A}"/>
              </a:ext>
            </a:extLst>
          </p:cNvPr>
          <p:cNvSpPr>
            <a:spLocks noGrp="1"/>
          </p:cNvSpPr>
          <p:nvPr>
            <p:ph type="sldNum" sz="quarter" idx="12"/>
          </p:nvPr>
        </p:nvSpPr>
        <p:spPr/>
        <p:txBody>
          <a:bodyPr/>
          <a:lstStyle/>
          <a:p>
            <a:fld id="{B71F4361-184A-4A08-BEA5-E95DD1806974}" type="slidenum">
              <a:rPr lang="en-US" smtClean="0"/>
              <a:t>1</a:t>
            </a:fld>
            <a:endParaRPr lang="en-US"/>
          </a:p>
        </p:txBody>
      </p:sp>
    </p:spTree>
    <p:extLst>
      <p:ext uri="{BB962C8B-B14F-4D97-AF65-F5344CB8AC3E}">
        <p14:creationId xmlns:p14="http://schemas.microsoft.com/office/powerpoint/2010/main" val="157124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FD825-DCF6-4202-A352-F8F73ACB1ED5}"/>
              </a:ext>
            </a:extLst>
          </p:cNvPr>
          <p:cNvSpPr>
            <a:spLocks noGrp="1"/>
          </p:cNvSpPr>
          <p:nvPr>
            <p:ph type="title"/>
          </p:nvPr>
        </p:nvSpPr>
        <p:spPr/>
        <p:txBody>
          <a:bodyPr>
            <a:normAutofit/>
          </a:bodyPr>
          <a:lstStyle/>
          <a:p>
            <a:r>
              <a:rPr lang="en-US" dirty="0"/>
              <a:t>Soar</a:t>
            </a:r>
          </a:p>
        </p:txBody>
      </p:sp>
      <p:sp>
        <p:nvSpPr>
          <p:cNvPr id="3" name="Content Placeholder 2">
            <a:extLst>
              <a:ext uri="{FF2B5EF4-FFF2-40B4-BE49-F238E27FC236}">
                <a16:creationId xmlns:a16="http://schemas.microsoft.com/office/drawing/2014/main" id="{03BA52AC-DC54-46A1-AB12-0B30C6FDCD80}"/>
              </a:ext>
            </a:extLst>
          </p:cNvPr>
          <p:cNvSpPr>
            <a:spLocks noGrp="1"/>
          </p:cNvSpPr>
          <p:nvPr>
            <p:ph sz="half" idx="1"/>
          </p:nvPr>
        </p:nvSpPr>
        <p:spPr>
          <a:xfrm>
            <a:off x="838200" y="1822460"/>
            <a:ext cx="4378326" cy="4351338"/>
          </a:xfrm>
        </p:spPr>
        <p:txBody>
          <a:bodyPr>
            <a:normAutofit fontScale="70000" lnSpcReduction="20000"/>
          </a:bodyPr>
          <a:lstStyle/>
          <a:p>
            <a:r>
              <a:rPr lang="en-US" u="sng" dirty="0"/>
              <a:t>Working memory</a:t>
            </a:r>
            <a:r>
              <a:rPr lang="en-US" dirty="0"/>
              <a:t>: short-term goal-oriented knowledge</a:t>
            </a:r>
          </a:p>
          <a:p>
            <a:r>
              <a:rPr lang="en-US" u="sng" dirty="0"/>
              <a:t>Procedural memory</a:t>
            </a:r>
            <a:r>
              <a:rPr lang="en-US" dirty="0"/>
              <a:t>: long-term knowledge of symbol manipulation rules</a:t>
            </a:r>
          </a:p>
          <a:p>
            <a:r>
              <a:rPr lang="en-US" u="sng" dirty="0"/>
              <a:t>Semantic memory</a:t>
            </a:r>
            <a:r>
              <a:rPr lang="en-US" dirty="0"/>
              <a:t>: long-term goal-agnostic knowledge</a:t>
            </a:r>
          </a:p>
          <a:p>
            <a:r>
              <a:rPr lang="en-US" u="sng" dirty="0"/>
              <a:t>Episodic memory</a:t>
            </a:r>
            <a:r>
              <a:rPr lang="en-US" dirty="0"/>
              <a:t>: snapshots of working memory across time</a:t>
            </a:r>
          </a:p>
          <a:p>
            <a:r>
              <a:rPr lang="en-US" u="sng" dirty="0"/>
              <a:t>SVS</a:t>
            </a:r>
            <a:r>
              <a:rPr lang="en-US" dirty="0"/>
              <a:t>: spatial quantitative knowledge in 3D</a:t>
            </a:r>
          </a:p>
          <a:p>
            <a:r>
              <a:rPr lang="en-US" dirty="0"/>
              <a:t>Lacks image-based visual reasoning</a:t>
            </a:r>
          </a:p>
          <a:p>
            <a:r>
              <a:rPr lang="en-US" dirty="0"/>
              <a:t>Lacks visual-symbolic connections, especially in long-term memories</a:t>
            </a:r>
          </a:p>
        </p:txBody>
      </p:sp>
      <p:sp>
        <p:nvSpPr>
          <p:cNvPr id="5" name="Slide Number Placeholder 4">
            <a:extLst>
              <a:ext uri="{FF2B5EF4-FFF2-40B4-BE49-F238E27FC236}">
                <a16:creationId xmlns:a16="http://schemas.microsoft.com/office/drawing/2014/main" id="{16E5F299-283B-4A18-8619-E9A6766A315B}"/>
              </a:ext>
            </a:extLst>
          </p:cNvPr>
          <p:cNvSpPr>
            <a:spLocks noGrp="1"/>
          </p:cNvSpPr>
          <p:nvPr>
            <p:ph type="sldNum" sz="quarter" idx="12"/>
          </p:nvPr>
        </p:nvSpPr>
        <p:spPr/>
        <p:txBody>
          <a:bodyPr>
            <a:normAutofit/>
          </a:bodyPr>
          <a:lstStyle/>
          <a:p>
            <a:fld id="{B71F4361-184A-4A08-BEA5-E95DD1806974}" type="slidenum">
              <a:rPr lang="en-US"/>
              <a:pPr/>
              <a:t>10</a:t>
            </a:fld>
            <a:endParaRPr lang="en-US"/>
          </a:p>
        </p:txBody>
      </p:sp>
      <p:pic>
        <p:nvPicPr>
          <p:cNvPr id="7" name="Picture 6" descr="Diagram&#10;&#10;Description automatically generated">
            <a:extLst>
              <a:ext uri="{FF2B5EF4-FFF2-40B4-BE49-F238E27FC236}">
                <a16:creationId xmlns:a16="http://schemas.microsoft.com/office/drawing/2014/main" id="{5E805CBE-E2BC-4792-8985-713362F04E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558" y="136525"/>
            <a:ext cx="5743575" cy="6270625"/>
          </a:xfrm>
          <a:prstGeom prst="rect">
            <a:avLst/>
          </a:prstGeom>
        </p:spPr>
      </p:pic>
      <p:sp>
        <p:nvSpPr>
          <p:cNvPr id="10" name="Title 1">
            <a:extLst>
              <a:ext uri="{FF2B5EF4-FFF2-40B4-BE49-F238E27FC236}">
                <a16:creationId xmlns:a16="http://schemas.microsoft.com/office/drawing/2014/main" id="{4A5264E6-AE6D-429F-BD14-9CA78F91E658}"/>
              </a:ext>
            </a:extLst>
          </p:cNvPr>
          <p:cNvSpPr txBox="1">
            <a:spLocks/>
          </p:cNvSpPr>
          <p:nvPr/>
        </p:nvSpPr>
        <p:spPr>
          <a:xfrm>
            <a:off x="838200" y="3682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Soar</a:t>
            </a:r>
            <a:r>
              <a:rPr lang="en-US" dirty="0">
                <a:solidFill>
                  <a:schemeClr val="accent6">
                    <a:lumMod val="60000"/>
                    <a:lumOff val="40000"/>
                  </a:schemeClr>
                </a:solidFill>
              </a:rPr>
              <a:t>-SVS2</a:t>
            </a:r>
          </a:p>
        </p:txBody>
      </p:sp>
      <p:pic>
        <p:nvPicPr>
          <p:cNvPr id="17" name="Picture 16" descr="Diagram&#10;&#10;Description automatically generated">
            <a:extLst>
              <a:ext uri="{FF2B5EF4-FFF2-40B4-BE49-F238E27FC236}">
                <a16:creationId xmlns:a16="http://schemas.microsoft.com/office/drawing/2014/main" id="{93D543D7-6BC8-496B-8C9F-8ABDBE7AE4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6701" y="136525"/>
            <a:ext cx="6684432" cy="6454775"/>
          </a:xfrm>
          <a:prstGeom prst="rect">
            <a:avLst/>
          </a:prstGeom>
        </p:spPr>
      </p:pic>
      <p:sp>
        <p:nvSpPr>
          <p:cNvPr id="18" name="Content Placeholder 2">
            <a:extLst>
              <a:ext uri="{FF2B5EF4-FFF2-40B4-BE49-F238E27FC236}">
                <a16:creationId xmlns:a16="http://schemas.microsoft.com/office/drawing/2014/main" id="{CC6B5068-52C0-49F2-93F0-B544EE5D2E84}"/>
              </a:ext>
            </a:extLst>
          </p:cNvPr>
          <p:cNvSpPr txBox="1">
            <a:spLocks/>
          </p:cNvSpPr>
          <p:nvPr/>
        </p:nvSpPr>
        <p:spPr>
          <a:xfrm>
            <a:off x="838200" y="1825625"/>
            <a:ext cx="4378326" cy="466408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u="sng" dirty="0"/>
              <a:t>Working memory</a:t>
            </a:r>
            <a:r>
              <a:rPr lang="en-US" dirty="0"/>
              <a:t>: short-term goal-oriented knowledge</a:t>
            </a:r>
          </a:p>
          <a:p>
            <a:r>
              <a:rPr lang="en-US" u="sng" dirty="0"/>
              <a:t>Procedural memory</a:t>
            </a:r>
            <a:r>
              <a:rPr lang="en-US" dirty="0"/>
              <a:t>: long-term knowledge of symbol manipulation rules</a:t>
            </a:r>
          </a:p>
          <a:p>
            <a:r>
              <a:rPr lang="en-US" u="sng" dirty="0"/>
              <a:t>Semantic memory</a:t>
            </a:r>
            <a:r>
              <a:rPr lang="en-US" dirty="0"/>
              <a:t>: long-term goal-agnostic knowledge</a:t>
            </a:r>
          </a:p>
          <a:p>
            <a:r>
              <a:rPr lang="en-US" u="sng" dirty="0"/>
              <a:t>Episodic memory</a:t>
            </a:r>
            <a:r>
              <a:rPr lang="en-US" dirty="0"/>
              <a:t>: snapshots of working memory across time</a:t>
            </a:r>
          </a:p>
          <a:p>
            <a:r>
              <a:rPr lang="en-US" u="sng" dirty="0"/>
              <a:t>SVS</a:t>
            </a:r>
            <a:r>
              <a:rPr lang="en-US" dirty="0"/>
              <a:t>: spatial quantitative knowledge in 3D</a:t>
            </a:r>
          </a:p>
          <a:p>
            <a:r>
              <a:rPr lang="en-US" u="sng" dirty="0"/>
              <a:t>VWM</a:t>
            </a:r>
            <a:r>
              <a:rPr lang="en-US" dirty="0"/>
              <a:t>: short-term visual memory, center of visual reasoning</a:t>
            </a:r>
          </a:p>
          <a:p>
            <a:r>
              <a:rPr lang="en-US" u="sng" dirty="0"/>
              <a:t>VLTM</a:t>
            </a:r>
            <a:r>
              <a:rPr lang="en-US" dirty="0"/>
              <a:t>: Long-term visual knowledge with connections to symbolic</a:t>
            </a:r>
          </a:p>
          <a:p>
            <a:r>
              <a:rPr lang="en-US" u="sng" dirty="0"/>
              <a:t>VSM</a:t>
            </a:r>
            <a:r>
              <a:rPr lang="en-US" dirty="0"/>
              <a:t>: visual input buffer</a:t>
            </a:r>
            <a:endParaRPr lang="en-US" u="sng" dirty="0"/>
          </a:p>
        </p:txBody>
      </p:sp>
    </p:spTree>
    <p:extLst>
      <p:ext uri="{BB962C8B-B14F-4D97-AF65-F5344CB8AC3E}">
        <p14:creationId xmlns:p14="http://schemas.microsoft.com/office/powerpoint/2010/main" val="862792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xit" presetSubtype="0" fill="hold"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0" end="0"/>
                                            </p:txEl>
                                          </p:spTgt>
                                        </p:tgtEl>
                                      </p:cBhvr>
                                    </p:animEffect>
                                    <p:set>
                                      <p:cBhvr>
                                        <p:cTn id="16" dur="1" fill="hold">
                                          <p:stCondLst>
                                            <p:cond delay="499"/>
                                          </p:stCondLst>
                                        </p:cTn>
                                        <p:tgtEl>
                                          <p:spTgt spid="3">
                                            <p:txEl>
                                              <p:pRg st="0" end="0"/>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1" end="1"/>
                                            </p:txEl>
                                          </p:spTgt>
                                        </p:tgtEl>
                                      </p:cBhvr>
                                    </p:animEffect>
                                    <p:set>
                                      <p:cBhvr>
                                        <p:cTn id="19" dur="1" fill="hold">
                                          <p:stCondLst>
                                            <p:cond delay="499"/>
                                          </p:stCondLst>
                                        </p:cTn>
                                        <p:tgtEl>
                                          <p:spTgt spid="3">
                                            <p:txEl>
                                              <p:pRg st="1" end="1"/>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2" end="2"/>
                                            </p:txEl>
                                          </p:spTgt>
                                        </p:tgtEl>
                                      </p:cBhvr>
                                    </p:animEffect>
                                    <p:set>
                                      <p:cBhvr>
                                        <p:cTn id="22" dur="1" fill="hold">
                                          <p:stCondLst>
                                            <p:cond delay="499"/>
                                          </p:stCondLst>
                                        </p:cTn>
                                        <p:tgtEl>
                                          <p:spTgt spid="3">
                                            <p:txEl>
                                              <p:pRg st="2" end="2"/>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
                                            <p:txEl>
                                              <p:pRg st="3" end="3"/>
                                            </p:txEl>
                                          </p:spTgt>
                                        </p:tgtEl>
                                      </p:cBhvr>
                                    </p:animEffect>
                                    <p:set>
                                      <p:cBhvr>
                                        <p:cTn id="25" dur="1" fill="hold">
                                          <p:stCondLst>
                                            <p:cond delay="499"/>
                                          </p:stCondLst>
                                        </p:cTn>
                                        <p:tgtEl>
                                          <p:spTgt spid="3">
                                            <p:txEl>
                                              <p:pRg st="3" end="3"/>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3">
                                            <p:txEl>
                                              <p:pRg st="4" end="4"/>
                                            </p:txEl>
                                          </p:spTgt>
                                        </p:tgtEl>
                                      </p:cBhvr>
                                    </p:animEffect>
                                    <p:set>
                                      <p:cBhvr>
                                        <p:cTn id="28" dur="1" fill="hold">
                                          <p:stCondLst>
                                            <p:cond delay="499"/>
                                          </p:stCondLst>
                                        </p:cTn>
                                        <p:tgtEl>
                                          <p:spTgt spid="3">
                                            <p:txEl>
                                              <p:pRg st="4" end="4"/>
                                            </p:txEl>
                                          </p:spTgt>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3">
                                            <p:txEl>
                                              <p:pRg st="5" end="5"/>
                                            </p:txEl>
                                          </p:spTgt>
                                        </p:tgtEl>
                                      </p:cBhvr>
                                    </p:animEffect>
                                    <p:set>
                                      <p:cBhvr>
                                        <p:cTn id="31" dur="1" fill="hold">
                                          <p:stCondLst>
                                            <p:cond delay="499"/>
                                          </p:stCondLst>
                                        </p:cTn>
                                        <p:tgtEl>
                                          <p:spTgt spid="3">
                                            <p:txEl>
                                              <p:pRg st="5" end="5"/>
                                            </p:txEl>
                                          </p:spTgt>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3">
                                            <p:txEl>
                                              <p:pRg st="6" end="6"/>
                                            </p:txEl>
                                          </p:spTgt>
                                        </p:tgtEl>
                                      </p:cBhvr>
                                    </p:animEffect>
                                    <p:set>
                                      <p:cBhvr>
                                        <p:cTn id="34" dur="1" fill="hold">
                                          <p:stCondLst>
                                            <p:cond delay="499"/>
                                          </p:stCondLst>
                                        </p:cTn>
                                        <p:tgtEl>
                                          <p:spTgt spid="3">
                                            <p:txEl>
                                              <p:pRg st="6" end="6"/>
                                            </p:txEl>
                                          </p:spTgt>
                                        </p:tgtEl>
                                        <p:attrNameLst>
                                          <p:attrName>style.visibility</p:attrName>
                                        </p:attrNameLst>
                                      </p:cBhvr>
                                      <p:to>
                                        <p:strVal val="hidden"/>
                                      </p:to>
                                    </p:set>
                                  </p:childTnLst>
                                </p:cTn>
                              </p:par>
                              <p:par>
                                <p:cTn id="35" presetID="10"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203B-48BC-4DF1-8420-BF5A433DF53A}"/>
              </a:ext>
            </a:extLst>
          </p:cNvPr>
          <p:cNvSpPr>
            <a:spLocks noGrp="1"/>
          </p:cNvSpPr>
          <p:nvPr>
            <p:ph type="title"/>
          </p:nvPr>
        </p:nvSpPr>
        <p:spPr>
          <a:xfrm>
            <a:off x="841248" y="365125"/>
            <a:ext cx="9328784" cy="1325563"/>
          </a:xfrm>
        </p:spPr>
        <p:txBody>
          <a:bodyPr>
            <a:normAutofit/>
          </a:bodyPr>
          <a:lstStyle/>
          <a:p>
            <a:r>
              <a:rPr lang="en-US" dirty="0"/>
              <a:t>Visual Sensory Memory</a:t>
            </a:r>
          </a:p>
        </p:txBody>
      </p:sp>
      <p:sp>
        <p:nvSpPr>
          <p:cNvPr id="3" name="Content Placeholder 2">
            <a:extLst>
              <a:ext uri="{FF2B5EF4-FFF2-40B4-BE49-F238E27FC236}">
                <a16:creationId xmlns:a16="http://schemas.microsoft.com/office/drawing/2014/main" id="{724515A6-CA32-425C-BC5C-D46E0AD84CAB}"/>
              </a:ext>
            </a:extLst>
          </p:cNvPr>
          <p:cNvSpPr>
            <a:spLocks noGrp="1"/>
          </p:cNvSpPr>
          <p:nvPr>
            <p:ph idx="1"/>
          </p:nvPr>
        </p:nvSpPr>
        <p:spPr>
          <a:xfrm>
            <a:off x="841248" y="1825625"/>
            <a:ext cx="9328785" cy="4351338"/>
          </a:xfrm>
        </p:spPr>
        <p:txBody>
          <a:bodyPr>
            <a:normAutofit/>
          </a:bodyPr>
          <a:lstStyle/>
          <a:p>
            <a:r>
              <a:rPr lang="en-US" dirty="0"/>
              <a:t>Purpose:</a:t>
            </a:r>
          </a:p>
          <a:p>
            <a:pPr lvl="1"/>
            <a:r>
              <a:rPr lang="en-US" dirty="0"/>
              <a:t>Holds visual input from sensors</a:t>
            </a:r>
          </a:p>
          <a:p>
            <a:pPr lvl="1"/>
            <a:r>
              <a:rPr lang="en-US" dirty="0"/>
              <a:t>Enables easy separation between mental and perceptual imagery</a:t>
            </a:r>
          </a:p>
        </p:txBody>
      </p:sp>
      <p:sp>
        <p:nvSpPr>
          <p:cNvPr id="4" name="Slide Number Placeholder 3">
            <a:extLst>
              <a:ext uri="{FF2B5EF4-FFF2-40B4-BE49-F238E27FC236}">
                <a16:creationId xmlns:a16="http://schemas.microsoft.com/office/drawing/2014/main" id="{EAD188D5-5658-4B7C-AE4C-499CDE8A7694}"/>
              </a:ext>
            </a:extLst>
          </p:cNvPr>
          <p:cNvSpPr>
            <a:spLocks noGrp="1"/>
          </p:cNvSpPr>
          <p:nvPr>
            <p:ph type="sldNum" sz="quarter" idx="12"/>
          </p:nvPr>
        </p:nvSpPr>
        <p:spPr/>
        <p:txBody>
          <a:bodyPr/>
          <a:lstStyle/>
          <a:p>
            <a:fld id="{B71F4361-184A-4A08-BEA5-E95DD1806974}" type="slidenum">
              <a:rPr lang="en-US" smtClean="0"/>
              <a:t>11</a:t>
            </a:fld>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EE147263-8FFB-4B29-B64C-45A23CB01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248" y="4256723"/>
            <a:ext cx="1219200" cy="1219200"/>
          </a:xfrm>
          <a:prstGeom prst="rect">
            <a:avLst/>
          </a:prstGeom>
        </p:spPr>
      </p:pic>
      <p:pic>
        <p:nvPicPr>
          <p:cNvPr id="8" name="Graphic 7" descr="Web cam with solid fill">
            <a:extLst>
              <a:ext uri="{FF2B5EF4-FFF2-40B4-BE49-F238E27FC236}">
                <a16:creationId xmlns:a16="http://schemas.microsoft.com/office/drawing/2014/main" id="{D58B365D-C106-4FDF-9380-2EC2F14B2F1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06574" y="4454843"/>
            <a:ext cx="914400" cy="914400"/>
          </a:xfrm>
          <a:prstGeom prst="rect">
            <a:avLst/>
          </a:prstGeom>
        </p:spPr>
      </p:pic>
      <p:sp>
        <p:nvSpPr>
          <p:cNvPr id="6" name="Trapezoid 5">
            <a:extLst>
              <a:ext uri="{FF2B5EF4-FFF2-40B4-BE49-F238E27FC236}">
                <a16:creationId xmlns:a16="http://schemas.microsoft.com/office/drawing/2014/main" id="{D1292571-7A70-478D-9AFF-970CA2C12E4E}"/>
              </a:ext>
            </a:extLst>
          </p:cNvPr>
          <p:cNvSpPr/>
          <p:nvPr/>
        </p:nvSpPr>
        <p:spPr>
          <a:xfrm rot="5400000">
            <a:off x="1905000" y="4500563"/>
            <a:ext cx="1219200" cy="731520"/>
          </a:xfrm>
          <a:prstGeom prst="trapezoid">
            <a:avLst>
              <a:gd name="adj" fmla="val 6458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E8BEE63-3CD4-407B-9431-81D784AAAE75}"/>
              </a:ext>
            </a:extLst>
          </p:cNvPr>
          <p:cNvSpPr/>
          <p:nvPr/>
        </p:nvSpPr>
        <p:spPr>
          <a:xfrm>
            <a:off x="4178708" y="3535680"/>
            <a:ext cx="1739492" cy="2123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Sensory Memory</a:t>
            </a:r>
          </a:p>
        </p:txBody>
      </p:sp>
      <p:sp>
        <p:nvSpPr>
          <p:cNvPr id="11" name="Arrow: Right 10">
            <a:extLst>
              <a:ext uri="{FF2B5EF4-FFF2-40B4-BE49-F238E27FC236}">
                <a16:creationId xmlns:a16="http://schemas.microsoft.com/office/drawing/2014/main" id="{4E9B5044-086C-4899-A0F5-251B8AF98B66}"/>
              </a:ext>
            </a:extLst>
          </p:cNvPr>
          <p:cNvSpPr/>
          <p:nvPr/>
        </p:nvSpPr>
        <p:spPr>
          <a:xfrm>
            <a:off x="3497747" y="4729163"/>
            <a:ext cx="57912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3" name="Picture 12" descr="Graphical user interface&#10;&#10;Description automatically generated with medium confidence">
            <a:extLst>
              <a:ext uri="{FF2B5EF4-FFF2-40B4-BE49-F238E27FC236}">
                <a16:creationId xmlns:a16="http://schemas.microsoft.com/office/drawing/2014/main" id="{53E48753-A0A2-4FB1-BDD7-CCF9E74C1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8854" y="4256723"/>
            <a:ext cx="1219200" cy="1219200"/>
          </a:xfrm>
          <a:prstGeom prst="rect">
            <a:avLst/>
          </a:prstGeom>
        </p:spPr>
      </p:pic>
      <p:sp>
        <p:nvSpPr>
          <p:cNvPr id="15" name="Rectangle: Rounded Corners 14">
            <a:extLst>
              <a:ext uri="{FF2B5EF4-FFF2-40B4-BE49-F238E27FC236}">
                <a16:creationId xmlns:a16="http://schemas.microsoft.com/office/drawing/2014/main" id="{4772E0D6-CBD7-44A1-995F-653C23C1F4EE}"/>
              </a:ext>
            </a:extLst>
          </p:cNvPr>
          <p:cNvSpPr/>
          <p:nvPr/>
        </p:nvSpPr>
        <p:spPr>
          <a:xfrm>
            <a:off x="6713628" y="3535679"/>
            <a:ext cx="1739492" cy="212343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Working Memory</a:t>
            </a:r>
          </a:p>
        </p:txBody>
      </p:sp>
      <p:sp>
        <p:nvSpPr>
          <p:cNvPr id="16" name="Arrow: Right 15">
            <a:extLst>
              <a:ext uri="{FF2B5EF4-FFF2-40B4-BE49-F238E27FC236}">
                <a16:creationId xmlns:a16="http://schemas.microsoft.com/office/drawing/2014/main" id="{FE6BF39E-D71D-481C-876B-11F4DF72A954}"/>
              </a:ext>
            </a:extLst>
          </p:cNvPr>
          <p:cNvSpPr/>
          <p:nvPr/>
        </p:nvSpPr>
        <p:spPr>
          <a:xfrm>
            <a:off x="6020041" y="4729163"/>
            <a:ext cx="57912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7D11547-2490-43CC-852A-C3BE8C06F972}"/>
              </a:ext>
            </a:extLst>
          </p:cNvPr>
          <p:cNvSpPr txBox="1"/>
          <p:nvPr/>
        </p:nvSpPr>
        <p:spPr>
          <a:xfrm>
            <a:off x="6701002" y="4597398"/>
            <a:ext cx="1752118" cy="646331"/>
          </a:xfrm>
          <a:prstGeom prst="rect">
            <a:avLst/>
          </a:prstGeom>
          <a:noFill/>
        </p:spPr>
        <p:txBody>
          <a:bodyPr wrap="square" rtlCol="0">
            <a:spAutoFit/>
          </a:bodyPr>
          <a:lstStyle/>
          <a:p>
            <a:pPr algn="ctr"/>
            <a:r>
              <a:rPr lang="en-US" dirty="0"/>
              <a:t>vision-updated true</a:t>
            </a:r>
          </a:p>
        </p:txBody>
      </p:sp>
      <p:pic>
        <p:nvPicPr>
          <p:cNvPr id="18" name="Picture 17" descr="Diagram&#10;&#10;Description automatically generated">
            <a:extLst>
              <a:ext uri="{FF2B5EF4-FFF2-40B4-BE49-F238E27FC236}">
                <a16:creationId xmlns:a16="http://schemas.microsoft.com/office/drawing/2014/main" id="{BDE16633-4975-4743-B47D-2251D072CCA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0201" y="210887"/>
            <a:ext cx="2054490" cy="1983904"/>
          </a:xfrm>
          <a:prstGeom prst="rect">
            <a:avLst/>
          </a:prstGeom>
        </p:spPr>
      </p:pic>
      <p:sp>
        <p:nvSpPr>
          <p:cNvPr id="29" name="Freeform: Shape 28">
            <a:extLst>
              <a:ext uri="{FF2B5EF4-FFF2-40B4-BE49-F238E27FC236}">
                <a16:creationId xmlns:a16="http://schemas.microsoft.com/office/drawing/2014/main" id="{80E02899-3999-46C8-AFA3-FB9DE28D1800}"/>
              </a:ext>
            </a:extLst>
          </p:cNvPr>
          <p:cNvSpPr/>
          <p:nvPr/>
        </p:nvSpPr>
        <p:spPr>
          <a:xfrm>
            <a:off x="9809565" y="154412"/>
            <a:ext cx="2235762" cy="2096854"/>
          </a:xfrm>
          <a:custGeom>
            <a:avLst/>
            <a:gdLst>
              <a:gd name="connsiteX0" fmla="*/ 1118785 w 2235762"/>
              <a:gd name="connsiteY0" fmla="*/ 1795038 h 2096854"/>
              <a:gd name="connsiteX1" fmla="*/ 1118785 w 2235762"/>
              <a:gd name="connsiteY1" fmla="*/ 2061738 h 2096854"/>
              <a:gd name="connsiteX2" fmla="*/ 1578102 w 2235762"/>
              <a:gd name="connsiteY2" fmla="*/ 2061738 h 2096854"/>
              <a:gd name="connsiteX3" fmla="*/ 1578102 w 2235762"/>
              <a:gd name="connsiteY3" fmla="*/ 1795038 h 2096854"/>
              <a:gd name="connsiteX4" fmla="*/ 0 w 2235762"/>
              <a:gd name="connsiteY4" fmla="*/ 0 h 2096854"/>
              <a:gd name="connsiteX5" fmla="*/ 2235762 w 2235762"/>
              <a:gd name="connsiteY5" fmla="*/ 0 h 2096854"/>
              <a:gd name="connsiteX6" fmla="*/ 2235762 w 2235762"/>
              <a:gd name="connsiteY6" fmla="*/ 2096854 h 2096854"/>
              <a:gd name="connsiteX7" fmla="*/ 0 w 2235762"/>
              <a:gd name="connsiteY7" fmla="*/ 2096854 h 209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5762" h="2096854">
                <a:moveTo>
                  <a:pt x="1118785" y="1795038"/>
                </a:moveTo>
                <a:lnTo>
                  <a:pt x="1118785" y="2061738"/>
                </a:lnTo>
                <a:lnTo>
                  <a:pt x="1578102" y="2061738"/>
                </a:lnTo>
                <a:lnTo>
                  <a:pt x="1578102" y="1795038"/>
                </a:lnTo>
                <a:close/>
                <a:moveTo>
                  <a:pt x="0" y="0"/>
                </a:moveTo>
                <a:lnTo>
                  <a:pt x="2235762" y="0"/>
                </a:lnTo>
                <a:lnTo>
                  <a:pt x="2235762" y="2096854"/>
                </a:lnTo>
                <a:lnTo>
                  <a:pt x="0" y="2096854"/>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08598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Rounded Corners 91">
            <a:extLst>
              <a:ext uri="{FF2B5EF4-FFF2-40B4-BE49-F238E27FC236}">
                <a16:creationId xmlns:a16="http://schemas.microsoft.com/office/drawing/2014/main" id="{64435DA0-267B-4029-9B25-B0BD58FFF953}"/>
              </a:ext>
            </a:extLst>
          </p:cNvPr>
          <p:cNvSpPr/>
          <p:nvPr/>
        </p:nvSpPr>
        <p:spPr>
          <a:xfrm>
            <a:off x="1732823" y="3775552"/>
            <a:ext cx="3018257" cy="28538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sp>
        <p:nvSpPr>
          <p:cNvPr id="88" name="Rectangle: Rounded Corners 87">
            <a:extLst>
              <a:ext uri="{FF2B5EF4-FFF2-40B4-BE49-F238E27FC236}">
                <a16:creationId xmlns:a16="http://schemas.microsoft.com/office/drawing/2014/main" id="{6F24446D-79B8-41CE-85B6-8A3275C9102D}"/>
              </a:ext>
            </a:extLst>
          </p:cNvPr>
          <p:cNvSpPr/>
          <p:nvPr/>
        </p:nvSpPr>
        <p:spPr>
          <a:xfrm>
            <a:off x="6663415" y="4271168"/>
            <a:ext cx="1828800"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ACB7DAA2-CBD5-4B58-AD63-026F2FD9801A}"/>
              </a:ext>
            </a:extLst>
          </p:cNvPr>
          <p:cNvSpPr/>
          <p:nvPr/>
        </p:nvSpPr>
        <p:spPr>
          <a:xfrm>
            <a:off x="2370514" y="4271168"/>
            <a:ext cx="1828800" cy="914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2F096-2709-478A-BFFF-50F2830EA1C8}"/>
              </a:ext>
            </a:extLst>
          </p:cNvPr>
          <p:cNvSpPr>
            <a:spLocks noGrp="1"/>
          </p:cNvSpPr>
          <p:nvPr>
            <p:ph type="title"/>
          </p:nvPr>
        </p:nvSpPr>
        <p:spPr/>
        <p:txBody>
          <a:bodyPr/>
          <a:lstStyle/>
          <a:p>
            <a:r>
              <a:rPr lang="en-US" dirty="0"/>
              <a:t>Visual Working Memory</a:t>
            </a:r>
          </a:p>
        </p:txBody>
      </p:sp>
      <p:sp>
        <p:nvSpPr>
          <p:cNvPr id="3" name="Content Placeholder 2">
            <a:extLst>
              <a:ext uri="{FF2B5EF4-FFF2-40B4-BE49-F238E27FC236}">
                <a16:creationId xmlns:a16="http://schemas.microsoft.com/office/drawing/2014/main" id="{E8FD140D-5C80-4994-AB6D-6FAF9F7B0E1B}"/>
              </a:ext>
            </a:extLst>
          </p:cNvPr>
          <p:cNvSpPr>
            <a:spLocks noGrp="1"/>
          </p:cNvSpPr>
          <p:nvPr>
            <p:ph idx="1"/>
          </p:nvPr>
        </p:nvSpPr>
        <p:spPr>
          <a:xfrm>
            <a:off x="838200" y="1806683"/>
            <a:ext cx="10515600" cy="1275766"/>
          </a:xfrm>
        </p:spPr>
        <p:txBody>
          <a:bodyPr>
            <a:normAutofit/>
          </a:bodyPr>
          <a:lstStyle/>
          <a:p>
            <a:r>
              <a:rPr lang="en-US" dirty="0"/>
              <a:t>Purpose:</a:t>
            </a:r>
          </a:p>
          <a:p>
            <a:pPr lvl="1"/>
            <a:r>
              <a:rPr lang="en-US" dirty="0"/>
              <a:t>Center of visual reasoning: enables imagination, composition, manipulation, and reasoning</a:t>
            </a:r>
          </a:p>
        </p:txBody>
      </p:sp>
      <p:sp>
        <p:nvSpPr>
          <p:cNvPr id="4" name="Slide Number Placeholder 3">
            <a:extLst>
              <a:ext uri="{FF2B5EF4-FFF2-40B4-BE49-F238E27FC236}">
                <a16:creationId xmlns:a16="http://schemas.microsoft.com/office/drawing/2014/main" id="{CB826751-A3A6-4361-B16B-E293026FBAC7}"/>
              </a:ext>
            </a:extLst>
          </p:cNvPr>
          <p:cNvSpPr>
            <a:spLocks noGrp="1"/>
          </p:cNvSpPr>
          <p:nvPr>
            <p:ph type="sldNum" sz="quarter" idx="12"/>
          </p:nvPr>
        </p:nvSpPr>
        <p:spPr/>
        <p:txBody>
          <a:bodyPr/>
          <a:lstStyle/>
          <a:p>
            <a:fld id="{B71F4361-184A-4A08-BEA5-E95DD1806974}" type="slidenum">
              <a:rPr lang="en-US" smtClean="0"/>
              <a:t>12</a:t>
            </a:fld>
            <a:endParaRPr lang="en-US"/>
          </a:p>
        </p:txBody>
      </p:sp>
      <p:grpSp>
        <p:nvGrpSpPr>
          <p:cNvPr id="6" name="Group 5">
            <a:extLst>
              <a:ext uri="{FF2B5EF4-FFF2-40B4-BE49-F238E27FC236}">
                <a16:creationId xmlns:a16="http://schemas.microsoft.com/office/drawing/2014/main" id="{55B77A7E-5C4D-45C9-B926-224C38C782C4}"/>
              </a:ext>
            </a:extLst>
          </p:cNvPr>
          <p:cNvGrpSpPr/>
          <p:nvPr/>
        </p:nvGrpSpPr>
        <p:grpSpPr>
          <a:xfrm>
            <a:off x="1907872" y="5644515"/>
            <a:ext cx="822960" cy="822960"/>
            <a:chOff x="1743106" y="5312833"/>
            <a:chExt cx="822960" cy="822960"/>
          </a:xfrm>
        </p:grpSpPr>
        <p:sp>
          <p:nvSpPr>
            <p:cNvPr id="5" name="Oval 4">
              <a:extLst>
                <a:ext uri="{FF2B5EF4-FFF2-40B4-BE49-F238E27FC236}">
                  <a16:creationId xmlns:a16="http://schemas.microsoft.com/office/drawing/2014/main" id="{9CF817F5-C3EA-494C-8FD4-0A0FCAE0DC00}"/>
                </a:ext>
              </a:extLst>
            </p:cNvPr>
            <p:cNvSpPr/>
            <p:nvPr/>
          </p:nvSpPr>
          <p:spPr>
            <a:xfrm>
              <a:off x="1743106" y="5312833"/>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0" name="Picture 9" descr="Graphical user interface&#10;&#10;Description automatically generated with medium confidence">
              <a:extLst>
                <a:ext uri="{FF2B5EF4-FFF2-40B4-BE49-F238E27FC236}">
                  <a16:creationId xmlns:a16="http://schemas.microsoft.com/office/drawing/2014/main" id="{010CD685-6F89-4073-A76A-760845725FCB}"/>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1880266" y="544369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20" name="Group 19">
            <a:extLst>
              <a:ext uri="{FF2B5EF4-FFF2-40B4-BE49-F238E27FC236}">
                <a16:creationId xmlns:a16="http://schemas.microsoft.com/office/drawing/2014/main" id="{A732D914-1152-44E7-B6DD-4727FB9D4FF4}"/>
              </a:ext>
            </a:extLst>
          </p:cNvPr>
          <p:cNvGrpSpPr/>
          <p:nvPr/>
        </p:nvGrpSpPr>
        <p:grpSpPr>
          <a:xfrm>
            <a:off x="2894419" y="5638219"/>
            <a:ext cx="822960" cy="822960"/>
            <a:chOff x="2648012" y="5303520"/>
            <a:chExt cx="822960" cy="822960"/>
          </a:xfrm>
        </p:grpSpPr>
        <p:sp>
          <p:nvSpPr>
            <p:cNvPr id="18" name="Oval 17">
              <a:extLst>
                <a:ext uri="{FF2B5EF4-FFF2-40B4-BE49-F238E27FC236}">
                  <a16:creationId xmlns:a16="http://schemas.microsoft.com/office/drawing/2014/main" id="{7EE32A66-21FE-4571-A68B-D47DA4BF5407}"/>
                </a:ext>
              </a:extLst>
            </p:cNvPr>
            <p:cNvSpPr/>
            <p:nvPr/>
          </p:nvSpPr>
          <p:spPr>
            <a:xfrm>
              <a:off x="2648012" y="5303520"/>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1" name="Picture 10" descr="Icon&#10;&#10;Description automatically generated">
              <a:extLst>
                <a:ext uri="{FF2B5EF4-FFF2-40B4-BE49-F238E27FC236}">
                  <a16:creationId xmlns:a16="http://schemas.microsoft.com/office/drawing/2014/main" id="{B02AA58A-25B1-438C-8AA5-0E29C9755BF5}"/>
                </a:ext>
              </a:extLst>
            </p:cNvPr>
            <p:cNvPicPr>
              <a:picLocks noChangeAspect="1"/>
            </p:cNvPicPr>
            <p:nvPr/>
          </p:nvPicPr>
          <p:blipFill rotWithShape="1">
            <a:blip r:embed="rId4">
              <a:extLst>
                <a:ext uri="{28A0092B-C50C-407E-A947-70E740481C1C}">
                  <a14:useLocalDpi xmlns:a14="http://schemas.microsoft.com/office/drawing/2010/main" val="0"/>
                </a:ext>
              </a:extLst>
            </a:blip>
            <a:srcRect l="23265" t="35765" r="31735" b="19235"/>
            <a:stretch/>
          </p:blipFill>
          <p:spPr>
            <a:xfrm>
              <a:off x="2782602" y="5449993"/>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21" name="Group 20">
            <a:extLst>
              <a:ext uri="{FF2B5EF4-FFF2-40B4-BE49-F238E27FC236}">
                <a16:creationId xmlns:a16="http://schemas.microsoft.com/office/drawing/2014/main" id="{F049E295-2CB7-441F-8B44-7C55BFAC6000}"/>
              </a:ext>
            </a:extLst>
          </p:cNvPr>
          <p:cNvGrpSpPr/>
          <p:nvPr/>
        </p:nvGrpSpPr>
        <p:grpSpPr>
          <a:xfrm>
            <a:off x="3797480" y="5644515"/>
            <a:ext cx="822960" cy="822960"/>
            <a:chOff x="3721765" y="5303520"/>
            <a:chExt cx="822960" cy="822960"/>
          </a:xfrm>
        </p:grpSpPr>
        <p:sp>
          <p:nvSpPr>
            <p:cNvPr id="19" name="Oval 18">
              <a:extLst>
                <a:ext uri="{FF2B5EF4-FFF2-40B4-BE49-F238E27FC236}">
                  <a16:creationId xmlns:a16="http://schemas.microsoft.com/office/drawing/2014/main" id="{5A0BC067-D859-4537-AFCD-6E74BA893FEE}"/>
                </a:ext>
              </a:extLst>
            </p:cNvPr>
            <p:cNvSpPr/>
            <p:nvPr/>
          </p:nvSpPr>
          <p:spPr>
            <a:xfrm>
              <a:off x="3721765" y="5303520"/>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2" name="Picture 11" descr="Graphical user interface&#10;&#10;Description automatically generated with medium confidence">
              <a:extLst>
                <a:ext uri="{FF2B5EF4-FFF2-40B4-BE49-F238E27FC236}">
                  <a16:creationId xmlns:a16="http://schemas.microsoft.com/office/drawing/2014/main" id="{BE2F1EB8-B72F-482B-9395-0FCF75267DE5}"/>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3858925" y="5449993"/>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pic>
        <p:nvPicPr>
          <p:cNvPr id="15" name="Picture 14" descr="Graphical user interface&#10;&#10;Description automatically generated with medium confidence">
            <a:extLst>
              <a:ext uri="{FF2B5EF4-FFF2-40B4-BE49-F238E27FC236}">
                <a16:creationId xmlns:a16="http://schemas.microsoft.com/office/drawing/2014/main" id="{16DF9C94-14FF-4ECD-B0D5-D280CB869D37}"/>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2497666" y="4454049"/>
            <a:ext cx="548640" cy="548640"/>
          </a:xfrm>
          <a:prstGeom prst="rect">
            <a:avLst/>
          </a:prstGeom>
        </p:spPr>
      </p:pic>
      <p:pic>
        <p:nvPicPr>
          <p:cNvPr id="16" name="Picture 15" descr="Icon&#10;&#10;Description automatically generated">
            <a:extLst>
              <a:ext uri="{FF2B5EF4-FFF2-40B4-BE49-F238E27FC236}">
                <a16:creationId xmlns:a16="http://schemas.microsoft.com/office/drawing/2014/main" id="{C0103CFE-51B3-4727-B8D4-D571602741D9}"/>
              </a:ext>
            </a:extLst>
          </p:cNvPr>
          <p:cNvPicPr>
            <a:picLocks noChangeAspect="1"/>
          </p:cNvPicPr>
          <p:nvPr/>
        </p:nvPicPr>
        <p:blipFill rotWithShape="1">
          <a:blip r:embed="rId4">
            <a:extLst>
              <a:ext uri="{28A0092B-C50C-407E-A947-70E740481C1C}">
                <a14:useLocalDpi xmlns:a14="http://schemas.microsoft.com/office/drawing/2010/main" val="0"/>
              </a:ext>
            </a:extLst>
          </a:blip>
          <a:srcRect l="23265" t="35765" r="31735" b="19235"/>
          <a:stretch/>
        </p:blipFill>
        <p:spPr>
          <a:xfrm>
            <a:off x="3046306" y="4454049"/>
            <a:ext cx="548640" cy="548640"/>
          </a:xfrm>
          <a:prstGeom prst="rect">
            <a:avLst/>
          </a:prstGeom>
        </p:spPr>
      </p:pic>
      <p:pic>
        <p:nvPicPr>
          <p:cNvPr id="17" name="Picture 16" descr="Graphical user interface&#10;&#10;Description automatically generated with medium confidence">
            <a:extLst>
              <a:ext uri="{FF2B5EF4-FFF2-40B4-BE49-F238E27FC236}">
                <a16:creationId xmlns:a16="http://schemas.microsoft.com/office/drawing/2014/main" id="{32E182B1-689F-4B18-B005-F6E39313E871}"/>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3594946" y="4454049"/>
            <a:ext cx="548640" cy="548640"/>
          </a:xfrm>
          <a:prstGeom prst="rect">
            <a:avLst/>
          </a:prstGeom>
        </p:spPr>
      </p:pic>
      <p:cxnSp>
        <p:nvCxnSpPr>
          <p:cNvPr id="24" name="Straight Arrow Connector 23">
            <a:extLst>
              <a:ext uri="{FF2B5EF4-FFF2-40B4-BE49-F238E27FC236}">
                <a16:creationId xmlns:a16="http://schemas.microsoft.com/office/drawing/2014/main" id="{E422343E-26DA-41E1-901A-20D6BE6821BC}"/>
              </a:ext>
            </a:extLst>
          </p:cNvPr>
          <p:cNvCxnSpPr>
            <a:stCxn id="22" idx="2"/>
            <a:endCxn id="5" idx="0"/>
          </p:cNvCxnSpPr>
          <p:nvPr/>
        </p:nvCxnSpPr>
        <p:spPr>
          <a:xfrm flipH="1">
            <a:off x="2319352" y="5185568"/>
            <a:ext cx="965562" cy="4589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6749B539-6714-4053-BB19-D89E884948A3}"/>
              </a:ext>
            </a:extLst>
          </p:cNvPr>
          <p:cNvCxnSpPr>
            <a:stCxn id="22" idx="2"/>
            <a:endCxn id="18" idx="0"/>
          </p:cNvCxnSpPr>
          <p:nvPr/>
        </p:nvCxnSpPr>
        <p:spPr>
          <a:xfrm>
            <a:off x="3284914" y="5185568"/>
            <a:ext cx="20985" cy="4526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42A45A0E-E1C6-48D6-BA15-2ED4291E5E93}"/>
              </a:ext>
            </a:extLst>
          </p:cNvPr>
          <p:cNvCxnSpPr>
            <a:cxnSpLocks/>
            <a:stCxn id="22" idx="2"/>
            <a:endCxn id="19" idx="0"/>
          </p:cNvCxnSpPr>
          <p:nvPr/>
        </p:nvCxnSpPr>
        <p:spPr>
          <a:xfrm>
            <a:off x="3284914" y="5185568"/>
            <a:ext cx="924046" cy="4589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4" name="Group 43">
            <a:extLst>
              <a:ext uri="{FF2B5EF4-FFF2-40B4-BE49-F238E27FC236}">
                <a16:creationId xmlns:a16="http://schemas.microsoft.com/office/drawing/2014/main" id="{C2A0CD62-39C2-46C9-A5F2-F6683EE476B7}"/>
              </a:ext>
            </a:extLst>
          </p:cNvPr>
          <p:cNvGrpSpPr/>
          <p:nvPr/>
        </p:nvGrpSpPr>
        <p:grpSpPr>
          <a:xfrm rot="10800000">
            <a:off x="6757759" y="4454048"/>
            <a:ext cx="1645920" cy="548640"/>
            <a:chOff x="6506633" y="4572000"/>
            <a:chExt cx="1645920" cy="548640"/>
          </a:xfrm>
        </p:grpSpPr>
        <p:pic>
          <p:nvPicPr>
            <p:cNvPr id="30" name="Picture 29" descr="Graphical user interface&#10;&#10;Description automatically generated with medium confidence">
              <a:extLst>
                <a:ext uri="{FF2B5EF4-FFF2-40B4-BE49-F238E27FC236}">
                  <a16:creationId xmlns:a16="http://schemas.microsoft.com/office/drawing/2014/main" id="{8728CAFB-9613-4EC8-A664-5E66CFB85F2F}"/>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6506633" y="4572000"/>
              <a:ext cx="548640" cy="548640"/>
            </a:xfrm>
            <a:prstGeom prst="rect">
              <a:avLst/>
            </a:prstGeom>
          </p:spPr>
        </p:pic>
        <p:pic>
          <p:nvPicPr>
            <p:cNvPr id="31" name="Picture 30" descr="Icon&#10;&#10;Description automatically generated">
              <a:extLst>
                <a:ext uri="{FF2B5EF4-FFF2-40B4-BE49-F238E27FC236}">
                  <a16:creationId xmlns:a16="http://schemas.microsoft.com/office/drawing/2014/main" id="{5761C0E7-2C26-495D-8893-E138480FD58B}"/>
                </a:ext>
              </a:extLst>
            </p:cNvPr>
            <p:cNvPicPr>
              <a:picLocks noChangeAspect="1"/>
            </p:cNvPicPr>
            <p:nvPr/>
          </p:nvPicPr>
          <p:blipFill rotWithShape="1">
            <a:blip r:embed="rId4">
              <a:extLst>
                <a:ext uri="{28A0092B-C50C-407E-A947-70E740481C1C}">
                  <a14:useLocalDpi xmlns:a14="http://schemas.microsoft.com/office/drawing/2010/main" val="0"/>
                </a:ext>
              </a:extLst>
            </a:blip>
            <a:srcRect l="23265" t="35765" r="31735" b="19235"/>
            <a:stretch/>
          </p:blipFill>
          <p:spPr>
            <a:xfrm>
              <a:off x="7055273" y="4572000"/>
              <a:ext cx="548640" cy="548640"/>
            </a:xfrm>
            <a:prstGeom prst="rect">
              <a:avLst/>
            </a:prstGeom>
          </p:spPr>
        </p:pic>
        <p:pic>
          <p:nvPicPr>
            <p:cNvPr id="32" name="Picture 31" descr="Graphical user interface&#10;&#10;Description automatically generated with medium confidence">
              <a:extLst>
                <a:ext uri="{FF2B5EF4-FFF2-40B4-BE49-F238E27FC236}">
                  <a16:creationId xmlns:a16="http://schemas.microsoft.com/office/drawing/2014/main" id="{B9ED9A12-ADC5-47B1-8490-0F77DEF94BDF}"/>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7603913" y="4572000"/>
              <a:ext cx="548640" cy="548640"/>
            </a:xfrm>
            <a:prstGeom prst="rect">
              <a:avLst/>
            </a:prstGeom>
          </p:spPr>
        </p:pic>
      </p:grpSp>
      <p:sp>
        <p:nvSpPr>
          <p:cNvPr id="33" name="Rectangle 32">
            <a:extLst>
              <a:ext uri="{FF2B5EF4-FFF2-40B4-BE49-F238E27FC236}">
                <a16:creationId xmlns:a16="http://schemas.microsoft.com/office/drawing/2014/main" id="{846190D5-21D5-41E1-8C54-25448B39A2D7}"/>
              </a:ext>
            </a:extLst>
          </p:cNvPr>
          <p:cNvSpPr/>
          <p:nvPr/>
        </p:nvSpPr>
        <p:spPr>
          <a:xfrm>
            <a:off x="5107091" y="4440502"/>
            <a:ext cx="1299453" cy="5757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rotate 180</a:t>
            </a:r>
          </a:p>
        </p:txBody>
      </p:sp>
      <p:sp>
        <p:nvSpPr>
          <p:cNvPr id="34" name="Rectangle: Rounded Corners 33">
            <a:extLst>
              <a:ext uri="{FF2B5EF4-FFF2-40B4-BE49-F238E27FC236}">
                <a16:creationId xmlns:a16="http://schemas.microsoft.com/office/drawing/2014/main" id="{1C30F169-94EB-4500-8865-D334C53C97B5}"/>
              </a:ext>
            </a:extLst>
          </p:cNvPr>
          <p:cNvSpPr/>
          <p:nvPr/>
        </p:nvSpPr>
        <p:spPr>
          <a:xfrm>
            <a:off x="5107091" y="3279774"/>
            <a:ext cx="4941480" cy="9160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Working Memory</a:t>
            </a:r>
          </a:p>
        </p:txBody>
      </p:sp>
      <p:cxnSp>
        <p:nvCxnSpPr>
          <p:cNvPr id="36" name="Straight Arrow Connector 35">
            <a:extLst>
              <a:ext uri="{FF2B5EF4-FFF2-40B4-BE49-F238E27FC236}">
                <a16:creationId xmlns:a16="http://schemas.microsoft.com/office/drawing/2014/main" id="{44315AEF-2431-4A2D-91E8-99DB21E014DB}"/>
              </a:ext>
            </a:extLst>
          </p:cNvPr>
          <p:cNvCxnSpPr>
            <a:cxnSpLocks/>
            <a:stCxn id="22" idx="3"/>
            <a:endCxn id="33" idx="1"/>
          </p:cNvCxnSpPr>
          <p:nvPr/>
        </p:nvCxnSpPr>
        <p:spPr>
          <a:xfrm>
            <a:off x="4199314" y="4728368"/>
            <a:ext cx="90777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AC0B6E55-E1CA-4A57-A68E-5E7FE08A6D93}"/>
              </a:ext>
            </a:extLst>
          </p:cNvPr>
          <p:cNvCxnSpPr>
            <a:cxnSpLocks/>
            <a:stCxn id="41" idx="2"/>
            <a:endCxn id="33" idx="0"/>
          </p:cNvCxnSpPr>
          <p:nvPr/>
        </p:nvCxnSpPr>
        <p:spPr>
          <a:xfrm flipH="1">
            <a:off x="5756818" y="4195817"/>
            <a:ext cx="515" cy="2446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 name="Rectangle 40">
            <a:extLst>
              <a:ext uri="{FF2B5EF4-FFF2-40B4-BE49-F238E27FC236}">
                <a16:creationId xmlns:a16="http://schemas.microsoft.com/office/drawing/2014/main" id="{DBC4FC5D-96BE-455E-9F8F-9D467F3C6749}"/>
              </a:ext>
            </a:extLst>
          </p:cNvPr>
          <p:cNvSpPr/>
          <p:nvPr/>
        </p:nvSpPr>
        <p:spPr>
          <a:xfrm>
            <a:off x="5304366" y="3998595"/>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cxnSp>
        <p:nvCxnSpPr>
          <p:cNvPr id="46" name="Straight Arrow Connector 45">
            <a:extLst>
              <a:ext uri="{FF2B5EF4-FFF2-40B4-BE49-F238E27FC236}">
                <a16:creationId xmlns:a16="http://schemas.microsoft.com/office/drawing/2014/main" id="{9D0F5112-CA86-4FD6-894B-6AF9C8F57C87}"/>
              </a:ext>
            </a:extLst>
          </p:cNvPr>
          <p:cNvCxnSpPr>
            <a:stCxn id="33" idx="3"/>
            <a:endCxn id="32" idx="3"/>
          </p:cNvCxnSpPr>
          <p:nvPr/>
        </p:nvCxnSpPr>
        <p:spPr>
          <a:xfrm flipV="1">
            <a:off x="6406544" y="4728368"/>
            <a:ext cx="35121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8" name="Picture 47" descr="Diagram&#10;&#10;Description automatically generated">
            <a:extLst>
              <a:ext uri="{FF2B5EF4-FFF2-40B4-BE49-F238E27FC236}">
                <a16:creationId xmlns:a16="http://schemas.microsoft.com/office/drawing/2014/main" id="{CCE8B404-F22B-47D3-8AB4-7DDC3DBF1C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0201" y="210887"/>
            <a:ext cx="2054490" cy="1983904"/>
          </a:xfrm>
          <a:prstGeom prst="rect">
            <a:avLst/>
          </a:prstGeom>
        </p:spPr>
      </p:pic>
      <p:sp>
        <p:nvSpPr>
          <p:cNvPr id="51" name="Freeform: Shape 50">
            <a:extLst>
              <a:ext uri="{FF2B5EF4-FFF2-40B4-BE49-F238E27FC236}">
                <a16:creationId xmlns:a16="http://schemas.microsoft.com/office/drawing/2014/main" id="{E6363E47-92D8-4D37-81A4-CDFC01742643}"/>
              </a:ext>
            </a:extLst>
          </p:cNvPr>
          <p:cNvSpPr/>
          <p:nvPr/>
        </p:nvSpPr>
        <p:spPr>
          <a:xfrm>
            <a:off x="9809565" y="154412"/>
            <a:ext cx="2235762" cy="2096854"/>
          </a:xfrm>
          <a:custGeom>
            <a:avLst/>
            <a:gdLst>
              <a:gd name="connsiteX0" fmla="*/ 1116669 w 2235762"/>
              <a:gd name="connsiteY0" fmla="*/ 1301855 h 2096854"/>
              <a:gd name="connsiteX1" fmla="*/ 1116669 w 2235762"/>
              <a:gd name="connsiteY1" fmla="*/ 1690514 h 2096854"/>
              <a:gd name="connsiteX2" fmla="*/ 1586569 w 2235762"/>
              <a:gd name="connsiteY2" fmla="*/ 1690514 h 2096854"/>
              <a:gd name="connsiteX3" fmla="*/ 1586569 w 2235762"/>
              <a:gd name="connsiteY3" fmla="*/ 1301855 h 2096854"/>
              <a:gd name="connsiteX4" fmla="*/ 0 w 2235762"/>
              <a:gd name="connsiteY4" fmla="*/ 0 h 2096854"/>
              <a:gd name="connsiteX5" fmla="*/ 2235762 w 2235762"/>
              <a:gd name="connsiteY5" fmla="*/ 0 h 2096854"/>
              <a:gd name="connsiteX6" fmla="*/ 2235762 w 2235762"/>
              <a:gd name="connsiteY6" fmla="*/ 2096854 h 2096854"/>
              <a:gd name="connsiteX7" fmla="*/ 0 w 2235762"/>
              <a:gd name="connsiteY7" fmla="*/ 2096854 h 209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5762" h="2096854">
                <a:moveTo>
                  <a:pt x="1116669" y="1301855"/>
                </a:moveTo>
                <a:lnTo>
                  <a:pt x="1116669" y="1690514"/>
                </a:lnTo>
                <a:lnTo>
                  <a:pt x="1586569" y="1690514"/>
                </a:lnTo>
                <a:lnTo>
                  <a:pt x="1586569" y="1301855"/>
                </a:lnTo>
                <a:close/>
                <a:moveTo>
                  <a:pt x="0" y="0"/>
                </a:moveTo>
                <a:lnTo>
                  <a:pt x="2235762" y="0"/>
                </a:lnTo>
                <a:lnTo>
                  <a:pt x="2235762" y="2096854"/>
                </a:lnTo>
                <a:lnTo>
                  <a:pt x="0" y="2096854"/>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5338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CEB0-2185-4DE4-BC00-91ED566FD7D8}"/>
              </a:ext>
            </a:extLst>
          </p:cNvPr>
          <p:cNvSpPr>
            <a:spLocks noGrp="1"/>
          </p:cNvSpPr>
          <p:nvPr>
            <p:ph type="title"/>
          </p:nvPr>
        </p:nvSpPr>
        <p:spPr/>
        <p:txBody>
          <a:bodyPr/>
          <a:lstStyle/>
          <a:p>
            <a:r>
              <a:rPr lang="en-US" dirty="0"/>
              <a:t>Visual Long-Term Memory</a:t>
            </a:r>
          </a:p>
        </p:txBody>
      </p:sp>
      <p:sp>
        <p:nvSpPr>
          <p:cNvPr id="3" name="Content Placeholder 2">
            <a:extLst>
              <a:ext uri="{FF2B5EF4-FFF2-40B4-BE49-F238E27FC236}">
                <a16:creationId xmlns:a16="http://schemas.microsoft.com/office/drawing/2014/main" id="{A3E516FE-3393-477B-AD0F-ED966881B738}"/>
              </a:ext>
            </a:extLst>
          </p:cNvPr>
          <p:cNvSpPr>
            <a:spLocks noGrp="1"/>
          </p:cNvSpPr>
          <p:nvPr>
            <p:ph idx="1"/>
          </p:nvPr>
        </p:nvSpPr>
        <p:spPr>
          <a:xfrm>
            <a:off x="838200" y="1825625"/>
            <a:ext cx="10515600" cy="1325563"/>
          </a:xfrm>
        </p:spPr>
        <p:txBody>
          <a:bodyPr/>
          <a:lstStyle/>
          <a:p>
            <a:r>
              <a:rPr lang="en-US" dirty="0"/>
              <a:t>Purpose:</a:t>
            </a:r>
          </a:p>
          <a:p>
            <a:pPr lvl="1"/>
            <a:r>
              <a:rPr lang="en-US" dirty="0"/>
              <a:t>Store long-term visual knowledge</a:t>
            </a:r>
          </a:p>
          <a:p>
            <a:pPr lvl="1"/>
            <a:r>
              <a:rPr lang="en-US" dirty="0"/>
              <a:t>Enable visualization, visual recall</a:t>
            </a:r>
          </a:p>
        </p:txBody>
      </p:sp>
      <p:sp>
        <p:nvSpPr>
          <p:cNvPr id="4" name="Slide Number Placeholder 3">
            <a:extLst>
              <a:ext uri="{FF2B5EF4-FFF2-40B4-BE49-F238E27FC236}">
                <a16:creationId xmlns:a16="http://schemas.microsoft.com/office/drawing/2014/main" id="{E52BBA59-92EC-410D-A64C-AC117C6C739E}"/>
              </a:ext>
            </a:extLst>
          </p:cNvPr>
          <p:cNvSpPr>
            <a:spLocks noGrp="1"/>
          </p:cNvSpPr>
          <p:nvPr>
            <p:ph type="sldNum" sz="quarter" idx="12"/>
          </p:nvPr>
        </p:nvSpPr>
        <p:spPr/>
        <p:txBody>
          <a:bodyPr/>
          <a:lstStyle/>
          <a:p>
            <a:fld id="{B71F4361-184A-4A08-BEA5-E95DD1806974}" type="slidenum">
              <a:rPr lang="en-US" smtClean="0"/>
              <a:t>13</a:t>
            </a:fld>
            <a:endParaRPr lang="en-US"/>
          </a:p>
        </p:txBody>
      </p:sp>
      <p:grpSp>
        <p:nvGrpSpPr>
          <p:cNvPr id="5" name="Group 4">
            <a:extLst>
              <a:ext uri="{FF2B5EF4-FFF2-40B4-BE49-F238E27FC236}">
                <a16:creationId xmlns:a16="http://schemas.microsoft.com/office/drawing/2014/main" id="{33C43BF4-33AF-4B66-8D0E-92D46E37B6B4}"/>
              </a:ext>
            </a:extLst>
          </p:cNvPr>
          <p:cNvGrpSpPr/>
          <p:nvPr/>
        </p:nvGrpSpPr>
        <p:grpSpPr>
          <a:xfrm>
            <a:off x="3625260" y="3286125"/>
            <a:ext cx="4941480" cy="916043"/>
            <a:chOff x="3041224" y="3521074"/>
            <a:chExt cx="4941480" cy="916043"/>
          </a:xfrm>
        </p:grpSpPr>
        <p:sp>
          <p:nvSpPr>
            <p:cNvPr id="10" name="Rectangle: Rounded Corners 9">
              <a:extLst>
                <a:ext uri="{FF2B5EF4-FFF2-40B4-BE49-F238E27FC236}">
                  <a16:creationId xmlns:a16="http://schemas.microsoft.com/office/drawing/2014/main" id="{48412A3F-6F6C-4CC3-94AD-51FB13958974}"/>
                </a:ext>
              </a:extLst>
            </p:cNvPr>
            <p:cNvSpPr/>
            <p:nvPr/>
          </p:nvSpPr>
          <p:spPr>
            <a:xfrm>
              <a:off x="3041224" y="3521074"/>
              <a:ext cx="4941480" cy="9160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Working Memory</a:t>
              </a:r>
            </a:p>
          </p:txBody>
        </p:sp>
        <p:sp>
          <p:nvSpPr>
            <p:cNvPr id="11" name="Rectangle 10">
              <a:extLst>
                <a:ext uri="{FF2B5EF4-FFF2-40B4-BE49-F238E27FC236}">
                  <a16:creationId xmlns:a16="http://schemas.microsoft.com/office/drawing/2014/main" id="{B010B7B6-2130-424E-9F83-65165A1FA003}"/>
                </a:ext>
              </a:extLst>
            </p:cNvPr>
            <p:cNvSpPr/>
            <p:nvPr/>
          </p:nvSpPr>
          <p:spPr>
            <a:xfrm>
              <a:off x="3238499" y="4239895"/>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sp>
          <p:nvSpPr>
            <p:cNvPr id="13" name="Rectangle 12">
              <a:extLst>
                <a:ext uri="{FF2B5EF4-FFF2-40B4-BE49-F238E27FC236}">
                  <a16:creationId xmlns:a16="http://schemas.microsoft.com/office/drawing/2014/main" id="{8F4BC421-85DE-4AB3-ADE5-6FCD5F5C02A4}"/>
                </a:ext>
              </a:extLst>
            </p:cNvPr>
            <p:cNvSpPr/>
            <p:nvPr/>
          </p:nvSpPr>
          <p:spPr>
            <a:xfrm>
              <a:off x="6780527" y="4239895"/>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grpSp>
      <p:grpSp>
        <p:nvGrpSpPr>
          <p:cNvPr id="29" name="Group 28">
            <a:extLst>
              <a:ext uri="{FF2B5EF4-FFF2-40B4-BE49-F238E27FC236}">
                <a16:creationId xmlns:a16="http://schemas.microsoft.com/office/drawing/2014/main" id="{E9287245-8F65-48B6-8A44-1F255215DE65}"/>
              </a:ext>
            </a:extLst>
          </p:cNvPr>
          <p:cNvGrpSpPr/>
          <p:nvPr/>
        </p:nvGrpSpPr>
        <p:grpSpPr>
          <a:xfrm>
            <a:off x="1736231" y="4337104"/>
            <a:ext cx="1753880" cy="2256631"/>
            <a:chOff x="2626217" y="4622078"/>
            <a:chExt cx="1753880" cy="2256631"/>
          </a:xfrm>
        </p:grpSpPr>
        <p:sp>
          <p:nvSpPr>
            <p:cNvPr id="28" name="Rectangle: Rounded Corners 27">
              <a:extLst>
                <a:ext uri="{FF2B5EF4-FFF2-40B4-BE49-F238E27FC236}">
                  <a16:creationId xmlns:a16="http://schemas.microsoft.com/office/drawing/2014/main" id="{2DC78E38-7C99-4FEA-A264-BFA32D0DBD5C}"/>
                </a:ext>
              </a:extLst>
            </p:cNvPr>
            <p:cNvSpPr/>
            <p:nvPr/>
          </p:nvSpPr>
          <p:spPr>
            <a:xfrm>
              <a:off x="2626217" y="4622078"/>
              <a:ext cx="1753880" cy="225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pic>
          <p:nvPicPr>
            <p:cNvPr id="20" name="Picture 19" descr="Graphical user interface&#10;&#10;Description automatically generated with medium confidence">
              <a:extLst>
                <a:ext uri="{FF2B5EF4-FFF2-40B4-BE49-F238E27FC236}">
                  <a16:creationId xmlns:a16="http://schemas.microsoft.com/office/drawing/2014/main" id="{35FCD4E2-53B8-45A1-BDF3-B8435E56BA44}"/>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rot="10800000">
              <a:off x="3226555" y="5458887"/>
              <a:ext cx="548640" cy="548640"/>
            </a:xfrm>
            <a:prstGeom prst="rect">
              <a:avLst/>
            </a:prstGeom>
          </p:spPr>
        </p:pic>
      </p:grpSp>
      <p:grpSp>
        <p:nvGrpSpPr>
          <p:cNvPr id="27" name="Group 26">
            <a:extLst>
              <a:ext uri="{FF2B5EF4-FFF2-40B4-BE49-F238E27FC236}">
                <a16:creationId xmlns:a16="http://schemas.microsoft.com/office/drawing/2014/main" id="{C3865CF3-9919-44FB-BC8D-9610F55AE506}"/>
              </a:ext>
            </a:extLst>
          </p:cNvPr>
          <p:cNvGrpSpPr/>
          <p:nvPr/>
        </p:nvGrpSpPr>
        <p:grpSpPr>
          <a:xfrm>
            <a:off x="8744499" y="4337105"/>
            <a:ext cx="1866900" cy="2256631"/>
            <a:chOff x="5162550" y="4296568"/>
            <a:chExt cx="1866900" cy="2256631"/>
          </a:xfrm>
        </p:grpSpPr>
        <p:sp>
          <p:nvSpPr>
            <p:cNvPr id="9" name="Rectangle: Rounded Corners 8">
              <a:extLst>
                <a:ext uri="{FF2B5EF4-FFF2-40B4-BE49-F238E27FC236}">
                  <a16:creationId xmlns:a16="http://schemas.microsoft.com/office/drawing/2014/main" id="{8F8E0213-D1AF-4346-99FA-94B19211BE14}"/>
                </a:ext>
              </a:extLst>
            </p:cNvPr>
            <p:cNvSpPr/>
            <p:nvPr/>
          </p:nvSpPr>
          <p:spPr>
            <a:xfrm>
              <a:off x="5162550" y="4296568"/>
              <a:ext cx="1866900" cy="225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Long-term Memory</a:t>
              </a:r>
            </a:p>
          </p:txBody>
        </p:sp>
        <p:pic>
          <p:nvPicPr>
            <p:cNvPr id="21" name="Picture 20" descr="Graphical user interface&#10;&#10;Description automatically generated with medium confidence">
              <a:extLst>
                <a:ext uri="{FF2B5EF4-FFF2-40B4-BE49-F238E27FC236}">
                  <a16:creationId xmlns:a16="http://schemas.microsoft.com/office/drawing/2014/main" id="{D655829B-3775-4B1E-BD8B-E426FCCFB2D6}"/>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rot="10800000">
              <a:off x="6096000" y="5029655"/>
              <a:ext cx="548640" cy="548640"/>
            </a:xfrm>
            <a:prstGeom prst="rect">
              <a:avLst/>
            </a:prstGeom>
          </p:spPr>
        </p:pic>
        <p:pic>
          <p:nvPicPr>
            <p:cNvPr id="22" name="Picture 21" descr="Icon&#10;&#10;Description automatically generated">
              <a:extLst>
                <a:ext uri="{FF2B5EF4-FFF2-40B4-BE49-F238E27FC236}">
                  <a16:creationId xmlns:a16="http://schemas.microsoft.com/office/drawing/2014/main" id="{9E14A0CA-057F-4B8E-A0E5-9250999F1071}"/>
                </a:ext>
              </a:extLst>
            </p:cNvPr>
            <p:cNvPicPr>
              <a:picLocks noChangeAspect="1"/>
            </p:cNvPicPr>
            <p:nvPr/>
          </p:nvPicPr>
          <p:blipFill rotWithShape="1">
            <a:blip r:embed="rId4">
              <a:extLst>
                <a:ext uri="{28A0092B-C50C-407E-A947-70E740481C1C}">
                  <a14:useLocalDpi xmlns:a14="http://schemas.microsoft.com/office/drawing/2010/main" val="0"/>
                </a:ext>
              </a:extLst>
            </a:blip>
            <a:srcRect l="23265" t="35765" r="31735" b="19235"/>
            <a:stretch/>
          </p:blipFill>
          <p:spPr>
            <a:xfrm>
              <a:off x="6095999" y="579142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23" name="Rectangle 22">
              <a:extLst>
                <a:ext uri="{FF2B5EF4-FFF2-40B4-BE49-F238E27FC236}">
                  <a16:creationId xmlns:a16="http://schemas.microsoft.com/office/drawing/2014/main" id="{655DB431-E81A-462B-BD77-253CDAEC47EB}"/>
                </a:ext>
              </a:extLst>
            </p:cNvPr>
            <p:cNvSpPr/>
            <p:nvPr/>
          </p:nvSpPr>
          <p:spPr>
            <a:xfrm>
              <a:off x="5241187" y="4919254"/>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M</a:t>
              </a:r>
            </a:p>
          </p:txBody>
        </p:sp>
        <p:sp>
          <p:nvSpPr>
            <p:cNvPr id="24" name="Rectangle 23">
              <a:extLst>
                <a:ext uri="{FF2B5EF4-FFF2-40B4-BE49-F238E27FC236}">
                  <a16:creationId xmlns:a16="http://schemas.microsoft.com/office/drawing/2014/main" id="{3811C0D7-B6C0-49AC-97CA-E307AE03D2F8}"/>
                </a:ext>
              </a:extLst>
            </p:cNvPr>
            <p:cNvSpPr/>
            <p:nvPr/>
          </p:nvSpPr>
          <p:spPr>
            <a:xfrm>
              <a:off x="5241186" y="5638693"/>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O</a:t>
              </a:r>
            </a:p>
          </p:txBody>
        </p:sp>
      </p:grpSp>
      <p:pic>
        <p:nvPicPr>
          <p:cNvPr id="36" name="Picture 35" descr="Icon&#10;&#10;Description automatically generated">
            <a:extLst>
              <a:ext uri="{FF2B5EF4-FFF2-40B4-BE49-F238E27FC236}">
                <a16:creationId xmlns:a16="http://schemas.microsoft.com/office/drawing/2014/main" id="{85336150-933D-480B-A121-A43987121B60}"/>
              </a:ext>
            </a:extLst>
          </p:cNvPr>
          <p:cNvPicPr>
            <a:picLocks noChangeAspect="1"/>
          </p:cNvPicPr>
          <p:nvPr/>
        </p:nvPicPr>
        <p:blipFill rotWithShape="1">
          <a:blip r:embed="rId4">
            <a:extLst>
              <a:ext uri="{28A0092B-C50C-407E-A947-70E740481C1C}">
                <a14:useLocalDpi xmlns:a14="http://schemas.microsoft.com/office/drawing/2010/main" val="0"/>
              </a:ext>
            </a:extLst>
          </a:blip>
          <a:srcRect l="23265" t="35765" r="31735" b="19235"/>
          <a:stretch/>
        </p:blipFill>
        <p:spPr>
          <a:xfrm>
            <a:off x="2336569" y="5831964"/>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cxnSp>
        <p:nvCxnSpPr>
          <p:cNvPr id="44" name="Straight Arrow Connector 43">
            <a:extLst>
              <a:ext uri="{FF2B5EF4-FFF2-40B4-BE49-F238E27FC236}">
                <a16:creationId xmlns:a16="http://schemas.microsoft.com/office/drawing/2014/main" id="{E0497D12-2C36-4162-BDDE-30259F8F3C64}"/>
              </a:ext>
            </a:extLst>
          </p:cNvPr>
          <p:cNvCxnSpPr>
            <a:cxnSpLocks/>
            <a:endCxn id="50" idx="1"/>
          </p:cNvCxnSpPr>
          <p:nvPr/>
        </p:nvCxnSpPr>
        <p:spPr>
          <a:xfrm>
            <a:off x="3490111" y="4918464"/>
            <a:ext cx="393888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C10457A1-C994-48A7-B1A4-4FA2F33EC98D}"/>
              </a:ext>
            </a:extLst>
          </p:cNvPr>
          <p:cNvCxnSpPr>
            <a:cxnSpLocks/>
            <a:stCxn id="9" idx="1"/>
            <a:endCxn id="57" idx="3"/>
          </p:cNvCxnSpPr>
          <p:nvPr/>
        </p:nvCxnSpPr>
        <p:spPr>
          <a:xfrm flipH="1">
            <a:off x="6446648" y="5465421"/>
            <a:ext cx="2297851" cy="82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0" name="Rectangle 49">
            <a:extLst>
              <a:ext uri="{FF2B5EF4-FFF2-40B4-BE49-F238E27FC236}">
                <a16:creationId xmlns:a16="http://schemas.microsoft.com/office/drawing/2014/main" id="{7226D82B-1239-4ABE-A5F1-4455C993D6F0}"/>
              </a:ext>
            </a:extLst>
          </p:cNvPr>
          <p:cNvSpPr/>
          <p:nvPr/>
        </p:nvSpPr>
        <p:spPr>
          <a:xfrm>
            <a:off x="7428998" y="4766736"/>
            <a:ext cx="784707" cy="3034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match</a:t>
            </a:r>
          </a:p>
        </p:txBody>
      </p:sp>
      <p:cxnSp>
        <p:nvCxnSpPr>
          <p:cNvPr id="53" name="Straight Arrow Connector 52">
            <a:extLst>
              <a:ext uri="{FF2B5EF4-FFF2-40B4-BE49-F238E27FC236}">
                <a16:creationId xmlns:a16="http://schemas.microsoft.com/office/drawing/2014/main" id="{A20817CD-1920-450D-9AC5-021A7B1DB558}"/>
              </a:ext>
            </a:extLst>
          </p:cNvPr>
          <p:cNvCxnSpPr>
            <a:cxnSpLocks/>
            <a:endCxn id="50" idx="3"/>
          </p:cNvCxnSpPr>
          <p:nvPr/>
        </p:nvCxnSpPr>
        <p:spPr>
          <a:xfrm flipH="1">
            <a:off x="8213705" y="4918464"/>
            <a:ext cx="53079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9A98A457-8CEF-4456-A40D-8BF615A66914}"/>
              </a:ext>
            </a:extLst>
          </p:cNvPr>
          <p:cNvSpPr/>
          <p:nvPr/>
        </p:nvSpPr>
        <p:spPr>
          <a:xfrm>
            <a:off x="5745352" y="5321960"/>
            <a:ext cx="701296" cy="3034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recall</a:t>
            </a:r>
          </a:p>
        </p:txBody>
      </p:sp>
      <p:cxnSp>
        <p:nvCxnSpPr>
          <p:cNvPr id="59" name="Straight Arrow Connector 58">
            <a:extLst>
              <a:ext uri="{FF2B5EF4-FFF2-40B4-BE49-F238E27FC236}">
                <a16:creationId xmlns:a16="http://schemas.microsoft.com/office/drawing/2014/main" id="{7265BF7A-0C7A-4D44-9525-8D3D639CBDAD}"/>
              </a:ext>
            </a:extLst>
          </p:cNvPr>
          <p:cNvCxnSpPr>
            <a:cxnSpLocks/>
            <a:stCxn id="50" idx="0"/>
            <a:endCxn id="13" idx="2"/>
          </p:cNvCxnSpPr>
          <p:nvPr/>
        </p:nvCxnSpPr>
        <p:spPr>
          <a:xfrm flipH="1" flipV="1">
            <a:off x="7817530" y="4202168"/>
            <a:ext cx="3822" cy="5645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D26CEAAB-6687-468B-A758-395C7A73043C}"/>
              </a:ext>
            </a:extLst>
          </p:cNvPr>
          <p:cNvCxnSpPr>
            <a:cxnSpLocks/>
            <a:stCxn id="57" idx="1"/>
            <a:endCxn id="28" idx="3"/>
          </p:cNvCxnSpPr>
          <p:nvPr/>
        </p:nvCxnSpPr>
        <p:spPr>
          <a:xfrm flipH="1" flipV="1">
            <a:off x="3490111" y="5465420"/>
            <a:ext cx="2255241" cy="82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6BDFDE60-DC02-46AC-82E9-5898381E8DF6}"/>
              </a:ext>
            </a:extLst>
          </p:cNvPr>
          <p:cNvCxnSpPr>
            <a:cxnSpLocks/>
            <a:stCxn id="10" idx="2"/>
            <a:endCxn id="57" idx="0"/>
          </p:cNvCxnSpPr>
          <p:nvPr/>
        </p:nvCxnSpPr>
        <p:spPr>
          <a:xfrm>
            <a:off x="6096000" y="4202168"/>
            <a:ext cx="0" cy="11197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7" name="Rectangle 116">
            <a:extLst>
              <a:ext uri="{FF2B5EF4-FFF2-40B4-BE49-F238E27FC236}">
                <a16:creationId xmlns:a16="http://schemas.microsoft.com/office/drawing/2014/main" id="{86998822-6C83-42AC-BA14-8DC8E396D496}"/>
              </a:ext>
            </a:extLst>
          </p:cNvPr>
          <p:cNvSpPr/>
          <p:nvPr/>
        </p:nvSpPr>
        <p:spPr>
          <a:xfrm>
            <a:off x="5596096" y="4004946"/>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sp>
        <p:nvSpPr>
          <p:cNvPr id="118" name="Rectangle 117">
            <a:extLst>
              <a:ext uri="{FF2B5EF4-FFF2-40B4-BE49-F238E27FC236}">
                <a16:creationId xmlns:a16="http://schemas.microsoft.com/office/drawing/2014/main" id="{8F199514-8B03-472A-BD24-C29F2DB3D4EB}"/>
              </a:ext>
            </a:extLst>
          </p:cNvPr>
          <p:cNvSpPr/>
          <p:nvPr/>
        </p:nvSpPr>
        <p:spPr>
          <a:xfrm>
            <a:off x="3660036" y="6013994"/>
            <a:ext cx="1215596" cy="30345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remember</a:t>
            </a:r>
          </a:p>
        </p:txBody>
      </p:sp>
      <p:cxnSp>
        <p:nvCxnSpPr>
          <p:cNvPr id="120" name="Straight Arrow Connector 119">
            <a:extLst>
              <a:ext uri="{FF2B5EF4-FFF2-40B4-BE49-F238E27FC236}">
                <a16:creationId xmlns:a16="http://schemas.microsoft.com/office/drawing/2014/main" id="{19C60FA8-C003-4A89-B756-8EA1CD597753}"/>
              </a:ext>
            </a:extLst>
          </p:cNvPr>
          <p:cNvCxnSpPr>
            <a:stCxn id="11" idx="2"/>
            <a:endCxn id="118" idx="0"/>
          </p:cNvCxnSpPr>
          <p:nvPr/>
        </p:nvCxnSpPr>
        <p:spPr>
          <a:xfrm flipH="1">
            <a:off x="4267834" y="4202168"/>
            <a:ext cx="7668" cy="181182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6" name="Straight Arrow Connector 125">
            <a:extLst>
              <a:ext uri="{FF2B5EF4-FFF2-40B4-BE49-F238E27FC236}">
                <a16:creationId xmlns:a16="http://schemas.microsoft.com/office/drawing/2014/main" id="{575F1E1A-F95B-4A44-BC6F-1B911ED4B761}"/>
              </a:ext>
            </a:extLst>
          </p:cNvPr>
          <p:cNvCxnSpPr>
            <a:endCxn id="118" idx="1"/>
          </p:cNvCxnSpPr>
          <p:nvPr/>
        </p:nvCxnSpPr>
        <p:spPr>
          <a:xfrm>
            <a:off x="3490111" y="6165722"/>
            <a:ext cx="16992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28EB56E1-8C9F-4175-A583-D24BAE2B0950}"/>
              </a:ext>
            </a:extLst>
          </p:cNvPr>
          <p:cNvCxnSpPr>
            <a:stCxn id="118" idx="3"/>
          </p:cNvCxnSpPr>
          <p:nvPr/>
        </p:nvCxnSpPr>
        <p:spPr>
          <a:xfrm>
            <a:off x="4875632" y="6165722"/>
            <a:ext cx="3868867" cy="3187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15F2BAA5-990E-4502-97D6-3DF6E9A1E3E9}"/>
              </a:ext>
            </a:extLst>
          </p:cNvPr>
          <p:cNvSpPr/>
          <p:nvPr/>
        </p:nvSpPr>
        <p:spPr>
          <a:xfrm>
            <a:off x="8881571" y="5010748"/>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12515606-E674-4119-B394-2CF1FC38031D}"/>
              </a:ext>
            </a:extLst>
          </p:cNvPr>
          <p:cNvSpPr/>
          <p:nvPr/>
        </p:nvSpPr>
        <p:spPr>
          <a:xfrm>
            <a:off x="8878398" y="5780189"/>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40" name="Picture 39" descr="Diagram&#10;&#10;Description automatically generated">
            <a:extLst>
              <a:ext uri="{FF2B5EF4-FFF2-40B4-BE49-F238E27FC236}">
                <a16:creationId xmlns:a16="http://schemas.microsoft.com/office/drawing/2014/main" id="{E88F6525-AE09-4C39-A94D-EF5B5D6EE8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00201" y="210887"/>
            <a:ext cx="2054490" cy="1983904"/>
          </a:xfrm>
          <a:prstGeom prst="rect">
            <a:avLst/>
          </a:prstGeom>
        </p:spPr>
      </p:pic>
      <p:sp>
        <p:nvSpPr>
          <p:cNvPr id="46" name="Freeform: Shape 45">
            <a:extLst>
              <a:ext uri="{FF2B5EF4-FFF2-40B4-BE49-F238E27FC236}">
                <a16:creationId xmlns:a16="http://schemas.microsoft.com/office/drawing/2014/main" id="{76627DF2-6741-42FB-BCB8-8EEF0562AE76}"/>
              </a:ext>
            </a:extLst>
          </p:cNvPr>
          <p:cNvSpPr/>
          <p:nvPr/>
        </p:nvSpPr>
        <p:spPr>
          <a:xfrm>
            <a:off x="9809565" y="154412"/>
            <a:ext cx="2235762" cy="2096854"/>
          </a:xfrm>
          <a:custGeom>
            <a:avLst/>
            <a:gdLst>
              <a:gd name="connsiteX0" fmla="*/ 75819 w 2235762"/>
              <a:gd name="connsiteY0" fmla="*/ 1307677 h 2096854"/>
              <a:gd name="connsiteX1" fmla="*/ 75819 w 2235762"/>
              <a:gd name="connsiteY1" fmla="*/ 1671213 h 2096854"/>
              <a:gd name="connsiteX2" fmla="*/ 528235 w 2235762"/>
              <a:gd name="connsiteY2" fmla="*/ 1671213 h 2096854"/>
              <a:gd name="connsiteX3" fmla="*/ 528235 w 2235762"/>
              <a:gd name="connsiteY3" fmla="*/ 1307677 h 2096854"/>
              <a:gd name="connsiteX4" fmla="*/ 0 w 2235762"/>
              <a:gd name="connsiteY4" fmla="*/ 0 h 2096854"/>
              <a:gd name="connsiteX5" fmla="*/ 2235762 w 2235762"/>
              <a:gd name="connsiteY5" fmla="*/ 0 h 2096854"/>
              <a:gd name="connsiteX6" fmla="*/ 2235762 w 2235762"/>
              <a:gd name="connsiteY6" fmla="*/ 2096854 h 2096854"/>
              <a:gd name="connsiteX7" fmla="*/ 0 w 2235762"/>
              <a:gd name="connsiteY7" fmla="*/ 2096854 h 2096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35762" h="2096854">
                <a:moveTo>
                  <a:pt x="75819" y="1307677"/>
                </a:moveTo>
                <a:lnTo>
                  <a:pt x="75819" y="1671213"/>
                </a:lnTo>
                <a:lnTo>
                  <a:pt x="528235" y="1671213"/>
                </a:lnTo>
                <a:lnTo>
                  <a:pt x="528235" y="1307677"/>
                </a:lnTo>
                <a:close/>
                <a:moveTo>
                  <a:pt x="0" y="0"/>
                </a:moveTo>
                <a:lnTo>
                  <a:pt x="2235762" y="0"/>
                </a:lnTo>
                <a:lnTo>
                  <a:pt x="2235762" y="2096854"/>
                </a:lnTo>
                <a:lnTo>
                  <a:pt x="0" y="2096854"/>
                </a:lnTo>
                <a:close/>
              </a:path>
            </a:pathLst>
          </a:cu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97882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1FFDB-B5F4-4BC5-A122-AF1B3F9DFBD0}"/>
              </a:ext>
            </a:extLst>
          </p:cNvPr>
          <p:cNvSpPr>
            <a:spLocks noGrp="1"/>
          </p:cNvSpPr>
          <p:nvPr>
            <p:ph type="title"/>
          </p:nvPr>
        </p:nvSpPr>
        <p:spPr/>
        <p:txBody>
          <a:bodyPr/>
          <a:lstStyle/>
          <a:p>
            <a:r>
              <a:rPr lang="en-US" dirty="0"/>
              <a:t>Evaluation</a:t>
            </a:r>
          </a:p>
        </p:txBody>
      </p:sp>
      <p:sp>
        <p:nvSpPr>
          <p:cNvPr id="4" name="Content Placeholder 3">
            <a:extLst>
              <a:ext uri="{FF2B5EF4-FFF2-40B4-BE49-F238E27FC236}">
                <a16:creationId xmlns:a16="http://schemas.microsoft.com/office/drawing/2014/main" id="{E504DF67-936F-408A-B331-90E3A9D926F0}"/>
              </a:ext>
            </a:extLst>
          </p:cNvPr>
          <p:cNvSpPr>
            <a:spLocks noGrp="1"/>
          </p:cNvSpPr>
          <p:nvPr>
            <p:ph idx="1"/>
          </p:nvPr>
        </p:nvSpPr>
        <p:spPr/>
        <p:txBody>
          <a:bodyPr/>
          <a:lstStyle/>
          <a:p>
            <a:r>
              <a:rPr lang="en-US" dirty="0"/>
              <a:t>Visual character domain</a:t>
            </a:r>
          </a:p>
          <a:p>
            <a:r>
              <a:rPr lang="en-US" dirty="0"/>
              <a:t>Six tasks</a:t>
            </a:r>
          </a:p>
          <a:p>
            <a:pPr lvl="1"/>
            <a:r>
              <a:rPr lang="en-US" dirty="0"/>
              <a:t>Demonstrate meeting visual-symbolic integration requirements</a:t>
            </a:r>
          </a:p>
        </p:txBody>
      </p:sp>
      <p:sp>
        <p:nvSpPr>
          <p:cNvPr id="3" name="Slide Number Placeholder 2">
            <a:extLst>
              <a:ext uri="{FF2B5EF4-FFF2-40B4-BE49-F238E27FC236}">
                <a16:creationId xmlns:a16="http://schemas.microsoft.com/office/drawing/2014/main" id="{A4FD850A-678C-4991-B9C2-20728E5E600B}"/>
              </a:ext>
            </a:extLst>
          </p:cNvPr>
          <p:cNvSpPr>
            <a:spLocks noGrp="1"/>
          </p:cNvSpPr>
          <p:nvPr>
            <p:ph type="sldNum" sz="quarter" idx="12"/>
          </p:nvPr>
        </p:nvSpPr>
        <p:spPr/>
        <p:txBody>
          <a:bodyPr/>
          <a:lstStyle/>
          <a:p>
            <a:fld id="{B71F4361-184A-4A08-BEA5-E95DD1806974}" type="slidenum">
              <a:rPr lang="en-US" smtClean="0"/>
              <a:t>14</a:t>
            </a:fld>
            <a:endParaRPr lang="en-US"/>
          </a:p>
        </p:txBody>
      </p:sp>
    </p:spTree>
    <p:extLst>
      <p:ext uri="{BB962C8B-B14F-4D97-AF65-F5344CB8AC3E}">
        <p14:creationId xmlns:p14="http://schemas.microsoft.com/office/powerpoint/2010/main" val="2036619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Rounded Corners 35">
            <a:extLst>
              <a:ext uri="{FF2B5EF4-FFF2-40B4-BE49-F238E27FC236}">
                <a16:creationId xmlns:a16="http://schemas.microsoft.com/office/drawing/2014/main" id="{C76D3342-A3E7-403C-B1FF-03AF843C3314}"/>
              </a:ext>
            </a:extLst>
          </p:cNvPr>
          <p:cNvSpPr/>
          <p:nvPr/>
        </p:nvSpPr>
        <p:spPr>
          <a:xfrm>
            <a:off x="6548966" y="1918163"/>
            <a:ext cx="4229099" cy="3424767"/>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endParaRPr lang="en-US" dirty="0"/>
          </a:p>
        </p:txBody>
      </p:sp>
      <p:sp>
        <p:nvSpPr>
          <p:cNvPr id="37" name="Rectangle: Rounded Corners 36">
            <a:extLst>
              <a:ext uri="{FF2B5EF4-FFF2-40B4-BE49-F238E27FC236}">
                <a16:creationId xmlns:a16="http://schemas.microsoft.com/office/drawing/2014/main" id="{825B62CA-F904-4B1A-BC71-CF3D9FA5C442}"/>
              </a:ext>
            </a:extLst>
          </p:cNvPr>
          <p:cNvSpPr/>
          <p:nvPr/>
        </p:nvSpPr>
        <p:spPr>
          <a:xfrm>
            <a:off x="6841067" y="3519126"/>
            <a:ext cx="3615265" cy="16816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Visual</a:t>
            </a:r>
          </a:p>
        </p:txBody>
      </p:sp>
      <p:sp>
        <p:nvSpPr>
          <p:cNvPr id="8" name="Rectangle: Rounded Corners 7">
            <a:extLst>
              <a:ext uri="{FF2B5EF4-FFF2-40B4-BE49-F238E27FC236}">
                <a16:creationId xmlns:a16="http://schemas.microsoft.com/office/drawing/2014/main" id="{D817CD33-F0AD-44D0-AE44-A7440EFBABBF}"/>
              </a:ext>
            </a:extLst>
          </p:cNvPr>
          <p:cNvSpPr/>
          <p:nvPr/>
        </p:nvSpPr>
        <p:spPr>
          <a:xfrm>
            <a:off x="6841066" y="2576744"/>
            <a:ext cx="3615265" cy="96784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dirty="0"/>
              <a:t>Symbolic</a:t>
            </a:r>
          </a:p>
        </p:txBody>
      </p:sp>
      <p:sp>
        <p:nvSpPr>
          <p:cNvPr id="2" name="Title 1">
            <a:extLst>
              <a:ext uri="{FF2B5EF4-FFF2-40B4-BE49-F238E27FC236}">
                <a16:creationId xmlns:a16="http://schemas.microsoft.com/office/drawing/2014/main" id="{5A2F6604-D421-4046-AEEE-DDB7928CB776}"/>
              </a:ext>
            </a:extLst>
          </p:cNvPr>
          <p:cNvSpPr>
            <a:spLocks noGrp="1"/>
          </p:cNvSpPr>
          <p:nvPr>
            <p:ph type="title"/>
          </p:nvPr>
        </p:nvSpPr>
        <p:spPr/>
        <p:txBody>
          <a:bodyPr/>
          <a:lstStyle/>
          <a:p>
            <a:r>
              <a:rPr lang="en-US" dirty="0"/>
              <a:t>Visual Character Domain</a:t>
            </a:r>
          </a:p>
        </p:txBody>
      </p:sp>
      <p:sp>
        <p:nvSpPr>
          <p:cNvPr id="3" name="Content Placeholder 2">
            <a:extLst>
              <a:ext uri="{FF2B5EF4-FFF2-40B4-BE49-F238E27FC236}">
                <a16:creationId xmlns:a16="http://schemas.microsoft.com/office/drawing/2014/main" id="{C8B75EB6-1AEF-4EBE-BA4D-F1D734BC74E7}"/>
              </a:ext>
            </a:extLst>
          </p:cNvPr>
          <p:cNvSpPr>
            <a:spLocks noGrp="1"/>
          </p:cNvSpPr>
          <p:nvPr>
            <p:ph sz="half" idx="1"/>
          </p:nvPr>
        </p:nvSpPr>
        <p:spPr/>
        <p:txBody>
          <a:bodyPr/>
          <a:lstStyle/>
          <a:p>
            <a:r>
              <a:rPr lang="en-US" dirty="0"/>
              <a:t>Simple proof-of-concept domain</a:t>
            </a:r>
          </a:p>
          <a:p>
            <a:r>
              <a:rPr lang="en-US" dirty="0"/>
              <a:t>Based on Latin alphanumeric characters</a:t>
            </a:r>
          </a:p>
          <a:p>
            <a:r>
              <a:rPr lang="en-US" dirty="0"/>
              <a:t>Leverages dual visual-symbolic nature of characters</a:t>
            </a:r>
          </a:p>
        </p:txBody>
      </p:sp>
      <p:sp>
        <p:nvSpPr>
          <p:cNvPr id="4" name="Slide Number Placeholder 3">
            <a:extLst>
              <a:ext uri="{FF2B5EF4-FFF2-40B4-BE49-F238E27FC236}">
                <a16:creationId xmlns:a16="http://schemas.microsoft.com/office/drawing/2014/main" id="{6FF8BA69-092F-4B70-BD64-FBDB42F0428D}"/>
              </a:ext>
            </a:extLst>
          </p:cNvPr>
          <p:cNvSpPr>
            <a:spLocks noGrp="1"/>
          </p:cNvSpPr>
          <p:nvPr>
            <p:ph type="sldNum" sz="quarter" idx="12"/>
          </p:nvPr>
        </p:nvSpPr>
        <p:spPr/>
        <p:txBody>
          <a:bodyPr/>
          <a:lstStyle/>
          <a:p>
            <a:fld id="{B71F4361-184A-4A08-BEA5-E95DD1806974}" type="slidenum">
              <a:rPr lang="en-US" smtClean="0"/>
              <a:t>15</a:t>
            </a:fld>
            <a:endParaRPr lang="en-US"/>
          </a:p>
        </p:txBody>
      </p:sp>
      <p:pic>
        <p:nvPicPr>
          <p:cNvPr id="19" name="Picture 18" descr="Graphical user interface&#10;&#10;Description automatically generated with medium confidence">
            <a:extLst>
              <a:ext uri="{FF2B5EF4-FFF2-40B4-BE49-F238E27FC236}">
                <a16:creationId xmlns:a16="http://schemas.microsoft.com/office/drawing/2014/main" id="{5C76930D-BB7A-4AAE-8CC0-10CDC6988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69866" y="3763072"/>
            <a:ext cx="1219200" cy="1219200"/>
          </a:xfrm>
          <a:prstGeom prst="rect">
            <a:avLst/>
          </a:prstGeom>
        </p:spPr>
      </p:pic>
      <p:sp>
        <p:nvSpPr>
          <p:cNvPr id="6" name="TextBox 5">
            <a:extLst>
              <a:ext uri="{FF2B5EF4-FFF2-40B4-BE49-F238E27FC236}">
                <a16:creationId xmlns:a16="http://schemas.microsoft.com/office/drawing/2014/main" id="{19AA8166-B853-4116-B92C-304939B95315}"/>
              </a:ext>
            </a:extLst>
          </p:cNvPr>
          <p:cNvSpPr txBox="1"/>
          <p:nvPr/>
        </p:nvSpPr>
        <p:spPr>
          <a:xfrm>
            <a:off x="8102599" y="2586270"/>
            <a:ext cx="2353734" cy="923330"/>
          </a:xfrm>
          <a:prstGeom prst="rect">
            <a:avLst/>
          </a:prstGeom>
          <a:noFill/>
        </p:spPr>
        <p:txBody>
          <a:bodyPr wrap="square" rtlCol="0">
            <a:spAutoFit/>
          </a:bodyPr>
          <a:lstStyle/>
          <a:p>
            <a:pPr marL="285750" indent="-285750">
              <a:buFont typeface="Arial" panose="020B0604020202020204" pitchFamily="34" charset="0"/>
              <a:buChar char="•"/>
            </a:pPr>
            <a:r>
              <a:rPr lang="en-US" i="1" dirty="0"/>
              <a:t>letter</a:t>
            </a:r>
          </a:p>
          <a:p>
            <a:pPr marL="285750" indent="-285750">
              <a:buFont typeface="Arial" panose="020B0604020202020204" pitchFamily="34" charset="0"/>
              <a:buChar char="•"/>
            </a:pPr>
            <a:r>
              <a:rPr lang="en-US" i="1" dirty="0"/>
              <a:t>identifier char-w</a:t>
            </a:r>
          </a:p>
          <a:p>
            <a:pPr marL="285750" indent="-285750">
              <a:buFont typeface="Arial" panose="020B0604020202020204" pitchFamily="34" charset="0"/>
              <a:buChar char="•"/>
            </a:pPr>
            <a:r>
              <a:rPr lang="en-US" i="1" dirty="0"/>
              <a:t>part-of word-wow</a:t>
            </a:r>
          </a:p>
        </p:txBody>
      </p:sp>
      <p:sp>
        <p:nvSpPr>
          <p:cNvPr id="7" name="Rectangle 6">
            <a:extLst>
              <a:ext uri="{FF2B5EF4-FFF2-40B4-BE49-F238E27FC236}">
                <a16:creationId xmlns:a16="http://schemas.microsoft.com/office/drawing/2014/main" id="{66F46657-1498-470B-89DB-0642A8BDF06D}"/>
              </a:ext>
            </a:extLst>
          </p:cNvPr>
          <p:cNvSpPr/>
          <p:nvPr/>
        </p:nvSpPr>
        <p:spPr>
          <a:xfrm>
            <a:off x="8249436" y="1690688"/>
            <a:ext cx="67999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a:t>
            </a:r>
          </a:p>
        </p:txBody>
      </p:sp>
    </p:spTree>
    <p:extLst>
      <p:ext uri="{BB962C8B-B14F-4D97-AF65-F5344CB8AC3E}">
        <p14:creationId xmlns:p14="http://schemas.microsoft.com/office/powerpoint/2010/main" val="1201784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Rectangle: Rounded Corners 166">
            <a:extLst>
              <a:ext uri="{FF2B5EF4-FFF2-40B4-BE49-F238E27FC236}">
                <a16:creationId xmlns:a16="http://schemas.microsoft.com/office/drawing/2014/main" id="{A78D6D01-B831-4DE3-BDD2-02C60C0A6336}"/>
              </a:ext>
            </a:extLst>
          </p:cNvPr>
          <p:cNvSpPr/>
          <p:nvPr/>
        </p:nvSpPr>
        <p:spPr>
          <a:xfrm>
            <a:off x="4663220" y="3675574"/>
            <a:ext cx="1739492" cy="2123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sp>
        <p:nvSpPr>
          <p:cNvPr id="14" name="Rectangle: Rounded Corners 13">
            <a:extLst>
              <a:ext uri="{FF2B5EF4-FFF2-40B4-BE49-F238E27FC236}">
                <a16:creationId xmlns:a16="http://schemas.microsoft.com/office/drawing/2014/main" id="{4271FB5A-7900-4F3A-961D-0E01C337786D}"/>
              </a:ext>
            </a:extLst>
          </p:cNvPr>
          <p:cNvSpPr/>
          <p:nvPr/>
        </p:nvSpPr>
        <p:spPr>
          <a:xfrm>
            <a:off x="4663220" y="3677139"/>
            <a:ext cx="1739492" cy="2123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Sensory Memory</a:t>
            </a:r>
          </a:p>
        </p:txBody>
      </p:sp>
      <p:sp>
        <p:nvSpPr>
          <p:cNvPr id="2" name="Title 1">
            <a:extLst>
              <a:ext uri="{FF2B5EF4-FFF2-40B4-BE49-F238E27FC236}">
                <a16:creationId xmlns:a16="http://schemas.microsoft.com/office/drawing/2014/main" id="{3BD95DB8-3475-44EF-80AA-0E96688AD101}"/>
              </a:ext>
            </a:extLst>
          </p:cNvPr>
          <p:cNvSpPr>
            <a:spLocks noGrp="1"/>
          </p:cNvSpPr>
          <p:nvPr>
            <p:ph type="title"/>
          </p:nvPr>
        </p:nvSpPr>
        <p:spPr>
          <a:xfrm>
            <a:off x="838200" y="365240"/>
            <a:ext cx="10515600" cy="1325563"/>
          </a:xfrm>
        </p:spPr>
        <p:txBody>
          <a:bodyPr/>
          <a:lstStyle/>
          <a:p>
            <a:r>
              <a:rPr lang="en-US" dirty="0"/>
              <a:t>Task 1</a:t>
            </a:r>
          </a:p>
        </p:txBody>
      </p:sp>
      <p:sp>
        <p:nvSpPr>
          <p:cNvPr id="3" name="Content Placeholder 2">
            <a:extLst>
              <a:ext uri="{FF2B5EF4-FFF2-40B4-BE49-F238E27FC236}">
                <a16:creationId xmlns:a16="http://schemas.microsoft.com/office/drawing/2014/main" id="{089D0D81-BC81-4201-92D9-E6540B52513E}"/>
              </a:ext>
            </a:extLst>
          </p:cNvPr>
          <p:cNvSpPr>
            <a:spLocks noGrp="1"/>
          </p:cNvSpPr>
          <p:nvPr>
            <p:ph idx="1"/>
          </p:nvPr>
        </p:nvSpPr>
        <p:spPr>
          <a:xfrm>
            <a:off x="918136" y="1407911"/>
            <a:ext cx="5820789" cy="688976"/>
          </a:xfrm>
        </p:spPr>
        <p:txBody>
          <a:bodyPr>
            <a:normAutofit/>
          </a:bodyPr>
          <a:lstStyle/>
          <a:p>
            <a:pPr marL="0" indent="0" algn="l">
              <a:buNone/>
            </a:pPr>
            <a:r>
              <a:rPr lang="en-US" sz="3600" dirty="0"/>
              <a:t>“What character is this?”</a:t>
            </a:r>
          </a:p>
        </p:txBody>
      </p:sp>
      <p:sp>
        <p:nvSpPr>
          <p:cNvPr id="4" name="Slide Number Placeholder 3">
            <a:extLst>
              <a:ext uri="{FF2B5EF4-FFF2-40B4-BE49-F238E27FC236}">
                <a16:creationId xmlns:a16="http://schemas.microsoft.com/office/drawing/2014/main" id="{1A4EC4E8-79A2-4E8D-AA9A-5E5301936731}"/>
              </a:ext>
            </a:extLst>
          </p:cNvPr>
          <p:cNvSpPr>
            <a:spLocks noGrp="1"/>
          </p:cNvSpPr>
          <p:nvPr>
            <p:ph type="sldNum" sz="quarter" idx="12"/>
          </p:nvPr>
        </p:nvSpPr>
        <p:spPr>
          <a:xfrm>
            <a:off x="8511957" y="5446680"/>
            <a:ext cx="2743200" cy="365125"/>
          </a:xfrm>
        </p:spPr>
        <p:txBody>
          <a:bodyPr/>
          <a:lstStyle/>
          <a:p>
            <a:fld id="{B71F4361-184A-4A08-BEA5-E95DD1806974}" type="slidenum">
              <a:rPr lang="en-US" smtClean="0"/>
              <a:t>16</a:t>
            </a:fld>
            <a:endParaRPr lang="en-US"/>
          </a:p>
        </p:txBody>
      </p:sp>
      <p:pic>
        <p:nvPicPr>
          <p:cNvPr id="11" name="Picture 10" descr="Graphical user interface&#10;&#10;Description automatically generated with medium confidence">
            <a:extLst>
              <a:ext uri="{FF2B5EF4-FFF2-40B4-BE49-F238E27FC236}">
                <a16:creationId xmlns:a16="http://schemas.microsoft.com/office/drawing/2014/main" id="{878101E4-8AA3-4AA3-81C7-96C297DAB4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760" y="4398182"/>
            <a:ext cx="1219200" cy="1219200"/>
          </a:xfrm>
          <a:prstGeom prst="rect">
            <a:avLst/>
          </a:prstGeom>
        </p:spPr>
      </p:pic>
      <p:pic>
        <p:nvPicPr>
          <p:cNvPr id="12" name="Graphic 11" descr="Web cam with solid fill">
            <a:extLst>
              <a:ext uri="{FF2B5EF4-FFF2-40B4-BE49-F238E27FC236}">
                <a16:creationId xmlns:a16="http://schemas.microsoft.com/office/drawing/2014/main" id="{A7D6822D-F8FE-4CE9-A1A4-1AFA4FAFCEA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191086" y="4596302"/>
            <a:ext cx="914400" cy="914400"/>
          </a:xfrm>
          <a:prstGeom prst="rect">
            <a:avLst/>
          </a:prstGeom>
        </p:spPr>
      </p:pic>
      <p:sp>
        <p:nvSpPr>
          <p:cNvPr id="13" name="Trapezoid 12">
            <a:extLst>
              <a:ext uri="{FF2B5EF4-FFF2-40B4-BE49-F238E27FC236}">
                <a16:creationId xmlns:a16="http://schemas.microsoft.com/office/drawing/2014/main" id="{1112FFD5-0440-4EEA-800A-07C2FD17D887}"/>
              </a:ext>
            </a:extLst>
          </p:cNvPr>
          <p:cNvSpPr/>
          <p:nvPr/>
        </p:nvSpPr>
        <p:spPr>
          <a:xfrm rot="5400000">
            <a:off x="2389512" y="4642022"/>
            <a:ext cx="1219200" cy="731520"/>
          </a:xfrm>
          <a:prstGeom prst="trapezoid">
            <a:avLst>
              <a:gd name="adj" fmla="val 6458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023BE6-A420-4793-9EC4-D21BC8474090}"/>
              </a:ext>
            </a:extLst>
          </p:cNvPr>
          <p:cNvSpPr/>
          <p:nvPr/>
        </p:nvSpPr>
        <p:spPr>
          <a:xfrm>
            <a:off x="3982259" y="4870622"/>
            <a:ext cx="57912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6" name="Picture 15" descr="Graphical user interface&#10;&#10;Description automatically generated with medium confidence">
            <a:extLst>
              <a:ext uri="{FF2B5EF4-FFF2-40B4-BE49-F238E27FC236}">
                <a16:creationId xmlns:a16="http://schemas.microsoft.com/office/drawing/2014/main" id="{71F7FB7F-4B47-44DE-8555-3B7AF92D72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3366" y="4398182"/>
            <a:ext cx="1219200" cy="1219200"/>
          </a:xfrm>
          <a:prstGeom prst="rect">
            <a:avLst/>
          </a:prstGeom>
        </p:spPr>
      </p:pic>
      <p:grpSp>
        <p:nvGrpSpPr>
          <p:cNvPr id="135" name="Group 134">
            <a:extLst>
              <a:ext uri="{FF2B5EF4-FFF2-40B4-BE49-F238E27FC236}">
                <a16:creationId xmlns:a16="http://schemas.microsoft.com/office/drawing/2014/main" id="{573E07BF-183C-41AB-99F4-D5302DDF462B}"/>
              </a:ext>
            </a:extLst>
          </p:cNvPr>
          <p:cNvGrpSpPr/>
          <p:nvPr/>
        </p:nvGrpSpPr>
        <p:grpSpPr>
          <a:xfrm>
            <a:off x="7059893" y="186729"/>
            <a:ext cx="5110482" cy="2765282"/>
            <a:chOff x="838200" y="1690688"/>
            <a:chExt cx="8592819" cy="4649575"/>
          </a:xfrm>
        </p:grpSpPr>
        <p:sp>
          <p:nvSpPr>
            <p:cNvPr id="136" name="Rectangle: Rounded Corners 135">
              <a:extLst>
                <a:ext uri="{FF2B5EF4-FFF2-40B4-BE49-F238E27FC236}">
                  <a16:creationId xmlns:a16="http://schemas.microsoft.com/office/drawing/2014/main" id="{FE26C34B-8562-4C2B-BC85-F86AFABCCB1D}"/>
                </a:ext>
              </a:extLst>
            </p:cNvPr>
            <p:cNvSpPr/>
            <p:nvPr/>
          </p:nvSpPr>
          <p:spPr>
            <a:xfrm>
              <a:off x="2884098" y="2011680"/>
              <a:ext cx="1463040" cy="73152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a:r>
                <a:rPr lang="en-US" sz="1050" b="1" dirty="0"/>
                <a:t>Visual Knowledge</a:t>
              </a:r>
            </a:p>
          </p:txBody>
        </p:sp>
        <p:sp>
          <p:nvSpPr>
            <p:cNvPr id="137" name="Rectangle: Rounded Corners 136">
              <a:extLst>
                <a:ext uri="{FF2B5EF4-FFF2-40B4-BE49-F238E27FC236}">
                  <a16:creationId xmlns:a16="http://schemas.microsoft.com/office/drawing/2014/main" id="{CB25A9D7-61D1-46EA-A1D4-6121243D4D9A}"/>
                </a:ext>
              </a:extLst>
            </p:cNvPr>
            <p:cNvSpPr/>
            <p:nvPr/>
          </p:nvSpPr>
          <p:spPr>
            <a:xfrm>
              <a:off x="2884098" y="4297680"/>
              <a:ext cx="1463040" cy="73152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a:r>
                <a:rPr lang="en-US" sz="1050" b="1" dirty="0"/>
                <a:t>Visual Reasoning</a:t>
              </a:r>
            </a:p>
          </p:txBody>
        </p:sp>
        <p:sp>
          <p:nvSpPr>
            <p:cNvPr id="138" name="Rectangle: Rounded Corners 137">
              <a:extLst>
                <a:ext uri="{FF2B5EF4-FFF2-40B4-BE49-F238E27FC236}">
                  <a16:creationId xmlns:a16="http://schemas.microsoft.com/office/drawing/2014/main" id="{68BCD840-3AA9-48DC-89C6-CAE55BE89ECF}"/>
                </a:ext>
              </a:extLst>
            </p:cNvPr>
            <p:cNvSpPr/>
            <p:nvPr/>
          </p:nvSpPr>
          <p:spPr>
            <a:xfrm>
              <a:off x="5901618" y="4297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Reasoning</a:t>
              </a:r>
            </a:p>
          </p:txBody>
        </p:sp>
        <p:sp>
          <p:nvSpPr>
            <p:cNvPr id="139" name="Rectangle: Rounded Corners 138">
              <a:extLst>
                <a:ext uri="{FF2B5EF4-FFF2-40B4-BE49-F238E27FC236}">
                  <a16:creationId xmlns:a16="http://schemas.microsoft.com/office/drawing/2014/main" id="{AD3FBFEB-0244-470F-AFCB-AB94705E5035}"/>
                </a:ext>
              </a:extLst>
            </p:cNvPr>
            <p:cNvSpPr/>
            <p:nvPr/>
          </p:nvSpPr>
          <p:spPr>
            <a:xfrm>
              <a:off x="5901618" y="2011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Knowledge</a:t>
              </a:r>
            </a:p>
          </p:txBody>
        </p:sp>
        <p:sp>
          <p:nvSpPr>
            <p:cNvPr id="140" name="Rectangle: Rounded Corners 139">
              <a:extLst>
                <a:ext uri="{FF2B5EF4-FFF2-40B4-BE49-F238E27FC236}">
                  <a16:creationId xmlns:a16="http://schemas.microsoft.com/office/drawing/2014/main" id="{90FBA0ED-7D93-4A9D-87A9-812AC3CBE1E7}"/>
                </a:ext>
              </a:extLst>
            </p:cNvPr>
            <p:cNvSpPr/>
            <p:nvPr/>
          </p:nvSpPr>
          <p:spPr>
            <a:xfrm>
              <a:off x="1171962" y="3154680"/>
              <a:ext cx="1737360" cy="73152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a:r>
                <a:rPr lang="en-US" sz="900" b="1" dirty="0"/>
                <a:t>Visual Representations</a:t>
              </a:r>
            </a:p>
          </p:txBody>
        </p:sp>
        <p:cxnSp>
          <p:nvCxnSpPr>
            <p:cNvPr id="141" name="Connector: Elbow 140">
              <a:extLst>
                <a:ext uri="{FF2B5EF4-FFF2-40B4-BE49-F238E27FC236}">
                  <a16:creationId xmlns:a16="http://schemas.microsoft.com/office/drawing/2014/main" id="{22C0D33C-2F80-4C3A-A577-C181D4DB7BAC}"/>
                </a:ext>
              </a:extLst>
            </p:cNvPr>
            <p:cNvCxnSpPr>
              <a:cxnSpLocks/>
              <a:stCxn id="140" idx="0"/>
              <a:endCxn id="136" idx="1"/>
            </p:cNvCxnSpPr>
            <p:nvPr/>
          </p:nvCxnSpPr>
          <p:spPr>
            <a:xfrm rot="5400000" flipH="1" flipV="1">
              <a:off x="2073750" y="2344332"/>
              <a:ext cx="777240" cy="843456"/>
            </a:xfrm>
            <a:prstGeom prst="bentConnector2">
              <a:avLst/>
            </a:prstGeom>
            <a:ln w="101600" cmpd="dbl">
              <a:solidFill>
                <a:schemeClr val="bg2">
                  <a:lumMod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142" name="Connector: Elbow 141">
              <a:extLst>
                <a:ext uri="{FF2B5EF4-FFF2-40B4-BE49-F238E27FC236}">
                  <a16:creationId xmlns:a16="http://schemas.microsoft.com/office/drawing/2014/main" id="{E05E0655-AECD-4979-A75D-D8BB4034D12B}"/>
                </a:ext>
              </a:extLst>
            </p:cNvPr>
            <p:cNvCxnSpPr>
              <a:cxnSpLocks/>
              <a:stCxn id="140" idx="2"/>
              <a:endCxn id="137" idx="1"/>
            </p:cNvCxnSpPr>
            <p:nvPr/>
          </p:nvCxnSpPr>
          <p:spPr>
            <a:xfrm rot="16200000" flipH="1">
              <a:off x="2073750" y="3853092"/>
              <a:ext cx="777240" cy="843456"/>
            </a:xfrm>
            <a:prstGeom prst="bentConnector2">
              <a:avLst/>
            </a:prstGeom>
            <a:ln w="101600" cmpd="dbl">
              <a:solidFill>
                <a:schemeClr val="bg2">
                  <a:lumMod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143" name="Straight Arrow Connector 142">
              <a:extLst>
                <a:ext uri="{FF2B5EF4-FFF2-40B4-BE49-F238E27FC236}">
                  <a16:creationId xmlns:a16="http://schemas.microsoft.com/office/drawing/2014/main" id="{133E99E9-D5D0-45B9-819D-1EB0EBF0450F}"/>
                </a:ext>
              </a:extLst>
            </p:cNvPr>
            <p:cNvCxnSpPr>
              <a:cxnSpLocks/>
              <a:stCxn id="136" idx="3"/>
              <a:endCxn id="139" idx="1"/>
            </p:cNvCxnSpPr>
            <p:nvPr/>
          </p:nvCxnSpPr>
          <p:spPr>
            <a:xfrm>
              <a:off x="4347138" y="2377440"/>
              <a:ext cx="1554480" cy="0"/>
            </a:xfrm>
            <a:prstGeom prst="straightConnector1">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a:extLst>
                <a:ext uri="{FF2B5EF4-FFF2-40B4-BE49-F238E27FC236}">
                  <a16:creationId xmlns:a16="http://schemas.microsoft.com/office/drawing/2014/main" id="{56D350EF-D0FE-4EB4-8F9B-8F9ABE546C9E}"/>
                </a:ext>
              </a:extLst>
            </p:cNvPr>
            <p:cNvCxnSpPr>
              <a:cxnSpLocks/>
            </p:cNvCxnSpPr>
            <p:nvPr/>
          </p:nvCxnSpPr>
          <p:spPr>
            <a:xfrm>
              <a:off x="4321914" y="2696634"/>
              <a:ext cx="1604927" cy="1647613"/>
            </a:xfrm>
            <a:prstGeom prst="straightConnector1">
              <a:avLst/>
            </a:prstGeom>
            <a:ln w="101600" cmpd="dbl">
              <a:solidFill>
                <a:schemeClr val="bg2">
                  <a:lumMod val="9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145" name="Straight Arrow Connector 144">
              <a:extLst>
                <a:ext uri="{FF2B5EF4-FFF2-40B4-BE49-F238E27FC236}">
                  <a16:creationId xmlns:a16="http://schemas.microsoft.com/office/drawing/2014/main" id="{402AD462-D12B-4795-AC19-0A6D0BA44F99}"/>
                </a:ext>
              </a:extLst>
            </p:cNvPr>
            <p:cNvCxnSpPr>
              <a:cxnSpLocks/>
            </p:cNvCxnSpPr>
            <p:nvPr/>
          </p:nvCxnSpPr>
          <p:spPr>
            <a:xfrm flipH="1">
              <a:off x="4321915" y="2696634"/>
              <a:ext cx="1604927" cy="1647613"/>
            </a:xfrm>
            <a:prstGeom prst="straightConnector1">
              <a:avLst/>
            </a:prstGeom>
            <a:ln w="101600" cmpd="dbl">
              <a:solidFill>
                <a:schemeClr val="bg2">
                  <a:lumMod val="90000"/>
                </a:schemeClr>
              </a:solidFill>
              <a:headEnd type="none"/>
              <a:tailEnd type="triangle"/>
            </a:ln>
          </p:spPr>
          <p:style>
            <a:lnRef idx="3">
              <a:schemeClr val="dk1"/>
            </a:lnRef>
            <a:fillRef idx="0">
              <a:schemeClr val="dk1"/>
            </a:fillRef>
            <a:effectRef idx="2">
              <a:schemeClr val="dk1"/>
            </a:effectRef>
            <a:fontRef idx="minor">
              <a:schemeClr val="tx1"/>
            </a:fontRef>
          </p:style>
        </p:cxnSp>
        <p:sp>
          <p:nvSpPr>
            <p:cNvPr id="146" name="Oval 145">
              <a:extLst>
                <a:ext uri="{FF2B5EF4-FFF2-40B4-BE49-F238E27FC236}">
                  <a16:creationId xmlns:a16="http://schemas.microsoft.com/office/drawing/2014/main" id="{D0FAB1AA-8062-4A6D-9F48-F09946F24E66}"/>
                </a:ext>
              </a:extLst>
            </p:cNvPr>
            <p:cNvSpPr/>
            <p:nvPr/>
          </p:nvSpPr>
          <p:spPr>
            <a:xfrm>
              <a:off x="9156699" y="35204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147" name="Oval 146">
              <a:extLst>
                <a:ext uri="{FF2B5EF4-FFF2-40B4-BE49-F238E27FC236}">
                  <a16:creationId xmlns:a16="http://schemas.microsoft.com/office/drawing/2014/main" id="{6C70A602-FE0D-4855-88DE-415560B730FA}"/>
                </a:ext>
              </a:extLst>
            </p:cNvPr>
            <p:cNvSpPr/>
            <p:nvPr/>
          </p:nvSpPr>
          <p:spPr>
            <a:xfrm>
              <a:off x="838200" y="343662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148" name="Oval 147">
              <a:extLst>
                <a:ext uri="{FF2B5EF4-FFF2-40B4-BE49-F238E27FC236}">
                  <a16:creationId xmlns:a16="http://schemas.microsoft.com/office/drawing/2014/main" id="{4A734090-CC09-4019-B25B-B9E262632ED3}"/>
                </a:ext>
              </a:extLst>
            </p:cNvPr>
            <p:cNvSpPr/>
            <p:nvPr/>
          </p:nvSpPr>
          <p:spPr>
            <a:xfrm>
              <a:off x="4987217" y="201168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149" name="Oval 148">
              <a:extLst>
                <a:ext uri="{FF2B5EF4-FFF2-40B4-BE49-F238E27FC236}">
                  <a16:creationId xmlns:a16="http://schemas.microsoft.com/office/drawing/2014/main" id="{64349B27-25B5-4DC8-9654-6A106E0683C2}"/>
                </a:ext>
              </a:extLst>
            </p:cNvPr>
            <p:cNvSpPr/>
            <p:nvPr/>
          </p:nvSpPr>
          <p:spPr>
            <a:xfrm>
              <a:off x="677029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sp>
          <p:nvSpPr>
            <p:cNvPr id="150" name="Oval 149">
              <a:extLst>
                <a:ext uri="{FF2B5EF4-FFF2-40B4-BE49-F238E27FC236}">
                  <a16:creationId xmlns:a16="http://schemas.microsoft.com/office/drawing/2014/main" id="{87B8D829-D6B3-44C7-B11D-7132C3D5C1C8}"/>
                </a:ext>
              </a:extLst>
            </p:cNvPr>
            <p:cNvSpPr/>
            <p:nvPr/>
          </p:nvSpPr>
          <p:spPr>
            <a:xfrm>
              <a:off x="4987218" y="6065943"/>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cxnSp>
          <p:nvCxnSpPr>
            <p:cNvPr id="151" name="Straight Arrow Connector 150">
              <a:extLst>
                <a:ext uri="{FF2B5EF4-FFF2-40B4-BE49-F238E27FC236}">
                  <a16:creationId xmlns:a16="http://schemas.microsoft.com/office/drawing/2014/main" id="{0B79AC32-B3C8-4774-A0F0-DE3D7533583F}"/>
                </a:ext>
              </a:extLst>
            </p:cNvPr>
            <p:cNvCxnSpPr>
              <a:cxnSpLocks/>
              <a:stCxn id="137" idx="0"/>
              <a:endCxn id="136" idx="2"/>
            </p:cNvCxnSpPr>
            <p:nvPr/>
          </p:nvCxnSpPr>
          <p:spPr>
            <a:xfrm flipV="1">
              <a:off x="3615618" y="2743200"/>
              <a:ext cx="0" cy="1554480"/>
            </a:xfrm>
            <a:prstGeom prst="straightConnector1">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52" name="Straight Arrow Connector 151">
              <a:extLst>
                <a:ext uri="{FF2B5EF4-FFF2-40B4-BE49-F238E27FC236}">
                  <a16:creationId xmlns:a16="http://schemas.microsoft.com/office/drawing/2014/main" id="{C17CBD91-AC55-46F8-82D2-E1643EB1E8CC}"/>
                </a:ext>
              </a:extLst>
            </p:cNvPr>
            <p:cNvCxnSpPr>
              <a:cxnSpLocks/>
              <a:stCxn id="139" idx="2"/>
              <a:endCxn id="138" idx="0"/>
            </p:cNvCxnSpPr>
            <p:nvPr/>
          </p:nvCxnSpPr>
          <p:spPr>
            <a:xfrm>
              <a:off x="6633138" y="2743200"/>
              <a:ext cx="0" cy="155448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53" name="Rectangle: Rounded Corners 152">
              <a:extLst>
                <a:ext uri="{FF2B5EF4-FFF2-40B4-BE49-F238E27FC236}">
                  <a16:creationId xmlns:a16="http://schemas.microsoft.com/office/drawing/2014/main" id="{ACB4ACCD-E8FC-4A55-AEB7-77888CAF4769}"/>
                </a:ext>
              </a:extLst>
            </p:cNvPr>
            <p:cNvSpPr/>
            <p:nvPr/>
          </p:nvSpPr>
          <p:spPr>
            <a:xfrm>
              <a:off x="7364658" y="3154680"/>
              <a:ext cx="173736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900" b="1" dirty="0"/>
                <a:t>Symbolic Representations</a:t>
              </a:r>
            </a:p>
          </p:txBody>
        </p:sp>
        <p:cxnSp>
          <p:nvCxnSpPr>
            <p:cNvPr id="154" name="Connector: Elbow 153">
              <a:extLst>
                <a:ext uri="{FF2B5EF4-FFF2-40B4-BE49-F238E27FC236}">
                  <a16:creationId xmlns:a16="http://schemas.microsoft.com/office/drawing/2014/main" id="{E4712870-59F5-4A68-9480-2DEEE6F4FC10}"/>
                </a:ext>
              </a:extLst>
            </p:cNvPr>
            <p:cNvCxnSpPr>
              <a:cxnSpLocks/>
              <a:stCxn id="153" idx="0"/>
              <a:endCxn id="139" idx="3"/>
            </p:cNvCxnSpPr>
            <p:nvPr/>
          </p:nvCxnSpPr>
          <p:spPr>
            <a:xfrm rot="16200000" flipV="1">
              <a:off x="7410378" y="233172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55" name="Connector: Elbow 154">
              <a:extLst>
                <a:ext uri="{FF2B5EF4-FFF2-40B4-BE49-F238E27FC236}">
                  <a16:creationId xmlns:a16="http://schemas.microsoft.com/office/drawing/2014/main" id="{B65E3A4E-D671-480A-91F4-07C7FF418579}"/>
                </a:ext>
              </a:extLst>
            </p:cNvPr>
            <p:cNvCxnSpPr>
              <a:cxnSpLocks/>
              <a:stCxn id="153" idx="2"/>
              <a:endCxn id="138" idx="3"/>
            </p:cNvCxnSpPr>
            <p:nvPr/>
          </p:nvCxnSpPr>
          <p:spPr>
            <a:xfrm rot="5400000">
              <a:off x="7410378" y="384048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56" name="Oval 155">
              <a:extLst>
                <a:ext uri="{FF2B5EF4-FFF2-40B4-BE49-F238E27FC236}">
                  <a16:creationId xmlns:a16="http://schemas.microsoft.com/office/drawing/2014/main" id="{C0335677-20F9-4645-94AE-370D9D980471}"/>
                </a:ext>
              </a:extLst>
            </p:cNvPr>
            <p:cNvSpPr/>
            <p:nvPr/>
          </p:nvSpPr>
          <p:spPr>
            <a:xfrm>
              <a:off x="347845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157" name="Oval 156">
              <a:extLst>
                <a:ext uri="{FF2B5EF4-FFF2-40B4-BE49-F238E27FC236}">
                  <a16:creationId xmlns:a16="http://schemas.microsoft.com/office/drawing/2014/main" id="{944C329A-46A4-4578-B4EA-673BF3FBA58A}"/>
                </a:ext>
              </a:extLst>
            </p:cNvPr>
            <p:cNvSpPr/>
            <p:nvPr/>
          </p:nvSpPr>
          <p:spPr>
            <a:xfrm>
              <a:off x="649597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158" name="Oval 157">
              <a:extLst>
                <a:ext uri="{FF2B5EF4-FFF2-40B4-BE49-F238E27FC236}">
                  <a16:creationId xmlns:a16="http://schemas.microsoft.com/office/drawing/2014/main" id="{3298F022-595A-4AE9-8290-4038675FE5DE}"/>
                </a:ext>
              </a:extLst>
            </p:cNvPr>
            <p:cNvSpPr/>
            <p:nvPr/>
          </p:nvSpPr>
          <p:spPr>
            <a:xfrm>
              <a:off x="3204138" y="4023359"/>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159" name="Oval 158">
              <a:extLst>
                <a:ext uri="{FF2B5EF4-FFF2-40B4-BE49-F238E27FC236}">
                  <a16:creationId xmlns:a16="http://schemas.microsoft.com/office/drawing/2014/main" id="{307F16F2-F276-4C30-B3EE-27D3045E32B3}"/>
                </a:ext>
              </a:extLst>
            </p:cNvPr>
            <p:cNvSpPr/>
            <p:nvPr/>
          </p:nvSpPr>
          <p:spPr>
            <a:xfrm>
              <a:off x="6221658" y="4028545"/>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160" name="Oval 159">
              <a:extLst>
                <a:ext uri="{FF2B5EF4-FFF2-40B4-BE49-F238E27FC236}">
                  <a16:creationId xmlns:a16="http://schemas.microsoft.com/office/drawing/2014/main" id="{7CE131D8-C568-4AA6-9B00-084A1ED019ED}"/>
                </a:ext>
              </a:extLst>
            </p:cNvPr>
            <p:cNvSpPr/>
            <p:nvPr/>
          </p:nvSpPr>
          <p:spPr>
            <a:xfrm>
              <a:off x="4987217" y="37109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161" name="Rectangle: Rounded Corners 160">
              <a:extLst>
                <a:ext uri="{FF2B5EF4-FFF2-40B4-BE49-F238E27FC236}">
                  <a16:creationId xmlns:a16="http://schemas.microsoft.com/office/drawing/2014/main" id="{188E6BE6-3E1F-4E32-966B-287D887E7FF2}"/>
                </a:ext>
              </a:extLst>
            </p:cNvPr>
            <p:cNvSpPr/>
            <p:nvPr/>
          </p:nvSpPr>
          <p:spPr>
            <a:xfrm>
              <a:off x="4392858" y="5249545"/>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Procedural Knowledge</a:t>
              </a:r>
            </a:p>
          </p:txBody>
        </p:sp>
        <p:cxnSp>
          <p:nvCxnSpPr>
            <p:cNvPr id="162" name="Straight Arrow Connector 65">
              <a:extLst>
                <a:ext uri="{FF2B5EF4-FFF2-40B4-BE49-F238E27FC236}">
                  <a16:creationId xmlns:a16="http://schemas.microsoft.com/office/drawing/2014/main" id="{14F0498C-1D91-481C-B08A-7BA70F5D106E}"/>
                </a:ext>
              </a:extLst>
            </p:cNvPr>
            <p:cNvCxnSpPr>
              <a:cxnSpLocks/>
              <a:stCxn id="161" idx="1"/>
              <a:endCxn id="137" idx="2"/>
            </p:cNvCxnSpPr>
            <p:nvPr/>
          </p:nvCxnSpPr>
          <p:spPr>
            <a:xfrm rot="10800000">
              <a:off x="3615618" y="5029201"/>
              <a:ext cx="777240" cy="586105"/>
            </a:xfrm>
            <a:prstGeom prst="bentConnector2">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63" name="Straight Arrow Connector 68">
              <a:extLst>
                <a:ext uri="{FF2B5EF4-FFF2-40B4-BE49-F238E27FC236}">
                  <a16:creationId xmlns:a16="http://schemas.microsoft.com/office/drawing/2014/main" id="{89D3899F-8A7D-4609-BA63-1ADC8DB115D9}"/>
                </a:ext>
              </a:extLst>
            </p:cNvPr>
            <p:cNvCxnSpPr>
              <a:cxnSpLocks/>
              <a:stCxn id="138" idx="2"/>
              <a:endCxn id="161" idx="3"/>
            </p:cNvCxnSpPr>
            <p:nvPr/>
          </p:nvCxnSpPr>
          <p:spPr>
            <a:xfrm rot="5400000">
              <a:off x="5951466" y="4933632"/>
              <a:ext cx="586105" cy="777240"/>
            </a:xfrm>
            <a:prstGeom prst="bentConnector2">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64" name="Oval 163">
              <a:extLst>
                <a:ext uri="{FF2B5EF4-FFF2-40B4-BE49-F238E27FC236}">
                  <a16:creationId xmlns:a16="http://schemas.microsoft.com/office/drawing/2014/main" id="{4F6F6D71-7D67-41C1-A28E-A70E7DF5181C}"/>
                </a:ext>
              </a:extLst>
            </p:cNvPr>
            <p:cNvSpPr/>
            <p:nvPr/>
          </p:nvSpPr>
          <p:spPr>
            <a:xfrm>
              <a:off x="320413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grpSp>
      <p:sp>
        <p:nvSpPr>
          <p:cNvPr id="165" name="TextBox 164">
            <a:extLst>
              <a:ext uri="{FF2B5EF4-FFF2-40B4-BE49-F238E27FC236}">
                <a16:creationId xmlns:a16="http://schemas.microsoft.com/office/drawing/2014/main" id="{06D2174D-AB98-430C-AE12-DEF1C3A6696F}"/>
              </a:ext>
            </a:extLst>
          </p:cNvPr>
          <p:cNvSpPr txBox="1"/>
          <p:nvPr/>
        </p:nvSpPr>
        <p:spPr>
          <a:xfrm>
            <a:off x="2547242" y="2124210"/>
            <a:ext cx="5076952" cy="646331"/>
          </a:xfrm>
          <a:prstGeom prst="rect">
            <a:avLst/>
          </a:prstGeom>
          <a:noFill/>
        </p:spPr>
        <p:txBody>
          <a:bodyPr wrap="square" rtlCol="0">
            <a:spAutoFit/>
          </a:bodyPr>
          <a:lstStyle/>
          <a:p>
            <a:pPr algn="ctr"/>
            <a:r>
              <a:rPr lang="en-US" sz="3600" dirty="0"/>
              <a:t>Step 1: Input</a:t>
            </a:r>
          </a:p>
        </p:txBody>
      </p:sp>
      <p:sp>
        <p:nvSpPr>
          <p:cNvPr id="166" name="TextBox 165">
            <a:extLst>
              <a:ext uri="{FF2B5EF4-FFF2-40B4-BE49-F238E27FC236}">
                <a16:creationId xmlns:a16="http://schemas.microsoft.com/office/drawing/2014/main" id="{AC565919-524F-42EF-9C81-23BEE3BAE916}"/>
              </a:ext>
            </a:extLst>
          </p:cNvPr>
          <p:cNvSpPr txBox="1"/>
          <p:nvPr/>
        </p:nvSpPr>
        <p:spPr>
          <a:xfrm>
            <a:off x="2547241" y="2124210"/>
            <a:ext cx="5076952" cy="646331"/>
          </a:xfrm>
          <a:prstGeom prst="rect">
            <a:avLst/>
          </a:prstGeom>
          <a:noFill/>
        </p:spPr>
        <p:txBody>
          <a:bodyPr wrap="square" rtlCol="0">
            <a:spAutoFit/>
          </a:bodyPr>
          <a:lstStyle/>
          <a:p>
            <a:pPr algn="ctr"/>
            <a:r>
              <a:rPr lang="en-US" sz="3600" dirty="0"/>
              <a:t>Step 2: Move to VWM</a:t>
            </a:r>
          </a:p>
        </p:txBody>
      </p:sp>
      <p:sp>
        <p:nvSpPr>
          <p:cNvPr id="168" name="Arrow: Right 167">
            <a:extLst>
              <a:ext uri="{FF2B5EF4-FFF2-40B4-BE49-F238E27FC236}">
                <a16:creationId xmlns:a16="http://schemas.microsoft.com/office/drawing/2014/main" id="{8A742637-4657-4C18-96D6-EA957613FA08}"/>
              </a:ext>
            </a:extLst>
          </p:cNvPr>
          <p:cNvSpPr/>
          <p:nvPr/>
        </p:nvSpPr>
        <p:spPr>
          <a:xfrm>
            <a:off x="2534584" y="4870622"/>
            <a:ext cx="57912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668DA831-0C68-4E06-B968-BE0AC8B6981D}"/>
              </a:ext>
            </a:extLst>
          </p:cNvPr>
          <p:cNvSpPr/>
          <p:nvPr/>
        </p:nvSpPr>
        <p:spPr>
          <a:xfrm>
            <a:off x="3113153" y="4719915"/>
            <a:ext cx="914400" cy="5757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get vision</a:t>
            </a:r>
          </a:p>
        </p:txBody>
      </p:sp>
      <p:sp>
        <p:nvSpPr>
          <p:cNvPr id="170" name="Arrow: Right 169">
            <a:extLst>
              <a:ext uri="{FF2B5EF4-FFF2-40B4-BE49-F238E27FC236}">
                <a16:creationId xmlns:a16="http://schemas.microsoft.com/office/drawing/2014/main" id="{03469B61-07CA-4CB6-85C1-A99787CA98FB}"/>
              </a:ext>
            </a:extLst>
          </p:cNvPr>
          <p:cNvSpPr/>
          <p:nvPr/>
        </p:nvSpPr>
        <p:spPr>
          <a:xfrm>
            <a:off x="4027384" y="4870622"/>
            <a:ext cx="1091729"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73" name="Group 172">
            <a:extLst>
              <a:ext uri="{FF2B5EF4-FFF2-40B4-BE49-F238E27FC236}">
                <a16:creationId xmlns:a16="http://schemas.microsoft.com/office/drawing/2014/main" id="{BD80831C-44A0-4737-9E21-2B46D99A2971}"/>
              </a:ext>
            </a:extLst>
          </p:cNvPr>
          <p:cNvGrpSpPr/>
          <p:nvPr/>
        </p:nvGrpSpPr>
        <p:grpSpPr>
          <a:xfrm>
            <a:off x="5121486" y="4642022"/>
            <a:ext cx="822960" cy="822960"/>
            <a:chOff x="1743106" y="5312833"/>
            <a:chExt cx="822960" cy="822960"/>
          </a:xfrm>
        </p:grpSpPr>
        <p:sp>
          <p:nvSpPr>
            <p:cNvPr id="174" name="Oval 173">
              <a:extLst>
                <a:ext uri="{FF2B5EF4-FFF2-40B4-BE49-F238E27FC236}">
                  <a16:creationId xmlns:a16="http://schemas.microsoft.com/office/drawing/2014/main" id="{82FA8D7E-5A41-4E26-B665-48D829AEC8A6}"/>
                </a:ext>
              </a:extLst>
            </p:cNvPr>
            <p:cNvSpPr/>
            <p:nvPr/>
          </p:nvSpPr>
          <p:spPr>
            <a:xfrm>
              <a:off x="1743106" y="5312833"/>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75" name="Picture 174" descr="Graphical user interface&#10;&#10;Description automatically generated with medium confidence">
              <a:extLst>
                <a:ext uri="{FF2B5EF4-FFF2-40B4-BE49-F238E27FC236}">
                  <a16:creationId xmlns:a16="http://schemas.microsoft.com/office/drawing/2014/main" id="{5240687C-6E9C-4592-9CA5-90B2835DEA5B}"/>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1880266" y="544369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sp>
        <p:nvSpPr>
          <p:cNvPr id="177" name="Rectangle: Rounded Corners 176">
            <a:extLst>
              <a:ext uri="{FF2B5EF4-FFF2-40B4-BE49-F238E27FC236}">
                <a16:creationId xmlns:a16="http://schemas.microsoft.com/office/drawing/2014/main" id="{BC180D43-105B-4ACE-AC10-296F96679756}"/>
              </a:ext>
            </a:extLst>
          </p:cNvPr>
          <p:cNvSpPr/>
          <p:nvPr/>
        </p:nvSpPr>
        <p:spPr>
          <a:xfrm>
            <a:off x="7255563" y="1056638"/>
            <a:ext cx="1033275" cy="43506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900" b="1" dirty="0"/>
              <a:t>Visual Representations</a:t>
            </a:r>
          </a:p>
        </p:txBody>
      </p:sp>
      <p:sp>
        <p:nvSpPr>
          <p:cNvPr id="178" name="Rectangle: Rounded Corners 177">
            <a:extLst>
              <a:ext uri="{FF2B5EF4-FFF2-40B4-BE49-F238E27FC236}">
                <a16:creationId xmlns:a16="http://schemas.microsoft.com/office/drawing/2014/main" id="{AE4CE461-22AD-4ECB-B6C3-258DE7F5E363}"/>
              </a:ext>
            </a:extLst>
          </p:cNvPr>
          <p:cNvSpPr/>
          <p:nvPr/>
        </p:nvSpPr>
        <p:spPr>
          <a:xfrm>
            <a:off x="8284168" y="367806"/>
            <a:ext cx="862625" cy="43506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Visual Knowledge</a:t>
            </a:r>
          </a:p>
        </p:txBody>
      </p:sp>
      <p:grpSp>
        <p:nvGrpSpPr>
          <p:cNvPr id="188" name="Group 187">
            <a:extLst>
              <a:ext uri="{FF2B5EF4-FFF2-40B4-BE49-F238E27FC236}">
                <a16:creationId xmlns:a16="http://schemas.microsoft.com/office/drawing/2014/main" id="{D66ECA27-32F7-47AF-86D1-C0D60C465E15}"/>
              </a:ext>
            </a:extLst>
          </p:cNvPr>
          <p:cNvGrpSpPr/>
          <p:nvPr/>
        </p:nvGrpSpPr>
        <p:grpSpPr>
          <a:xfrm>
            <a:off x="3145366" y="3079350"/>
            <a:ext cx="4110197" cy="916043"/>
            <a:chOff x="3041224" y="3521074"/>
            <a:chExt cx="4941480" cy="916043"/>
          </a:xfrm>
        </p:grpSpPr>
        <p:sp>
          <p:nvSpPr>
            <p:cNvPr id="189" name="Rectangle: Rounded Corners 188">
              <a:extLst>
                <a:ext uri="{FF2B5EF4-FFF2-40B4-BE49-F238E27FC236}">
                  <a16:creationId xmlns:a16="http://schemas.microsoft.com/office/drawing/2014/main" id="{DA7378B4-FF92-4236-8D0A-8C851F77C4F6}"/>
                </a:ext>
              </a:extLst>
            </p:cNvPr>
            <p:cNvSpPr/>
            <p:nvPr/>
          </p:nvSpPr>
          <p:spPr>
            <a:xfrm>
              <a:off x="3041224" y="3521074"/>
              <a:ext cx="4941480" cy="9160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Working Memory</a:t>
              </a:r>
            </a:p>
          </p:txBody>
        </p:sp>
        <p:sp>
          <p:nvSpPr>
            <p:cNvPr id="190" name="Rectangle 189">
              <a:extLst>
                <a:ext uri="{FF2B5EF4-FFF2-40B4-BE49-F238E27FC236}">
                  <a16:creationId xmlns:a16="http://schemas.microsoft.com/office/drawing/2014/main" id="{458D77C1-2367-4FCD-B896-96053486B5CB}"/>
                </a:ext>
              </a:extLst>
            </p:cNvPr>
            <p:cNvSpPr/>
            <p:nvPr/>
          </p:nvSpPr>
          <p:spPr>
            <a:xfrm>
              <a:off x="5037626" y="4229730"/>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grpSp>
      <p:sp>
        <p:nvSpPr>
          <p:cNvPr id="193" name="TextBox 192">
            <a:extLst>
              <a:ext uri="{FF2B5EF4-FFF2-40B4-BE49-F238E27FC236}">
                <a16:creationId xmlns:a16="http://schemas.microsoft.com/office/drawing/2014/main" id="{0E7889ED-8B78-465E-B829-8ABBD8B36518}"/>
              </a:ext>
            </a:extLst>
          </p:cNvPr>
          <p:cNvSpPr txBox="1"/>
          <p:nvPr/>
        </p:nvSpPr>
        <p:spPr>
          <a:xfrm>
            <a:off x="2547241" y="2119448"/>
            <a:ext cx="5076951" cy="646331"/>
          </a:xfrm>
          <a:prstGeom prst="rect">
            <a:avLst/>
          </a:prstGeom>
          <a:noFill/>
        </p:spPr>
        <p:txBody>
          <a:bodyPr wrap="square" rtlCol="0">
            <a:spAutoFit/>
          </a:bodyPr>
          <a:lstStyle/>
          <a:p>
            <a:pPr algn="ctr"/>
            <a:r>
              <a:rPr lang="en-US" sz="3600" dirty="0"/>
              <a:t>Step 3: Recognize letter</a:t>
            </a:r>
          </a:p>
        </p:txBody>
      </p:sp>
      <p:grpSp>
        <p:nvGrpSpPr>
          <p:cNvPr id="195" name="Group 194">
            <a:extLst>
              <a:ext uri="{FF2B5EF4-FFF2-40B4-BE49-F238E27FC236}">
                <a16:creationId xmlns:a16="http://schemas.microsoft.com/office/drawing/2014/main" id="{1181AACC-8749-41CB-B5BE-9EB4189B72C6}"/>
              </a:ext>
            </a:extLst>
          </p:cNvPr>
          <p:cNvGrpSpPr/>
          <p:nvPr/>
        </p:nvGrpSpPr>
        <p:grpSpPr>
          <a:xfrm>
            <a:off x="7587522" y="3675574"/>
            <a:ext cx="1866900" cy="2256631"/>
            <a:chOff x="8645856" y="3427435"/>
            <a:chExt cx="1866900" cy="2256631"/>
          </a:xfrm>
        </p:grpSpPr>
        <p:sp>
          <p:nvSpPr>
            <p:cNvPr id="181" name="Rectangle: Rounded Corners 180">
              <a:extLst>
                <a:ext uri="{FF2B5EF4-FFF2-40B4-BE49-F238E27FC236}">
                  <a16:creationId xmlns:a16="http://schemas.microsoft.com/office/drawing/2014/main" id="{28165A2E-0083-4BA9-A947-6046CC94D148}"/>
                </a:ext>
              </a:extLst>
            </p:cNvPr>
            <p:cNvSpPr/>
            <p:nvPr/>
          </p:nvSpPr>
          <p:spPr>
            <a:xfrm>
              <a:off x="8645856" y="3427435"/>
              <a:ext cx="1866900" cy="225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Long-term Memory</a:t>
              </a:r>
            </a:p>
          </p:txBody>
        </p:sp>
        <p:pic>
          <p:nvPicPr>
            <p:cNvPr id="183" name="Picture 182" descr="Icon&#10;&#10;Description automatically generated">
              <a:extLst>
                <a:ext uri="{FF2B5EF4-FFF2-40B4-BE49-F238E27FC236}">
                  <a16:creationId xmlns:a16="http://schemas.microsoft.com/office/drawing/2014/main" id="{47BA6CF8-7F99-4C05-A365-80E8BEFE0455}"/>
                </a:ext>
              </a:extLst>
            </p:cNvPr>
            <p:cNvPicPr>
              <a:picLocks noChangeAspect="1"/>
            </p:cNvPicPr>
            <p:nvPr/>
          </p:nvPicPr>
          <p:blipFill rotWithShape="1">
            <a:blip r:embed="rId6">
              <a:extLst>
                <a:ext uri="{28A0092B-C50C-407E-A947-70E740481C1C}">
                  <a14:useLocalDpi xmlns:a14="http://schemas.microsoft.com/office/drawing/2010/main" val="0"/>
                </a:ext>
              </a:extLst>
            </a:blip>
            <a:srcRect l="23265" t="35765" r="31735" b="19235"/>
            <a:stretch/>
          </p:blipFill>
          <p:spPr>
            <a:xfrm>
              <a:off x="9579305" y="4922294"/>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84" name="Rectangle 183">
              <a:extLst>
                <a:ext uri="{FF2B5EF4-FFF2-40B4-BE49-F238E27FC236}">
                  <a16:creationId xmlns:a16="http://schemas.microsoft.com/office/drawing/2014/main" id="{D0DF8135-040A-41D2-AB97-0169B3E23877}"/>
                </a:ext>
              </a:extLst>
            </p:cNvPr>
            <p:cNvSpPr/>
            <p:nvPr/>
          </p:nvSpPr>
          <p:spPr>
            <a:xfrm>
              <a:off x="8724493" y="4050121"/>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w</a:t>
              </a:r>
            </a:p>
          </p:txBody>
        </p:sp>
        <p:sp>
          <p:nvSpPr>
            <p:cNvPr id="185" name="Rectangle 184">
              <a:extLst>
                <a:ext uri="{FF2B5EF4-FFF2-40B4-BE49-F238E27FC236}">
                  <a16:creationId xmlns:a16="http://schemas.microsoft.com/office/drawing/2014/main" id="{F39F4276-5BCB-4179-BE43-6F252A74FA0F}"/>
                </a:ext>
              </a:extLst>
            </p:cNvPr>
            <p:cNvSpPr/>
            <p:nvPr/>
          </p:nvSpPr>
          <p:spPr>
            <a:xfrm>
              <a:off x="8724492" y="4769560"/>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O</a:t>
              </a:r>
            </a:p>
          </p:txBody>
        </p:sp>
        <p:sp>
          <p:nvSpPr>
            <p:cNvPr id="186" name="Rectangle 185">
              <a:extLst>
                <a:ext uri="{FF2B5EF4-FFF2-40B4-BE49-F238E27FC236}">
                  <a16:creationId xmlns:a16="http://schemas.microsoft.com/office/drawing/2014/main" id="{23DDEEDB-C52C-41BE-933C-5E93EFB3D04F}"/>
                </a:ext>
              </a:extLst>
            </p:cNvPr>
            <p:cNvSpPr/>
            <p:nvPr/>
          </p:nvSpPr>
          <p:spPr>
            <a:xfrm>
              <a:off x="8782928" y="4101078"/>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87" name="Picture 186" descr="Graphical user interface&#10;&#10;Description automatically generated with medium confidence">
              <a:extLst>
                <a:ext uri="{FF2B5EF4-FFF2-40B4-BE49-F238E27FC236}">
                  <a16:creationId xmlns:a16="http://schemas.microsoft.com/office/drawing/2014/main" id="{B54D23BF-9CCD-49B1-B7D0-B28CCDC4DC34}"/>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9579305" y="4162491"/>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94" name="Rectangle 193">
              <a:extLst>
                <a:ext uri="{FF2B5EF4-FFF2-40B4-BE49-F238E27FC236}">
                  <a16:creationId xmlns:a16="http://schemas.microsoft.com/office/drawing/2014/main" id="{26023405-79EF-40B6-BDCC-39626C5822BE}"/>
                </a:ext>
              </a:extLst>
            </p:cNvPr>
            <p:cNvSpPr/>
            <p:nvPr/>
          </p:nvSpPr>
          <p:spPr>
            <a:xfrm>
              <a:off x="8792204" y="4843294"/>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96" name="Arrow: Right 195">
            <a:extLst>
              <a:ext uri="{FF2B5EF4-FFF2-40B4-BE49-F238E27FC236}">
                <a16:creationId xmlns:a16="http://schemas.microsoft.com/office/drawing/2014/main" id="{1D338256-B1C9-4DE7-9B41-5FF421422086}"/>
              </a:ext>
            </a:extLst>
          </p:cNvPr>
          <p:cNvSpPr/>
          <p:nvPr/>
        </p:nvSpPr>
        <p:spPr>
          <a:xfrm>
            <a:off x="2819397" y="4879272"/>
            <a:ext cx="1933067"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97" name="Rectangle 196">
            <a:extLst>
              <a:ext uri="{FF2B5EF4-FFF2-40B4-BE49-F238E27FC236}">
                <a16:creationId xmlns:a16="http://schemas.microsoft.com/office/drawing/2014/main" id="{4091E9B3-5809-4422-AB15-446BCF68329F}"/>
              </a:ext>
            </a:extLst>
          </p:cNvPr>
          <p:cNvSpPr/>
          <p:nvPr/>
        </p:nvSpPr>
        <p:spPr>
          <a:xfrm>
            <a:off x="4728099" y="4728565"/>
            <a:ext cx="914400" cy="5757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match</a:t>
            </a:r>
          </a:p>
        </p:txBody>
      </p:sp>
      <p:sp>
        <p:nvSpPr>
          <p:cNvPr id="198" name="Arrow: Right 197">
            <a:extLst>
              <a:ext uri="{FF2B5EF4-FFF2-40B4-BE49-F238E27FC236}">
                <a16:creationId xmlns:a16="http://schemas.microsoft.com/office/drawing/2014/main" id="{DEEB1566-7446-4052-80E8-34EB2B863EFA}"/>
              </a:ext>
            </a:extLst>
          </p:cNvPr>
          <p:cNvSpPr/>
          <p:nvPr/>
        </p:nvSpPr>
        <p:spPr>
          <a:xfrm flipH="1">
            <a:off x="5642498" y="4879272"/>
            <a:ext cx="1935741"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02" name="Arrow: Right 201">
            <a:extLst>
              <a:ext uri="{FF2B5EF4-FFF2-40B4-BE49-F238E27FC236}">
                <a16:creationId xmlns:a16="http://schemas.microsoft.com/office/drawing/2014/main" id="{28B9AF87-B3D7-45C8-A483-5AD89B7D86EF}"/>
              </a:ext>
            </a:extLst>
          </p:cNvPr>
          <p:cNvSpPr/>
          <p:nvPr/>
        </p:nvSpPr>
        <p:spPr>
          <a:xfrm rot="5400000" flipH="1">
            <a:off x="4831028" y="4217795"/>
            <a:ext cx="719125"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07" name="Straight Arrow Connector 206">
            <a:extLst>
              <a:ext uri="{FF2B5EF4-FFF2-40B4-BE49-F238E27FC236}">
                <a16:creationId xmlns:a16="http://schemas.microsoft.com/office/drawing/2014/main" id="{9E100EB3-4242-4BF3-8A34-5BB045A8DA32}"/>
              </a:ext>
            </a:extLst>
          </p:cNvPr>
          <p:cNvCxnSpPr>
            <a:cxnSpLocks/>
          </p:cNvCxnSpPr>
          <p:nvPr/>
        </p:nvCxnSpPr>
        <p:spPr>
          <a:xfrm>
            <a:off x="9146793" y="595166"/>
            <a:ext cx="924509" cy="0"/>
          </a:xfrm>
          <a:prstGeom prst="straightConnector1">
            <a:avLst/>
          </a:prstGeom>
          <a:ln w="101600" cmpd="dbl">
            <a:solidFill>
              <a:schemeClr val="tx1"/>
            </a:solidFill>
            <a:headEnd type="none"/>
            <a:tailEnd type="triangle"/>
          </a:ln>
        </p:spPr>
        <p:style>
          <a:lnRef idx="3">
            <a:schemeClr val="dk1"/>
          </a:lnRef>
          <a:fillRef idx="0">
            <a:schemeClr val="dk1"/>
          </a:fillRef>
          <a:effectRef idx="2">
            <a:schemeClr val="dk1"/>
          </a:effectRef>
          <a:fontRef idx="minor">
            <a:schemeClr val="tx1"/>
          </a:fontRef>
        </p:style>
      </p:cxnSp>
      <p:cxnSp>
        <p:nvCxnSpPr>
          <p:cNvPr id="208" name="Connector: Elbow 207">
            <a:extLst>
              <a:ext uri="{FF2B5EF4-FFF2-40B4-BE49-F238E27FC236}">
                <a16:creationId xmlns:a16="http://schemas.microsoft.com/office/drawing/2014/main" id="{5A2FC41D-0451-4462-99E5-AC6627957E63}"/>
              </a:ext>
            </a:extLst>
          </p:cNvPr>
          <p:cNvCxnSpPr>
            <a:cxnSpLocks/>
          </p:cNvCxnSpPr>
          <p:nvPr/>
        </p:nvCxnSpPr>
        <p:spPr>
          <a:xfrm rot="5400000" flipH="1" flipV="1">
            <a:off x="7794721" y="577368"/>
            <a:ext cx="462255" cy="501636"/>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209" name="Arrow: Right 208">
            <a:extLst>
              <a:ext uri="{FF2B5EF4-FFF2-40B4-BE49-F238E27FC236}">
                <a16:creationId xmlns:a16="http://schemas.microsoft.com/office/drawing/2014/main" id="{680E2E93-4F21-4A4E-B00B-02ED0EF97E0D}"/>
              </a:ext>
            </a:extLst>
          </p:cNvPr>
          <p:cNvSpPr/>
          <p:nvPr/>
        </p:nvSpPr>
        <p:spPr>
          <a:xfrm rot="16200000" flipH="1">
            <a:off x="4277086" y="4767760"/>
            <a:ext cx="1811644"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10" name="TextBox 209">
            <a:extLst>
              <a:ext uri="{FF2B5EF4-FFF2-40B4-BE49-F238E27FC236}">
                <a16:creationId xmlns:a16="http://schemas.microsoft.com/office/drawing/2014/main" id="{91C5C6DE-0968-483C-BF8E-043EBF45A87F}"/>
              </a:ext>
            </a:extLst>
          </p:cNvPr>
          <p:cNvSpPr txBox="1"/>
          <p:nvPr/>
        </p:nvSpPr>
        <p:spPr>
          <a:xfrm>
            <a:off x="4763354" y="5869544"/>
            <a:ext cx="836487" cy="584775"/>
          </a:xfrm>
          <a:prstGeom prst="rect">
            <a:avLst/>
          </a:prstGeom>
          <a:noFill/>
        </p:spPr>
        <p:txBody>
          <a:bodyPr wrap="square" rtlCol="0">
            <a:spAutoFit/>
          </a:bodyPr>
          <a:lstStyle/>
          <a:p>
            <a:r>
              <a:rPr lang="en-US" sz="3200" dirty="0"/>
              <a:t>“w”</a:t>
            </a:r>
          </a:p>
        </p:txBody>
      </p:sp>
      <p:cxnSp>
        <p:nvCxnSpPr>
          <p:cNvPr id="75" name="Straight Arrow Connector 74">
            <a:extLst>
              <a:ext uri="{FF2B5EF4-FFF2-40B4-BE49-F238E27FC236}">
                <a16:creationId xmlns:a16="http://schemas.microsoft.com/office/drawing/2014/main" id="{41DE437E-884A-4B11-8111-F087D62FDEE1}"/>
              </a:ext>
            </a:extLst>
          </p:cNvPr>
          <p:cNvCxnSpPr>
            <a:cxnSpLocks/>
          </p:cNvCxnSpPr>
          <p:nvPr/>
        </p:nvCxnSpPr>
        <p:spPr>
          <a:xfrm>
            <a:off x="9146795" y="1954740"/>
            <a:ext cx="924509" cy="0"/>
          </a:xfrm>
          <a:prstGeom prst="straightConnector1">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sp>
        <p:nvSpPr>
          <p:cNvPr id="76" name="Oval 75">
            <a:extLst>
              <a:ext uri="{FF2B5EF4-FFF2-40B4-BE49-F238E27FC236}">
                <a16:creationId xmlns:a16="http://schemas.microsoft.com/office/drawing/2014/main" id="{A7CA405D-BEEA-4B34-8115-47B72AA2B9B9}"/>
              </a:ext>
            </a:extLst>
          </p:cNvPr>
          <p:cNvSpPr/>
          <p:nvPr/>
        </p:nvSpPr>
        <p:spPr>
          <a:xfrm>
            <a:off x="9527474" y="1732801"/>
            <a:ext cx="163149" cy="16314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5" name="TextBox 4">
            <a:extLst>
              <a:ext uri="{FF2B5EF4-FFF2-40B4-BE49-F238E27FC236}">
                <a16:creationId xmlns:a16="http://schemas.microsoft.com/office/drawing/2014/main" id="{EF95CE23-47DD-4EF5-9B2F-ED84C31AE560}"/>
              </a:ext>
            </a:extLst>
          </p:cNvPr>
          <p:cNvSpPr txBox="1"/>
          <p:nvPr/>
        </p:nvSpPr>
        <p:spPr>
          <a:xfrm>
            <a:off x="5642498" y="5832742"/>
            <a:ext cx="1143515" cy="646331"/>
          </a:xfrm>
          <a:prstGeom prst="rect">
            <a:avLst/>
          </a:prstGeom>
          <a:noFill/>
        </p:spPr>
        <p:txBody>
          <a:bodyPr wrap="square" rtlCol="0">
            <a:spAutoFit/>
          </a:bodyPr>
          <a:lstStyle/>
          <a:p>
            <a:r>
              <a:rPr lang="en-US" dirty="0"/>
              <a:t>100% accuracy</a:t>
            </a:r>
          </a:p>
        </p:txBody>
      </p:sp>
    </p:spTree>
    <p:extLst>
      <p:ext uri="{BB962C8B-B14F-4D97-AF65-F5344CB8AC3E}">
        <p14:creationId xmlns:p14="http://schemas.microsoft.com/office/powerpoint/2010/main" val="413511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5"/>
                                        </p:tgtEl>
                                      </p:cBhvr>
                                    </p:animEffect>
                                    <p:set>
                                      <p:cBhvr>
                                        <p:cTn id="7" dur="1" fill="hold">
                                          <p:stCondLst>
                                            <p:cond delay="499"/>
                                          </p:stCondLst>
                                        </p:cTn>
                                        <p:tgtEl>
                                          <p:spTgt spid="16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3"/>
                                        </p:tgtEl>
                                      </p:cBhvr>
                                    </p:animEffect>
                                    <p:set>
                                      <p:cBhvr>
                                        <p:cTn id="16" dur="1" fill="hold">
                                          <p:stCondLst>
                                            <p:cond delay="499"/>
                                          </p:stCondLst>
                                        </p:cTn>
                                        <p:tgtEl>
                                          <p:spTgt spid="1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10" presetClass="entr" presetSubtype="0" fill="hold" nodeType="withEffect">
                                  <p:stCondLst>
                                    <p:cond delay="0"/>
                                  </p:stCondLst>
                                  <p:childTnLst>
                                    <p:set>
                                      <p:cBhvr>
                                        <p:cTn id="21" dur="1" fill="hold">
                                          <p:stCondLst>
                                            <p:cond delay="0"/>
                                          </p:stCondLst>
                                        </p:cTn>
                                        <p:tgtEl>
                                          <p:spTgt spid="208"/>
                                        </p:tgtEl>
                                        <p:attrNameLst>
                                          <p:attrName>style.visibility</p:attrName>
                                        </p:attrNameLst>
                                      </p:cBhvr>
                                      <p:to>
                                        <p:strVal val="visible"/>
                                      </p:to>
                                    </p:set>
                                    <p:animEffect transition="in" filter="fade">
                                      <p:cBhvr>
                                        <p:cTn id="22" dur="500"/>
                                        <p:tgtEl>
                                          <p:spTgt spid="20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8"/>
                                        </p:tgtEl>
                                        <p:attrNameLst>
                                          <p:attrName>style.visibility</p:attrName>
                                        </p:attrNameLst>
                                      </p:cBhvr>
                                      <p:to>
                                        <p:strVal val="visible"/>
                                      </p:to>
                                    </p:set>
                                    <p:animEffect transition="in" filter="fade">
                                      <p:cBhvr>
                                        <p:cTn id="25" dur="500"/>
                                        <p:tgtEl>
                                          <p:spTgt spid="1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6"/>
                                        </p:tgtEl>
                                        <p:attrNameLst>
                                          <p:attrName>style.visibility</p:attrName>
                                        </p:attrNameLst>
                                      </p:cBhvr>
                                      <p:to>
                                        <p:strVal val="visible"/>
                                      </p:to>
                                    </p:set>
                                    <p:animEffect transition="in" filter="fade">
                                      <p:cBhvr>
                                        <p:cTn id="28" dur="500"/>
                                        <p:tgtEl>
                                          <p:spTgt spid="166"/>
                                        </p:tgtEl>
                                      </p:cBhvr>
                                    </p:animEffect>
                                  </p:childTnLst>
                                </p:cTn>
                              </p:par>
                              <p:par>
                                <p:cTn id="29" presetID="35" presetClass="path" presetSubtype="0" accel="50000" decel="50000" fill="hold" grpId="0" nodeType="withEffect">
                                  <p:stCondLst>
                                    <p:cond delay="0"/>
                                  </p:stCondLst>
                                  <p:childTnLst>
                                    <p:animMotion origin="layout" path="M 3.95833E-6 -2.22222E-6 L -0.29467 0.0007 " pathEditMode="relative" rAng="0" ptsTypes="AA">
                                      <p:cBhvr>
                                        <p:cTn id="30" dur="2000" fill="hold"/>
                                        <p:tgtEl>
                                          <p:spTgt spid="14"/>
                                        </p:tgtEl>
                                        <p:attrNameLst>
                                          <p:attrName>ppt_x</p:attrName>
                                          <p:attrName>ppt_y</p:attrName>
                                        </p:attrNameLst>
                                      </p:cBhvr>
                                      <p:rCtr x="-14740" y="23"/>
                                    </p:animMotion>
                                  </p:childTnLst>
                                </p:cTn>
                              </p:par>
                              <p:par>
                                <p:cTn id="31" presetID="35" presetClass="path" presetSubtype="0" accel="50000" decel="50000" fill="hold" nodeType="withEffect">
                                  <p:stCondLst>
                                    <p:cond delay="0"/>
                                  </p:stCondLst>
                                  <p:childTnLst>
                                    <p:animMotion origin="layout" path="M 3.95833E-6 -4.07407E-6 L -0.29532 -4.07407E-6 " pathEditMode="relative" rAng="0" ptsTypes="AA">
                                      <p:cBhvr>
                                        <p:cTn id="32" dur="2000" fill="hold"/>
                                        <p:tgtEl>
                                          <p:spTgt spid="16"/>
                                        </p:tgtEl>
                                        <p:attrNameLst>
                                          <p:attrName>ppt_x</p:attrName>
                                          <p:attrName>ppt_y</p:attrName>
                                        </p:attrNameLst>
                                      </p:cBhvr>
                                      <p:rCtr x="-14766" y="0"/>
                                    </p:animMotion>
                                  </p:childTnLst>
                                </p:cTn>
                              </p:par>
                            </p:childTnLst>
                          </p:cTn>
                        </p:par>
                        <p:par>
                          <p:cTn id="33" fill="hold">
                            <p:stCondLst>
                              <p:cond delay="2000"/>
                            </p:stCondLst>
                            <p:childTnLst>
                              <p:par>
                                <p:cTn id="34" presetID="10" presetClass="entr" presetSubtype="0" fill="hold" grpId="0" nodeType="afterEffect">
                                  <p:stCondLst>
                                    <p:cond delay="0"/>
                                  </p:stCondLst>
                                  <p:childTnLst>
                                    <p:set>
                                      <p:cBhvr>
                                        <p:cTn id="35" dur="1" fill="hold">
                                          <p:stCondLst>
                                            <p:cond delay="0"/>
                                          </p:stCondLst>
                                        </p:cTn>
                                        <p:tgtEl>
                                          <p:spTgt spid="167"/>
                                        </p:tgtEl>
                                        <p:attrNameLst>
                                          <p:attrName>style.visibility</p:attrName>
                                        </p:attrNameLst>
                                      </p:cBhvr>
                                      <p:to>
                                        <p:strVal val="visible"/>
                                      </p:to>
                                    </p:set>
                                    <p:animEffect transition="in" filter="fade">
                                      <p:cBhvr>
                                        <p:cTn id="36" dur="500"/>
                                        <p:tgtEl>
                                          <p:spTgt spid="167"/>
                                        </p:tgtEl>
                                      </p:cBhvr>
                                    </p:animEffect>
                                  </p:childTnLst>
                                </p:cTn>
                              </p:par>
                              <p:par>
                                <p:cTn id="37" presetID="10" presetClass="entr" presetSubtype="0" fill="hold" nodeType="withEffect">
                                  <p:stCondLst>
                                    <p:cond delay="0"/>
                                  </p:stCondLst>
                                  <p:childTnLst>
                                    <p:set>
                                      <p:cBhvr>
                                        <p:cTn id="38" dur="1" fill="hold">
                                          <p:stCondLst>
                                            <p:cond delay="0"/>
                                          </p:stCondLst>
                                        </p:cTn>
                                        <p:tgtEl>
                                          <p:spTgt spid="173"/>
                                        </p:tgtEl>
                                        <p:attrNameLst>
                                          <p:attrName>style.visibility</p:attrName>
                                        </p:attrNameLst>
                                      </p:cBhvr>
                                      <p:to>
                                        <p:strVal val="visible"/>
                                      </p:to>
                                    </p:set>
                                    <p:animEffect transition="in" filter="fade">
                                      <p:cBhvr>
                                        <p:cTn id="39" dur="500"/>
                                        <p:tgtEl>
                                          <p:spTgt spid="17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70"/>
                                        </p:tgtEl>
                                        <p:attrNameLst>
                                          <p:attrName>style.visibility</p:attrName>
                                        </p:attrNameLst>
                                      </p:cBhvr>
                                      <p:to>
                                        <p:strVal val="visible"/>
                                      </p:to>
                                    </p:set>
                                    <p:animEffect transition="in" filter="fade">
                                      <p:cBhvr>
                                        <p:cTn id="42" dur="500"/>
                                        <p:tgtEl>
                                          <p:spTgt spid="17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9"/>
                                        </p:tgtEl>
                                        <p:attrNameLst>
                                          <p:attrName>style.visibility</p:attrName>
                                        </p:attrNameLst>
                                      </p:cBhvr>
                                      <p:to>
                                        <p:strVal val="visible"/>
                                      </p:to>
                                    </p:set>
                                    <p:animEffect transition="in" filter="fade">
                                      <p:cBhvr>
                                        <p:cTn id="45" dur="500"/>
                                        <p:tgtEl>
                                          <p:spTgt spid="16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8"/>
                                        </p:tgtEl>
                                        <p:attrNameLst>
                                          <p:attrName>style.visibility</p:attrName>
                                        </p:attrNameLst>
                                      </p:cBhvr>
                                      <p:to>
                                        <p:strVal val="visible"/>
                                      </p:to>
                                    </p:set>
                                    <p:animEffect transition="in" filter="fade">
                                      <p:cBhvr>
                                        <p:cTn id="48" dur="500"/>
                                        <p:tgtEl>
                                          <p:spTgt spid="16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170"/>
                                        </p:tgtEl>
                                      </p:cBhvr>
                                    </p:animEffect>
                                    <p:set>
                                      <p:cBhvr>
                                        <p:cTn id="53" dur="1" fill="hold">
                                          <p:stCondLst>
                                            <p:cond delay="499"/>
                                          </p:stCondLst>
                                        </p:cTn>
                                        <p:tgtEl>
                                          <p:spTgt spid="170"/>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169"/>
                                        </p:tgtEl>
                                      </p:cBhvr>
                                    </p:animEffect>
                                    <p:set>
                                      <p:cBhvr>
                                        <p:cTn id="56" dur="1" fill="hold">
                                          <p:stCondLst>
                                            <p:cond delay="499"/>
                                          </p:stCondLst>
                                        </p:cTn>
                                        <p:tgtEl>
                                          <p:spTgt spid="169"/>
                                        </p:tgtEl>
                                        <p:attrNameLst>
                                          <p:attrName>style.visibility</p:attrName>
                                        </p:attrNameLst>
                                      </p:cBhvr>
                                      <p:to>
                                        <p:strVal val="hidden"/>
                                      </p:to>
                                    </p:set>
                                  </p:childTnLst>
                                </p:cTn>
                              </p:par>
                              <p:par>
                                <p:cTn id="57" presetID="10" presetClass="exit" presetSubtype="0" fill="hold" grpId="1" nodeType="withEffect">
                                  <p:stCondLst>
                                    <p:cond delay="0"/>
                                  </p:stCondLst>
                                  <p:childTnLst>
                                    <p:animEffect transition="out" filter="fade">
                                      <p:cBhvr>
                                        <p:cTn id="58" dur="500"/>
                                        <p:tgtEl>
                                          <p:spTgt spid="168"/>
                                        </p:tgtEl>
                                      </p:cBhvr>
                                    </p:animEffect>
                                    <p:set>
                                      <p:cBhvr>
                                        <p:cTn id="59" dur="1" fill="hold">
                                          <p:stCondLst>
                                            <p:cond delay="499"/>
                                          </p:stCondLst>
                                        </p:cTn>
                                        <p:tgtEl>
                                          <p:spTgt spid="168"/>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193"/>
                                        </p:tgtEl>
                                        <p:attrNameLst>
                                          <p:attrName>style.visibility</p:attrName>
                                        </p:attrNameLst>
                                      </p:cBhvr>
                                      <p:to>
                                        <p:strVal val="visible"/>
                                      </p:to>
                                    </p:set>
                                    <p:animEffect transition="in" filter="fade">
                                      <p:cBhvr>
                                        <p:cTn id="62" dur="500"/>
                                        <p:tgtEl>
                                          <p:spTgt spid="193"/>
                                        </p:tgtEl>
                                      </p:cBhvr>
                                    </p:animEffect>
                                  </p:childTnLst>
                                </p:cTn>
                              </p:par>
                              <p:par>
                                <p:cTn id="63" presetID="10" presetClass="exit" presetSubtype="0" fill="hold" grpId="1" nodeType="withEffect">
                                  <p:stCondLst>
                                    <p:cond delay="0"/>
                                  </p:stCondLst>
                                  <p:childTnLst>
                                    <p:animEffect transition="out" filter="fade">
                                      <p:cBhvr>
                                        <p:cTn id="64" dur="500"/>
                                        <p:tgtEl>
                                          <p:spTgt spid="166"/>
                                        </p:tgtEl>
                                      </p:cBhvr>
                                    </p:animEffect>
                                    <p:set>
                                      <p:cBhvr>
                                        <p:cTn id="65" dur="1" fill="hold">
                                          <p:stCondLst>
                                            <p:cond delay="499"/>
                                          </p:stCondLst>
                                        </p:cTn>
                                        <p:tgtEl>
                                          <p:spTgt spid="166"/>
                                        </p:tgtEl>
                                        <p:attrNameLst>
                                          <p:attrName>style.visibility</p:attrName>
                                        </p:attrNameLst>
                                      </p:cBhvr>
                                      <p:to>
                                        <p:strVal val="hidden"/>
                                      </p:to>
                                    </p:set>
                                  </p:childTnLst>
                                </p:cTn>
                              </p:par>
                              <p:par>
                                <p:cTn id="66" presetID="10" presetClass="exit" presetSubtype="0" fill="hold" grpId="1" nodeType="withEffect">
                                  <p:stCondLst>
                                    <p:cond delay="0"/>
                                  </p:stCondLst>
                                  <p:childTnLst>
                                    <p:animEffect transition="out" filter="fade">
                                      <p:cBhvr>
                                        <p:cTn id="67" dur="500"/>
                                        <p:tgtEl>
                                          <p:spTgt spid="14"/>
                                        </p:tgtEl>
                                      </p:cBhvr>
                                    </p:animEffect>
                                    <p:set>
                                      <p:cBhvr>
                                        <p:cTn id="68" dur="1" fill="hold">
                                          <p:stCondLst>
                                            <p:cond delay="499"/>
                                          </p:stCondLst>
                                        </p:cTn>
                                        <p:tgtEl>
                                          <p:spTgt spid="14"/>
                                        </p:tgtEl>
                                        <p:attrNameLst>
                                          <p:attrName>style.visibility</p:attrName>
                                        </p:attrNameLst>
                                      </p:cBhvr>
                                      <p:to>
                                        <p:strVal val="hidden"/>
                                      </p:to>
                                    </p:set>
                                  </p:childTnLst>
                                </p:cTn>
                              </p:par>
                              <p:par>
                                <p:cTn id="69" presetID="10" presetClass="exit" presetSubtype="0" fill="hold" nodeType="withEffect">
                                  <p:stCondLst>
                                    <p:cond delay="0"/>
                                  </p:stCondLst>
                                  <p:childTnLst>
                                    <p:animEffect transition="out" filter="fade">
                                      <p:cBhvr>
                                        <p:cTn id="70" dur="500"/>
                                        <p:tgtEl>
                                          <p:spTgt spid="16"/>
                                        </p:tgtEl>
                                      </p:cBhvr>
                                    </p:animEffect>
                                    <p:set>
                                      <p:cBhvr>
                                        <p:cTn id="71" dur="1" fill="hold">
                                          <p:stCondLst>
                                            <p:cond delay="499"/>
                                          </p:stCondLst>
                                        </p:cTn>
                                        <p:tgtEl>
                                          <p:spTgt spid="16"/>
                                        </p:tgtEl>
                                        <p:attrNameLst>
                                          <p:attrName>style.visibility</p:attrName>
                                        </p:attrNameLst>
                                      </p:cBhvr>
                                      <p:to>
                                        <p:strVal val="hidden"/>
                                      </p:to>
                                    </p:set>
                                  </p:childTnLst>
                                </p:cTn>
                              </p:par>
                            </p:childTnLst>
                          </p:cTn>
                        </p:par>
                        <p:par>
                          <p:cTn id="72" fill="hold">
                            <p:stCondLst>
                              <p:cond delay="500"/>
                            </p:stCondLst>
                            <p:childTnLst>
                              <p:par>
                                <p:cTn id="73" presetID="35" presetClass="path" presetSubtype="0" accel="50000" decel="50000" fill="hold" grpId="1" nodeType="afterEffect">
                                  <p:stCondLst>
                                    <p:cond delay="0"/>
                                  </p:stCondLst>
                                  <p:childTnLst>
                                    <p:animMotion origin="layout" path="M 3.95833E-6 -7.40741E-7 L -0.29427 -7.40741E-7 " pathEditMode="relative" rAng="0" ptsTypes="AA">
                                      <p:cBhvr>
                                        <p:cTn id="74" dur="2000" fill="hold"/>
                                        <p:tgtEl>
                                          <p:spTgt spid="167"/>
                                        </p:tgtEl>
                                        <p:attrNameLst>
                                          <p:attrName>ppt_x</p:attrName>
                                          <p:attrName>ppt_y</p:attrName>
                                        </p:attrNameLst>
                                      </p:cBhvr>
                                      <p:rCtr x="-14714" y="0"/>
                                    </p:animMotion>
                                  </p:childTnLst>
                                </p:cTn>
                              </p:par>
                              <p:par>
                                <p:cTn id="75" presetID="35" presetClass="path" presetSubtype="0" accel="50000" decel="50000" fill="hold" nodeType="withEffect">
                                  <p:stCondLst>
                                    <p:cond delay="0"/>
                                  </p:stCondLst>
                                  <p:childTnLst>
                                    <p:animMotion origin="layout" path="M 3.95833E-6 4.44444E-6 L -0.2944 4.44444E-6 " pathEditMode="relative" rAng="0" ptsTypes="AA">
                                      <p:cBhvr>
                                        <p:cTn id="76" dur="2000" fill="hold"/>
                                        <p:tgtEl>
                                          <p:spTgt spid="173"/>
                                        </p:tgtEl>
                                        <p:attrNameLst>
                                          <p:attrName>ppt_x</p:attrName>
                                          <p:attrName>ppt_y</p:attrName>
                                        </p:attrNameLst>
                                      </p:cBhvr>
                                      <p:rCtr x="-14727" y="0"/>
                                    </p:animMotion>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188"/>
                                        </p:tgtEl>
                                        <p:attrNameLst>
                                          <p:attrName>style.visibility</p:attrName>
                                        </p:attrNameLst>
                                      </p:cBhvr>
                                      <p:to>
                                        <p:strVal val="visible"/>
                                      </p:to>
                                    </p:set>
                                    <p:animEffect transition="in" filter="fade">
                                      <p:cBhvr>
                                        <p:cTn id="80" dur="500"/>
                                        <p:tgtEl>
                                          <p:spTgt spid="188"/>
                                        </p:tgtEl>
                                      </p:cBhvr>
                                    </p:animEffect>
                                  </p:childTnLst>
                                </p:cTn>
                              </p:par>
                              <p:par>
                                <p:cTn id="81" presetID="10" presetClass="entr" presetSubtype="0" fill="hold" nodeType="withEffect">
                                  <p:stCondLst>
                                    <p:cond delay="0"/>
                                  </p:stCondLst>
                                  <p:childTnLst>
                                    <p:set>
                                      <p:cBhvr>
                                        <p:cTn id="82" dur="1" fill="hold">
                                          <p:stCondLst>
                                            <p:cond delay="0"/>
                                          </p:stCondLst>
                                        </p:cTn>
                                        <p:tgtEl>
                                          <p:spTgt spid="195"/>
                                        </p:tgtEl>
                                        <p:attrNameLst>
                                          <p:attrName>style.visibility</p:attrName>
                                        </p:attrNameLst>
                                      </p:cBhvr>
                                      <p:to>
                                        <p:strVal val="visible"/>
                                      </p:to>
                                    </p:set>
                                    <p:animEffect transition="in" filter="fade">
                                      <p:cBhvr>
                                        <p:cTn id="83" dur="500"/>
                                        <p:tgtEl>
                                          <p:spTgt spid="19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198"/>
                                        </p:tgtEl>
                                        <p:attrNameLst>
                                          <p:attrName>style.visibility</p:attrName>
                                        </p:attrNameLst>
                                      </p:cBhvr>
                                      <p:to>
                                        <p:strVal val="visible"/>
                                      </p:to>
                                    </p:set>
                                    <p:animEffect transition="in" filter="fade">
                                      <p:cBhvr>
                                        <p:cTn id="86" dur="500"/>
                                        <p:tgtEl>
                                          <p:spTgt spid="19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197"/>
                                        </p:tgtEl>
                                        <p:attrNameLst>
                                          <p:attrName>style.visibility</p:attrName>
                                        </p:attrNameLst>
                                      </p:cBhvr>
                                      <p:to>
                                        <p:strVal val="visible"/>
                                      </p:to>
                                    </p:set>
                                    <p:animEffect transition="in" filter="fade">
                                      <p:cBhvr>
                                        <p:cTn id="89" dur="500"/>
                                        <p:tgtEl>
                                          <p:spTgt spid="19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196"/>
                                        </p:tgtEl>
                                        <p:attrNameLst>
                                          <p:attrName>style.visibility</p:attrName>
                                        </p:attrNameLst>
                                      </p:cBhvr>
                                      <p:to>
                                        <p:strVal val="visible"/>
                                      </p:to>
                                    </p:set>
                                    <p:animEffect transition="in" filter="fade">
                                      <p:cBhvr>
                                        <p:cTn id="92" dur="500"/>
                                        <p:tgtEl>
                                          <p:spTgt spid="196"/>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02"/>
                                        </p:tgtEl>
                                        <p:attrNameLst>
                                          <p:attrName>style.visibility</p:attrName>
                                        </p:attrNameLst>
                                      </p:cBhvr>
                                      <p:to>
                                        <p:strVal val="visible"/>
                                      </p:to>
                                    </p:set>
                                    <p:animEffect transition="in" filter="fade">
                                      <p:cBhvr>
                                        <p:cTn id="95" dur="500"/>
                                        <p:tgtEl>
                                          <p:spTgt spid="202"/>
                                        </p:tgtEl>
                                      </p:cBhvr>
                                    </p:animEffect>
                                  </p:childTnLst>
                                </p:cTn>
                              </p:par>
                              <p:par>
                                <p:cTn id="96" presetID="10" presetClass="entr" presetSubtype="0" fill="hold" nodeType="withEffect">
                                  <p:stCondLst>
                                    <p:cond delay="0"/>
                                  </p:stCondLst>
                                  <p:childTnLst>
                                    <p:set>
                                      <p:cBhvr>
                                        <p:cTn id="97" dur="1" fill="hold">
                                          <p:stCondLst>
                                            <p:cond delay="0"/>
                                          </p:stCondLst>
                                        </p:cTn>
                                        <p:tgtEl>
                                          <p:spTgt spid="207"/>
                                        </p:tgtEl>
                                        <p:attrNameLst>
                                          <p:attrName>style.visibility</p:attrName>
                                        </p:attrNameLst>
                                      </p:cBhvr>
                                      <p:to>
                                        <p:strVal val="visible"/>
                                      </p:to>
                                    </p:set>
                                    <p:animEffect transition="in" filter="fade">
                                      <p:cBhvr>
                                        <p:cTn id="98" dur="500"/>
                                        <p:tgtEl>
                                          <p:spTgt spid="207"/>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500"/>
                                        <p:tgtEl>
                                          <p:spTgt spid="198"/>
                                        </p:tgtEl>
                                      </p:cBhvr>
                                    </p:animEffect>
                                    <p:set>
                                      <p:cBhvr>
                                        <p:cTn id="103" dur="1" fill="hold">
                                          <p:stCondLst>
                                            <p:cond delay="499"/>
                                          </p:stCondLst>
                                        </p:cTn>
                                        <p:tgtEl>
                                          <p:spTgt spid="198"/>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197"/>
                                        </p:tgtEl>
                                      </p:cBhvr>
                                    </p:animEffect>
                                    <p:set>
                                      <p:cBhvr>
                                        <p:cTn id="106" dur="1" fill="hold">
                                          <p:stCondLst>
                                            <p:cond delay="499"/>
                                          </p:stCondLst>
                                        </p:cTn>
                                        <p:tgtEl>
                                          <p:spTgt spid="197"/>
                                        </p:tgtEl>
                                        <p:attrNameLst>
                                          <p:attrName>style.visibility</p:attrName>
                                        </p:attrNameLst>
                                      </p:cBhvr>
                                      <p:to>
                                        <p:strVal val="hidden"/>
                                      </p:to>
                                    </p:set>
                                  </p:childTnLst>
                                </p:cTn>
                              </p:par>
                              <p:par>
                                <p:cTn id="107" presetID="10" presetClass="exit" presetSubtype="0" fill="hold" grpId="1" nodeType="withEffect">
                                  <p:stCondLst>
                                    <p:cond delay="0"/>
                                  </p:stCondLst>
                                  <p:childTnLst>
                                    <p:animEffect transition="out" filter="fade">
                                      <p:cBhvr>
                                        <p:cTn id="108" dur="500"/>
                                        <p:tgtEl>
                                          <p:spTgt spid="196"/>
                                        </p:tgtEl>
                                      </p:cBhvr>
                                    </p:animEffect>
                                    <p:set>
                                      <p:cBhvr>
                                        <p:cTn id="109" dur="1" fill="hold">
                                          <p:stCondLst>
                                            <p:cond delay="499"/>
                                          </p:stCondLst>
                                        </p:cTn>
                                        <p:tgtEl>
                                          <p:spTgt spid="196"/>
                                        </p:tgtEl>
                                        <p:attrNameLst>
                                          <p:attrName>style.visibility</p:attrName>
                                        </p:attrNameLst>
                                      </p:cBhvr>
                                      <p:to>
                                        <p:strVal val="hidden"/>
                                      </p:to>
                                    </p:set>
                                  </p:childTnLst>
                                </p:cTn>
                              </p:par>
                              <p:par>
                                <p:cTn id="110" presetID="10" presetClass="exit" presetSubtype="0" fill="hold" grpId="1" nodeType="withEffect">
                                  <p:stCondLst>
                                    <p:cond delay="0"/>
                                  </p:stCondLst>
                                  <p:childTnLst>
                                    <p:animEffect transition="out" filter="fade">
                                      <p:cBhvr>
                                        <p:cTn id="111" dur="500"/>
                                        <p:tgtEl>
                                          <p:spTgt spid="202"/>
                                        </p:tgtEl>
                                      </p:cBhvr>
                                    </p:animEffect>
                                    <p:set>
                                      <p:cBhvr>
                                        <p:cTn id="112" dur="1" fill="hold">
                                          <p:stCondLst>
                                            <p:cond delay="499"/>
                                          </p:stCondLst>
                                        </p:cTn>
                                        <p:tgtEl>
                                          <p:spTgt spid="202"/>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5"/>
                                        </p:tgtEl>
                                      </p:cBhvr>
                                    </p:animEffect>
                                    <p:set>
                                      <p:cBhvr>
                                        <p:cTn id="115" dur="1" fill="hold">
                                          <p:stCondLst>
                                            <p:cond delay="499"/>
                                          </p:stCondLst>
                                        </p:cTn>
                                        <p:tgtEl>
                                          <p:spTgt spid="195"/>
                                        </p:tgtEl>
                                        <p:attrNameLst>
                                          <p:attrName>style.visibility</p:attrName>
                                        </p:attrNameLst>
                                      </p:cBhvr>
                                      <p:to>
                                        <p:strVal val="hidden"/>
                                      </p:to>
                                    </p:set>
                                  </p:childTnLst>
                                </p:cTn>
                              </p:par>
                              <p:par>
                                <p:cTn id="116" presetID="10" presetClass="exit" presetSubtype="0" fill="hold" grpId="2" nodeType="withEffect">
                                  <p:stCondLst>
                                    <p:cond delay="0"/>
                                  </p:stCondLst>
                                  <p:childTnLst>
                                    <p:animEffect transition="out" filter="fade">
                                      <p:cBhvr>
                                        <p:cTn id="117" dur="500"/>
                                        <p:tgtEl>
                                          <p:spTgt spid="167"/>
                                        </p:tgtEl>
                                      </p:cBhvr>
                                    </p:animEffect>
                                    <p:set>
                                      <p:cBhvr>
                                        <p:cTn id="118" dur="1" fill="hold">
                                          <p:stCondLst>
                                            <p:cond delay="499"/>
                                          </p:stCondLst>
                                        </p:cTn>
                                        <p:tgtEl>
                                          <p:spTgt spid="167"/>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173"/>
                                        </p:tgtEl>
                                      </p:cBhvr>
                                    </p:animEffect>
                                    <p:set>
                                      <p:cBhvr>
                                        <p:cTn id="121" dur="1" fill="hold">
                                          <p:stCondLst>
                                            <p:cond delay="499"/>
                                          </p:stCondLst>
                                        </p:cTn>
                                        <p:tgtEl>
                                          <p:spTgt spid="173"/>
                                        </p:tgtEl>
                                        <p:attrNameLst>
                                          <p:attrName>style.visibility</p:attrName>
                                        </p:attrNameLst>
                                      </p:cBhvr>
                                      <p:to>
                                        <p:strVal val="hidden"/>
                                      </p:to>
                                    </p:set>
                                  </p:childTnLst>
                                </p:cTn>
                              </p:par>
                              <p:par>
                                <p:cTn id="122" presetID="10" presetClass="entr" presetSubtype="0" fill="hold" grpId="0" nodeType="withEffect">
                                  <p:stCondLst>
                                    <p:cond delay="0"/>
                                  </p:stCondLst>
                                  <p:childTnLst>
                                    <p:set>
                                      <p:cBhvr>
                                        <p:cTn id="123" dur="1" fill="hold">
                                          <p:stCondLst>
                                            <p:cond delay="0"/>
                                          </p:stCondLst>
                                        </p:cTn>
                                        <p:tgtEl>
                                          <p:spTgt spid="209"/>
                                        </p:tgtEl>
                                        <p:attrNameLst>
                                          <p:attrName>style.visibility</p:attrName>
                                        </p:attrNameLst>
                                      </p:cBhvr>
                                      <p:to>
                                        <p:strVal val="visible"/>
                                      </p:to>
                                    </p:set>
                                    <p:animEffect transition="in" filter="fade">
                                      <p:cBhvr>
                                        <p:cTn id="124" dur="500"/>
                                        <p:tgtEl>
                                          <p:spTgt spid="209"/>
                                        </p:tgtEl>
                                      </p:cBhvr>
                                    </p:animEffect>
                                  </p:childTnLst>
                                </p:cTn>
                              </p:par>
                            </p:childTnLst>
                          </p:cTn>
                        </p:par>
                        <p:par>
                          <p:cTn id="125" fill="hold">
                            <p:stCondLst>
                              <p:cond delay="500"/>
                            </p:stCondLst>
                            <p:childTnLst>
                              <p:par>
                                <p:cTn id="126" presetID="10" presetClass="entr" presetSubtype="0" fill="hold" grpId="0" nodeType="afterEffect">
                                  <p:stCondLst>
                                    <p:cond delay="0"/>
                                  </p:stCondLst>
                                  <p:childTnLst>
                                    <p:set>
                                      <p:cBhvr>
                                        <p:cTn id="127" dur="1" fill="hold">
                                          <p:stCondLst>
                                            <p:cond delay="0"/>
                                          </p:stCondLst>
                                        </p:cTn>
                                        <p:tgtEl>
                                          <p:spTgt spid="210"/>
                                        </p:tgtEl>
                                        <p:attrNameLst>
                                          <p:attrName>style.visibility</p:attrName>
                                        </p:attrNameLst>
                                      </p:cBhvr>
                                      <p:to>
                                        <p:strVal val="visible"/>
                                      </p:to>
                                    </p:set>
                                    <p:animEffect transition="in" filter="fade">
                                      <p:cBhvr>
                                        <p:cTn id="128" dur="500"/>
                                        <p:tgtEl>
                                          <p:spTgt spid="210"/>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5"/>
                                        </p:tgtEl>
                                        <p:attrNameLst>
                                          <p:attrName>style.visibility</p:attrName>
                                        </p:attrNameLst>
                                      </p:cBhvr>
                                      <p:to>
                                        <p:strVal val="visible"/>
                                      </p:to>
                                    </p:set>
                                    <p:animEffect transition="in" filter="fade">
                                      <p:cBhvr>
                                        <p:cTn id="1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 grpId="0" animBg="1"/>
      <p:bldP spid="167" grpId="1" animBg="1"/>
      <p:bldP spid="167" grpId="2" animBg="1"/>
      <p:bldP spid="14" grpId="0" animBg="1"/>
      <p:bldP spid="14" grpId="1" animBg="1"/>
      <p:bldP spid="13" grpId="0" animBg="1"/>
      <p:bldP spid="15" grpId="0" animBg="1"/>
      <p:bldP spid="165" grpId="0"/>
      <p:bldP spid="166" grpId="0"/>
      <p:bldP spid="166" grpId="1"/>
      <p:bldP spid="168" grpId="0" animBg="1"/>
      <p:bldP spid="168" grpId="1" animBg="1"/>
      <p:bldP spid="169" grpId="0" animBg="1"/>
      <p:bldP spid="169" grpId="1" animBg="1"/>
      <p:bldP spid="170" grpId="0" animBg="1"/>
      <p:bldP spid="170" grpId="1" animBg="1"/>
      <p:bldP spid="178" grpId="0" animBg="1"/>
      <p:bldP spid="193" grpId="0"/>
      <p:bldP spid="196" grpId="0" animBg="1"/>
      <p:bldP spid="196" grpId="1" animBg="1"/>
      <p:bldP spid="197" grpId="0" animBg="1"/>
      <p:bldP spid="197" grpId="1" animBg="1"/>
      <p:bldP spid="198" grpId="0" animBg="1"/>
      <p:bldP spid="198" grpId="1" animBg="1"/>
      <p:bldP spid="202" grpId="0" animBg="1"/>
      <p:bldP spid="202" grpId="1" animBg="1"/>
      <p:bldP spid="209" grpId="0" animBg="1"/>
      <p:bldP spid="210"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 name="TextBox 46">
            <a:extLst>
              <a:ext uri="{FF2B5EF4-FFF2-40B4-BE49-F238E27FC236}">
                <a16:creationId xmlns:a16="http://schemas.microsoft.com/office/drawing/2014/main" id="{8C49B8A6-0239-4631-BBA7-C602C4F55DC5}"/>
              </a:ext>
            </a:extLst>
          </p:cNvPr>
          <p:cNvSpPr txBox="1"/>
          <p:nvPr/>
        </p:nvSpPr>
        <p:spPr>
          <a:xfrm>
            <a:off x="2547241" y="2149679"/>
            <a:ext cx="5076951" cy="646331"/>
          </a:xfrm>
          <a:prstGeom prst="rect">
            <a:avLst/>
          </a:prstGeom>
          <a:noFill/>
        </p:spPr>
        <p:txBody>
          <a:bodyPr wrap="square" rtlCol="0">
            <a:spAutoFit/>
          </a:bodyPr>
          <a:lstStyle/>
          <a:p>
            <a:pPr algn="ctr"/>
            <a:r>
              <a:rPr lang="en-US" sz="3600" dirty="0"/>
              <a:t>Step 1: Input</a:t>
            </a:r>
          </a:p>
        </p:txBody>
      </p:sp>
      <p:sp>
        <p:nvSpPr>
          <p:cNvPr id="67" name="TextBox 66">
            <a:extLst>
              <a:ext uri="{FF2B5EF4-FFF2-40B4-BE49-F238E27FC236}">
                <a16:creationId xmlns:a16="http://schemas.microsoft.com/office/drawing/2014/main" id="{922FC614-0F74-484B-A2CF-2F70F783FC5C}"/>
              </a:ext>
            </a:extLst>
          </p:cNvPr>
          <p:cNvSpPr txBox="1"/>
          <p:nvPr/>
        </p:nvSpPr>
        <p:spPr>
          <a:xfrm>
            <a:off x="2547241" y="2144932"/>
            <a:ext cx="5076951" cy="646331"/>
          </a:xfrm>
          <a:prstGeom prst="rect">
            <a:avLst/>
          </a:prstGeom>
          <a:noFill/>
        </p:spPr>
        <p:txBody>
          <a:bodyPr wrap="square" rtlCol="0">
            <a:spAutoFit/>
          </a:bodyPr>
          <a:lstStyle/>
          <a:p>
            <a:pPr algn="ctr"/>
            <a:r>
              <a:rPr lang="en-US" sz="3600" dirty="0"/>
              <a:t>Step 2: Recall character</a:t>
            </a:r>
          </a:p>
        </p:txBody>
      </p:sp>
      <p:grpSp>
        <p:nvGrpSpPr>
          <p:cNvPr id="60" name="Group 59">
            <a:extLst>
              <a:ext uri="{FF2B5EF4-FFF2-40B4-BE49-F238E27FC236}">
                <a16:creationId xmlns:a16="http://schemas.microsoft.com/office/drawing/2014/main" id="{805D3262-AF54-4E29-B04D-AD77C61ED8F0}"/>
              </a:ext>
            </a:extLst>
          </p:cNvPr>
          <p:cNvGrpSpPr/>
          <p:nvPr/>
        </p:nvGrpSpPr>
        <p:grpSpPr>
          <a:xfrm>
            <a:off x="3145366" y="3079350"/>
            <a:ext cx="4110197" cy="916043"/>
            <a:chOff x="3041224" y="3521074"/>
            <a:chExt cx="4941480" cy="916043"/>
          </a:xfrm>
        </p:grpSpPr>
        <p:sp>
          <p:nvSpPr>
            <p:cNvPr id="61" name="Rectangle: Rounded Corners 60">
              <a:extLst>
                <a:ext uri="{FF2B5EF4-FFF2-40B4-BE49-F238E27FC236}">
                  <a16:creationId xmlns:a16="http://schemas.microsoft.com/office/drawing/2014/main" id="{D9C51750-8DE3-4CA8-88E3-08C67A5A8544}"/>
                </a:ext>
              </a:extLst>
            </p:cNvPr>
            <p:cNvSpPr/>
            <p:nvPr/>
          </p:nvSpPr>
          <p:spPr>
            <a:xfrm>
              <a:off x="3041224" y="3521074"/>
              <a:ext cx="4941480" cy="9160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Working Memory</a:t>
              </a:r>
            </a:p>
          </p:txBody>
        </p:sp>
        <p:sp>
          <p:nvSpPr>
            <p:cNvPr id="62" name="Rectangle 61">
              <a:extLst>
                <a:ext uri="{FF2B5EF4-FFF2-40B4-BE49-F238E27FC236}">
                  <a16:creationId xmlns:a16="http://schemas.microsoft.com/office/drawing/2014/main" id="{54AC5727-10C6-4140-9DE3-B3271439BCB7}"/>
                </a:ext>
              </a:extLst>
            </p:cNvPr>
            <p:cNvSpPr/>
            <p:nvPr/>
          </p:nvSpPr>
          <p:spPr>
            <a:xfrm>
              <a:off x="5037626" y="4229730"/>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grpSp>
      <p:sp>
        <p:nvSpPr>
          <p:cNvPr id="2" name="Title 1">
            <a:extLst>
              <a:ext uri="{FF2B5EF4-FFF2-40B4-BE49-F238E27FC236}">
                <a16:creationId xmlns:a16="http://schemas.microsoft.com/office/drawing/2014/main" id="{7CD46B13-04F9-41FE-A734-90A304C1D08B}"/>
              </a:ext>
            </a:extLst>
          </p:cNvPr>
          <p:cNvSpPr>
            <a:spLocks noGrp="1"/>
          </p:cNvSpPr>
          <p:nvPr>
            <p:ph type="title"/>
          </p:nvPr>
        </p:nvSpPr>
        <p:spPr/>
        <p:txBody>
          <a:bodyPr/>
          <a:lstStyle/>
          <a:p>
            <a:r>
              <a:rPr lang="en-US" dirty="0"/>
              <a:t>Task 2</a:t>
            </a:r>
          </a:p>
        </p:txBody>
      </p:sp>
      <p:sp>
        <p:nvSpPr>
          <p:cNvPr id="4" name="Slide Number Placeholder 3">
            <a:extLst>
              <a:ext uri="{FF2B5EF4-FFF2-40B4-BE49-F238E27FC236}">
                <a16:creationId xmlns:a16="http://schemas.microsoft.com/office/drawing/2014/main" id="{C5F4A8FB-119E-4C96-9597-AF9A6C1986A1}"/>
              </a:ext>
            </a:extLst>
          </p:cNvPr>
          <p:cNvSpPr>
            <a:spLocks noGrp="1"/>
          </p:cNvSpPr>
          <p:nvPr>
            <p:ph type="sldNum" sz="quarter" idx="12"/>
          </p:nvPr>
        </p:nvSpPr>
        <p:spPr/>
        <p:txBody>
          <a:bodyPr/>
          <a:lstStyle/>
          <a:p>
            <a:fld id="{B71F4361-184A-4A08-BEA5-E95DD1806974}" type="slidenum">
              <a:rPr lang="en-US" smtClean="0"/>
              <a:t>17</a:t>
            </a:fld>
            <a:endParaRPr lang="en-US"/>
          </a:p>
        </p:txBody>
      </p:sp>
      <p:sp>
        <p:nvSpPr>
          <p:cNvPr id="7" name="Content Placeholder 2">
            <a:extLst>
              <a:ext uri="{FF2B5EF4-FFF2-40B4-BE49-F238E27FC236}">
                <a16:creationId xmlns:a16="http://schemas.microsoft.com/office/drawing/2014/main" id="{EE1CAEFF-7D5F-4328-AA84-8DBE6D0C200E}"/>
              </a:ext>
            </a:extLst>
          </p:cNvPr>
          <p:cNvSpPr txBox="1">
            <a:spLocks/>
          </p:cNvSpPr>
          <p:nvPr/>
        </p:nvSpPr>
        <p:spPr>
          <a:xfrm>
            <a:off x="838200" y="1402695"/>
            <a:ext cx="6012322" cy="688976"/>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“What does this character look like?”</a:t>
            </a:r>
          </a:p>
        </p:txBody>
      </p:sp>
      <p:grpSp>
        <p:nvGrpSpPr>
          <p:cNvPr id="9" name="Group 8">
            <a:extLst>
              <a:ext uri="{FF2B5EF4-FFF2-40B4-BE49-F238E27FC236}">
                <a16:creationId xmlns:a16="http://schemas.microsoft.com/office/drawing/2014/main" id="{4DFCA960-19B7-4ED4-B4C8-0EFD0A2C5298}"/>
              </a:ext>
            </a:extLst>
          </p:cNvPr>
          <p:cNvGrpSpPr/>
          <p:nvPr/>
        </p:nvGrpSpPr>
        <p:grpSpPr>
          <a:xfrm>
            <a:off x="7059893" y="186729"/>
            <a:ext cx="5110482" cy="2765282"/>
            <a:chOff x="838200" y="1690688"/>
            <a:chExt cx="8592819" cy="4649575"/>
          </a:xfrm>
        </p:grpSpPr>
        <p:sp>
          <p:nvSpPr>
            <p:cNvPr id="10" name="Rectangle: Rounded Corners 9">
              <a:extLst>
                <a:ext uri="{FF2B5EF4-FFF2-40B4-BE49-F238E27FC236}">
                  <a16:creationId xmlns:a16="http://schemas.microsoft.com/office/drawing/2014/main" id="{55A261C3-F2E4-4535-ACE6-39F0226697A4}"/>
                </a:ext>
              </a:extLst>
            </p:cNvPr>
            <p:cNvSpPr/>
            <p:nvPr/>
          </p:nvSpPr>
          <p:spPr>
            <a:xfrm>
              <a:off x="2884098" y="2011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Visual Knowledge</a:t>
              </a:r>
            </a:p>
          </p:txBody>
        </p:sp>
        <p:sp>
          <p:nvSpPr>
            <p:cNvPr id="11" name="Rectangle: Rounded Corners 10">
              <a:extLst>
                <a:ext uri="{FF2B5EF4-FFF2-40B4-BE49-F238E27FC236}">
                  <a16:creationId xmlns:a16="http://schemas.microsoft.com/office/drawing/2014/main" id="{AF1953F4-A26E-45E7-9E27-72B5E2D1E713}"/>
                </a:ext>
              </a:extLst>
            </p:cNvPr>
            <p:cNvSpPr/>
            <p:nvPr/>
          </p:nvSpPr>
          <p:spPr>
            <a:xfrm>
              <a:off x="2884098" y="4297680"/>
              <a:ext cx="1463040" cy="73152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a:r>
                <a:rPr lang="en-US" sz="1050" b="1" dirty="0"/>
                <a:t>Visual Reasoning</a:t>
              </a:r>
            </a:p>
          </p:txBody>
        </p:sp>
        <p:sp>
          <p:nvSpPr>
            <p:cNvPr id="12" name="Rectangle: Rounded Corners 11">
              <a:extLst>
                <a:ext uri="{FF2B5EF4-FFF2-40B4-BE49-F238E27FC236}">
                  <a16:creationId xmlns:a16="http://schemas.microsoft.com/office/drawing/2014/main" id="{EC25504C-4600-4479-AD3F-BD6A3494B0DC}"/>
                </a:ext>
              </a:extLst>
            </p:cNvPr>
            <p:cNvSpPr/>
            <p:nvPr/>
          </p:nvSpPr>
          <p:spPr>
            <a:xfrm>
              <a:off x="5901618" y="4297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Reasoning</a:t>
              </a:r>
            </a:p>
          </p:txBody>
        </p:sp>
        <p:sp>
          <p:nvSpPr>
            <p:cNvPr id="13" name="Rectangle: Rounded Corners 12">
              <a:extLst>
                <a:ext uri="{FF2B5EF4-FFF2-40B4-BE49-F238E27FC236}">
                  <a16:creationId xmlns:a16="http://schemas.microsoft.com/office/drawing/2014/main" id="{F7DBCB45-9805-4057-AD3B-C1C4041503E4}"/>
                </a:ext>
              </a:extLst>
            </p:cNvPr>
            <p:cNvSpPr/>
            <p:nvPr/>
          </p:nvSpPr>
          <p:spPr>
            <a:xfrm>
              <a:off x="5901618" y="2011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Knowledge</a:t>
              </a:r>
            </a:p>
          </p:txBody>
        </p:sp>
        <p:sp>
          <p:nvSpPr>
            <p:cNvPr id="14" name="Rectangle: Rounded Corners 13">
              <a:extLst>
                <a:ext uri="{FF2B5EF4-FFF2-40B4-BE49-F238E27FC236}">
                  <a16:creationId xmlns:a16="http://schemas.microsoft.com/office/drawing/2014/main" id="{5D78B327-3317-43F7-9C74-79801F9118C5}"/>
                </a:ext>
              </a:extLst>
            </p:cNvPr>
            <p:cNvSpPr/>
            <p:nvPr/>
          </p:nvSpPr>
          <p:spPr>
            <a:xfrm>
              <a:off x="1171962" y="3154680"/>
              <a:ext cx="173736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900" b="1" dirty="0"/>
                <a:t>Visual Representations</a:t>
              </a:r>
            </a:p>
          </p:txBody>
        </p:sp>
        <p:cxnSp>
          <p:nvCxnSpPr>
            <p:cNvPr id="15" name="Connector: Elbow 14">
              <a:extLst>
                <a:ext uri="{FF2B5EF4-FFF2-40B4-BE49-F238E27FC236}">
                  <a16:creationId xmlns:a16="http://schemas.microsoft.com/office/drawing/2014/main" id="{34120CEC-F958-4993-BB64-199458844CF4}"/>
                </a:ext>
              </a:extLst>
            </p:cNvPr>
            <p:cNvCxnSpPr>
              <a:cxnSpLocks/>
              <a:stCxn id="14" idx="0"/>
              <a:endCxn id="10" idx="1"/>
            </p:cNvCxnSpPr>
            <p:nvPr/>
          </p:nvCxnSpPr>
          <p:spPr>
            <a:xfrm rot="5400000" flipH="1" flipV="1">
              <a:off x="2073750" y="2344332"/>
              <a:ext cx="777240" cy="843456"/>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6" name="Connector: Elbow 15">
              <a:extLst>
                <a:ext uri="{FF2B5EF4-FFF2-40B4-BE49-F238E27FC236}">
                  <a16:creationId xmlns:a16="http://schemas.microsoft.com/office/drawing/2014/main" id="{4CA4519D-2F02-4E19-91E7-1289585F2E21}"/>
                </a:ext>
              </a:extLst>
            </p:cNvPr>
            <p:cNvCxnSpPr>
              <a:cxnSpLocks/>
              <a:stCxn id="14" idx="2"/>
              <a:endCxn id="11" idx="1"/>
            </p:cNvCxnSpPr>
            <p:nvPr/>
          </p:nvCxnSpPr>
          <p:spPr>
            <a:xfrm rot="16200000" flipH="1">
              <a:off x="2073750" y="3853092"/>
              <a:ext cx="777240" cy="843456"/>
            </a:xfrm>
            <a:prstGeom prst="bentConnector2">
              <a:avLst/>
            </a:prstGeom>
            <a:ln w="101600" cmpd="dbl">
              <a:solidFill>
                <a:schemeClr val="bg2">
                  <a:lumMod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9501D1D8-7A35-4B05-933E-32E7203159D3}"/>
                </a:ext>
              </a:extLst>
            </p:cNvPr>
            <p:cNvCxnSpPr>
              <a:cxnSpLocks/>
              <a:stCxn id="10" idx="3"/>
              <a:endCxn id="13" idx="1"/>
            </p:cNvCxnSpPr>
            <p:nvPr/>
          </p:nvCxnSpPr>
          <p:spPr>
            <a:xfrm>
              <a:off x="4347138" y="2377440"/>
              <a:ext cx="1554480" cy="0"/>
            </a:xfrm>
            <a:prstGeom prst="straightConnector1">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CE600E9F-8058-40CD-ACA1-F97F07029E79}"/>
                </a:ext>
              </a:extLst>
            </p:cNvPr>
            <p:cNvCxnSpPr>
              <a:cxnSpLocks/>
            </p:cNvCxnSpPr>
            <p:nvPr/>
          </p:nvCxnSpPr>
          <p:spPr>
            <a:xfrm>
              <a:off x="4321914" y="2696634"/>
              <a:ext cx="1604927" cy="1647613"/>
            </a:xfrm>
            <a:prstGeom prst="straightConnector1">
              <a:avLst/>
            </a:prstGeom>
            <a:ln w="101600" cmpd="dbl">
              <a:solidFill>
                <a:schemeClr val="bg2">
                  <a:lumMod val="9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C1E553F8-0765-43D4-93BE-855255C625BE}"/>
                </a:ext>
              </a:extLst>
            </p:cNvPr>
            <p:cNvCxnSpPr>
              <a:cxnSpLocks/>
            </p:cNvCxnSpPr>
            <p:nvPr/>
          </p:nvCxnSpPr>
          <p:spPr>
            <a:xfrm flipH="1">
              <a:off x="4321915" y="2696634"/>
              <a:ext cx="1604927" cy="1647613"/>
            </a:xfrm>
            <a:prstGeom prst="straightConnector1">
              <a:avLst/>
            </a:prstGeom>
            <a:ln w="101600" cmpd="dbl">
              <a:solidFill>
                <a:schemeClr val="bg2">
                  <a:lumMod val="90000"/>
                </a:schemeClr>
              </a:solidFill>
              <a:headEnd type="none"/>
              <a:tailEnd type="triangle"/>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011596E6-C304-45DF-B578-C9F1BEDBEE81}"/>
                </a:ext>
              </a:extLst>
            </p:cNvPr>
            <p:cNvSpPr/>
            <p:nvPr/>
          </p:nvSpPr>
          <p:spPr>
            <a:xfrm>
              <a:off x="9156699" y="35204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21" name="Oval 20">
              <a:extLst>
                <a:ext uri="{FF2B5EF4-FFF2-40B4-BE49-F238E27FC236}">
                  <a16:creationId xmlns:a16="http://schemas.microsoft.com/office/drawing/2014/main" id="{46A42BB2-3694-46BA-BE6F-2E0ED552A095}"/>
                </a:ext>
              </a:extLst>
            </p:cNvPr>
            <p:cNvSpPr/>
            <p:nvPr/>
          </p:nvSpPr>
          <p:spPr>
            <a:xfrm>
              <a:off x="838200" y="343662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22" name="Oval 21">
              <a:extLst>
                <a:ext uri="{FF2B5EF4-FFF2-40B4-BE49-F238E27FC236}">
                  <a16:creationId xmlns:a16="http://schemas.microsoft.com/office/drawing/2014/main" id="{FFF57961-9145-4DD4-921B-25EB84969C52}"/>
                </a:ext>
              </a:extLst>
            </p:cNvPr>
            <p:cNvSpPr/>
            <p:nvPr/>
          </p:nvSpPr>
          <p:spPr>
            <a:xfrm>
              <a:off x="4987217" y="201168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23" name="Oval 22">
              <a:extLst>
                <a:ext uri="{FF2B5EF4-FFF2-40B4-BE49-F238E27FC236}">
                  <a16:creationId xmlns:a16="http://schemas.microsoft.com/office/drawing/2014/main" id="{0B4CC1EE-E150-4C6B-A19A-1915B909AD50}"/>
                </a:ext>
              </a:extLst>
            </p:cNvPr>
            <p:cNvSpPr/>
            <p:nvPr/>
          </p:nvSpPr>
          <p:spPr>
            <a:xfrm>
              <a:off x="677029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sp>
          <p:nvSpPr>
            <p:cNvPr id="24" name="Oval 23">
              <a:extLst>
                <a:ext uri="{FF2B5EF4-FFF2-40B4-BE49-F238E27FC236}">
                  <a16:creationId xmlns:a16="http://schemas.microsoft.com/office/drawing/2014/main" id="{BB3C59E7-2888-40DD-9FCB-EF69FFF9BA56}"/>
                </a:ext>
              </a:extLst>
            </p:cNvPr>
            <p:cNvSpPr/>
            <p:nvPr/>
          </p:nvSpPr>
          <p:spPr>
            <a:xfrm>
              <a:off x="4987218" y="6065943"/>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cxnSp>
          <p:nvCxnSpPr>
            <p:cNvPr id="25" name="Straight Arrow Connector 24">
              <a:extLst>
                <a:ext uri="{FF2B5EF4-FFF2-40B4-BE49-F238E27FC236}">
                  <a16:creationId xmlns:a16="http://schemas.microsoft.com/office/drawing/2014/main" id="{333214A9-1E89-4240-9294-2DEB8E962873}"/>
                </a:ext>
              </a:extLst>
            </p:cNvPr>
            <p:cNvCxnSpPr>
              <a:cxnSpLocks/>
              <a:stCxn id="11" idx="0"/>
              <a:endCxn id="10" idx="2"/>
            </p:cNvCxnSpPr>
            <p:nvPr/>
          </p:nvCxnSpPr>
          <p:spPr>
            <a:xfrm flipV="1">
              <a:off x="3615618" y="2743200"/>
              <a:ext cx="0" cy="1554480"/>
            </a:xfrm>
            <a:prstGeom prst="straightConnector1">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B46F8613-4E5E-4EAA-A272-2D60E374A123}"/>
                </a:ext>
              </a:extLst>
            </p:cNvPr>
            <p:cNvCxnSpPr>
              <a:cxnSpLocks/>
              <a:stCxn id="13" idx="2"/>
              <a:endCxn id="12" idx="0"/>
            </p:cNvCxnSpPr>
            <p:nvPr/>
          </p:nvCxnSpPr>
          <p:spPr>
            <a:xfrm>
              <a:off x="6633138" y="2743200"/>
              <a:ext cx="0" cy="155448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27" name="Rectangle: Rounded Corners 26">
              <a:extLst>
                <a:ext uri="{FF2B5EF4-FFF2-40B4-BE49-F238E27FC236}">
                  <a16:creationId xmlns:a16="http://schemas.microsoft.com/office/drawing/2014/main" id="{5E0591E0-FC27-4A64-824C-1739E4085F0E}"/>
                </a:ext>
              </a:extLst>
            </p:cNvPr>
            <p:cNvSpPr/>
            <p:nvPr/>
          </p:nvSpPr>
          <p:spPr>
            <a:xfrm>
              <a:off x="7364658" y="3154680"/>
              <a:ext cx="173736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900" b="1" dirty="0"/>
                <a:t>Symbolic Representations</a:t>
              </a:r>
            </a:p>
          </p:txBody>
        </p:sp>
        <p:cxnSp>
          <p:nvCxnSpPr>
            <p:cNvPr id="28" name="Connector: Elbow 27">
              <a:extLst>
                <a:ext uri="{FF2B5EF4-FFF2-40B4-BE49-F238E27FC236}">
                  <a16:creationId xmlns:a16="http://schemas.microsoft.com/office/drawing/2014/main" id="{2BC753CF-0C99-4A70-AEB5-736B6A054D9E}"/>
                </a:ext>
              </a:extLst>
            </p:cNvPr>
            <p:cNvCxnSpPr>
              <a:cxnSpLocks/>
              <a:stCxn id="27" idx="0"/>
              <a:endCxn id="13" idx="3"/>
            </p:cNvCxnSpPr>
            <p:nvPr/>
          </p:nvCxnSpPr>
          <p:spPr>
            <a:xfrm rot="16200000" flipV="1">
              <a:off x="7410378" y="233172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29" name="Connector: Elbow 28">
              <a:extLst>
                <a:ext uri="{FF2B5EF4-FFF2-40B4-BE49-F238E27FC236}">
                  <a16:creationId xmlns:a16="http://schemas.microsoft.com/office/drawing/2014/main" id="{EFD8A810-20F7-4253-B932-CC76BB36A804}"/>
                </a:ext>
              </a:extLst>
            </p:cNvPr>
            <p:cNvCxnSpPr>
              <a:cxnSpLocks/>
              <a:stCxn id="27" idx="2"/>
              <a:endCxn id="12" idx="3"/>
            </p:cNvCxnSpPr>
            <p:nvPr/>
          </p:nvCxnSpPr>
          <p:spPr>
            <a:xfrm rot="5400000">
              <a:off x="7410378" y="384048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0" name="Oval 29">
              <a:extLst>
                <a:ext uri="{FF2B5EF4-FFF2-40B4-BE49-F238E27FC236}">
                  <a16:creationId xmlns:a16="http://schemas.microsoft.com/office/drawing/2014/main" id="{F25F9895-27A6-4E33-9DC5-3E0F29A7D411}"/>
                </a:ext>
              </a:extLst>
            </p:cNvPr>
            <p:cNvSpPr/>
            <p:nvPr/>
          </p:nvSpPr>
          <p:spPr>
            <a:xfrm>
              <a:off x="347845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31" name="Oval 30">
              <a:extLst>
                <a:ext uri="{FF2B5EF4-FFF2-40B4-BE49-F238E27FC236}">
                  <a16:creationId xmlns:a16="http://schemas.microsoft.com/office/drawing/2014/main" id="{E7EDDD3B-09D1-43E0-B538-A0B6B16847C5}"/>
                </a:ext>
              </a:extLst>
            </p:cNvPr>
            <p:cNvSpPr/>
            <p:nvPr/>
          </p:nvSpPr>
          <p:spPr>
            <a:xfrm>
              <a:off x="649597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32" name="Oval 31">
              <a:extLst>
                <a:ext uri="{FF2B5EF4-FFF2-40B4-BE49-F238E27FC236}">
                  <a16:creationId xmlns:a16="http://schemas.microsoft.com/office/drawing/2014/main" id="{5C90CA7D-6712-470B-82B2-1DA475C9CDD5}"/>
                </a:ext>
              </a:extLst>
            </p:cNvPr>
            <p:cNvSpPr/>
            <p:nvPr/>
          </p:nvSpPr>
          <p:spPr>
            <a:xfrm>
              <a:off x="3204138" y="4023359"/>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33" name="Oval 32">
              <a:extLst>
                <a:ext uri="{FF2B5EF4-FFF2-40B4-BE49-F238E27FC236}">
                  <a16:creationId xmlns:a16="http://schemas.microsoft.com/office/drawing/2014/main" id="{9A1CD67B-7E18-4811-A9DC-EAF4A17C060E}"/>
                </a:ext>
              </a:extLst>
            </p:cNvPr>
            <p:cNvSpPr/>
            <p:nvPr/>
          </p:nvSpPr>
          <p:spPr>
            <a:xfrm>
              <a:off x="6221658" y="4028545"/>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34" name="Oval 33">
              <a:extLst>
                <a:ext uri="{FF2B5EF4-FFF2-40B4-BE49-F238E27FC236}">
                  <a16:creationId xmlns:a16="http://schemas.microsoft.com/office/drawing/2014/main" id="{2C185E8F-BF5F-4DA0-899D-450D4D7470FF}"/>
                </a:ext>
              </a:extLst>
            </p:cNvPr>
            <p:cNvSpPr/>
            <p:nvPr/>
          </p:nvSpPr>
          <p:spPr>
            <a:xfrm>
              <a:off x="4987217" y="37109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35" name="Rectangle: Rounded Corners 34">
              <a:extLst>
                <a:ext uri="{FF2B5EF4-FFF2-40B4-BE49-F238E27FC236}">
                  <a16:creationId xmlns:a16="http://schemas.microsoft.com/office/drawing/2014/main" id="{1873996E-5C57-4B6D-9957-C2FF9E8F5941}"/>
                </a:ext>
              </a:extLst>
            </p:cNvPr>
            <p:cNvSpPr/>
            <p:nvPr/>
          </p:nvSpPr>
          <p:spPr>
            <a:xfrm>
              <a:off x="4392858" y="5249545"/>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Procedural Knowledge</a:t>
              </a:r>
            </a:p>
          </p:txBody>
        </p:sp>
        <p:cxnSp>
          <p:nvCxnSpPr>
            <p:cNvPr id="36" name="Straight Arrow Connector 65">
              <a:extLst>
                <a:ext uri="{FF2B5EF4-FFF2-40B4-BE49-F238E27FC236}">
                  <a16:creationId xmlns:a16="http://schemas.microsoft.com/office/drawing/2014/main" id="{D6768EE0-108B-43D5-B3D2-60C13D5C92E9}"/>
                </a:ext>
              </a:extLst>
            </p:cNvPr>
            <p:cNvCxnSpPr>
              <a:cxnSpLocks/>
              <a:stCxn id="35" idx="1"/>
              <a:endCxn id="11" idx="2"/>
            </p:cNvCxnSpPr>
            <p:nvPr/>
          </p:nvCxnSpPr>
          <p:spPr>
            <a:xfrm rot="10800000">
              <a:off x="3615618" y="5029201"/>
              <a:ext cx="777240" cy="586105"/>
            </a:xfrm>
            <a:prstGeom prst="bentConnector2">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68">
              <a:extLst>
                <a:ext uri="{FF2B5EF4-FFF2-40B4-BE49-F238E27FC236}">
                  <a16:creationId xmlns:a16="http://schemas.microsoft.com/office/drawing/2014/main" id="{C5E6DEB9-239D-4CE1-B693-3F979711316E}"/>
                </a:ext>
              </a:extLst>
            </p:cNvPr>
            <p:cNvCxnSpPr>
              <a:cxnSpLocks/>
              <a:stCxn id="12" idx="2"/>
              <a:endCxn id="35" idx="3"/>
            </p:cNvCxnSpPr>
            <p:nvPr/>
          </p:nvCxnSpPr>
          <p:spPr>
            <a:xfrm rot="5400000">
              <a:off x="5951466" y="4933632"/>
              <a:ext cx="586105" cy="777240"/>
            </a:xfrm>
            <a:prstGeom prst="bentConnector2">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38" name="Oval 37">
              <a:extLst>
                <a:ext uri="{FF2B5EF4-FFF2-40B4-BE49-F238E27FC236}">
                  <a16:creationId xmlns:a16="http://schemas.microsoft.com/office/drawing/2014/main" id="{5AAD8536-59E3-40B2-AEC8-4542F7531EE2}"/>
                </a:ext>
              </a:extLst>
            </p:cNvPr>
            <p:cNvSpPr/>
            <p:nvPr/>
          </p:nvSpPr>
          <p:spPr>
            <a:xfrm>
              <a:off x="320413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grpSp>
      <p:cxnSp>
        <p:nvCxnSpPr>
          <p:cNvPr id="40" name="Straight Arrow Connector 39">
            <a:extLst>
              <a:ext uri="{FF2B5EF4-FFF2-40B4-BE49-F238E27FC236}">
                <a16:creationId xmlns:a16="http://schemas.microsoft.com/office/drawing/2014/main" id="{0F7C6D5C-742B-417C-9CF1-C743E803C90D}"/>
              </a:ext>
            </a:extLst>
          </p:cNvPr>
          <p:cNvCxnSpPr>
            <a:cxnSpLocks/>
          </p:cNvCxnSpPr>
          <p:nvPr/>
        </p:nvCxnSpPr>
        <p:spPr>
          <a:xfrm>
            <a:off x="9146793" y="595166"/>
            <a:ext cx="924509" cy="0"/>
          </a:xfrm>
          <a:prstGeom prst="straightConnector1">
            <a:avLst/>
          </a:prstGeom>
          <a:ln w="101600" cmpd="dbl">
            <a:solidFill>
              <a:schemeClr val="tx1"/>
            </a:solidFill>
            <a:headEnd type="none"/>
            <a:tailEnd type="triangle"/>
          </a:ln>
        </p:spPr>
        <p:style>
          <a:lnRef idx="3">
            <a:schemeClr val="dk1"/>
          </a:lnRef>
          <a:fillRef idx="0">
            <a:schemeClr val="dk1"/>
          </a:fillRef>
          <a:effectRef idx="2">
            <a:schemeClr val="dk1"/>
          </a:effectRef>
          <a:fontRef idx="minor">
            <a:schemeClr val="tx1"/>
          </a:fontRef>
        </p:style>
      </p:cxnSp>
      <p:sp>
        <p:nvSpPr>
          <p:cNvPr id="48" name="TextBox 47">
            <a:extLst>
              <a:ext uri="{FF2B5EF4-FFF2-40B4-BE49-F238E27FC236}">
                <a16:creationId xmlns:a16="http://schemas.microsoft.com/office/drawing/2014/main" id="{14BC65BE-FCF8-48A6-A94A-662100334F2D}"/>
              </a:ext>
            </a:extLst>
          </p:cNvPr>
          <p:cNvSpPr txBox="1"/>
          <p:nvPr/>
        </p:nvSpPr>
        <p:spPr>
          <a:xfrm>
            <a:off x="1503320" y="3244983"/>
            <a:ext cx="836487" cy="584775"/>
          </a:xfrm>
          <a:prstGeom prst="rect">
            <a:avLst/>
          </a:prstGeom>
          <a:noFill/>
        </p:spPr>
        <p:txBody>
          <a:bodyPr wrap="square" rtlCol="0">
            <a:spAutoFit/>
          </a:bodyPr>
          <a:lstStyle/>
          <a:p>
            <a:r>
              <a:rPr lang="en-US" sz="3200" dirty="0"/>
              <a:t>“w”</a:t>
            </a:r>
          </a:p>
        </p:txBody>
      </p:sp>
      <p:sp>
        <p:nvSpPr>
          <p:cNvPr id="49" name="Arrow: Right 48">
            <a:extLst>
              <a:ext uri="{FF2B5EF4-FFF2-40B4-BE49-F238E27FC236}">
                <a16:creationId xmlns:a16="http://schemas.microsoft.com/office/drawing/2014/main" id="{EA4EEC70-84A9-4985-BC3A-613255655AA4}"/>
              </a:ext>
            </a:extLst>
          </p:cNvPr>
          <p:cNvSpPr/>
          <p:nvPr/>
        </p:nvSpPr>
        <p:spPr>
          <a:xfrm>
            <a:off x="2294464" y="3400210"/>
            <a:ext cx="850901"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F840232-2FF7-4F6F-AF42-DAE2C49026EE}"/>
              </a:ext>
            </a:extLst>
          </p:cNvPr>
          <p:cNvSpPr>
            <a:spLocks noChangeAspect="1"/>
          </p:cNvSpPr>
          <p:nvPr/>
        </p:nvSpPr>
        <p:spPr>
          <a:xfrm>
            <a:off x="3610544" y="3298308"/>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50" name="TextBox 49">
            <a:extLst>
              <a:ext uri="{FF2B5EF4-FFF2-40B4-BE49-F238E27FC236}">
                <a16:creationId xmlns:a16="http://schemas.microsoft.com/office/drawing/2014/main" id="{AA094C00-A3FC-4E33-9FD6-8C1391FB6A71}"/>
              </a:ext>
            </a:extLst>
          </p:cNvPr>
          <p:cNvSpPr txBox="1"/>
          <p:nvPr/>
        </p:nvSpPr>
        <p:spPr>
          <a:xfrm>
            <a:off x="3639471" y="3244983"/>
            <a:ext cx="471926" cy="584775"/>
          </a:xfrm>
          <a:prstGeom prst="rect">
            <a:avLst/>
          </a:prstGeom>
          <a:noFill/>
        </p:spPr>
        <p:txBody>
          <a:bodyPr wrap="square" rtlCol="0">
            <a:spAutoFit/>
          </a:bodyPr>
          <a:lstStyle/>
          <a:p>
            <a:r>
              <a:rPr lang="en-US" sz="3200" i="1" dirty="0"/>
              <a:t>w</a:t>
            </a:r>
          </a:p>
        </p:txBody>
      </p:sp>
      <p:cxnSp>
        <p:nvCxnSpPr>
          <p:cNvPr id="6" name="Connector: Elbow 5">
            <a:extLst>
              <a:ext uri="{FF2B5EF4-FFF2-40B4-BE49-F238E27FC236}">
                <a16:creationId xmlns:a16="http://schemas.microsoft.com/office/drawing/2014/main" id="{645A7BDA-A2FD-4A1A-BBD8-323D121F8BBD}"/>
              </a:ext>
            </a:extLst>
          </p:cNvPr>
          <p:cNvCxnSpPr>
            <a:cxnSpLocks/>
            <a:stCxn id="3" idx="6"/>
          </p:cNvCxnSpPr>
          <p:nvPr/>
        </p:nvCxnSpPr>
        <p:spPr>
          <a:xfrm>
            <a:off x="4140325" y="3564033"/>
            <a:ext cx="1020842" cy="22397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1" name="Rectangle: Rounded Corners 50">
            <a:extLst>
              <a:ext uri="{FF2B5EF4-FFF2-40B4-BE49-F238E27FC236}">
                <a16:creationId xmlns:a16="http://schemas.microsoft.com/office/drawing/2014/main" id="{C43CF943-D83E-4549-A453-DC8D24080F51}"/>
              </a:ext>
            </a:extLst>
          </p:cNvPr>
          <p:cNvSpPr/>
          <p:nvPr/>
        </p:nvSpPr>
        <p:spPr>
          <a:xfrm>
            <a:off x="1405873" y="3995390"/>
            <a:ext cx="1739492" cy="2123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grpSp>
        <p:nvGrpSpPr>
          <p:cNvPr id="52" name="Group 51">
            <a:extLst>
              <a:ext uri="{FF2B5EF4-FFF2-40B4-BE49-F238E27FC236}">
                <a16:creationId xmlns:a16="http://schemas.microsoft.com/office/drawing/2014/main" id="{93F71C93-F979-4775-951B-E0791DBA3E18}"/>
              </a:ext>
            </a:extLst>
          </p:cNvPr>
          <p:cNvGrpSpPr/>
          <p:nvPr/>
        </p:nvGrpSpPr>
        <p:grpSpPr>
          <a:xfrm>
            <a:off x="7255563" y="3995393"/>
            <a:ext cx="1866900" cy="2256631"/>
            <a:chOff x="8645856" y="3427435"/>
            <a:chExt cx="1866900" cy="2256631"/>
          </a:xfrm>
        </p:grpSpPr>
        <p:sp>
          <p:nvSpPr>
            <p:cNvPr id="53" name="Rectangle: Rounded Corners 52">
              <a:extLst>
                <a:ext uri="{FF2B5EF4-FFF2-40B4-BE49-F238E27FC236}">
                  <a16:creationId xmlns:a16="http://schemas.microsoft.com/office/drawing/2014/main" id="{CAFD16C3-BFD2-4299-9B66-72E6BBED037C}"/>
                </a:ext>
              </a:extLst>
            </p:cNvPr>
            <p:cNvSpPr/>
            <p:nvPr/>
          </p:nvSpPr>
          <p:spPr>
            <a:xfrm>
              <a:off x="8645856" y="3427435"/>
              <a:ext cx="1866900" cy="225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Long-term Memory</a:t>
              </a:r>
            </a:p>
          </p:txBody>
        </p:sp>
        <p:pic>
          <p:nvPicPr>
            <p:cNvPr id="54" name="Picture 53" descr="Icon&#10;&#10;Description automatically generated">
              <a:extLst>
                <a:ext uri="{FF2B5EF4-FFF2-40B4-BE49-F238E27FC236}">
                  <a16:creationId xmlns:a16="http://schemas.microsoft.com/office/drawing/2014/main" id="{98361AD4-4837-4FE6-98FF-548FBE0FF5E9}"/>
                </a:ext>
              </a:extLst>
            </p:cNvPr>
            <p:cNvPicPr>
              <a:picLocks noChangeAspect="1"/>
            </p:cNvPicPr>
            <p:nvPr/>
          </p:nvPicPr>
          <p:blipFill rotWithShape="1">
            <a:blip r:embed="rId2">
              <a:extLst>
                <a:ext uri="{28A0092B-C50C-407E-A947-70E740481C1C}">
                  <a14:useLocalDpi xmlns:a14="http://schemas.microsoft.com/office/drawing/2010/main" val="0"/>
                </a:ext>
              </a:extLst>
            </a:blip>
            <a:srcRect l="23265" t="35765" r="31735" b="19235"/>
            <a:stretch/>
          </p:blipFill>
          <p:spPr>
            <a:xfrm>
              <a:off x="9579305" y="4922294"/>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55" name="Rectangle 54">
              <a:extLst>
                <a:ext uri="{FF2B5EF4-FFF2-40B4-BE49-F238E27FC236}">
                  <a16:creationId xmlns:a16="http://schemas.microsoft.com/office/drawing/2014/main" id="{8282F3D9-4E4A-4196-9A30-4ED9551749FB}"/>
                </a:ext>
              </a:extLst>
            </p:cNvPr>
            <p:cNvSpPr/>
            <p:nvPr/>
          </p:nvSpPr>
          <p:spPr>
            <a:xfrm>
              <a:off x="8724493" y="4050121"/>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w</a:t>
              </a:r>
            </a:p>
          </p:txBody>
        </p:sp>
        <p:sp>
          <p:nvSpPr>
            <p:cNvPr id="56" name="Rectangle 55">
              <a:extLst>
                <a:ext uri="{FF2B5EF4-FFF2-40B4-BE49-F238E27FC236}">
                  <a16:creationId xmlns:a16="http://schemas.microsoft.com/office/drawing/2014/main" id="{ECA190A5-F870-4765-9E0B-30E7C043661D}"/>
                </a:ext>
              </a:extLst>
            </p:cNvPr>
            <p:cNvSpPr/>
            <p:nvPr/>
          </p:nvSpPr>
          <p:spPr>
            <a:xfrm>
              <a:off x="8724492" y="4769560"/>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O</a:t>
              </a:r>
            </a:p>
          </p:txBody>
        </p:sp>
        <p:sp>
          <p:nvSpPr>
            <p:cNvPr id="57" name="Rectangle 56">
              <a:extLst>
                <a:ext uri="{FF2B5EF4-FFF2-40B4-BE49-F238E27FC236}">
                  <a16:creationId xmlns:a16="http://schemas.microsoft.com/office/drawing/2014/main" id="{C808C6A2-44B3-404A-8BA1-F0518E8C9044}"/>
                </a:ext>
              </a:extLst>
            </p:cNvPr>
            <p:cNvSpPr/>
            <p:nvPr/>
          </p:nvSpPr>
          <p:spPr>
            <a:xfrm>
              <a:off x="8782928" y="4101078"/>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58" name="Picture 57" descr="Graphical user interface&#10;&#10;Description automatically generated with medium confidence">
              <a:extLst>
                <a:ext uri="{FF2B5EF4-FFF2-40B4-BE49-F238E27FC236}">
                  <a16:creationId xmlns:a16="http://schemas.microsoft.com/office/drawing/2014/main" id="{9BB92D66-1A0F-4B98-9C68-B6C643C2B1FD}"/>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9579305" y="4162491"/>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59" name="Rectangle 58">
              <a:extLst>
                <a:ext uri="{FF2B5EF4-FFF2-40B4-BE49-F238E27FC236}">
                  <a16:creationId xmlns:a16="http://schemas.microsoft.com/office/drawing/2014/main" id="{A7552C40-CA7A-4EAF-ADCE-DE558B98A3EB}"/>
                </a:ext>
              </a:extLst>
            </p:cNvPr>
            <p:cNvSpPr/>
            <p:nvPr/>
          </p:nvSpPr>
          <p:spPr>
            <a:xfrm>
              <a:off x="8792204" y="4843294"/>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FE033B00-327A-476D-843D-A973CB33E8A4}"/>
              </a:ext>
            </a:extLst>
          </p:cNvPr>
          <p:cNvSpPr/>
          <p:nvPr/>
        </p:nvSpPr>
        <p:spPr>
          <a:xfrm>
            <a:off x="4703967" y="4879572"/>
            <a:ext cx="914400" cy="399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recall</a:t>
            </a:r>
          </a:p>
        </p:txBody>
      </p:sp>
      <p:sp>
        <p:nvSpPr>
          <p:cNvPr id="64" name="Arrow: Right 63">
            <a:extLst>
              <a:ext uri="{FF2B5EF4-FFF2-40B4-BE49-F238E27FC236}">
                <a16:creationId xmlns:a16="http://schemas.microsoft.com/office/drawing/2014/main" id="{960A01AD-DFE1-4B91-8EA6-5704070A3CA6}"/>
              </a:ext>
            </a:extLst>
          </p:cNvPr>
          <p:cNvSpPr/>
          <p:nvPr/>
        </p:nvSpPr>
        <p:spPr>
          <a:xfrm flipH="1">
            <a:off x="3145364" y="4942170"/>
            <a:ext cx="1558601"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7EF7E79D-2797-466D-A8C0-2E2635B309DE}"/>
              </a:ext>
            </a:extLst>
          </p:cNvPr>
          <p:cNvSpPr/>
          <p:nvPr/>
        </p:nvSpPr>
        <p:spPr>
          <a:xfrm flipH="1">
            <a:off x="5621938" y="4942170"/>
            <a:ext cx="1633623"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6" name="Arrow: Right 65">
            <a:extLst>
              <a:ext uri="{FF2B5EF4-FFF2-40B4-BE49-F238E27FC236}">
                <a16:creationId xmlns:a16="http://schemas.microsoft.com/office/drawing/2014/main" id="{FE1D403C-0E83-4299-B204-B25F1603AE9D}"/>
              </a:ext>
            </a:extLst>
          </p:cNvPr>
          <p:cNvSpPr/>
          <p:nvPr/>
        </p:nvSpPr>
        <p:spPr>
          <a:xfrm rot="16200000" flipH="1">
            <a:off x="4752604" y="4306094"/>
            <a:ext cx="895722"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8C41BC79-6D7E-45A9-944E-8608D4735041}"/>
              </a:ext>
            </a:extLst>
          </p:cNvPr>
          <p:cNvGrpSpPr/>
          <p:nvPr/>
        </p:nvGrpSpPr>
        <p:grpSpPr>
          <a:xfrm>
            <a:off x="1825908" y="4805010"/>
            <a:ext cx="822960" cy="822960"/>
            <a:chOff x="1743106" y="5312833"/>
            <a:chExt cx="822960" cy="822960"/>
          </a:xfrm>
        </p:grpSpPr>
        <p:sp>
          <p:nvSpPr>
            <p:cNvPr id="69" name="Oval 68">
              <a:extLst>
                <a:ext uri="{FF2B5EF4-FFF2-40B4-BE49-F238E27FC236}">
                  <a16:creationId xmlns:a16="http://schemas.microsoft.com/office/drawing/2014/main" id="{07DCDAB2-3A8A-476D-A574-AEDCA09BBAEF}"/>
                </a:ext>
              </a:extLst>
            </p:cNvPr>
            <p:cNvSpPr/>
            <p:nvPr/>
          </p:nvSpPr>
          <p:spPr>
            <a:xfrm>
              <a:off x="1743106" y="5312833"/>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70" name="Picture 69" descr="Graphical user interface&#10;&#10;Description automatically generated with medium confidence">
              <a:extLst>
                <a:ext uri="{FF2B5EF4-FFF2-40B4-BE49-F238E27FC236}">
                  <a16:creationId xmlns:a16="http://schemas.microsoft.com/office/drawing/2014/main" id="{7BCC6450-5712-49D7-B12A-F37743B93292}"/>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1880266" y="544369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cxnSp>
        <p:nvCxnSpPr>
          <p:cNvPr id="71" name="Straight Arrow Connector 70">
            <a:extLst>
              <a:ext uri="{FF2B5EF4-FFF2-40B4-BE49-F238E27FC236}">
                <a16:creationId xmlns:a16="http://schemas.microsoft.com/office/drawing/2014/main" id="{DB8A85B1-EA70-4824-99F3-32FF81BD1096}"/>
              </a:ext>
            </a:extLst>
          </p:cNvPr>
          <p:cNvCxnSpPr>
            <a:cxnSpLocks/>
          </p:cNvCxnSpPr>
          <p:nvPr/>
        </p:nvCxnSpPr>
        <p:spPr>
          <a:xfrm>
            <a:off x="9146793" y="595166"/>
            <a:ext cx="924509" cy="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6203A120-4095-4D01-98B1-264660677CA0}"/>
              </a:ext>
            </a:extLst>
          </p:cNvPr>
          <p:cNvCxnSpPr>
            <a:cxnSpLocks/>
            <a:stCxn id="11" idx="3"/>
            <a:endCxn id="12" idx="1"/>
          </p:cNvCxnSpPr>
          <p:nvPr/>
        </p:nvCxnSpPr>
        <p:spPr>
          <a:xfrm>
            <a:off x="9146795" y="1954740"/>
            <a:ext cx="924509" cy="0"/>
          </a:xfrm>
          <a:prstGeom prst="straightConnector1">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sp>
        <p:nvSpPr>
          <p:cNvPr id="74" name="Oval 73">
            <a:extLst>
              <a:ext uri="{FF2B5EF4-FFF2-40B4-BE49-F238E27FC236}">
                <a16:creationId xmlns:a16="http://schemas.microsoft.com/office/drawing/2014/main" id="{F1E3F45D-782E-410A-8F12-7C6F3F884809}"/>
              </a:ext>
            </a:extLst>
          </p:cNvPr>
          <p:cNvSpPr/>
          <p:nvPr/>
        </p:nvSpPr>
        <p:spPr>
          <a:xfrm>
            <a:off x="9527474" y="1732801"/>
            <a:ext cx="163149" cy="16314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73" name="TextBox 72">
            <a:extLst>
              <a:ext uri="{FF2B5EF4-FFF2-40B4-BE49-F238E27FC236}">
                <a16:creationId xmlns:a16="http://schemas.microsoft.com/office/drawing/2014/main" id="{CBB90598-AC7B-48F5-80A1-4F5733C1F12C}"/>
              </a:ext>
            </a:extLst>
          </p:cNvPr>
          <p:cNvSpPr txBox="1"/>
          <p:nvPr/>
        </p:nvSpPr>
        <p:spPr>
          <a:xfrm>
            <a:off x="5642498" y="5832742"/>
            <a:ext cx="1143515" cy="646331"/>
          </a:xfrm>
          <a:prstGeom prst="rect">
            <a:avLst/>
          </a:prstGeom>
          <a:noFill/>
        </p:spPr>
        <p:txBody>
          <a:bodyPr wrap="square" rtlCol="0">
            <a:spAutoFit/>
          </a:bodyPr>
          <a:lstStyle/>
          <a:p>
            <a:r>
              <a:rPr lang="en-US" dirty="0"/>
              <a:t>100% accuracy</a:t>
            </a:r>
          </a:p>
        </p:txBody>
      </p:sp>
    </p:spTree>
    <p:extLst>
      <p:ext uri="{BB962C8B-B14F-4D97-AF65-F5344CB8AC3E}">
        <p14:creationId xmlns:p14="http://schemas.microsoft.com/office/powerpoint/2010/main" val="3374111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7"/>
                                        </p:tgtEl>
                                      </p:cBhvr>
                                    </p:animEffect>
                                    <p:set>
                                      <p:cBhvr>
                                        <p:cTn id="7" dur="1" fill="hold">
                                          <p:stCondLst>
                                            <p:cond delay="499"/>
                                          </p:stCondLst>
                                        </p:cTn>
                                        <p:tgtEl>
                                          <p:spTgt spid="47"/>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67"/>
                                        </p:tgtEl>
                                        <p:attrNameLst>
                                          <p:attrName>style.visibility</p:attrName>
                                        </p:attrNameLst>
                                      </p:cBhvr>
                                      <p:to>
                                        <p:strVal val="visible"/>
                                      </p:to>
                                    </p:set>
                                    <p:animEffect transition="in" filter="fade">
                                      <p:cBhvr>
                                        <p:cTn id="10" dur="500"/>
                                        <p:tgtEl>
                                          <p:spTgt spid="6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6"/>
                                        </p:tgtEl>
                                        <p:attrNameLst>
                                          <p:attrName>style.visibility</p:attrName>
                                        </p:attrNameLst>
                                      </p:cBhvr>
                                      <p:to>
                                        <p:strVal val="visible"/>
                                      </p:to>
                                    </p:set>
                                    <p:animEffect transition="in" filter="fade">
                                      <p:cBhvr>
                                        <p:cTn id="13" dur="500"/>
                                        <p:tgtEl>
                                          <p:spTgt spid="6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fade">
                                      <p:cBhvr>
                                        <p:cTn id="19" dur="500"/>
                                        <p:tgtEl>
                                          <p:spTgt spid="6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par>
                                <p:cTn id="26" presetID="10" presetClass="entr" presetSubtype="0" fill="hold" nodeType="with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fade">
                                      <p:cBhvr>
                                        <p:cTn id="28" dur="500"/>
                                        <p:tgtEl>
                                          <p:spTgt spid="68"/>
                                        </p:tgtEl>
                                      </p:cBhvr>
                                    </p:animEffect>
                                  </p:childTnLst>
                                </p:cTn>
                              </p:par>
                              <p:par>
                                <p:cTn id="29" presetID="10" presetClass="entr" presetSubtype="0" fill="hold" nodeType="withEffect">
                                  <p:stCondLst>
                                    <p:cond delay="0"/>
                                  </p:stCondLst>
                                  <p:childTnLst>
                                    <p:set>
                                      <p:cBhvr>
                                        <p:cTn id="30" dur="1" fill="hold">
                                          <p:stCondLst>
                                            <p:cond delay="0"/>
                                          </p:stCondLst>
                                        </p:cTn>
                                        <p:tgtEl>
                                          <p:spTgt spid="52"/>
                                        </p:tgtEl>
                                        <p:attrNameLst>
                                          <p:attrName>style.visibility</p:attrName>
                                        </p:attrNameLst>
                                      </p:cBhvr>
                                      <p:to>
                                        <p:strVal val="visible"/>
                                      </p:to>
                                    </p:set>
                                    <p:animEffect transition="in" filter="fade">
                                      <p:cBhvr>
                                        <p:cTn id="31" dur="500"/>
                                        <p:tgtEl>
                                          <p:spTgt spid="5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0"/>
                                        </p:tgtEl>
                                      </p:cBhvr>
                                    </p:animEffect>
                                    <p:set>
                                      <p:cBhvr>
                                        <p:cTn id="36" dur="1" fill="hold">
                                          <p:stCondLst>
                                            <p:cond delay="499"/>
                                          </p:stCondLst>
                                        </p:cTn>
                                        <p:tgtEl>
                                          <p:spTgt spid="40"/>
                                        </p:tgtEl>
                                        <p:attrNameLst>
                                          <p:attrName>style.visibility</p:attrName>
                                        </p:attrNameLst>
                                      </p:cBhvr>
                                      <p:to>
                                        <p:strVal val="hidden"/>
                                      </p:to>
                                    </p:set>
                                  </p:childTnLst>
                                </p:cTn>
                              </p:par>
                              <p:par>
                                <p:cTn id="37" presetID="10"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animEffect transition="in" filter="fade">
                                      <p:cBhvr>
                                        <p:cTn id="39" dur="500"/>
                                        <p:tgtEl>
                                          <p:spTgt spid="7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3"/>
                                        </p:tgtEl>
                                        <p:attrNameLst>
                                          <p:attrName>style.visibility</p:attrName>
                                        </p:attrNameLst>
                                      </p:cBhvr>
                                      <p:to>
                                        <p:strVal val="visible"/>
                                      </p:to>
                                    </p:set>
                                    <p:animEffect transition="in" filter="fade">
                                      <p:cBhvr>
                                        <p:cTn id="44"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7" grpId="0"/>
      <p:bldP spid="51" grpId="0" animBg="1"/>
      <p:bldP spid="63" grpId="0" animBg="1"/>
      <p:bldP spid="64" grpId="0" animBg="1"/>
      <p:bldP spid="65" grpId="0" animBg="1"/>
      <p:bldP spid="66" grpId="0" animBg="1"/>
      <p:bldP spid="73" grpId="0"/>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1A8FE-A2E9-4C75-898E-13B74F44D8C8}"/>
              </a:ext>
            </a:extLst>
          </p:cNvPr>
          <p:cNvSpPr>
            <a:spLocks noGrp="1"/>
          </p:cNvSpPr>
          <p:nvPr>
            <p:ph type="title"/>
          </p:nvPr>
        </p:nvSpPr>
        <p:spPr/>
        <p:txBody>
          <a:bodyPr/>
          <a:lstStyle/>
          <a:p>
            <a:r>
              <a:rPr lang="en-US" dirty="0"/>
              <a:t>Task 3</a:t>
            </a:r>
          </a:p>
        </p:txBody>
      </p:sp>
      <p:sp>
        <p:nvSpPr>
          <p:cNvPr id="4" name="Slide Number Placeholder 3">
            <a:extLst>
              <a:ext uri="{FF2B5EF4-FFF2-40B4-BE49-F238E27FC236}">
                <a16:creationId xmlns:a16="http://schemas.microsoft.com/office/drawing/2014/main" id="{B549964E-3A57-4B6E-B2BC-F4C2FE3FC29B}"/>
              </a:ext>
            </a:extLst>
          </p:cNvPr>
          <p:cNvSpPr>
            <a:spLocks noGrp="1"/>
          </p:cNvSpPr>
          <p:nvPr>
            <p:ph type="sldNum" sz="quarter" idx="12"/>
          </p:nvPr>
        </p:nvSpPr>
        <p:spPr/>
        <p:txBody>
          <a:bodyPr/>
          <a:lstStyle/>
          <a:p>
            <a:fld id="{B71F4361-184A-4A08-BEA5-E95DD1806974}" type="slidenum">
              <a:rPr lang="en-US" smtClean="0"/>
              <a:t>18</a:t>
            </a:fld>
            <a:endParaRPr lang="en-US"/>
          </a:p>
        </p:txBody>
      </p:sp>
      <p:sp>
        <p:nvSpPr>
          <p:cNvPr id="7" name="Content Placeholder 2">
            <a:extLst>
              <a:ext uri="{FF2B5EF4-FFF2-40B4-BE49-F238E27FC236}">
                <a16:creationId xmlns:a16="http://schemas.microsoft.com/office/drawing/2014/main" id="{4307C7A1-22A4-4E91-BFF7-FDC3F9A7AFA5}"/>
              </a:ext>
            </a:extLst>
          </p:cNvPr>
          <p:cNvSpPr txBox="1">
            <a:spLocks/>
          </p:cNvSpPr>
          <p:nvPr/>
        </p:nvSpPr>
        <p:spPr>
          <a:xfrm>
            <a:off x="838200" y="1402695"/>
            <a:ext cx="4728633" cy="68897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“What does this character look like upside-down?”</a:t>
            </a:r>
          </a:p>
        </p:txBody>
      </p:sp>
      <p:sp>
        <p:nvSpPr>
          <p:cNvPr id="99" name="TextBox 98">
            <a:extLst>
              <a:ext uri="{FF2B5EF4-FFF2-40B4-BE49-F238E27FC236}">
                <a16:creationId xmlns:a16="http://schemas.microsoft.com/office/drawing/2014/main" id="{B5649FC7-5DEC-4BBC-A55E-FCF50AB46BC3}"/>
              </a:ext>
            </a:extLst>
          </p:cNvPr>
          <p:cNvSpPr txBox="1"/>
          <p:nvPr/>
        </p:nvSpPr>
        <p:spPr>
          <a:xfrm>
            <a:off x="2547241" y="2144932"/>
            <a:ext cx="5076951" cy="646331"/>
          </a:xfrm>
          <a:prstGeom prst="rect">
            <a:avLst/>
          </a:prstGeom>
          <a:noFill/>
        </p:spPr>
        <p:txBody>
          <a:bodyPr wrap="square" rtlCol="0">
            <a:spAutoFit/>
          </a:bodyPr>
          <a:lstStyle/>
          <a:p>
            <a:pPr algn="ctr"/>
            <a:r>
              <a:rPr lang="en-US" sz="3600" dirty="0"/>
              <a:t>Step 1: Input</a:t>
            </a:r>
          </a:p>
        </p:txBody>
      </p:sp>
      <p:pic>
        <p:nvPicPr>
          <p:cNvPr id="100" name="Picture 99" descr="Graphical user interface&#10;&#10;Description automatically generated with medium confidence">
            <a:extLst>
              <a:ext uri="{FF2B5EF4-FFF2-40B4-BE49-F238E27FC236}">
                <a16:creationId xmlns:a16="http://schemas.microsoft.com/office/drawing/2014/main" id="{613F452A-52F1-45D1-B756-C81F478295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760" y="4398182"/>
            <a:ext cx="1219200" cy="1219200"/>
          </a:xfrm>
          <a:prstGeom prst="rect">
            <a:avLst/>
          </a:prstGeom>
        </p:spPr>
      </p:pic>
      <p:pic>
        <p:nvPicPr>
          <p:cNvPr id="101" name="Graphic 100" descr="Web cam with solid fill">
            <a:extLst>
              <a:ext uri="{FF2B5EF4-FFF2-40B4-BE49-F238E27FC236}">
                <a16:creationId xmlns:a16="http://schemas.microsoft.com/office/drawing/2014/main" id="{6C4C589D-F0C3-4094-B534-7BDDC61A733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91086" y="4596302"/>
            <a:ext cx="914400" cy="914400"/>
          </a:xfrm>
          <a:prstGeom prst="rect">
            <a:avLst/>
          </a:prstGeom>
        </p:spPr>
      </p:pic>
      <p:sp>
        <p:nvSpPr>
          <p:cNvPr id="102" name="Trapezoid 101">
            <a:extLst>
              <a:ext uri="{FF2B5EF4-FFF2-40B4-BE49-F238E27FC236}">
                <a16:creationId xmlns:a16="http://schemas.microsoft.com/office/drawing/2014/main" id="{C25B3B01-9C36-4430-A2B5-0B2EB79779A5}"/>
              </a:ext>
            </a:extLst>
          </p:cNvPr>
          <p:cNvSpPr/>
          <p:nvPr/>
        </p:nvSpPr>
        <p:spPr>
          <a:xfrm rot="5400000">
            <a:off x="2389512" y="4642022"/>
            <a:ext cx="1219200" cy="731520"/>
          </a:xfrm>
          <a:prstGeom prst="trapezoid">
            <a:avLst>
              <a:gd name="adj" fmla="val 64584"/>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3" name="Arrow: Right 102">
            <a:extLst>
              <a:ext uri="{FF2B5EF4-FFF2-40B4-BE49-F238E27FC236}">
                <a16:creationId xmlns:a16="http://schemas.microsoft.com/office/drawing/2014/main" id="{A697719A-5998-4C73-83F3-735A1F6C5E80}"/>
              </a:ext>
            </a:extLst>
          </p:cNvPr>
          <p:cNvSpPr/>
          <p:nvPr/>
        </p:nvSpPr>
        <p:spPr>
          <a:xfrm>
            <a:off x="3982259" y="4870622"/>
            <a:ext cx="57912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0348B27A-4A21-4EE6-94FF-2425F3457EDD}"/>
              </a:ext>
            </a:extLst>
          </p:cNvPr>
          <p:cNvSpPr txBox="1"/>
          <p:nvPr/>
        </p:nvSpPr>
        <p:spPr>
          <a:xfrm>
            <a:off x="4162489" y="3340451"/>
            <a:ext cx="1476707" cy="400110"/>
          </a:xfrm>
          <a:prstGeom prst="rect">
            <a:avLst/>
          </a:prstGeom>
          <a:noFill/>
        </p:spPr>
        <p:txBody>
          <a:bodyPr wrap="square" rtlCol="0">
            <a:spAutoFit/>
          </a:bodyPr>
          <a:lstStyle/>
          <a:p>
            <a:r>
              <a:rPr lang="en-US" sz="2000" dirty="0"/>
              <a:t>“rotate 180”</a:t>
            </a:r>
          </a:p>
        </p:txBody>
      </p:sp>
      <p:sp>
        <p:nvSpPr>
          <p:cNvPr id="110" name="Arrow: Right 109">
            <a:extLst>
              <a:ext uri="{FF2B5EF4-FFF2-40B4-BE49-F238E27FC236}">
                <a16:creationId xmlns:a16="http://schemas.microsoft.com/office/drawing/2014/main" id="{1970EF08-FB11-4532-B809-55C94EEF9A07}"/>
              </a:ext>
            </a:extLst>
          </p:cNvPr>
          <p:cNvSpPr/>
          <p:nvPr/>
        </p:nvSpPr>
        <p:spPr>
          <a:xfrm>
            <a:off x="5639196" y="3400210"/>
            <a:ext cx="67540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11" name="Group 110">
            <a:extLst>
              <a:ext uri="{FF2B5EF4-FFF2-40B4-BE49-F238E27FC236}">
                <a16:creationId xmlns:a16="http://schemas.microsoft.com/office/drawing/2014/main" id="{E13AC715-DAA1-4067-A2CC-2BB26E525E8C}"/>
              </a:ext>
            </a:extLst>
          </p:cNvPr>
          <p:cNvGrpSpPr/>
          <p:nvPr/>
        </p:nvGrpSpPr>
        <p:grpSpPr>
          <a:xfrm>
            <a:off x="7059893" y="186729"/>
            <a:ext cx="5110482" cy="2765282"/>
            <a:chOff x="838200" y="1690688"/>
            <a:chExt cx="8592819" cy="4649575"/>
          </a:xfrm>
        </p:grpSpPr>
        <p:sp>
          <p:nvSpPr>
            <p:cNvPr id="112" name="Rectangle: Rounded Corners 111">
              <a:extLst>
                <a:ext uri="{FF2B5EF4-FFF2-40B4-BE49-F238E27FC236}">
                  <a16:creationId xmlns:a16="http://schemas.microsoft.com/office/drawing/2014/main" id="{995DFB1D-F908-4AC1-96FE-99FC5E6A8B7F}"/>
                </a:ext>
              </a:extLst>
            </p:cNvPr>
            <p:cNvSpPr/>
            <p:nvPr/>
          </p:nvSpPr>
          <p:spPr>
            <a:xfrm>
              <a:off x="2884098" y="2011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Visual Knowledge</a:t>
              </a:r>
            </a:p>
          </p:txBody>
        </p:sp>
        <p:sp>
          <p:nvSpPr>
            <p:cNvPr id="113" name="Rectangle: Rounded Corners 112">
              <a:extLst>
                <a:ext uri="{FF2B5EF4-FFF2-40B4-BE49-F238E27FC236}">
                  <a16:creationId xmlns:a16="http://schemas.microsoft.com/office/drawing/2014/main" id="{1688D15A-D955-44F6-8C45-2F2F8A837BF0}"/>
                </a:ext>
              </a:extLst>
            </p:cNvPr>
            <p:cNvSpPr/>
            <p:nvPr/>
          </p:nvSpPr>
          <p:spPr>
            <a:xfrm>
              <a:off x="2884098" y="4297680"/>
              <a:ext cx="1463040" cy="731520"/>
            </a:xfrm>
            <a:prstGeom prst="round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noAutofit/>
            </a:bodyPr>
            <a:lstStyle/>
            <a:p>
              <a:pPr algn="ctr"/>
              <a:r>
                <a:rPr lang="en-US" sz="1050" b="1" dirty="0"/>
                <a:t>Visual Reasoning</a:t>
              </a:r>
            </a:p>
          </p:txBody>
        </p:sp>
        <p:sp>
          <p:nvSpPr>
            <p:cNvPr id="114" name="Rectangle: Rounded Corners 113">
              <a:extLst>
                <a:ext uri="{FF2B5EF4-FFF2-40B4-BE49-F238E27FC236}">
                  <a16:creationId xmlns:a16="http://schemas.microsoft.com/office/drawing/2014/main" id="{D633BE70-0F71-4FEB-B8F0-E7B6D52FADAA}"/>
                </a:ext>
              </a:extLst>
            </p:cNvPr>
            <p:cNvSpPr/>
            <p:nvPr/>
          </p:nvSpPr>
          <p:spPr>
            <a:xfrm>
              <a:off x="5901618" y="4297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Reasoning</a:t>
              </a:r>
            </a:p>
          </p:txBody>
        </p:sp>
        <p:sp>
          <p:nvSpPr>
            <p:cNvPr id="115" name="Rectangle: Rounded Corners 114">
              <a:extLst>
                <a:ext uri="{FF2B5EF4-FFF2-40B4-BE49-F238E27FC236}">
                  <a16:creationId xmlns:a16="http://schemas.microsoft.com/office/drawing/2014/main" id="{5C24AB40-768D-414A-9FA5-C6F2DD98CE9B}"/>
                </a:ext>
              </a:extLst>
            </p:cNvPr>
            <p:cNvSpPr/>
            <p:nvPr/>
          </p:nvSpPr>
          <p:spPr>
            <a:xfrm>
              <a:off x="5901618" y="2011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Knowledge</a:t>
              </a:r>
            </a:p>
          </p:txBody>
        </p:sp>
        <p:sp>
          <p:nvSpPr>
            <p:cNvPr id="116" name="Rectangle: Rounded Corners 115">
              <a:extLst>
                <a:ext uri="{FF2B5EF4-FFF2-40B4-BE49-F238E27FC236}">
                  <a16:creationId xmlns:a16="http://schemas.microsoft.com/office/drawing/2014/main" id="{798317C6-C7B1-47EF-B385-572423397E14}"/>
                </a:ext>
              </a:extLst>
            </p:cNvPr>
            <p:cNvSpPr/>
            <p:nvPr/>
          </p:nvSpPr>
          <p:spPr>
            <a:xfrm>
              <a:off x="1171962" y="3154680"/>
              <a:ext cx="173736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900" b="1" dirty="0"/>
                <a:t>Visual Representations</a:t>
              </a:r>
            </a:p>
          </p:txBody>
        </p:sp>
        <p:cxnSp>
          <p:nvCxnSpPr>
            <p:cNvPr id="117" name="Connector: Elbow 116">
              <a:extLst>
                <a:ext uri="{FF2B5EF4-FFF2-40B4-BE49-F238E27FC236}">
                  <a16:creationId xmlns:a16="http://schemas.microsoft.com/office/drawing/2014/main" id="{5CBA44B3-FADC-44EE-83BA-F119BE2ACA5E}"/>
                </a:ext>
              </a:extLst>
            </p:cNvPr>
            <p:cNvCxnSpPr>
              <a:cxnSpLocks/>
              <a:stCxn id="116" idx="0"/>
              <a:endCxn id="112" idx="1"/>
            </p:cNvCxnSpPr>
            <p:nvPr/>
          </p:nvCxnSpPr>
          <p:spPr>
            <a:xfrm rot="5400000" flipH="1" flipV="1">
              <a:off x="2073750" y="2344332"/>
              <a:ext cx="777240" cy="843456"/>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18" name="Connector: Elbow 117">
              <a:extLst>
                <a:ext uri="{FF2B5EF4-FFF2-40B4-BE49-F238E27FC236}">
                  <a16:creationId xmlns:a16="http://schemas.microsoft.com/office/drawing/2014/main" id="{3E704B3C-7097-4CC3-B817-468DE0A091B2}"/>
                </a:ext>
              </a:extLst>
            </p:cNvPr>
            <p:cNvCxnSpPr>
              <a:cxnSpLocks/>
              <a:stCxn id="116" idx="2"/>
              <a:endCxn id="113" idx="1"/>
            </p:cNvCxnSpPr>
            <p:nvPr/>
          </p:nvCxnSpPr>
          <p:spPr>
            <a:xfrm rot="16200000" flipH="1">
              <a:off x="2073750" y="3853092"/>
              <a:ext cx="777240" cy="843456"/>
            </a:xfrm>
            <a:prstGeom prst="bentConnector2">
              <a:avLst/>
            </a:prstGeom>
            <a:ln w="101600" cmpd="dbl">
              <a:solidFill>
                <a:schemeClr val="bg2">
                  <a:lumMod val="90000"/>
                </a:schemeClr>
              </a:solidFill>
              <a:tailEnd type="triangle"/>
            </a:ln>
          </p:spPr>
          <p:style>
            <a:lnRef idx="3">
              <a:schemeClr val="dk1"/>
            </a:lnRef>
            <a:fillRef idx="0">
              <a:schemeClr val="dk1"/>
            </a:fillRef>
            <a:effectRef idx="2">
              <a:schemeClr val="dk1"/>
            </a:effectRef>
            <a:fontRef idx="minor">
              <a:schemeClr val="tx1"/>
            </a:fontRef>
          </p:style>
        </p:cxnSp>
        <p:cxnSp>
          <p:nvCxnSpPr>
            <p:cNvPr id="119" name="Straight Arrow Connector 118">
              <a:extLst>
                <a:ext uri="{FF2B5EF4-FFF2-40B4-BE49-F238E27FC236}">
                  <a16:creationId xmlns:a16="http://schemas.microsoft.com/office/drawing/2014/main" id="{91DB93E1-0E09-40AA-A16A-8EB86238A9E4}"/>
                </a:ext>
              </a:extLst>
            </p:cNvPr>
            <p:cNvCxnSpPr>
              <a:cxnSpLocks/>
              <a:stCxn id="112" idx="3"/>
              <a:endCxn id="115" idx="1"/>
            </p:cNvCxnSpPr>
            <p:nvPr/>
          </p:nvCxnSpPr>
          <p:spPr>
            <a:xfrm>
              <a:off x="4347138" y="2377440"/>
              <a:ext cx="1554480" cy="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1145AA7D-C640-4183-8275-FD18A8F37D1C}"/>
                </a:ext>
              </a:extLst>
            </p:cNvPr>
            <p:cNvCxnSpPr>
              <a:cxnSpLocks/>
            </p:cNvCxnSpPr>
            <p:nvPr/>
          </p:nvCxnSpPr>
          <p:spPr>
            <a:xfrm>
              <a:off x="4321914" y="2696634"/>
              <a:ext cx="1604927" cy="1647613"/>
            </a:xfrm>
            <a:prstGeom prst="straightConnector1">
              <a:avLst/>
            </a:prstGeom>
            <a:ln w="101600" cmpd="dbl">
              <a:solidFill>
                <a:schemeClr val="bg2">
                  <a:lumMod val="9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121" name="Straight Arrow Connector 120">
              <a:extLst>
                <a:ext uri="{FF2B5EF4-FFF2-40B4-BE49-F238E27FC236}">
                  <a16:creationId xmlns:a16="http://schemas.microsoft.com/office/drawing/2014/main" id="{D4220984-1200-4505-B69D-2A2A43571077}"/>
                </a:ext>
              </a:extLst>
            </p:cNvPr>
            <p:cNvCxnSpPr>
              <a:cxnSpLocks/>
            </p:cNvCxnSpPr>
            <p:nvPr/>
          </p:nvCxnSpPr>
          <p:spPr>
            <a:xfrm flipH="1">
              <a:off x="4321915" y="2696634"/>
              <a:ext cx="1604927" cy="1647613"/>
            </a:xfrm>
            <a:prstGeom prst="straightConnector1">
              <a:avLst/>
            </a:prstGeom>
            <a:ln w="101600" cmpd="dbl">
              <a:solidFill>
                <a:schemeClr val="bg2">
                  <a:lumMod val="90000"/>
                </a:schemeClr>
              </a:solidFill>
              <a:headEnd type="none"/>
              <a:tailEnd type="triangle"/>
            </a:ln>
          </p:spPr>
          <p:style>
            <a:lnRef idx="3">
              <a:schemeClr val="dk1"/>
            </a:lnRef>
            <a:fillRef idx="0">
              <a:schemeClr val="dk1"/>
            </a:fillRef>
            <a:effectRef idx="2">
              <a:schemeClr val="dk1"/>
            </a:effectRef>
            <a:fontRef idx="minor">
              <a:schemeClr val="tx1"/>
            </a:fontRef>
          </p:style>
        </p:cxnSp>
        <p:sp>
          <p:nvSpPr>
            <p:cNvPr id="122" name="Oval 121">
              <a:extLst>
                <a:ext uri="{FF2B5EF4-FFF2-40B4-BE49-F238E27FC236}">
                  <a16:creationId xmlns:a16="http://schemas.microsoft.com/office/drawing/2014/main" id="{8D920773-297D-408D-960D-B252AF3BD880}"/>
                </a:ext>
              </a:extLst>
            </p:cNvPr>
            <p:cNvSpPr/>
            <p:nvPr/>
          </p:nvSpPr>
          <p:spPr>
            <a:xfrm>
              <a:off x="9156699" y="35204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123" name="Oval 122">
              <a:extLst>
                <a:ext uri="{FF2B5EF4-FFF2-40B4-BE49-F238E27FC236}">
                  <a16:creationId xmlns:a16="http://schemas.microsoft.com/office/drawing/2014/main" id="{1746F082-A9D4-4A95-8D43-09BB506B75D9}"/>
                </a:ext>
              </a:extLst>
            </p:cNvPr>
            <p:cNvSpPr/>
            <p:nvPr/>
          </p:nvSpPr>
          <p:spPr>
            <a:xfrm>
              <a:off x="838200" y="343662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124" name="Oval 123">
              <a:extLst>
                <a:ext uri="{FF2B5EF4-FFF2-40B4-BE49-F238E27FC236}">
                  <a16:creationId xmlns:a16="http://schemas.microsoft.com/office/drawing/2014/main" id="{DD6184CB-980E-49DE-973C-A66357933308}"/>
                </a:ext>
              </a:extLst>
            </p:cNvPr>
            <p:cNvSpPr/>
            <p:nvPr/>
          </p:nvSpPr>
          <p:spPr>
            <a:xfrm>
              <a:off x="4987217" y="201168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125" name="Oval 124">
              <a:extLst>
                <a:ext uri="{FF2B5EF4-FFF2-40B4-BE49-F238E27FC236}">
                  <a16:creationId xmlns:a16="http://schemas.microsoft.com/office/drawing/2014/main" id="{3D46167A-564A-4905-B6F5-C8403BD2FAD7}"/>
                </a:ext>
              </a:extLst>
            </p:cNvPr>
            <p:cNvSpPr/>
            <p:nvPr/>
          </p:nvSpPr>
          <p:spPr>
            <a:xfrm>
              <a:off x="677029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sp>
          <p:nvSpPr>
            <p:cNvPr id="126" name="Oval 125">
              <a:extLst>
                <a:ext uri="{FF2B5EF4-FFF2-40B4-BE49-F238E27FC236}">
                  <a16:creationId xmlns:a16="http://schemas.microsoft.com/office/drawing/2014/main" id="{5A42E8ED-25CC-4681-AE86-D2194107F396}"/>
                </a:ext>
              </a:extLst>
            </p:cNvPr>
            <p:cNvSpPr/>
            <p:nvPr/>
          </p:nvSpPr>
          <p:spPr>
            <a:xfrm>
              <a:off x="4987218" y="6065943"/>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cxnSp>
          <p:nvCxnSpPr>
            <p:cNvPr id="127" name="Straight Arrow Connector 126">
              <a:extLst>
                <a:ext uri="{FF2B5EF4-FFF2-40B4-BE49-F238E27FC236}">
                  <a16:creationId xmlns:a16="http://schemas.microsoft.com/office/drawing/2014/main" id="{FA1E87CB-A80C-4458-9CBE-626EB4BA551F}"/>
                </a:ext>
              </a:extLst>
            </p:cNvPr>
            <p:cNvCxnSpPr>
              <a:cxnSpLocks/>
              <a:stCxn id="113" idx="0"/>
              <a:endCxn id="112" idx="2"/>
            </p:cNvCxnSpPr>
            <p:nvPr/>
          </p:nvCxnSpPr>
          <p:spPr>
            <a:xfrm flipV="1">
              <a:off x="3615618" y="2743200"/>
              <a:ext cx="0" cy="1554480"/>
            </a:xfrm>
            <a:prstGeom prst="straightConnector1">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28" name="Straight Arrow Connector 127">
              <a:extLst>
                <a:ext uri="{FF2B5EF4-FFF2-40B4-BE49-F238E27FC236}">
                  <a16:creationId xmlns:a16="http://schemas.microsoft.com/office/drawing/2014/main" id="{1578DCF4-DAB4-4F4D-AF57-7241A6383E16}"/>
                </a:ext>
              </a:extLst>
            </p:cNvPr>
            <p:cNvCxnSpPr>
              <a:cxnSpLocks/>
              <a:stCxn id="115" idx="2"/>
              <a:endCxn id="114" idx="0"/>
            </p:cNvCxnSpPr>
            <p:nvPr/>
          </p:nvCxnSpPr>
          <p:spPr>
            <a:xfrm>
              <a:off x="6633138" y="2743200"/>
              <a:ext cx="0" cy="155448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29" name="Rectangle: Rounded Corners 128">
              <a:extLst>
                <a:ext uri="{FF2B5EF4-FFF2-40B4-BE49-F238E27FC236}">
                  <a16:creationId xmlns:a16="http://schemas.microsoft.com/office/drawing/2014/main" id="{BFBB4300-ADB5-4D39-A6B2-A4B6CD8C71CF}"/>
                </a:ext>
              </a:extLst>
            </p:cNvPr>
            <p:cNvSpPr/>
            <p:nvPr/>
          </p:nvSpPr>
          <p:spPr>
            <a:xfrm>
              <a:off x="7364658" y="3154680"/>
              <a:ext cx="173736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900" b="1" dirty="0"/>
                <a:t>Symbolic Representations</a:t>
              </a:r>
            </a:p>
          </p:txBody>
        </p:sp>
        <p:cxnSp>
          <p:nvCxnSpPr>
            <p:cNvPr id="130" name="Connector: Elbow 129">
              <a:extLst>
                <a:ext uri="{FF2B5EF4-FFF2-40B4-BE49-F238E27FC236}">
                  <a16:creationId xmlns:a16="http://schemas.microsoft.com/office/drawing/2014/main" id="{CCF7D745-4151-4308-B025-0B2713B5B679}"/>
                </a:ext>
              </a:extLst>
            </p:cNvPr>
            <p:cNvCxnSpPr>
              <a:cxnSpLocks/>
              <a:stCxn id="129" idx="0"/>
              <a:endCxn id="115" idx="3"/>
            </p:cNvCxnSpPr>
            <p:nvPr/>
          </p:nvCxnSpPr>
          <p:spPr>
            <a:xfrm rot="16200000" flipV="1">
              <a:off x="7410378" y="233172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131" name="Connector: Elbow 130">
              <a:extLst>
                <a:ext uri="{FF2B5EF4-FFF2-40B4-BE49-F238E27FC236}">
                  <a16:creationId xmlns:a16="http://schemas.microsoft.com/office/drawing/2014/main" id="{B0AEF4A8-CF3D-48F6-AC02-7558BE9162B3}"/>
                </a:ext>
              </a:extLst>
            </p:cNvPr>
            <p:cNvCxnSpPr>
              <a:cxnSpLocks/>
              <a:stCxn id="129" idx="2"/>
              <a:endCxn id="114" idx="3"/>
            </p:cNvCxnSpPr>
            <p:nvPr/>
          </p:nvCxnSpPr>
          <p:spPr>
            <a:xfrm rot="5400000">
              <a:off x="7410378" y="384048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132" name="Oval 131">
              <a:extLst>
                <a:ext uri="{FF2B5EF4-FFF2-40B4-BE49-F238E27FC236}">
                  <a16:creationId xmlns:a16="http://schemas.microsoft.com/office/drawing/2014/main" id="{E4F64B51-9333-4504-9241-1CB7E0BEED58}"/>
                </a:ext>
              </a:extLst>
            </p:cNvPr>
            <p:cNvSpPr/>
            <p:nvPr/>
          </p:nvSpPr>
          <p:spPr>
            <a:xfrm>
              <a:off x="347845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133" name="Oval 132">
              <a:extLst>
                <a:ext uri="{FF2B5EF4-FFF2-40B4-BE49-F238E27FC236}">
                  <a16:creationId xmlns:a16="http://schemas.microsoft.com/office/drawing/2014/main" id="{5DB0CD5B-985E-4A3D-9EA3-A0CB5F6B353B}"/>
                </a:ext>
              </a:extLst>
            </p:cNvPr>
            <p:cNvSpPr/>
            <p:nvPr/>
          </p:nvSpPr>
          <p:spPr>
            <a:xfrm>
              <a:off x="649597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134" name="Oval 133">
              <a:extLst>
                <a:ext uri="{FF2B5EF4-FFF2-40B4-BE49-F238E27FC236}">
                  <a16:creationId xmlns:a16="http://schemas.microsoft.com/office/drawing/2014/main" id="{BCC40DC4-9F53-4C24-A89A-1A3C488C212C}"/>
                </a:ext>
              </a:extLst>
            </p:cNvPr>
            <p:cNvSpPr/>
            <p:nvPr/>
          </p:nvSpPr>
          <p:spPr>
            <a:xfrm>
              <a:off x="3204138" y="4023359"/>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135" name="Oval 134">
              <a:extLst>
                <a:ext uri="{FF2B5EF4-FFF2-40B4-BE49-F238E27FC236}">
                  <a16:creationId xmlns:a16="http://schemas.microsoft.com/office/drawing/2014/main" id="{9DF34A79-D615-4E57-B845-93FDCC5C74F0}"/>
                </a:ext>
              </a:extLst>
            </p:cNvPr>
            <p:cNvSpPr/>
            <p:nvPr/>
          </p:nvSpPr>
          <p:spPr>
            <a:xfrm>
              <a:off x="6221658" y="4028545"/>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136" name="Oval 135">
              <a:extLst>
                <a:ext uri="{FF2B5EF4-FFF2-40B4-BE49-F238E27FC236}">
                  <a16:creationId xmlns:a16="http://schemas.microsoft.com/office/drawing/2014/main" id="{1DBC7BB2-B2E2-41C2-9F3D-4617B3DCD129}"/>
                </a:ext>
              </a:extLst>
            </p:cNvPr>
            <p:cNvSpPr/>
            <p:nvPr/>
          </p:nvSpPr>
          <p:spPr>
            <a:xfrm>
              <a:off x="4987217" y="37109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137" name="Rectangle: Rounded Corners 136">
              <a:extLst>
                <a:ext uri="{FF2B5EF4-FFF2-40B4-BE49-F238E27FC236}">
                  <a16:creationId xmlns:a16="http://schemas.microsoft.com/office/drawing/2014/main" id="{878A0677-49E1-4713-B32E-1D8959AE1E83}"/>
                </a:ext>
              </a:extLst>
            </p:cNvPr>
            <p:cNvSpPr/>
            <p:nvPr/>
          </p:nvSpPr>
          <p:spPr>
            <a:xfrm>
              <a:off x="4392858" y="5249545"/>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Procedural Knowledge</a:t>
              </a:r>
            </a:p>
          </p:txBody>
        </p:sp>
        <p:cxnSp>
          <p:nvCxnSpPr>
            <p:cNvPr id="138" name="Straight Arrow Connector 65">
              <a:extLst>
                <a:ext uri="{FF2B5EF4-FFF2-40B4-BE49-F238E27FC236}">
                  <a16:creationId xmlns:a16="http://schemas.microsoft.com/office/drawing/2014/main" id="{5CFAA952-1216-4034-BDB1-D7AAD3DB81C9}"/>
                </a:ext>
              </a:extLst>
            </p:cNvPr>
            <p:cNvCxnSpPr>
              <a:cxnSpLocks/>
              <a:stCxn id="137" idx="1"/>
              <a:endCxn id="113" idx="2"/>
            </p:cNvCxnSpPr>
            <p:nvPr/>
          </p:nvCxnSpPr>
          <p:spPr>
            <a:xfrm rot="10800000">
              <a:off x="3615618" y="5029201"/>
              <a:ext cx="777240" cy="586105"/>
            </a:xfrm>
            <a:prstGeom prst="bentConnector2">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39" name="Straight Arrow Connector 68">
              <a:extLst>
                <a:ext uri="{FF2B5EF4-FFF2-40B4-BE49-F238E27FC236}">
                  <a16:creationId xmlns:a16="http://schemas.microsoft.com/office/drawing/2014/main" id="{C8B89896-246C-4A48-8536-7884BCDBC391}"/>
                </a:ext>
              </a:extLst>
            </p:cNvPr>
            <p:cNvCxnSpPr>
              <a:cxnSpLocks/>
              <a:stCxn id="114" idx="2"/>
              <a:endCxn id="137" idx="3"/>
            </p:cNvCxnSpPr>
            <p:nvPr/>
          </p:nvCxnSpPr>
          <p:spPr>
            <a:xfrm rot="5400000">
              <a:off x="5951466" y="4933632"/>
              <a:ext cx="586105" cy="777240"/>
            </a:xfrm>
            <a:prstGeom prst="bentConnector2">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40" name="Oval 139">
              <a:extLst>
                <a:ext uri="{FF2B5EF4-FFF2-40B4-BE49-F238E27FC236}">
                  <a16:creationId xmlns:a16="http://schemas.microsoft.com/office/drawing/2014/main" id="{C4A70EB2-D0A8-4866-A6D5-DBBAD30D2A1A}"/>
                </a:ext>
              </a:extLst>
            </p:cNvPr>
            <p:cNvSpPr/>
            <p:nvPr/>
          </p:nvSpPr>
          <p:spPr>
            <a:xfrm>
              <a:off x="320413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grpSp>
      <p:cxnSp>
        <p:nvCxnSpPr>
          <p:cNvPr id="141" name="Straight Arrow Connector 140">
            <a:extLst>
              <a:ext uri="{FF2B5EF4-FFF2-40B4-BE49-F238E27FC236}">
                <a16:creationId xmlns:a16="http://schemas.microsoft.com/office/drawing/2014/main" id="{89DE582B-C252-4436-A4BF-C69DB8E118BD}"/>
              </a:ext>
            </a:extLst>
          </p:cNvPr>
          <p:cNvCxnSpPr>
            <a:cxnSpLocks/>
          </p:cNvCxnSpPr>
          <p:nvPr/>
        </p:nvCxnSpPr>
        <p:spPr>
          <a:xfrm>
            <a:off x="9146795" y="1954740"/>
            <a:ext cx="924509" cy="0"/>
          </a:xfrm>
          <a:prstGeom prst="straightConnector1">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sp>
        <p:nvSpPr>
          <p:cNvPr id="142" name="Oval 141">
            <a:extLst>
              <a:ext uri="{FF2B5EF4-FFF2-40B4-BE49-F238E27FC236}">
                <a16:creationId xmlns:a16="http://schemas.microsoft.com/office/drawing/2014/main" id="{FBD1E3DA-5584-40D7-97AC-F4119F673C24}"/>
              </a:ext>
            </a:extLst>
          </p:cNvPr>
          <p:cNvSpPr/>
          <p:nvPr/>
        </p:nvSpPr>
        <p:spPr>
          <a:xfrm>
            <a:off x="9527474" y="1732801"/>
            <a:ext cx="163149" cy="16314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grpSp>
        <p:nvGrpSpPr>
          <p:cNvPr id="143" name="Group 142">
            <a:extLst>
              <a:ext uri="{FF2B5EF4-FFF2-40B4-BE49-F238E27FC236}">
                <a16:creationId xmlns:a16="http://schemas.microsoft.com/office/drawing/2014/main" id="{21601AF1-421C-4EDB-A075-75F425A04BF7}"/>
              </a:ext>
            </a:extLst>
          </p:cNvPr>
          <p:cNvGrpSpPr/>
          <p:nvPr/>
        </p:nvGrpSpPr>
        <p:grpSpPr>
          <a:xfrm>
            <a:off x="6314596" y="3079350"/>
            <a:ext cx="4110197" cy="916043"/>
            <a:chOff x="3041224" y="3521074"/>
            <a:chExt cx="4941480" cy="916043"/>
          </a:xfrm>
        </p:grpSpPr>
        <p:sp>
          <p:nvSpPr>
            <p:cNvPr id="144" name="Rectangle: Rounded Corners 143">
              <a:extLst>
                <a:ext uri="{FF2B5EF4-FFF2-40B4-BE49-F238E27FC236}">
                  <a16:creationId xmlns:a16="http://schemas.microsoft.com/office/drawing/2014/main" id="{E437DBF0-E865-4459-8263-496B3E7D91EA}"/>
                </a:ext>
              </a:extLst>
            </p:cNvPr>
            <p:cNvSpPr/>
            <p:nvPr/>
          </p:nvSpPr>
          <p:spPr>
            <a:xfrm>
              <a:off x="3041224" y="3521074"/>
              <a:ext cx="4941480" cy="9160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Working Memory</a:t>
              </a:r>
            </a:p>
          </p:txBody>
        </p:sp>
        <p:sp>
          <p:nvSpPr>
            <p:cNvPr id="145" name="Rectangle 144">
              <a:extLst>
                <a:ext uri="{FF2B5EF4-FFF2-40B4-BE49-F238E27FC236}">
                  <a16:creationId xmlns:a16="http://schemas.microsoft.com/office/drawing/2014/main" id="{07AE383E-F8B1-438F-8979-C36865705796}"/>
                </a:ext>
              </a:extLst>
            </p:cNvPr>
            <p:cNvSpPr/>
            <p:nvPr/>
          </p:nvSpPr>
          <p:spPr>
            <a:xfrm>
              <a:off x="5037626" y="4229730"/>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grpSp>
      <p:grpSp>
        <p:nvGrpSpPr>
          <p:cNvPr id="5" name="Group 4">
            <a:extLst>
              <a:ext uri="{FF2B5EF4-FFF2-40B4-BE49-F238E27FC236}">
                <a16:creationId xmlns:a16="http://schemas.microsoft.com/office/drawing/2014/main" id="{53644C83-EA35-49AC-AEC9-2E6489E153D0}"/>
              </a:ext>
            </a:extLst>
          </p:cNvPr>
          <p:cNvGrpSpPr/>
          <p:nvPr/>
        </p:nvGrpSpPr>
        <p:grpSpPr>
          <a:xfrm>
            <a:off x="4613386" y="3995390"/>
            <a:ext cx="1739492" cy="2123439"/>
            <a:chOff x="1405873" y="3995390"/>
            <a:chExt cx="1739492" cy="2123439"/>
          </a:xfrm>
        </p:grpSpPr>
        <p:sp>
          <p:nvSpPr>
            <p:cNvPr id="150" name="Rectangle: Rounded Corners 149">
              <a:extLst>
                <a:ext uri="{FF2B5EF4-FFF2-40B4-BE49-F238E27FC236}">
                  <a16:creationId xmlns:a16="http://schemas.microsoft.com/office/drawing/2014/main" id="{466EB763-C6EC-4A92-BC8A-99AA289C9AA4}"/>
                </a:ext>
              </a:extLst>
            </p:cNvPr>
            <p:cNvSpPr/>
            <p:nvPr/>
          </p:nvSpPr>
          <p:spPr>
            <a:xfrm>
              <a:off x="1405873" y="3995390"/>
              <a:ext cx="1739492" cy="2123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grpSp>
          <p:nvGrpSpPr>
            <p:cNvPr id="151" name="Group 150">
              <a:extLst>
                <a:ext uri="{FF2B5EF4-FFF2-40B4-BE49-F238E27FC236}">
                  <a16:creationId xmlns:a16="http://schemas.microsoft.com/office/drawing/2014/main" id="{E559FDA9-7767-408F-BE2B-8CEAB5A902DE}"/>
                </a:ext>
              </a:extLst>
            </p:cNvPr>
            <p:cNvGrpSpPr/>
            <p:nvPr/>
          </p:nvGrpSpPr>
          <p:grpSpPr>
            <a:xfrm>
              <a:off x="1825908" y="4805010"/>
              <a:ext cx="822960" cy="822960"/>
              <a:chOff x="1743106" y="5312833"/>
              <a:chExt cx="822960" cy="822960"/>
            </a:xfrm>
          </p:grpSpPr>
          <p:sp>
            <p:nvSpPr>
              <p:cNvPr id="152" name="Oval 151">
                <a:extLst>
                  <a:ext uri="{FF2B5EF4-FFF2-40B4-BE49-F238E27FC236}">
                    <a16:creationId xmlns:a16="http://schemas.microsoft.com/office/drawing/2014/main" id="{00547F69-1077-49F9-A461-F49A356DB68D}"/>
                  </a:ext>
                </a:extLst>
              </p:cNvPr>
              <p:cNvSpPr/>
              <p:nvPr/>
            </p:nvSpPr>
            <p:spPr>
              <a:xfrm>
                <a:off x="1743106" y="5312833"/>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53" name="Picture 152" descr="Graphical user interface&#10;&#10;Description automatically generated with medium confidence">
                <a:extLst>
                  <a:ext uri="{FF2B5EF4-FFF2-40B4-BE49-F238E27FC236}">
                    <a16:creationId xmlns:a16="http://schemas.microsoft.com/office/drawing/2014/main" id="{767F4108-CC3F-493F-8C12-B974C2027379}"/>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1880266" y="544369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grpSp>
        <p:nvGrpSpPr>
          <p:cNvPr id="6" name="Group 5">
            <a:extLst>
              <a:ext uri="{FF2B5EF4-FFF2-40B4-BE49-F238E27FC236}">
                <a16:creationId xmlns:a16="http://schemas.microsoft.com/office/drawing/2014/main" id="{3C879B75-5C56-4105-A044-0DD7028758C5}"/>
              </a:ext>
            </a:extLst>
          </p:cNvPr>
          <p:cNvGrpSpPr/>
          <p:nvPr/>
        </p:nvGrpSpPr>
        <p:grpSpPr>
          <a:xfrm>
            <a:off x="4665179" y="4719916"/>
            <a:ext cx="1282700" cy="575733"/>
            <a:chOff x="4758267" y="4719915"/>
            <a:chExt cx="1282700" cy="575733"/>
          </a:xfrm>
        </p:grpSpPr>
        <p:sp>
          <p:nvSpPr>
            <p:cNvPr id="154" name="Rectangle 153">
              <a:extLst>
                <a:ext uri="{FF2B5EF4-FFF2-40B4-BE49-F238E27FC236}">
                  <a16:creationId xmlns:a16="http://schemas.microsoft.com/office/drawing/2014/main" id="{BD32CDD9-F859-46B5-8CDC-8B1C910A98DB}"/>
                </a:ext>
              </a:extLst>
            </p:cNvPr>
            <p:cNvSpPr/>
            <p:nvPr/>
          </p:nvSpPr>
          <p:spPr>
            <a:xfrm>
              <a:off x="4758267" y="4719915"/>
              <a:ext cx="1282700" cy="5757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rotate</a:t>
              </a:r>
            </a:p>
          </p:txBody>
        </p:sp>
        <p:sp>
          <p:nvSpPr>
            <p:cNvPr id="155" name="Rectangle 154">
              <a:extLst>
                <a:ext uri="{FF2B5EF4-FFF2-40B4-BE49-F238E27FC236}">
                  <a16:creationId xmlns:a16="http://schemas.microsoft.com/office/drawing/2014/main" id="{1422F6FB-2E9A-4C97-BD4C-77490F77F11F}"/>
                </a:ext>
              </a:extLst>
            </p:cNvPr>
            <p:cNvSpPr/>
            <p:nvPr/>
          </p:nvSpPr>
          <p:spPr>
            <a:xfrm>
              <a:off x="5444901" y="4909170"/>
              <a:ext cx="548640"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180</a:t>
              </a:r>
            </a:p>
          </p:txBody>
        </p:sp>
      </p:grpSp>
      <p:sp>
        <p:nvSpPr>
          <p:cNvPr id="156" name="Arrow: Right 155">
            <a:extLst>
              <a:ext uri="{FF2B5EF4-FFF2-40B4-BE49-F238E27FC236}">
                <a16:creationId xmlns:a16="http://schemas.microsoft.com/office/drawing/2014/main" id="{CB8BD923-4118-46F0-A98E-E2DCA59C25A7}"/>
              </a:ext>
            </a:extLst>
          </p:cNvPr>
          <p:cNvSpPr/>
          <p:nvPr/>
        </p:nvSpPr>
        <p:spPr>
          <a:xfrm rot="5400000">
            <a:off x="4942789" y="4223183"/>
            <a:ext cx="729903"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7" name="Arrow: Right 156">
            <a:extLst>
              <a:ext uri="{FF2B5EF4-FFF2-40B4-BE49-F238E27FC236}">
                <a16:creationId xmlns:a16="http://schemas.microsoft.com/office/drawing/2014/main" id="{6A547152-9587-46BB-92F6-6BA82DBDD0B6}"/>
              </a:ext>
            </a:extLst>
          </p:cNvPr>
          <p:cNvSpPr/>
          <p:nvPr/>
        </p:nvSpPr>
        <p:spPr>
          <a:xfrm>
            <a:off x="3289300" y="4916343"/>
            <a:ext cx="1375879"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9" name="Rectangle: Rounded Corners 158">
            <a:extLst>
              <a:ext uri="{FF2B5EF4-FFF2-40B4-BE49-F238E27FC236}">
                <a16:creationId xmlns:a16="http://schemas.microsoft.com/office/drawing/2014/main" id="{BF8AAE3C-5604-4E4D-A451-57D5654E9DEC}"/>
              </a:ext>
            </a:extLst>
          </p:cNvPr>
          <p:cNvSpPr/>
          <p:nvPr/>
        </p:nvSpPr>
        <p:spPr>
          <a:xfrm>
            <a:off x="7141467" y="3991782"/>
            <a:ext cx="1739492" cy="2123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grpSp>
        <p:nvGrpSpPr>
          <p:cNvPr id="160" name="Group 159">
            <a:extLst>
              <a:ext uri="{FF2B5EF4-FFF2-40B4-BE49-F238E27FC236}">
                <a16:creationId xmlns:a16="http://schemas.microsoft.com/office/drawing/2014/main" id="{4FD05531-4726-4B90-BC5C-AD8F21753E6B}"/>
              </a:ext>
            </a:extLst>
          </p:cNvPr>
          <p:cNvGrpSpPr/>
          <p:nvPr/>
        </p:nvGrpSpPr>
        <p:grpSpPr>
          <a:xfrm>
            <a:off x="7561502" y="4801402"/>
            <a:ext cx="822960" cy="822960"/>
            <a:chOff x="1743106" y="5312833"/>
            <a:chExt cx="822960" cy="822960"/>
          </a:xfrm>
        </p:grpSpPr>
        <p:sp>
          <p:nvSpPr>
            <p:cNvPr id="161" name="Oval 160">
              <a:extLst>
                <a:ext uri="{FF2B5EF4-FFF2-40B4-BE49-F238E27FC236}">
                  <a16:creationId xmlns:a16="http://schemas.microsoft.com/office/drawing/2014/main" id="{F36C1063-B382-465F-BBFB-52018AB8913A}"/>
                </a:ext>
              </a:extLst>
            </p:cNvPr>
            <p:cNvSpPr/>
            <p:nvPr/>
          </p:nvSpPr>
          <p:spPr>
            <a:xfrm>
              <a:off x="1743106" y="5312833"/>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62" name="Picture 161" descr="Graphical user interface&#10;&#10;Description automatically generated with medium confidence">
              <a:extLst>
                <a:ext uri="{FF2B5EF4-FFF2-40B4-BE49-F238E27FC236}">
                  <a16:creationId xmlns:a16="http://schemas.microsoft.com/office/drawing/2014/main" id="{948A203D-FC62-4701-B795-FD155534F6A7}"/>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1880266" y="544369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sp>
        <p:nvSpPr>
          <p:cNvPr id="163" name="Arrow: Right 162">
            <a:extLst>
              <a:ext uri="{FF2B5EF4-FFF2-40B4-BE49-F238E27FC236}">
                <a16:creationId xmlns:a16="http://schemas.microsoft.com/office/drawing/2014/main" id="{FD018852-8FAC-4904-BBDE-AA0A63B93A31}"/>
              </a:ext>
            </a:extLst>
          </p:cNvPr>
          <p:cNvSpPr/>
          <p:nvPr/>
        </p:nvSpPr>
        <p:spPr>
          <a:xfrm>
            <a:off x="5947880" y="4923737"/>
            <a:ext cx="1193588"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64" name="Straight Arrow Connector 163">
            <a:extLst>
              <a:ext uri="{FF2B5EF4-FFF2-40B4-BE49-F238E27FC236}">
                <a16:creationId xmlns:a16="http://schemas.microsoft.com/office/drawing/2014/main" id="{B19016D3-5713-4C8C-9E4F-202F5A0ED6EA}"/>
              </a:ext>
            </a:extLst>
          </p:cNvPr>
          <p:cNvCxnSpPr>
            <a:cxnSpLocks/>
          </p:cNvCxnSpPr>
          <p:nvPr/>
        </p:nvCxnSpPr>
        <p:spPr>
          <a:xfrm flipH="1">
            <a:off x="9132627" y="781733"/>
            <a:ext cx="954512" cy="979899"/>
          </a:xfrm>
          <a:prstGeom prst="straightConnector1">
            <a:avLst/>
          </a:prstGeom>
          <a:ln w="101600" cmpd="dbl">
            <a:solidFill>
              <a:schemeClr val="tx1"/>
            </a:solidFill>
            <a:headEnd type="none"/>
            <a:tailEnd type="triangle"/>
          </a:ln>
        </p:spPr>
        <p:style>
          <a:lnRef idx="3">
            <a:schemeClr val="dk1"/>
          </a:lnRef>
          <a:fillRef idx="0">
            <a:schemeClr val="dk1"/>
          </a:fillRef>
          <a:effectRef idx="2">
            <a:schemeClr val="dk1"/>
          </a:effectRef>
          <a:fontRef idx="minor">
            <a:schemeClr val="tx1"/>
          </a:fontRef>
        </p:style>
      </p:cxnSp>
      <p:sp>
        <p:nvSpPr>
          <p:cNvPr id="165" name="Rectangle: Rounded Corners 164">
            <a:extLst>
              <a:ext uri="{FF2B5EF4-FFF2-40B4-BE49-F238E27FC236}">
                <a16:creationId xmlns:a16="http://schemas.microsoft.com/office/drawing/2014/main" id="{90D11A11-EE5E-45CC-9E4E-6E703A38FBCE}"/>
              </a:ext>
            </a:extLst>
          </p:cNvPr>
          <p:cNvSpPr/>
          <p:nvPr/>
        </p:nvSpPr>
        <p:spPr>
          <a:xfrm>
            <a:off x="8278542" y="1737992"/>
            <a:ext cx="870127" cy="435063"/>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Visual Reasoning</a:t>
            </a:r>
          </a:p>
        </p:txBody>
      </p:sp>
      <p:cxnSp>
        <p:nvCxnSpPr>
          <p:cNvPr id="166" name="Straight Arrow Connector 165">
            <a:extLst>
              <a:ext uri="{FF2B5EF4-FFF2-40B4-BE49-F238E27FC236}">
                <a16:creationId xmlns:a16="http://schemas.microsoft.com/office/drawing/2014/main" id="{DB46BEAA-686D-4E71-ABA4-C90DDA579CE5}"/>
              </a:ext>
            </a:extLst>
          </p:cNvPr>
          <p:cNvCxnSpPr>
            <a:cxnSpLocks/>
          </p:cNvCxnSpPr>
          <p:nvPr/>
        </p:nvCxnSpPr>
        <p:spPr>
          <a:xfrm flipV="1">
            <a:off x="8711731" y="811914"/>
            <a:ext cx="0" cy="924509"/>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67" name="Connector: Elbow 166">
            <a:extLst>
              <a:ext uri="{FF2B5EF4-FFF2-40B4-BE49-F238E27FC236}">
                <a16:creationId xmlns:a16="http://schemas.microsoft.com/office/drawing/2014/main" id="{4F98EC40-5D49-46AE-AD3E-470B6EB25EAB}"/>
              </a:ext>
            </a:extLst>
          </p:cNvPr>
          <p:cNvCxnSpPr>
            <a:cxnSpLocks/>
          </p:cNvCxnSpPr>
          <p:nvPr/>
        </p:nvCxnSpPr>
        <p:spPr>
          <a:xfrm rot="16200000" flipH="1">
            <a:off x="7788628" y="1472794"/>
            <a:ext cx="462255" cy="501636"/>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grpSp>
        <p:nvGrpSpPr>
          <p:cNvPr id="8" name="Group 7">
            <a:extLst>
              <a:ext uri="{FF2B5EF4-FFF2-40B4-BE49-F238E27FC236}">
                <a16:creationId xmlns:a16="http://schemas.microsoft.com/office/drawing/2014/main" id="{94CDE247-4597-4323-8A55-CBD03612C24E}"/>
              </a:ext>
            </a:extLst>
          </p:cNvPr>
          <p:cNvGrpSpPr/>
          <p:nvPr/>
        </p:nvGrpSpPr>
        <p:grpSpPr>
          <a:xfrm>
            <a:off x="6899623" y="3298307"/>
            <a:ext cx="529781" cy="531450"/>
            <a:chOff x="3610544" y="3298308"/>
            <a:chExt cx="529781" cy="531450"/>
          </a:xfrm>
        </p:grpSpPr>
        <p:sp>
          <p:nvSpPr>
            <p:cNvPr id="168" name="Oval 167">
              <a:extLst>
                <a:ext uri="{FF2B5EF4-FFF2-40B4-BE49-F238E27FC236}">
                  <a16:creationId xmlns:a16="http://schemas.microsoft.com/office/drawing/2014/main" id="{F8560436-07DB-47DB-AA0B-308982B7F4B7}"/>
                </a:ext>
              </a:extLst>
            </p:cNvPr>
            <p:cNvSpPr>
              <a:spLocks noChangeAspect="1"/>
            </p:cNvSpPr>
            <p:nvPr/>
          </p:nvSpPr>
          <p:spPr>
            <a:xfrm>
              <a:off x="3610544" y="3298308"/>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69" name="TextBox 168">
              <a:extLst>
                <a:ext uri="{FF2B5EF4-FFF2-40B4-BE49-F238E27FC236}">
                  <a16:creationId xmlns:a16="http://schemas.microsoft.com/office/drawing/2014/main" id="{4CD2CFC2-ED3E-4652-BE6F-1539D8053471}"/>
                </a:ext>
              </a:extLst>
            </p:cNvPr>
            <p:cNvSpPr txBox="1"/>
            <p:nvPr/>
          </p:nvSpPr>
          <p:spPr>
            <a:xfrm>
              <a:off x="3645460" y="3411831"/>
              <a:ext cx="471926" cy="307777"/>
            </a:xfrm>
            <a:prstGeom prst="rect">
              <a:avLst/>
            </a:prstGeom>
            <a:noFill/>
          </p:spPr>
          <p:txBody>
            <a:bodyPr wrap="square" rtlCol="0">
              <a:spAutoFit/>
            </a:bodyPr>
            <a:lstStyle/>
            <a:p>
              <a:pPr algn="ctr"/>
              <a:r>
                <a:rPr lang="en-US" sz="1400" i="1" dirty="0"/>
                <a:t>180</a:t>
              </a:r>
              <a:endParaRPr lang="en-US" sz="3200" i="1" dirty="0"/>
            </a:p>
          </p:txBody>
        </p:sp>
      </p:grpSp>
      <p:cxnSp>
        <p:nvCxnSpPr>
          <p:cNvPr id="171" name="Connector: Elbow 170">
            <a:extLst>
              <a:ext uri="{FF2B5EF4-FFF2-40B4-BE49-F238E27FC236}">
                <a16:creationId xmlns:a16="http://schemas.microsoft.com/office/drawing/2014/main" id="{656D9935-C2F8-4CA3-8E96-7BB6B59C1FE7}"/>
              </a:ext>
            </a:extLst>
          </p:cNvPr>
          <p:cNvCxnSpPr>
            <a:endCxn id="145" idx="0"/>
          </p:cNvCxnSpPr>
          <p:nvPr/>
        </p:nvCxnSpPr>
        <p:spPr>
          <a:xfrm>
            <a:off x="7429404" y="3537370"/>
            <a:ext cx="922514" cy="25063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70" name="TextBox 69">
            <a:extLst>
              <a:ext uri="{FF2B5EF4-FFF2-40B4-BE49-F238E27FC236}">
                <a16:creationId xmlns:a16="http://schemas.microsoft.com/office/drawing/2014/main" id="{ADC397D4-DA29-462E-BB16-8EB81E1DE247}"/>
              </a:ext>
            </a:extLst>
          </p:cNvPr>
          <p:cNvSpPr txBox="1"/>
          <p:nvPr/>
        </p:nvSpPr>
        <p:spPr>
          <a:xfrm>
            <a:off x="5566833" y="6115221"/>
            <a:ext cx="1143515" cy="646331"/>
          </a:xfrm>
          <a:prstGeom prst="rect">
            <a:avLst/>
          </a:prstGeom>
          <a:noFill/>
        </p:spPr>
        <p:txBody>
          <a:bodyPr wrap="square" rtlCol="0">
            <a:spAutoFit/>
          </a:bodyPr>
          <a:lstStyle/>
          <a:p>
            <a:r>
              <a:rPr lang="en-US" dirty="0"/>
              <a:t>100% accuracy</a:t>
            </a:r>
          </a:p>
        </p:txBody>
      </p:sp>
    </p:spTree>
    <p:extLst>
      <p:ext uri="{BB962C8B-B14F-4D97-AF65-F5344CB8AC3E}">
        <p14:creationId xmlns:p14="http://schemas.microsoft.com/office/powerpoint/2010/main" val="40548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9"/>
                                        </p:tgtEl>
                                      </p:cBhvr>
                                    </p:animEffect>
                                    <p:set>
                                      <p:cBhvr>
                                        <p:cTn id="7" dur="1" fill="hold">
                                          <p:stCondLst>
                                            <p:cond delay="499"/>
                                          </p:stCondLst>
                                        </p:cTn>
                                        <p:tgtEl>
                                          <p:spTgt spid="10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0"/>
                                        </p:tgtEl>
                                      </p:cBhvr>
                                    </p:animEffect>
                                    <p:set>
                                      <p:cBhvr>
                                        <p:cTn id="10" dur="1" fill="hold">
                                          <p:stCondLst>
                                            <p:cond delay="499"/>
                                          </p:stCondLst>
                                        </p:cTn>
                                        <p:tgtEl>
                                          <p:spTgt spid="11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99"/>
                                        </p:tgtEl>
                                      </p:cBhvr>
                                    </p:animEffect>
                                    <p:set>
                                      <p:cBhvr>
                                        <p:cTn id="13" dur="1" fill="hold">
                                          <p:stCondLst>
                                            <p:cond delay="499"/>
                                          </p:stCondLst>
                                        </p:cTn>
                                        <p:tgtEl>
                                          <p:spTgt spid="9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100"/>
                                        </p:tgtEl>
                                      </p:cBhvr>
                                    </p:animEffect>
                                    <p:set>
                                      <p:cBhvr>
                                        <p:cTn id="16" dur="1" fill="hold">
                                          <p:stCondLst>
                                            <p:cond delay="499"/>
                                          </p:stCondLst>
                                        </p:cTn>
                                        <p:tgtEl>
                                          <p:spTgt spid="100"/>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02"/>
                                        </p:tgtEl>
                                      </p:cBhvr>
                                    </p:animEffect>
                                    <p:set>
                                      <p:cBhvr>
                                        <p:cTn id="19" dur="1" fill="hold">
                                          <p:stCondLst>
                                            <p:cond delay="499"/>
                                          </p:stCondLst>
                                        </p:cTn>
                                        <p:tgtEl>
                                          <p:spTgt spid="10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101"/>
                                        </p:tgtEl>
                                      </p:cBhvr>
                                    </p:animEffect>
                                    <p:set>
                                      <p:cBhvr>
                                        <p:cTn id="22" dur="1" fill="hold">
                                          <p:stCondLst>
                                            <p:cond delay="499"/>
                                          </p:stCondLst>
                                        </p:cTn>
                                        <p:tgtEl>
                                          <p:spTgt spid="101"/>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3"/>
                                        </p:tgtEl>
                                      </p:cBhvr>
                                    </p:animEffect>
                                    <p:set>
                                      <p:cBhvr>
                                        <p:cTn id="25" dur="1" fill="hold">
                                          <p:stCondLst>
                                            <p:cond delay="499"/>
                                          </p:stCondLst>
                                        </p:cTn>
                                        <p:tgtEl>
                                          <p:spTgt spid="103"/>
                                        </p:tgtEl>
                                        <p:attrNameLst>
                                          <p:attrName>style.visibility</p:attrName>
                                        </p:attrNameLst>
                                      </p:cBhvr>
                                      <p:to>
                                        <p:strVal val="hidden"/>
                                      </p:to>
                                    </p:set>
                                  </p:childTnLst>
                                </p:cTn>
                              </p:par>
                            </p:childTnLst>
                          </p:cTn>
                        </p:par>
                        <p:par>
                          <p:cTn id="26" fill="hold">
                            <p:stCondLst>
                              <p:cond delay="500"/>
                            </p:stCondLst>
                            <p:childTnLst>
                              <p:par>
                                <p:cTn id="27" presetID="35" presetClass="path" presetSubtype="0" accel="50000" decel="50000" fill="hold" nodeType="afterEffect">
                                  <p:stCondLst>
                                    <p:cond delay="0"/>
                                  </p:stCondLst>
                                  <p:childTnLst>
                                    <p:animMotion origin="layout" path="M 0 0 L -0.25 0 E" pathEditMode="relative" ptsTypes="">
                                      <p:cBhvr>
                                        <p:cTn id="28" dur="2000" fill="hold"/>
                                        <p:tgtEl>
                                          <p:spTgt spid="143"/>
                                        </p:tgtEl>
                                        <p:attrNameLst>
                                          <p:attrName>ppt_x</p:attrName>
                                          <p:attrName>ppt_y</p:attrName>
                                        </p:attrNameLst>
                                      </p:cBhvr>
                                    </p:animMotion>
                                  </p:childTnLst>
                                </p:cTn>
                              </p:par>
                              <p:par>
                                <p:cTn id="29" presetID="35" presetClass="path" presetSubtype="0" accel="50000" decel="50000" fill="hold" nodeType="withEffect">
                                  <p:stCondLst>
                                    <p:cond delay="0"/>
                                  </p:stCondLst>
                                  <p:childTnLst>
                                    <p:animMotion origin="layout" path="M 0 0 L -0.25 0 E" pathEditMode="relative" ptsTypes="">
                                      <p:cBhvr>
                                        <p:cTn id="30" dur="2000" fill="hold"/>
                                        <p:tgtEl>
                                          <p:spTgt spid="5"/>
                                        </p:tgtEl>
                                        <p:attrNameLst>
                                          <p:attrName>ppt_x</p:attrName>
                                          <p:attrName>ppt_y</p:attrName>
                                        </p:attrNameLst>
                                      </p:cBhvr>
                                    </p:animMotion>
                                  </p:childTnLst>
                                </p:cTn>
                              </p:par>
                              <p:par>
                                <p:cTn id="31" presetID="35" presetClass="path" presetSubtype="0" accel="50000" decel="50000" fill="hold" nodeType="withEffect">
                                  <p:stCondLst>
                                    <p:cond delay="0"/>
                                  </p:stCondLst>
                                  <p:childTnLst>
                                    <p:animMotion origin="layout" path="M 0 0 L -0.25 0 E" pathEditMode="relative" ptsTypes="">
                                      <p:cBhvr>
                                        <p:cTn id="32" dur="2000" fill="hold"/>
                                        <p:tgtEl>
                                          <p:spTgt spid="171"/>
                                        </p:tgtEl>
                                        <p:attrNameLst>
                                          <p:attrName>ppt_x</p:attrName>
                                          <p:attrName>ppt_y</p:attrName>
                                        </p:attrNameLst>
                                      </p:cBhvr>
                                    </p:animMotion>
                                  </p:childTnLst>
                                </p:cTn>
                              </p:par>
                              <p:par>
                                <p:cTn id="33" presetID="35" presetClass="path" presetSubtype="0" accel="50000" decel="50000" fill="hold" nodeType="withEffect">
                                  <p:stCondLst>
                                    <p:cond delay="0"/>
                                  </p:stCondLst>
                                  <p:childTnLst>
                                    <p:animMotion origin="layout" path="M 0 0 L -0.25 0 E" pathEditMode="relative" ptsTypes="">
                                      <p:cBhvr>
                                        <p:cTn id="34" dur="2000" fill="hold"/>
                                        <p:tgtEl>
                                          <p:spTgt spid="8"/>
                                        </p:tgtEl>
                                        <p:attrNameLst>
                                          <p:attrName>ppt_x</p:attrName>
                                          <p:attrName>ppt_y</p:attrName>
                                        </p:attrNameLst>
                                      </p:cBhvr>
                                    </p:animMotion>
                                  </p:childTnLst>
                                </p:cTn>
                              </p:par>
                            </p:childTnLst>
                          </p:cTn>
                        </p:par>
                        <p:par>
                          <p:cTn id="35" fill="hold">
                            <p:stCondLst>
                              <p:cond delay="2500"/>
                            </p:stCondLst>
                            <p:childTnLst>
                              <p:par>
                                <p:cTn id="36" presetID="10" presetClass="entr" presetSubtype="0" fill="hold" nodeType="after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fade">
                                      <p:cBhvr>
                                        <p:cTn id="38" dur="500"/>
                                        <p:tgtEl>
                                          <p:spTgt spid="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7"/>
                                        </p:tgtEl>
                                        <p:attrNameLst>
                                          <p:attrName>style.visibility</p:attrName>
                                        </p:attrNameLst>
                                      </p:cBhvr>
                                      <p:to>
                                        <p:strVal val="visible"/>
                                      </p:to>
                                    </p:set>
                                    <p:animEffect transition="in" filter="fade">
                                      <p:cBhvr>
                                        <p:cTn id="41" dur="500"/>
                                        <p:tgtEl>
                                          <p:spTgt spid="15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6"/>
                                        </p:tgtEl>
                                        <p:attrNameLst>
                                          <p:attrName>style.visibility</p:attrName>
                                        </p:attrNameLst>
                                      </p:cBhvr>
                                      <p:to>
                                        <p:strVal val="visible"/>
                                      </p:to>
                                    </p:set>
                                    <p:animEffect transition="in" filter="fade">
                                      <p:cBhvr>
                                        <p:cTn id="44" dur="500"/>
                                        <p:tgtEl>
                                          <p:spTgt spid="15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3"/>
                                        </p:tgtEl>
                                        <p:attrNameLst>
                                          <p:attrName>style.visibility</p:attrName>
                                        </p:attrNameLst>
                                      </p:cBhvr>
                                      <p:to>
                                        <p:strVal val="visible"/>
                                      </p:to>
                                    </p:set>
                                    <p:animEffect transition="in" filter="fade">
                                      <p:cBhvr>
                                        <p:cTn id="47" dur="500"/>
                                        <p:tgtEl>
                                          <p:spTgt spid="16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4"/>
                                        </p:tgtEl>
                                        <p:attrNameLst>
                                          <p:attrName>style.visibility</p:attrName>
                                        </p:attrNameLst>
                                      </p:cBhvr>
                                      <p:to>
                                        <p:strVal val="visible"/>
                                      </p:to>
                                    </p:set>
                                    <p:animEffect transition="in" filter="fade">
                                      <p:cBhvr>
                                        <p:cTn id="52" dur="500"/>
                                        <p:tgtEl>
                                          <p:spTgt spid="16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5"/>
                                        </p:tgtEl>
                                      </p:cBhvr>
                                    </p:animEffect>
                                    <p:set>
                                      <p:cBhvr>
                                        <p:cTn id="57" dur="1" fill="hold">
                                          <p:stCondLst>
                                            <p:cond delay="499"/>
                                          </p:stCondLst>
                                        </p:cTn>
                                        <p:tgtEl>
                                          <p:spTgt spid="5"/>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7"/>
                                        </p:tgtEl>
                                      </p:cBhvr>
                                    </p:animEffect>
                                    <p:set>
                                      <p:cBhvr>
                                        <p:cTn id="60" dur="1" fill="hold">
                                          <p:stCondLst>
                                            <p:cond delay="499"/>
                                          </p:stCondLst>
                                        </p:cTn>
                                        <p:tgtEl>
                                          <p:spTgt spid="157"/>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56"/>
                                        </p:tgtEl>
                                      </p:cBhvr>
                                    </p:animEffect>
                                    <p:set>
                                      <p:cBhvr>
                                        <p:cTn id="63" dur="1" fill="hold">
                                          <p:stCondLst>
                                            <p:cond delay="499"/>
                                          </p:stCondLst>
                                        </p:cTn>
                                        <p:tgtEl>
                                          <p:spTgt spid="156"/>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43"/>
                                        </p:tgtEl>
                                      </p:cBhvr>
                                    </p:animEffect>
                                    <p:set>
                                      <p:cBhvr>
                                        <p:cTn id="66" dur="1" fill="hold">
                                          <p:stCondLst>
                                            <p:cond delay="499"/>
                                          </p:stCondLst>
                                        </p:cTn>
                                        <p:tgtEl>
                                          <p:spTgt spid="143"/>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71"/>
                                        </p:tgtEl>
                                      </p:cBhvr>
                                    </p:animEffect>
                                    <p:set>
                                      <p:cBhvr>
                                        <p:cTn id="69" dur="1" fill="hold">
                                          <p:stCondLst>
                                            <p:cond delay="499"/>
                                          </p:stCondLst>
                                        </p:cTn>
                                        <p:tgtEl>
                                          <p:spTgt spid="171"/>
                                        </p:tgtEl>
                                        <p:attrNameLst>
                                          <p:attrName>style.visibility</p:attrName>
                                        </p:attrNameLst>
                                      </p:cBhvr>
                                      <p:to>
                                        <p:strVal val="hidden"/>
                                      </p:to>
                                    </p:set>
                                  </p:childTnLst>
                                </p:cTn>
                              </p:par>
                              <p:par>
                                <p:cTn id="70" presetID="10" presetClass="exit" presetSubtype="0" fill="hold" nodeType="withEffect">
                                  <p:stCondLst>
                                    <p:cond delay="0"/>
                                  </p:stCondLst>
                                  <p:childTnLst>
                                    <p:animEffect transition="out" filter="fade">
                                      <p:cBhvr>
                                        <p:cTn id="71" dur="500"/>
                                        <p:tgtEl>
                                          <p:spTgt spid="8"/>
                                        </p:tgtEl>
                                      </p:cBhvr>
                                    </p:animEffect>
                                    <p:set>
                                      <p:cBhvr>
                                        <p:cTn id="72" dur="1" fill="hold">
                                          <p:stCondLst>
                                            <p:cond delay="499"/>
                                          </p:stCondLst>
                                        </p:cTn>
                                        <p:tgtEl>
                                          <p:spTgt spid="8"/>
                                        </p:tgtEl>
                                        <p:attrNameLst>
                                          <p:attrName>style.visibility</p:attrName>
                                        </p:attrNameLst>
                                      </p:cBhvr>
                                      <p:to>
                                        <p:strVal val="hidden"/>
                                      </p:to>
                                    </p:set>
                                  </p:childTnLst>
                                </p:cTn>
                              </p:par>
                              <p:par>
                                <p:cTn id="73" presetID="10" presetClass="entr" presetSubtype="0" fill="hold" grpId="0" nodeType="withEffect">
                                  <p:stCondLst>
                                    <p:cond delay="0"/>
                                  </p:stCondLst>
                                  <p:childTnLst>
                                    <p:set>
                                      <p:cBhvr>
                                        <p:cTn id="74" dur="1" fill="hold">
                                          <p:stCondLst>
                                            <p:cond delay="0"/>
                                          </p:stCondLst>
                                        </p:cTn>
                                        <p:tgtEl>
                                          <p:spTgt spid="159"/>
                                        </p:tgtEl>
                                        <p:attrNameLst>
                                          <p:attrName>style.visibility</p:attrName>
                                        </p:attrNameLst>
                                      </p:cBhvr>
                                      <p:to>
                                        <p:strVal val="visible"/>
                                      </p:to>
                                    </p:set>
                                    <p:animEffect transition="in" filter="fade">
                                      <p:cBhvr>
                                        <p:cTn id="75" dur="500"/>
                                        <p:tgtEl>
                                          <p:spTgt spid="159"/>
                                        </p:tgtEl>
                                      </p:cBhvr>
                                    </p:animEffect>
                                  </p:childTnLst>
                                </p:cTn>
                              </p:par>
                              <p:par>
                                <p:cTn id="76" presetID="10" presetClass="entr" presetSubtype="0" fill="hold" nodeType="withEffect">
                                  <p:stCondLst>
                                    <p:cond delay="0"/>
                                  </p:stCondLst>
                                  <p:childTnLst>
                                    <p:set>
                                      <p:cBhvr>
                                        <p:cTn id="77" dur="1" fill="hold">
                                          <p:stCondLst>
                                            <p:cond delay="0"/>
                                          </p:stCondLst>
                                        </p:cTn>
                                        <p:tgtEl>
                                          <p:spTgt spid="160"/>
                                        </p:tgtEl>
                                        <p:attrNameLst>
                                          <p:attrName>style.visibility</p:attrName>
                                        </p:attrNameLst>
                                      </p:cBhvr>
                                      <p:to>
                                        <p:strVal val="visible"/>
                                      </p:to>
                                    </p:set>
                                    <p:animEffect transition="in" filter="fade">
                                      <p:cBhvr>
                                        <p:cTn id="78" dur="500"/>
                                        <p:tgtEl>
                                          <p:spTgt spid="160"/>
                                        </p:tgtEl>
                                      </p:cBhvr>
                                    </p:animEffect>
                                  </p:childTnLst>
                                </p:cTn>
                              </p:par>
                            </p:childTnLst>
                          </p:cTn>
                        </p:par>
                      </p:childTnLst>
                    </p:cTn>
                  </p:par>
                  <p:par>
                    <p:cTn id="79" fill="hold">
                      <p:stCondLst>
                        <p:cond delay="indefinite"/>
                      </p:stCondLst>
                      <p:childTnLst>
                        <p:par>
                          <p:cTn id="80" fill="hold">
                            <p:stCondLst>
                              <p:cond delay="0"/>
                            </p:stCondLst>
                            <p:childTnLst>
                              <p:par>
                                <p:cTn id="81" presetID="8" presetClass="emph" presetSubtype="0" fill="hold" nodeType="clickEffect">
                                  <p:stCondLst>
                                    <p:cond delay="0"/>
                                  </p:stCondLst>
                                  <p:childTnLst>
                                    <p:animRot by="10800000">
                                      <p:cBhvr>
                                        <p:cTn id="82" dur="1000" fill="hold"/>
                                        <p:tgtEl>
                                          <p:spTgt spid="160"/>
                                        </p:tgtEl>
                                        <p:attrNameLst>
                                          <p:attrName>r</p:attrName>
                                        </p:attrNameLst>
                                      </p:cBhvr>
                                    </p:animRo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65"/>
                                        </p:tgtEl>
                                        <p:attrNameLst>
                                          <p:attrName>style.visibility</p:attrName>
                                        </p:attrNameLst>
                                      </p:cBhvr>
                                      <p:to>
                                        <p:strVal val="visible"/>
                                      </p:to>
                                    </p:set>
                                    <p:animEffect transition="in" filter="fade">
                                      <p:cBhvr>
                                        <p:cTn id="87" dur="500"/>
                                        <p:tgtEl>
                                          <p:spTgt spid="165"/>
                                        </p:tgtEl>
                                      </p:cBhvr>
                                    </p:animEffect>
                                  </p:childTnLst>
                                </p:cTn>
                              </p:par>
                              <p:par>
                                <p:cTn id="88" presetID="10" presetClass="entr" presetSubtype="0" fill="hold" nodeType="withEffect">
                                  <p:stCondLst>
                                    <p:cond delay="0"/>
                                  </p:stCondLst>
                                  <p:childTnLst>
                                    <p:set>
                                      <p:cBhvr>
                                        <p:cTn id="89" dur="1" fill="hold">
                                          <p:stCondLst>
                                            <p:cond delay="0"/>
                                          </p:stCondLst>
                                        </p:cTn>
                                        <p:tgtEl>
                                          <p:spTgt spid="166"/>
                                        </p:tgtEl>
                                        <p:attrNameLst>
                                          <p:attrName>style.visibility</p:attrName>
                                        </p:attrNameLst>
                                      </p:cBhvr>
                                      <p:to>
                                        <p:strVal val="visible"/>
                                      </p:to>
                                    </p:set>
                                    <p:animEffect transition="in" filter="fade">
                                      <p:cBhvr>
                                        <p:cTn id="90" dur="500"/>
                                        <p:tgtEl>
                                          <p:spTgt spid="166"/>
                                        </p:tgtEl>
                                      </p:cBhvr>
                                    </p:animEffect>
                                  </p:childTnLst>
                                </p:cTn>
                              </p:par>
                              <p:par>
                                <p:cTn id="91" presetID="10" presetClass="entr" presetSubtype="0" fill="hold" nodeType="withEffect">
                                  <p:stCondLst>
                                    <p:cond delay="0"/>
                                  </p:stCondLst>
                                  <p:childTnLst>
                                    <p:set>
                                      <p:cBhvr>
                                        <p:cTn id="92" dur="1" fill="hold">
                                          <p:stCondLst>
                                            <p:cond delay="0"/>
                                          </p:stCondLst>
                                        </p:cTn>
                                        <p:tgtEl>
                                          <p:spTgt spid="167"/>
                                        </p:tgtEl>
                                        <p:attrNameLst>
                                          <p:attrName>style.visibility</p:attrName>
                                        </p:attrNameLst>
                                      </p:cBhvr>
                                      <p:to>
                                        <p:strVal val="visible"/>
                                      </p:to>
                                    </p:set>
                                    <p:animEffect transition="in" filter="fade">
                                      <p:cBhvr>
                                        <p:cTn id="93" dur="500"/>
                                        <p:tgtEl>
                                          <p:spTgt spid="16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fade">
                                      <p:cBhvr>
                                        <p:cTn id="98"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p:bldP spid="102" grpId="0" animBg="1"/>
      <p:bldP spid="103" grpId="0" animBg="1"/>
      <p:bldP spid="109" grpId="0"/>
      <p:bldP spid="110" grpId="0" animBg="1"/>
      <p:bldP spid="156" grpId="0" animBg="1"/>
      <p:bldP spid="156" grpId="1" animBg="1"/>
      <p:bldP spid="157" grpId="0" animBg="1"/>
      <p:bldP spid="157" grpId="1" animBg="1"/>
      <p:bldP spid="159" grpId="0" animBg="1"/>
      <p:bldP spid="163" grpId="0" animBg="1"/>
      <p:bldP spid="165" grpId="0" animBg="1"/>
      <p:bldP spid="70"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32" name="Group 131">
            <a:extLst>
              <a:ext uri="{FF2B5EF4-FFF2-40B4-BE49-F238E27FC236}">
                <a16:creationId xmlns:a16="http://schemas.microsoft.com/office/drawing/2014/main" id="{940CA6A8-790C-4704-9D7A-F9D20E38A913}"/>
              </a:ext>
            </a:extLst>
          </p:cNvPr>
          <p:cNvGrpSpPr/>
          <p:nvPr/>
        </p:nvGrpSpPr>
        <p:grpSpPr>
          <a:xfrm>
            <a:off x="4635963" y="4879573"/>
            <a:ext cx="1282700" cy="398604"/>
            <a:chOff x="4758267" y="4719915"/>
            <a:chExt cx="1282700" cy="575733"/>
          </a:xfrm>
        </p:grpSpPr>
        <p:sp>
          <p:nvSpPr>
            <p:cNvPr id="133" name="Rectangle 132">
              <a:extLst>
                <a:ext uri="{FF2B5EF4-FFF2-40B4-BE49-F238E27FC236}">
                  <a16:creationId xmlns:a16="http://schemas.microsoft.com/office/drawing/2014/main" id="{B779958D-047E-4742-9B2C-BDDC20A1E4F1}"/>
                </a:ext>
              </a:extLst>
            </p:cNvPr>
            <p:cNvSpPr/>
            <p:nvPr/>
          </p:nvSpPr>
          <p:spPr>
            <a:xfrm>
              <a:off x="4758267" y="4719915"/>
              <a:ext cx="1282700" cy="5757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rotate</a:t>
              </a:r>
            </a:p>
          </p:txBody>
        </p:sp>
        <p:sp>
          <p:nvSpPr>
            <p:cNvPr id="134" name="Rectangle 133">
              <a:extLst>
                <a:ext uri="{FF2B5EF4-FFF2-40B4-BE49-F238E27FC236}">
                  <a16:creationId xmlns:a16="http://schemas.microsoft.com/office/drawing/2014/main" id="{CE75ED40-7FE7-42BD-9A01-257DBE47A61E}"/>
                </a:ext>
              </a:extLst>
            </p:cNvPr>
            <p:cNvSpPr/>
            <p:nvPr/>
          </p:nvSpPr>
          <p:spPr>
            <a:xfrm>
              <a:off x="5444901" y="4909170"/>
              <a:ext cx="548640"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180</a:t>
              </a:r>
            </a:p>
          </p:txBody>
        </p:sp>
      </p:grpSp>
      <p:sp>
        <p:nvSpPr>
          <p:cNvPr id="149" name="Rectangle 148">
            <a:extLst>
              <a:ext uri="{FF2B5EF4-FFF2-40B4-BE49-F238E27FC236}">
                <a16:creationId xmlns:a16="http://schemas.microsoft.com/office/drawing/2014/main" id="{8F24EE85-F603-4989-AB2B-D90722A23274}"/>
              </a:ext>
            </a:extLst>
          </p:cNvPr>
          <p:cNvSpPr/>
          <p:nvPr/>
        </p:nvSpPr>
        <p:spPr>
          <a:xfrm>
            <a:off x="4633187" y="4878659"/>
            <a:ext cx="1282700" cy="39026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match</a:t>
            </a:r>
          </a:p>
        </p:txBody>
      </p:sp>
      <p:sp>
        <p:nvSpPr>
          <p:cNvPr id="125" name="Rectangle 124">
            <a:extLst>
              <a:ext uri="{FF2B5EF4-FFF2-40B4-BE49-F238E27FC236}">
                <a16:creationId xmlns:a16="http://schemas.microsoft.com/office/drawing/2014/main" id="{12EB4EAC-81A9-453A-8B9B-F725C939F2E0}"/>
              </a:ext>
            </a:extLst>
          </p:cNvPr>
          <p:cNvSpPr/>
          <p:nvPr/>
        </p:nvSpPr>
        <p:spPr>
          <a:xfrm>
            <a:off x="4806186" y="4879572"/>
            <a:ext cx="914400" cy="399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recall</a:t>
            </a:r>
          </a:p>
        </p:txBody>
      </p:sp>
      <p:sp>
        <p:nvSpPr>
          <p:cNvPr id="128" name="Arrow: Right 127">
            <a:extLst>
              <a:ext uri="{FF2B5EF4-FFF2-40B4-BE49-F238E27FC236}">
                <a16:creationId xmlns:a16="http://schemas.microsoft.com/office/drawing/2014/main" id="{0ACD5728-5D54-4046-8FD4-FB0E40D98A13}"/>
              </a:ext>
            </a:extLst>
          </p:cNvPr>
          <p:cNvSpPr/>
          <p:nvPr/>
        </p:nvSpPr>
        <p:spPr>
          <a:xfrm rot="16200000" flipH="1">
            <a:off x="4854823" y="4306094"/>
            <a:ext cx="895722"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6" name="Arrow: Right 125">
            <a:extLst>
              <a:ext uri="{FF2B5EF4-FFF2-40B4-BE49-F238E27FC236}">
                <a16:creationId xmlns:a16="http://schemas.microsoft.com/office/drawing/2014/main" id="{F46ADBDC-A12F-4726-8862-8924F0DF874B}"/>
              </a:ext>
            </a:extLst>
          </p:cNvPr>
          <p:cNvSpPr/>
          <p:nvPr/>
        </p:nvSpPr>
        <p:spPr>
          <a:xfrm flipH="1">
            <a:off x="3247583" y="4942170"/>
            <a:ext cx="1558601"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5" name="Arrow: Right 134">
            <a:extLst>
              <a:ext uri="{FF2B5EF4-FFF2-40B4-BE49-F238E27FC236}">
                <a16:creationId xmlns:a16="http://schemas.microsoft.com/office/drawing/2014/main" id="{2579B324-5607-4B65-9C05-81FD00C0D6E6}"/>
              </a:ext>
            </a:extLst>
          </p:cNvPr>
          <p:cNvSpPr/>
          <p:nvPr/>
        </p:nvSpPr>
        <p:spPr>
          <a:xfrm>
            <a:off x="3251155" y="4942170"/>
            <a:ext cx="1375879"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0" name="Arrow: Right 149">
            <a:extLst>
              <a:ext uri="{FF2B5EF4-FFF2-40B4-BE49-F238E27FC236}">
                <a16:creationId xmlns:a16="http://schemas.microsoft.com/office/drawing/2014/main" id="{C095A588-69C4-400C-B90E-D19D3CF20F07}"/>
              </a:ext>
            </a:extLst>
          </p:cNvPr>
          <p:cNvSpPr/>
          <p:nvPr/>
        </p:nvSpPr>
        <p:spPr>
          <a:xfrm>
            <a:off x="3251155" y="4945947"/>
            <a:ext cx="1375879"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1" name="Arrow: Right 150">
            <a:extLst>
              <a:ext uri="{FF2B5EF4-FFF2-40B4-BE49-F238E27FC236}">
                <a16:creationId xmlns:a16="http://schemas.microsoft.com/office/drawing/2014/main" id="{11E12062-C1AA-4273-B346-A61E9CE451C0}"/>
              </a:ext>
            </a:extLst>
          </p:cNvPr>
          <p:cNvSpPr/>
          <p:nvPr/>
        </p:nvSpPr>
        <p:spPr>
          <a:xfrm rot="5400000" flipH="1">
            <a:off x="4861049" y="4299864"/>
            <a:ext cx="88327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E11D3-A1E3-49B2-A330-8AE0B4114943}"/>
              </a:ext>
            </a:extLst>
          </p:cNvPr>
          <p:cNvSpPr>
            <a:spLocks noGrp="1"/>
          </p:cNvSpPr>
          <p:nvPr>
            <p:ph type="title"/>
          </p:nvPr>
        </p:nvSpPr>
        <p:spPr/>
        <p:txBody>
          <a:bodyPr/>
          <a:lstStyle/>
          <a:p>
            <a:r>
              <a:rPr lang="en-US" dirty="0"/>
              <a:t>Task 4</a:t>
            </a:r>
          </a:p>
        </p:txBody>
      </p:sp>
      <p:sp>
        <p:nvSpPr>
          <p:cNvPr id="4" name="Slide Number Placeholder 3">
            <a:extLst>
              <a:ext uri="{FF2B5EF4-FFF2-40B4-BE49-F238E27FC236}">
                <a16:creationId xmlns:a16="http://schemas.microsoft.com/office/drawing/2014/main" id="{D1C057AA-0E4B-4513-AE39-C737155F89D2}"/>
              </a:ext>
            </a:extLst>
          </p:cNvPr>
          <p:cNvSpPr>
            <a:spLocks noGrp="1"/>
          </p:cNvSpPr>
          <p:nvPr>
            <p:ph type="sldNum" sz="quarter" idx="12"/>
          </p:nvPr>
        </p:nvSpPr>
        <p:spPr>
          <a:xfrm>
            <a:off x="9690623" y="6356350"/>
            <a:ext cx="1572526" cy="365125"/>
          </a:xfrm>
        </p:spPr>
        <p:txBody>
          <a:bodyPr/>
          <a:lstStyle/>
          <a:p>
            <a:fld id="{B71F4361-184A-4A08-BEA5-E95DD1806974}" type="slidenum">
              <a:rPr lang="en-US" smtClean="0"/>
              <a:t>19</a:t>
            </a:fld>
            <a:endParaRPr lang="en-US"/>
          </a:p>
        </p:txBody>
      </p:sp>
      <p:sp>
        <p:nvSpPr>
          <p:cNvPr id="8" name="Content Placeholder 2">
            <a:extLst>
              <a:ext uri="{FF2B5EF4-FFF2-40B4-BE49-F238E27FC236}">
                <a16:creationId xmlns:a16="http://schemas.microsoft.com/office/drawing/2014/main" id="{C2E397C0-E054-42A1-ABFE-189CE2CF880D}"/>
              </a:ext>
            </a:extLst>
          </p:cNvPr>
          <p:cNvSpPr txBox="1">
            <a:spLocks/>
          </p:cNvSpPr>
          <p:nvPr/>
        </p:nvSpPr>
        <p:spPr>
          <a:xfrm>
            <a:off x="838200" y="1402695"/>
            <a:ext cx="5985131" cy="688976"/>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“What other character does the specified character look like when the specified character is rotated?”</a:t>
            </a:r>
          </a:p>
        </p:txBody>
      </p:sp>
      <p:grpSp>
        <p:nvGrpSpPr>
          <p:cNvPr id="71" name="Group 70">
            <a:extLst>
              <a:ext uri="{FF2B5EF4-FFF2-40B4-BE49-F238E27FC236}">
                <a16:creationId xmlns:a16="http://schemas.microsoft.com/office/drawing/2014/main" id="{B5C8FC31-0D11-4D6A-B62B-A5DA3CE87ECE}"/>
              </a:ext>
            </a:extLst>
          </p:cNvPr>
          <p:cNvGrpSpPr/>
          <p:nvPr/>
        </p:nvGrpSpPr>
        <p:grpSpPr>
          <a:xfrm>
            <a:off x="7059893" y="186729"/>
            <a:ext cx="5110482" cy="2765282"/>
            <a:chOff x="838200" y="1690688"/>
            <a:chExt cx="8592819" cy="4649575"/>
          </a:xfrm>
        </p:grpSpPr>
        <p:sp>
          <p:nvSpPr>
            <p:cNvPr id="72" name="Rectangle: Rounded Corners 71">
              <a:extLst>
                <a:ext uri="{FF2B5EF4-FFF2-40B4-BE49-F238E27FC236}">
                  <a16:creationId xmlns:a16="http://schemas.microsoft.com/office/drawing/2014/main" id="{5628A341-A2A7-4D11-AE80-095BD0023967}"/>
                </a:ext>
              </a:extLst>
            </p:cNvPr>
            <p:cNvSpPr/>
            <p:nvPr/>
          </p:nvSpPr>
          <p:spPr>
            <a:xfrm>
              <a:off x="2884098" y="2011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Visual Knowledge</a:t>
              </a:r>
            </a:p>
          </p:txBody>
        </p:sp>
        <p:sp>
          <p:nvSpPr>
            <p:cNvPr id="73" name="Rectangle: Rounded Corners 72">
              <a:extLst>
                <a:ext uri="{FF2B5EF4-FFF2-40B4-BE49-F238E27FC236}">
                  <a16:creationId xmlns:a16="http://schemas.microsoft.com/office/drawing/2014/main" id="{A4C48093-F3D8-40B5-9DB8-5DB71D5BD2F8}"/>
                </a:ext>
              </a:extLst>
            </p:cNvPr>
            <p:cNvSpPr/>
            <p:nvPr/>
          </p:nvSpPr>
          <p:spPr>
            <a:xfrm>
              <a:off x="2884098" y="4297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Visual Reasoning</a:t>
              </a:r>
            </a:p>
          </p:txBody>
        </p:sp>
        <p:sp>
          <p:nvSpPr>
            <p:cNvPr id="74" name="Rectangle: Rounded Corners 73">
              <a:extLst>
                <a:ext uri="{FF2B5EF4-FFF2-40B4-BE49-F238E27FC236}">
                  <a16:creationId xmlns:a16="http://schemas.microsoft.com/office/drawing/2014/main" id="{51030981-B994-4260-99AD-21E8D08517E0}"/>
                </a:ext>
              </a:extLst>
            </p:cNvPr>
            <p:cNvSpPr/>
            <p:nvPr/>
          </p:nvSpPr>
          <p:spPr>
            <a:xfrm>
              <a:off x="5901618" y="4297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Reasoning</a:t>
              </a:r>
            </a:p>
          </p:txBody>
        </p:sp>
        <p:sp>
          <p:nvSpPr>
            <p:cNvPr id="75" name="Rectangle: Rounded Corners 74">
              <a:extLst>
                <a:ext uri="{FF2B5EF4-FFF2-40B4-BE49-F238E27FC236}">
                  <a16:creationId xmlns:a16="http://schemas.microsoft.com/office/drawing/2014/main" id="{CAAB47EB-B466-4574-A5AA-0F474BA0C310}"/>
                </a:ext>
              </a:extLst>
            </p:cNvPr>
            <p:cNvSpPr/>
            <p:nvPr/>
          </p:nvSpPr>
          <p:spPr>
            <a:xfrm>
              <a:off x="5901618" y="2011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Knowledge</a:t>
              </a:r>
            </a:p>
          </p:txBody>
        </p:sp>
        <p:sp>
          <p:nvSpPr>
            <p:cNvPr id="76" name="Rectangle: Rounded Corners 75">
              <a:extLst>
                <a:ext uri="{FF2B5EF4-FFF2-40B4-BE49-F238E27FC236}">
                  <a16:creationId xmlns:a16="http://schemas.microsoft.com/office/drawing/2014/main" id="{26034089-46E7-46D3-937E-802511B6F522}"/>
                </a:ext>
              </a:extLst>
            </p:cNvPr>
            <p:cNvSpPr/>
            <p:nvPr/>
          </p:nvSpPr>
          <p:spPr>
            <a:xfrm>
              <a:off x="1171962" y="3154680"/>
              <a:ext cx="173736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900" b="1" dirty="0"/>
                <a:t>Visual Representations</a:t>
              </a:r>
            </a:p>
          </p:txBody>
        </p:sp>
        <p:cxnSp>
          <p:nvCxnSpPr>
            <p:cNvPr id="77" name="Connector: Elbow 76">
              <a:extLst>
                <a:ext uri="{FF2B5EF4-FFF2-40B4-BE49-F238E27FC236}">
                  <a16:creationId xmlns:a16="http://schemas.microsoft.com/office/drawing/2014/main" id="{F6D21BBD-48B7-4F74-A39C-029E17436DD4}"/>
                </a:ext>
              </a:extLst>
            </p:cNvPr>
            <p:cNvCxnSpPr>
              <a:cxnSpLocks/>
              <a:stCxn id="76" idx="0"/>
              <a:endCxn id="72" idx="1"/>
            </p:cNvCxnSpPr>
            <p:nvPr/>
          </p:nvCxnSpPr>
          <p:spPr>
            <a:xfrm rot="5400000" flipH="1" flipV="1">
              <a:off x="2073750" y="2344332"/>
              <a:ext cx="777240" cy="843456"/>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8" name="Connector: Elbow 77">
              <a:extLst>
                <a:ext uri="{FF2B5EF4-FFF2-40B4-BE49-F238E27FC236}">
                  <a16:creationId xmlns:a16="http://schemas.microsoft.com/office/drawing/2014/main" id="{FCF375BC-D9B7-4AA9-B446-238B0548AC38}"/>
                </a:ext>
              </a:extLst>
            </p:cNvPr>
            <p:cNvCxnSpPr>
              <a:cxnSpLocks/>
              <a:stCxn id="76" idx="2"/>
              <a:endCxn id="73" idx="1"/>
            </p:cNvCxnSpPr>
            <p:nvPr/>
          </p:nvCxnSpPr>
          <p:spPr>
            <a:xfrm rot="16200000" flipH="1">
              <a:off x="2073750" y="3853092"/>
              <a:ext cx="777240" cy="843456"/>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79" name="Straight Arrow Connector 78">
              <a:extLst>
                <a:ext uri="{FF2B5EF4-FFF2-40B4-BE49-F238E27FC236}">
                  <a16:creationId xmlns:a16="http://schemas.microsoft.com/office/drawing/2014/main" id="{C4E830C9-3C28-4F54-AAA6-7917CE3C3A21}"/>
                </a:ext>
              </a:extLst>
            </p:cNvPr>
            <p:cNvCxnSpPr>
              <a:cxnSpLocks/>
              <a:stCxn id="72" idx="3"/>
              <a:endCxn id="75" idx="1"/>
            </p:cNvCxnSpPr>
            <p:nvPr/>
          </p:nvCxnSpPr>
          <p:spPr>
            <a:xfrm>
              <a:off x="4347138" y="2377440"/>
              <a:ext cx="1554480" cy="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80" name="Straight Arrow Connector 79">
              <a:extLst>
                <a:ext uri="{FF2B5EF4-FFF2-40B4-BE49-F238E27FC236}">
                  <a16:creationId xmlns:a16="http://schemas.microsoft.com/office/drawing/2014/main" id="{AB14802E-8921-4F81-8006-60D6E265E652}"/>
                </a:ext>
              </a:extLst>
            </p:cNvPr>
            <p:cNvCxnSpPr>
              <a:cxnSpLocks/>
            </p:cNvCxnSpPr>
            <p:nvPr/>
          </p:nvCxnSpPr>
          <p:spPr>
            <a:xfrm>
              <a:off x="4321914" y="2696634"/>
              <a:ext cx="1604927" cy="1647613"/>
            </a:xfrm>
            <a:prstGeom prst="straightConnector1">
              <a:avLst/>
            </a:prstGeom>
            <a:ln w="101600" cmpd="dbl">
              <a:solidFill>
                <a:schemeClr val="bg2">
                  <a:lumMod val="90000"/>
                </a:schemeClr>
              </a:solidFill>
              <a:headEnd type="none"/>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9D511114-64BA-4A7A-991B-ABD95D84B780}"/>
                </a:ext>
              </a:extLst>
            </p:cNvPr>
            <p:cNvCxnSpPr>
              <a:cxnSpLocks/>
            </p:cNvCxnSpPr>
            <p:nvPr/>
          </p:nvCxnSpPr>
          <p:spPr>
            <a:xfrm flipH="1">
              <a:off x="4321915" y="2696634"/>
              <a:ext cx="1604927" cy="1647613"/>
            </a:xfrm>
            <a:prstGeom prst="straightConnector1">
              <a:avLst/>
            </a:prstGeom>
            <a:ln w="101600" cmpd="dbl">
              <a:solidFill>
                <a:schemeClr val="tx1"/>
              </a:solidFill>
              <a:headEnd type="none"/>
              <a:tailEnd type="triangle"/>
            </a:ln>
          </p:spPr>
          <p:style>
            <a:lnRef idx="3">
              <a:schemeClr val="dk1"/>
            </a:lnRef>
            <a:fillRef idx="0">
              <a:schemeClr val="dk1"/>
            </a:fillRef>
            <a:effectRef idx="2">
              <a:schemeClr val="dk1"/>
            </a:effectRef>
            <a:fontRef idx="minor">
              <a:schemeClr val="tx1"/>
            </a:fontRef>
          </p:style>
        </p:cxnSp>
        <p:sp>
          <p:nvSpPr>
            <p:cNvPr id="82" name="Oval 81">
              <a:extLst>
                <a:ext uri="{FF2B5EF4-FFF2-40B4-BE49-F238E27FC236}">
                  <a16:creationId xmlns:a16="http://schemas.microsoft.com/office/drawing/2014/main" id="{F254DC75-069E-4B03-A16C-966756CCE6EC}"/>
                </a:ext>
              </a:extLst>
            </p:cNvPr>
            <p:cNvSpPr/>
            <p:nvPr/>
          </p:nvSpPr>
          <p:spPr>
            <a:xfrm>
              <a:off x="9156699" y="35204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83" name="Oval 82">
              <a:extLst>
                <a:ext uri="{FF2B5EF4-FFF2-40B4-BE49-F238E27FC236}">
                  <a16:creationId xmlns:a16="http://schemas.microsoft.com/office/drawing/2014/main" id="{1F4809A6-2A19-4550-B8AD-C9EB228433DA}"/>
                </a:ext>
              </a:extLst>
            </p:cNvPr>
            <p:cNvSpPr/>
            <p:nvPr/>
          </p:nvSpPr>
          <p:spPr>
            <a:xfrm>
              <a:off x="838200" y="343662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84" name="Oval 83">
              <a:extLst>
                <a:ext uri="{FF2B5EF4-FFF2-40B4-BE49-F238E27FC236}">
                  <a16:creationId xmlns:a16="http://schemas.microsoft.com/office/drawing/2014/main" id="{B845E0B4-FB5F-4B20-9CAB-87C07E39DDB1}"/>
                </a:ext>
              </a:extLst>
            </p:cNvPr>
            <p:cNvSpPr/>
            <p:nvPr/>
          </p:nvSpPr>
          <p:spPr>
            <a:xfrm>
              <a:off x="4987217" y="201168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85" name="Oval 84">
              <a:extLst>
                <a:ext uri="{FF2B5EF4-FFF2-40B4-BE49-F238E27FC236}">
                  <a16:creationId xmlns:a16="http://schemas.microsoft.com/office/drawing/2014/main" id="{278DF870-089A-498B-9E4C-B879578C9D17}"/>
                </a:ext>
              </a:extLst>
            </p:cNvPr>
            <p:cNvSpPr/>
            <p:nvPr/>
          </p:nvSpPr>
          <p:spPr>
            <a:xfrm>
              <a:off x="677029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sp>
          <p:nvSpPr>
            <p:cNvPr id="86" name="Oval 85">
              <a:extLst>
                <a:ext uri="{FF2B5EF4-FFF2-40B4-BE49-F238E27FC236}">
                  <a16:creationId xmlns:a16="http://schemas.microsoft.com/office/drawing/2014/main" id="{E1AE27B8-F0AD-45A5-A588-5830EC944C68}"/>
                </a:ext>
              </a:extLst>
            </p:cNvPr>
            <p:cNvSpPr/>
            <p:nvPr/>
          </p:nvSpPr>
          <p:spPr>
            <a:xfrm>
              <a:off x="4987218" y="6065943"/>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cxnSp>
          <p:nvCxnSpPr>
            <p:cNvPr id="87" name="Straight Arrow Connector 86">
              <a:extLst>
                <a:ext uri="{FF2B5EF4-FFF2-40B4-BE49-F238E27FC236}">
                  <a16:creationId xmlns:a16="http://schemas.microsoft.com/office/drawing/2014/main" id="{657B7C28-A835-4045-B034-F920A54C314A}"/>
                </a:ext>
              </a:extLst>
            </p:cNvPr>
            <p:cNvCxnSpPr>
              <a:cxnSpLocks/>
              <a:stCxn id="73" idx="0"/>
              <a:endCxn id="72" idx="2"/>
            </p:cNvCxnSpPr>
            <p:nvPr/>
          </p:nvCxnSpPr>
          <p:spPr>
            <a:xfrm flipV="1">
              <a:off x="3615618" y="2743200"/>
              <a:ext cx="0" cy="155448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222A113F-F351-4B1C-9EB9-90EB07888CD7}"/>
                </a:ext>
              </a:extLst>
            </p:cNvPr>
            <p:cNvCxnSpPr>
              <a:cxnSpLocks/>
              <a:stCxn id="75" idx="2"/>
              <a:endCxn id="74" idx="0"/>
            </p:cNvCxnSpPr>
            <p:nvPr/>
          </p:nvCxnSpPr>
          <p:spPr>
            <a:xfrm>
              <a:off x="6633138" y="2743200"/>
              <a:ext cx="0" cy="155448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89" name="Rectangle: Rounded Corners 88">
              <a:extLst>
                <a:ext uri="{FF2B5EF4-FFF2-40B4-BE49-F238E27FC236}">
                  <a16:creationId xmlns:a16="http://schemas.microsoft.com/office/drawing/2014/main" id="{F2C2EC4F-098F-48F8-9D9D-25C513E8D729}"/>
                </a:ext>
              </a:extLst>
            </p:cNvPr>
            <p:cNvSpPr/>
            <p:nvPr/>
          </p:nvSpPr>
          <p:spPr>
            <a:xfrm>
              <a:off x="7364658" y="3154680"/>
              <a:ext cx="173736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900" b="1" dirty="0"/>
                <a:t>Symbolic Representations</a:t>
              </a:r>
            </a:p>
          </p:txBody>
        </p:sp>
        <p:cxnSp>
          <p:nvCxnSpPr>
            <p:cNvPr id="90" name="Connector: Elbow 89">
              <a:extLst>
                <a:ext uri="{FF2B5EF4-FFF2-40B4-BE49-F238E27FC236}">
                  <a16:creationId xmlns:a16="http://schemas.microsoft.com/office/drawing/2014/main" id="{DFEB8E80-1364-40B2-9972-FDD1FD742C7F}"/>
                </a:ext>
              </a:extLst>
            </p:cNvPr>
            <p:cNvCxnSpPr>
              <a:cxnSpLocks/>
              <a:stCxn id="89" idx="0"/>
              <a:endCxn id="75" idx="3"/>
            </p:cNvCxnSpPr>
            <p:nvPr/>
          </p:nvCxnSpPr>
          <p:spPr>
            <a:xfrm rot="16200000" flipV="1">
              <a:off x="7410378" y="233172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1" name="Connector: Elbow 90">
              <a:extLst>
                <a:ext uri="{FF2B5EF4-FFF2-40B4-BE49-F238E27FC236}">
                  <a16:creationId xmlns:a16="http://schemas.microsoft.com/office/drawing/2014/main" id="{FEED45B5-F00F-4095-B034-10AC1A2766A2}"/>
                </a:ext>
              </a:extLst>
            </p:cNvPr>
            <p:cNvCxnSpPr>
              <a:cxnSpLocks/>
              <a:stCxn id="89" idx="2"/>
              <a:endCxn id="74" idx="3"/>
            </p:cNvCxnSpPr>
            <p:nvPr/>
          </p:nvCxnSpPr>
          <p:spPr>
            <a:xfrm rot="5400000">
              <a:off x="7410378" y="384048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2" name="Oval 91">
              <a:extLst>
                <a:ext uri="{FF2B5EF4-FFF2-40B4-BE49-F238E27FC236}">
                  <a16:creationId xmlns:a16="http://schemas.microsoft.com/office/drawing/2014/main" id="{77650292-5DF5-4FFB-8560-6A16A3E1CFB2}"/>
                </a:ext>
              </a:extLst>
            </p:cNvPr>
            <p:cNvSpPr/>
            <p:nvPr/>
          </p:nvSpPr>
          <p:spPr>
            <a:xfrm>
              <a:off x="347845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93" name="Oval 92">
              <a:extLst>
                <a:ext uri="{FF2B5EF4-FFF2-40B4-BE49-F238E27FC236}">
                  <a16:creationId xmlns:a16="http://schemas.microsoft.com/office/drawing/2014/main" id="{FFE2CF16-3DC2-47B5-9EDB-C0A6D8C191CD}"/>
                </a:ext>
              </a:extLst>
            </p:cNvPr>
            <p:cNvSpPr/>
            <p:nvPr/>
          </p:nvSpPr>
          <p:spPr>
            <a:xfrm>
              <a:off x="649597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94" name="Oval 93">
              <a:extLst>
                <a:ext uri="{FF2B5EF4-FFF2-40B4-BE49-F238E27FC236}">
                  <a16:creationId xmlns:a16="http://schemas.microsoft.com/office/drawing/2014/main" id="{9F48B360-7295-41FE-B0BA-0C9129B5E577}"/>
                </a:ext>
              </a:extLst>
            </p:cNvPr>
            <p:cNvSpPr/>
            <p:nvPr/>
          </p:nvSpPr>
          <p:spPr>
            <a:xfrm>
              <a:off x="3204138" y="4023359"/>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95" name="Oval 94">
              <a:extLst>
                <a:ext uri="{FF2B5EF4-FFF2-40B4-BE49-F238E27FC236}">
                  <a16:creationId xmlns:a16="http://schemas.microsoft.com/office/drawing/2014/main" id="{B8DF90E9-0631-4286-801A-7677D25FC45E}"/>
                </a:ext>
              </a:extLst>
            </p:cNvPr>
            <p:cNvSpPr/>
            <p:nvPr/>
          </p:nvSpPr>
          <p:spPr>
            <a:xfrm>
              <a:off x="6221658" y="4028545"/>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96" name="Oval 95">
              <a:extLst>
                <a:ext uri="{FF2B5EF4-FFF2-40B4-BE49-F238E27FC236}">
                  <a16:creationId xmlns:a16="http://schemas.microsoft.com/office/drawing/2014/main" id="{E18B965D-CCD0-4673-9D94-026E2D99D765}"/>
                </a:ext>
              </a:extLst>
            </p:cNvPr>
            <p:cNvSpPr/>
            <p:nvPr/>
          </p:nvSpPr>
          <p:spPr>
            <a:xfrm>
              <a:off x="4987217" y="37109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97" name="Rectangle: Rounded Corners 96">
              <a:extLst>
                <a:ext uri="{FF2B5EF4-FFF2-40B4-BE49-F238E27FC236}">
                  <a16:creationId xmlns:a16="http://schemas.microsoft.com/office/drawing/2014/main" id="{4BF08DBA-C2B9-43D3-8CEC-26EC64485F21}"/>
                </a:ext>
              </a:extLst>
            </p:cNvPr>
            <p:cNvSpPr/>
            <p:nvPr/>
          </p:nvSpPr>
          <p:spPr>
            <a:xfrm>
              <a:off x="4392858" y="5249545"/>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Procedural Knowledge</a:t>
              </a:r>
            </a:p>
          </p:txBody>
        </p:sp>
        <p:cxnSp>
          <p:nvCxnSpPr>
            <p:cNvPr id="98" name="Straight Arrow Connector 65">
              <a:extLst>
                <a:ext uri="{FF2B5EF4-FFF2-40B4-BE49-F238E27FC236}">
                  <a16:creationId xmlns:a16="http://schemas.microsoft.com/office/drawing/2014/main" id="{01499006-D8D3-425C-865C-232AA78B4FE4}"/>
                </a:ext>
              </a:extLst>
            </p:cNvPr>
            <p:cNvCxnSpPr>
              <a:cxnSpLocks/>
              <a:stCxn id="97" idx="1"/>
              <a:endCxn id="73" idx="2"/>
            </p:cNvCxnSpPr>
            <p:nvPr/>
          </p:nvCxnSpPr>
          <p:spPr>
            <a:xfrm rot="10800000">
              <a:off x="3615618" y="5029201"/>
              <a:ext cx="777240" cy="586105"/>
            </a:xfrm>
            <a:prstGeom prst="bentConnector2">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68">
              <a:extLst>
                <a:ext uri="{FF2B5EF4-FFF2-40B4-BE49-F238E27FC236}">
                  <a16:creationId xmlns:a16="http://schemas.microsoft.com/office/drawing/2014/main" id="{9C13462E-5879-4EAE-8A10-F7BFCE0A3623}"/>
                </a:ext>
              </a:extLst>
            </p:cNvPr>
            <p:cNvCxnSpPr>
              <a:cxnSpLocks/>
              <a:stCxn id="74" idx="2"/>
              <a:endCxn id="97" idx="3"/>
            </p:cNvCxnSpPr>
            <p:nvPr/>
          </p:nvCxnSpPr>
          <p:spPr>
            <a:xfrm rot="5400000">
              <a:off x="5951466" y="4933632"/>
              <a:ext cx="586105" cy="777240"/>
            </a:xfrm>
            <a:prstGeom prst="bentConnector2">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00" name="Oval 99">
              <a:extLst>
                <a:ext uri="{FF2B5EF4-FFF2-40B4-BE49-F238E27FC236}">
                  <a16:creationId xmlns:a16="http://schemas.microsoft.com/office/drawing/2014/main" id="{A78F1E4C-4F7A-48FC-BCF4-69BF96AB1EE1}"/>
                </a:ext>
              </a:extLst>
            </p:cNvPr>
            <p:cNvSpPr/>
            <p:nvPr/>
          </p:nvSpPr>
          <p:spPr>
            <a:xfrm>
              <a:off x="320413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grpSp>
      <p:sp>
        <p:nvSpPr>
          <p:cNvPr id="101" name="TextBox 100">
            <a:extLst>
              <a:ext uri="{FF2B5EF4-FFF2-40B4-BE49-F238E27FC236}">
                <a16:creationId xmlns:a16="http://schemas.microsoft.com/office/drawing/2014/main" id="{51F8C1BC-5582-4E08-BF37-7A41D2EFED92}"/>
              </a:ext>
            </a:extLst>
          </p:cNvPr>
          <p:cNvSpPr txBox="1"/>
          <p:nvPr/>
        </p:nvSpPr>
        <p:spPr>
          <a:xfrm>
            <a:off x="4162702" y="3094921"/>
            <a:ext cx="1476707" cy="400110"/>
          </a:xfrm>
          <a:prstGeom prst="rect">
            <a:avLst/>
          </a:prstGeom>
          <a:noFill/>
        </p:spPr>
        <p:txBody>
          <a:bodyPr wrap="square" rtlCol="0">
            <a:spAutoFit/>
          </a:bodyPr>
          <a:lstStyle/>
          <a:p>
            <a:r>
              <a:rPr lang="en-US" sz="2000" dirty="0"/>
              <a:t>“rotate 180”</a:t>
            </a:r>
          </a:p>
        </p:txBody>
      </p:sp>
      <p:sp>
        <p:nvSpPr>
          <p:cNvPr id="102" name="Arrow: Right 101">
            <a:extLst>
              <a:ext uri="{FF2B5EF4-FFF2-40B4-BE49-F238E27FC236}">
                <a16:creationId xmlns:a16="http://schemas.microsoft.com/office/drawing/2014/main" id="{8F9A6058-1F64-478B-AB78-1264B0C1CF5F}"/>
              </a:ext>
            </a:extLst>
          </p:cNvPr>
          <p:cNvSpPr/>
          <p:nvPr/>
        </p:nvSpPr>
        <p:spPr>
          <a:xfrm>
            <a:off x="5639409" y="3154680"/>
            <a:ext cx="67540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6C624B14-0780-4B13-BB2A-FB43FD345A88}"/>
              </a:ext>
            </a:extLst>
          </p:cNvPr>
          <p:cNvGrpSpPr/>
          <p:nvPr/>
        </p:nvGrpSpPr>
        <p:grpSpPr>
          <a:xfrm>
            <a:off x="6314596" y="3079350"/>
            <a:ext cx="4110197" cy="916043"/>
            <a:chOff x="3041224" y="3521074"/>
            <a:chExt cx="4941480" cy="916043"/>
          </a:xfrm>
        </p:grpSpPr>
        <p:sp>
          <p:nvSpPr>
            <p:cNvPr id="104" name="Rectangle: Rounded Corners 103">
              <a:extLst>
                <a:ext uri="{FF2B5EF4-FFF2-40B4-BE49-F238E27FC236}">
                  <a16:creationId xmlns:a16="http://schemas.microsoft.com/office/drawing/2014/main" id="{76EF1B1C-1E8E-4C56-9803-26450BBC39E7}"/>
                </a:ext>
              </a:extLst>
            </p:cNvPr>
            <p:cNvSpPr/>
            <p:nvPr/>
          </p:nvSpPr>
          <p:spPr>
            <a:xfrm>
              <a:off x="3041224" y="3521074"/>
              <a:ext cx="4941480" cy="9160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Working Memory</a:t>
              </a:r>
            </a:p>
          </p:txBody>
        </p:sp>
        <p:sp>
          <p:nvSpPr>
            <p:cNvPr id="105" name="Rectangle 104">
              <a:extLst>
                <a:ext uri="{FF2B5EF4-FFF2-40B4-BE49-F238E27FC236}">
                  <a16:creationId xmlns:a16="http://schemas.microsoft.com/office/drawing/2014/main" id="{2981ECEC-ECEB-48F3-8E59-14499B9403E7}"/>
                </a:ext>
              </a:extLst>
            </p:cNvPr>
            <p:cNvSpPr/>
            <p:nvPr/>
          </p:nvSpPr>
          <p:spPr>
            <a:xfrm>
              <a:off x="5037626" y="4229730"/>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grpSp>
      <p:grpSp>
        <p:nvGrpSpPr>
          <p:cNvPr id="106" name="Group 105">
            <a:extLst>
              <a:ext uri="{FF2B5EF4-FFF2-40B4-BE49-F238E27FC236}">
                <a16:creationId xmlns:a16="http://schemas.microsoft.com/office/drawing/2014/main" id="{178B6C81-B514-41D3-9587-502B23E2CF95}"/>
              </a:ext>
            </a:extLst>
          </p:cNvPr>
          <p:cNvGrpSpPr/>
          <p:nvPr/>
        </p:nvGrpSpPr>
        <p:grpSpPr>
          <a:xfrm>
            <a:off x="6899623" y="3276798"/>
            <a:ext cx="529781" cy="531450"/>
            <a:chOff x="3610544" y="3298308"/>
            <a:chExt cx="529781" cy="531450"/>
          </a:xfrm>
        </p:grpSpPr>
        <p:sp>
          <p:nvSpPr>
            <p:cNvPr id="107" name="Oval 106">
              <a:extLst>
                <a:ext uri="{FF2B5EF4-FFF2-40B4-BE49-F238E27FC236}">
                  <a16:creationId xmlns:a16="http://schemas.microsoft.com/office/drawing/2014/main" id="{CC6BE0C2-FD91-49C4-8D2C-A2E9306ABE72}"/>
                </a:ext>
              </a:extLst>
            </p:cNvPr>
            <p:cNvSpPr>
              <a:spLocks noChangeAspect="1"/>
            </p:cNvSpPr>
            <p:nvPr/>
          </p:nvSpPr>
          <p:spPr>
            <a:xfrm>
              <a:off x="3610544" y="3298308"/>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08" name="TextBox 107">
              <a:extLst>
                <a:ext uri="{FF2B5EF4-FFF2-40B4-BE49-F238E27FC236}">
                  <a16:creationId xmlns:a16="http://schemas.microsoft.com/office/drawing/2014/main" id="{FC1FB95D-C1F7-4F55-B514-CB600A60EF74}"/>
                </a:ext>
              </a:extLst>
            </p:cNvPr>
            <p:cNvSpPr txBox="1"/>
            <p:nvPr/>
          </p:nvSpPr>
          <p:spPr>
            <a:xfrm>
              <a:off x="3645460" y="3411831"/>
              <a:ext cx="471926" cy="307777"/>
            </a:xfrm>
            <a:prstGeom prst="rect">
              <a:avLst/>
            </a:prstGeom>
            <a:noFill/>
          </p:spPr>
          <p:txBody>
            <a:bodyPr wrap="square" rtlCol="0">
              <a:spAutoFit/>
            </a:bodyPr>
            <a:lstStyle/>
            <a:p>
              <a:pPr algn="ctr"/>
              <a:r>
                <a:rPr lang="en-US" sz="1400" i="1" dirty="0"/>
                <a:t>180</a:t>
              </a:r>
              <a:endParaRPr lang="en-US" sz="3200" i="1" dirty="0"/>
            </a:p>
          </p:txBody>
        </p:sp>
      </p:grpSp>
      <p:cxnSp>
        <p:nvCxnSpPr>
          <p:cNvPr id="109" name="Connector: Elbow 108">
            <a:extLst>
              <a:ext uri="{FF2B5EF4-FFF2-40B4-BE49-F238E27FC236}">
                <a16:creationId xmlns:a16="http://schemas.microsoft.com/office/drawing/2014/main" id="{A09C6C11-0ACF-44CD-B836-456461EF3E52}"/>
              </a:ext>
            </a:extLst>
          </p:cNvPr>
          <p:cNvCxnSpPr>
            <a:cxnSpLocks/>
            <a:stCxn id="107" idx="6"/>
            <a:endCxn id="105" idx="0"/>
          </p:cNvCxnSpPr>
          <p:nvPr/>
        </p:nvCxnSpPr>
        <p:spPr>
          <a:xfrm>
            <a:off x="7429404" y="3542523"/>
            <a:ext cx="922514" cy="24548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10" name="TextBox 109">
            <a:extLst>
              <a:ext uri="{FF2B5EF4-FFF2-40B4-BE49-F238E27FC236}">
                <a16:creationId xmlns:a16="http://schemas.microsoft.com/office/drawing/2014/main" id="{56D85594-47C9-4E5C-B065-FB3110706B4F}"/>
              </a:ext>
            </a:extLst>
          </p:cNvPr>
          <p:cNvSpPr txBox="1"/>
          <p:nvPr/>
        </p:nvSpPr>
        <p:spPr>
          <a:xfrm>
            <a:off x="5054600" y="3559556"/>
            <a:ext cx="584809" cy="400110"/>
          </a:xfrm>
          <a:prstGeom prst="rect">
            <a:avLst/>
          </a:prstGeom>
          <a:noFill/>
        </p:spPr>
        <p:txBody>
          <a:bodyPr wrap="square" rtlCol="0">
            <a:spAutoFit/>
          </a:bodyPr>
          <a:lstStyle/>
          <a:p>
            <a:r>
              <a:rPr lang="en-US" sz="2000" dirty="0"/>
              <a:t>“w”</a:t>
            </a:r>
          </a:p>
        </p:txBody>
      </p:sp>
      <p:sp>
        <p:nvSpPr>
          <p:cNvPr id="111" name="Arrow: Right 110">
            <a:extLst>
              <a:ext uri="{FF2B5EF4-FFF2-40B4-BE49-F238E27FC236}">
                <a16:creationId xmlns:a16="http://schemas.microsoft.com/office/drawing/2014/main" id="{9A6C0F4F-1EA1-4EF8-8EFB-C948BF3BE295}"/>
              </a:ext>
            </a:extLst>
          </p:cNvPr>
          <p:cNvSpPr/>
          <p:nvPr/>
        </p:nvSpPr>
        <p:spPr>
          <a:xfrm>
            <a:off x="5639409" y="3619315"/>
            <a:ext cx="67540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12" name="Group 111">
            <a:extLst>
              <a:ext uri="{FF2B5EF4-FFF2-40B4-BE49-F238E27FC236}">
                <a16:creationId xmlns:a16="http://schemas.microsoft.com/office/drawing/2014/main" id="{1B386511-DD3D-4E35-9C33-974F14030FAF}"/>
              </a:ext>
            </a:extLst>
          </p:cNvPr>
          <p:cNvGrpSpPr/>
          <p:nvPr/>
        </p:nvGrpSpPr>
        <p:grpSpPr>
          <a:xfrm>
            <a:off x="9274432" y="3276798"/>
            <a:ext cx="529781" cy="531450"/>
            <a:chOff x="3610544" y="3271409"/>
            <a:chExt cx="529781" cy="531450"/>
          </a:xfrm>
        </p:grpSpPr>
        <p:sp>
          <p:nvSpPr>
            <p:cNvPr id="113" name="Oval 112">
              <a:extLst>
                <a:ext uri="{FF2B5EF4-FFF2-40B4-BE49-F238E27FC236}">
                  <a16:creationId xmlns:a16="http://schemas.microsoft.com/office/drawing/2014/main" id="{7E8588BC-8CC0-41A2-AA65-A403D86D1085}"/>
                </a:ext>
              </a:extLst>
            </p:cNvPr>
            <p:cNvSpPr>
              <a:spLocks noChangeAspect="1"/>
            </p:cNvSpPr>
            <p:nvPr/>
          </p:nvSpPr>
          <p:spPr>
            <a:xfrm>
              <a:off x="3610544" y="3271409"/>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4" name="TextBox 113">
              <a:extLst>
                <a:ext uri="{FF2B5EF4-FFF2-40B4-BE49-F238E27FC236}">
                  <a16:creationId xmlns:a16="http://schemas.microsoft.com/office/drawing/2014/main" id="{D4D3E9A3-B13E-4BC5-B366-E2E1992A378A}"/>
                </a:ext>
              </a:extLst>
            </p:cNvPr>
            <p:cNvSpPr txBox="1"/>
            <p:nvPr/>
          </p:nvSpPr>
          <p:spPr>
            <a:xfrm>
              <a:off x="3645460" y="3411831"/>
              <a:ext cx="471926" cy="338554"/>
            </a:xfrm>
            <a:prstGeom prst="rect">
              <a:avLst/>
            </a:prstGeom>
            <a:noFill/>
          </p:spPr>
          <p:txBody>
            <a:bodyPr wrap="square" rtlCol="0">
              <a:spAutoFit/>
            </a:bodyPr>
            <a:lstStyle/>
            <a:p>
              <a:pPr algn="ctr"/>
              <a:r>
                <a:rPr lang="en-US" sz="1600" i="1" dirty="0"/>
                <a:t>w</a:t>
              </a:r>
              <a:endParaRPr lang="en-US" sz="3600" i="1" dirty="0"/>
            </a:p>
          </p:txBody>
        </p:sp>
      </p:grpSp>
      <p:cxnSp>
        <p:nvCxnSpPr>
          <p:cNvPr id="115" name="Connector: Elbow 114">
            <a:extLst>
              <a:ext uri="{FF2B5EF4-FFF2-40B4-BE49-F238E27FC236}">
                <a16:creationId xmlns:a16="http://schemas.microsoft.com/office/drawing/2014/main" id="{43F7BD41-1E9E-4227-A744-7F5498A997AA}"/>
              </a:ext>
            </a:extLst>
          </p:cNvPr>
          <p:cNvCxnSpPr>
            <a:cxnSpLocks/>
            <a:stCxn id="113" idx="2"/>
            <a:endCxn id="105" idx="0"/>
          </p:cNvCxnSpPr>
          <p:nvPr/>
        </p:nvCxnSpPr>
        <p:spPr>
          <a:xfrm rot="10800000" flipV="1">
            <a:off x="8351918" y="3542522"/>
            <a:ext cx="922514" cy="24548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16" name="Rectangle: Rounded Corners 115">
            <a:extLst>
              <a:ext uri="{FF2B5EF4-FFF2-40B4-BE49-F238E27FC236}">
                <a16:creationId xmlns:a16="http://schemas.microsoft.com/office/drawing/2014/main" id="{BC5873ED-BAE7-4AA5-BC24-1F5789E1D796}"/>
              </a:ext>
            </a:extLst>
          </p:cNvPr>
          <p:cNvSpPr/>
          <p:nvPr/>
        </p:nvSpPr>
        <p:spPr>
          <a:xfrm>
            <a:off x="1508092" y="3995390"/>
            <a:ext cx="1739492" cy="2123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grpSp>
        <p:nvGrpSpPr>
          <p:cNvPr id="117" name="Group 116">
            <a:extLst>
              <a:ext uri="{FF2B5EF4-FFF2-40B4-BE49-F238E27FC236}">
                <a16:creationId xmlns:a16="http://schemas.microsoft.com/office/drawing/2014/main" id="{555F3701-9774-483B-A12D-9F89CD8F3823}"/>
              </a:ext>
            </a:extLst>
          </p:cNvPr>
          <p:cNvGrpSpPr/>
          <p:nvPr/>
        </p:nvGrpSpPr>
        <p:grpSpPr>
          <a:xfrm>
            <a:off x="7357782" y="3995393"/>
            <a:ext cx="1866900" cy="2256631"/>
            <a:chOff x="8645856" y="3427435"/>
            <a:chExt cx="1866900" cy="2256631"/>
          </a:xfrm>
        </p:grpSpPr>
        <p:sp>
          <p:nvSpPr>
            <p:cNvPr id="118" name="Rectangle: Rounded Corners 117">
              <a:extLst>
                <a:ext uri="{FF2B5EF4-FFF2-40B4-BE49-F238E27FC236}">
                  <a16:creationId xmlns:a16="http://schemas.microsoft.com/office/drawing/2014/main" id="{AB74D34C-9F00-4C2C-B10C-985DFFD12B1C}"/>
                </a:ext>
              </a:extLst>
            </p:cNvPr>
            <p:cNvSpPr/>
            <p:nvPr/>
          </p:nvSpPr>
          <p:spPr>
            <a:xfrm>
              <a:off x="8645856" y="3427435"/>
              <a:ext cx="1866900" cy="225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Long-term Memory</a:t>
              </a:r>
            </a:p>
          </p:txBody>
        </p:sp>
        <p:pic>
          <p:nvPicPr>
            <p:cNvPr id="119" name="Picture 118" descr="Icon&#10;&#10;Description automatically generated">
              <a:extLst>
                <a:ext uri="{FF2B5EF4-FFF2-40B4-BE49-F238E27FC236}">
                  <a16:creationId xmlns:a16="http://schemas.microsoft.com/office/drawing/2014/main" id="{D2EACC2D-95F5-40B1-B1F9-C933E68F8464}"/>
                </a:ext>
              </a:extLst>
            </p:cNvPr>
            <p:cNvPicPr>
              <a:picLocks noChangeAspect="1"/>
            </p:cNvPicPr>
            <p:nvPr/>
          </p:nvPicPr>
          <p:blipFill rotWithShape="1">
            <a:blip r:embed="rId2">
              <a:extLst>
                <a:ext uri="{28A0092B-C50C-407E-A947-70E740481C1C}">
                  <a14:useLocalDpi xmlns:a14="http://schemas.microsoft.com/office/drawing/2010/main" val="0"/>
                </a:ext>
              </a:extLst>
            </a:blip>
            <a:srcRect l="23265" t="35765" r="31735" b="19235"/>
            <a:stretch/>
          </p:blipFill>
          <p:spPr>
            <a:xfrm>
              <a:off x="9579305" y="4922294"/>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20" name="Rectangle 119">
              <a:extLst>
                <a:ext uri="{FF2B5EF4-FFF2-40B4-BE49-F238E27FC236}">
                  <a16:creationId xmlns:a16="http://schemas.microsoft.com/office/drawing/2014/main" id="{129263F1-BD5A-40D9-884E-6952660CA0E0}"/>
                </a:ext>
              </a:extLst>
            </p:cNvPr>
            <p:cNvSpPr/>
            <p:nvPr/>
          </p:nvSpPr>
          <p:spPr>
            <a:xfrm>
              <a:off x="8724493" y="4050121"/>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w</a:t>
              </a:r>
            </a:p>
          </p:txBody>
        </p:sp>
        <p:sp>
          <p:nvSpPr>
            <p:cNvPr id="121" name="Rectangle 120">
              <a:extLst>
                <a:ext uri="{FF2B5EF4-FFF2-40B4-BE49-F238E27FC236}">
                  <a16:creationId xmlns:a16="http://schemas.microsoft.com/office/drawing/2014/main" id="{6EE2F58E-C73A-4D93-A897-CA5816513D74}"/>
                </a:ext>
              </a:extLst>
            </p:cNvPr>
            <p:cNvSpPr/>
            <p:nvPr/>
          </p:nvSpPr>
          <p:spPr>
            <a:xfrm>
              <a:off x="8724492" y="4769560"/>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O</a:t>
              </a:r>
            </a:p>
          </p:txBody>
        </p:sp>
        <p:sp>
          <p:nvSpPr>
            <p:cNvPr id="122" name="Rectangle 121">
              <a:extLst>
                <a:ext uri="{FF2B5EF4-FFF2-40B4-BE49-F238E27FC236}">
                  <a16:creationId xmlns:a16="http://schemas.microsoft.com/office/drawing/2014/main" id="{FACA9898-75D1-45F2-AC78-0EE733119937}"/>
                </a:ext>
              </a:extLst>
            </p:cNvPr>
            <p:cNvSpPr/>
            <p:nvPr/>
          </p:nvSpPr>
          <p:spPr>
            <a:xfrm>
              <a:off x="8782928" y="4101078"/>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23" name="Picture 122" descr="Graphical user interface&#10;&#10;Description automatically generated with medium confidence">
              <a:extLst>
                <a:ext uri="{FF2B5EF4-FFF2-40B4-BE49-F238E27FC236}">
                  <a16:creationId xmlns:a16="http://schemas.microsoft.com/office/drawing/2014/main" id="{543C9AFF-3CC3-4A4C-86F2-30C85D03A1D5}"/>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9579305" y="4162491"/>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24" name="Rectangle 123">
              <a:extLst>
                <a:ext uri="{FF2B5EF4-FFF2-40B4-BE49-F238E27FC236}">
                  <a16:creationId xmlns:a16="http://schemas.microsoft.com/office/drawing/2014/main" id="{E9C4C649-2057-4294-96CE-657FB1DB7015}"/>
                </a:ext>
              </a:extLst>
            </p:cNvPr>
            <p:cNvSpPr/>
            <p:nvPr/>
          </p:nvSpPr>
          <p:spPr>
            <a:xfrm>
              <a:off x="8792204" y="4843294"/>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27" name="Arrow: Right 126">
            <a:extLst>
              <a:ext uri="{FF2B5EF4-FFF2-40B4-BE49-F238E27FC236}">
                <a16:creationId xmlns:a16="http://schemas.microsoft.com/office/drawing/2014/main" id="{1FAC31BE-D5EC-4155-9994-DCB86C9A1760}"/>
              </a:ext>
            </a:extLst>
          </p:cNvPr>
          <p:cNvSpPr/>
          <p:nvPr/>
        </p:nvSpPr>
        <p:spPr>
          <a:xfrm flipH="1">
            <a:off x="5724157" y="4942170"/>
            <a:ext cx="1633623"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22DB4BEB-32AE-4D23-BF9E-7F307F612289}"/>
              </a:ext>
            </a:extLst>
          </p:cNvPr>
          <p:cNvGrpSpPr/>
          <p:nvPr/>
        </p:nvGrpSpPr>
        <p:grpSpPr>
          <a:xfrm>
            <a:off x="1928127" y="4805010"/>
            <a:ext cx="822960" cy="822960"/>
            <a:chOff x="1743106" y="5312833"/>
            <a:chExt cx="822960" cy="822960"/>
          </a:xfrm>
        </p:grpSpPr>
        <p:sp>
          <p:nvSpPr>
            <p:cNvPr id="130" name="Oval 129">
              <a:extLst>
                <a:ext uri="{FF2B5EF4-FFF2-40B4-BE49-F238E27FC236}">
                  <a16:creationId xmlns:a16="http://schemas.microsoft.com/office/drawing/2014/main" id="{633E0CA5-5CCE-4CC1-8B58-E0E83EE45F2B}"/>
                </a:ext>
              </a:extLst>
            </p:cNvPr>
            <p:cNvSpPr/>
            <p:nvPr/>
          </p:nvSpPr>
          <p:spPr>
            <a:xfrm>
              <a:off x="1743106" y="5312833"/>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31" name="Picture 130" descr="Graphical user interface&#10;&#10;Description automatically generated with medium confidence">
              <a:extLst>
                <a:ext uri="{FF2B5EF4-FFF2-40B4-BE49-F238E27FC236}">
                  <a16:creationId xmlns:a16="http://schemas.microsoft.com/office/drawing/2014/main" id="{54DB38B9-49A1-4341-964F-4D70D329FE96}"/>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1880266" y="544369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sp>
        <p:nvSpPr>
          <p:cNvPr id="136" name="Rectangle: Rounded Corners 135">
            <a:extLst>
              <a:ext uri="{FF2B5EF4-FFF2-40B4-BE49-F238E27FC236}">
                <a16:creationId xmlns:a16="http://schemas.microsoft.com/office/drawing/2014/main" id="{CDC532B1-72E5-4942-AA94-B18F8CC47041}"/>
              </a:ext>
            </a:extLst>
          </p:cNvPr>
          <p:cNvSpPr/>
          <p:nvPr/>
        </p:nvSpPr>
        <p:spPr>
          <a:xfrm>
            <a:off x="7105406" y="3995390"/>
            <a:ext cx="1739492" cy="21234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sp>
        <p:nvSpPr>
          <p:cNvPr id="137" name="Arrow: Right 136">
            <a:extLst>
              <a:ext uri="{FF2B5EF4-FFF2-40B4-BE49-F238E27FC236}">
                <a16:creationId xmlns:a16="http://schemas.microsoft.com/office/drawing/2014/main" id="{E894BA52-2324-4F36-BB30-05955230C293}"/>
              </a:ext>
            </a:extLst>
          </p:cNvPr>
          <p:cNvSpPr/>
          <p:nvPr/>
        </p:nvSpPr>
        <p:spPr>
          <a:xfrm>
            <a:off x="5921924" y="4942170"/>
            <a:ext cx="1183482"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845B8BF3-DECF-4B02-9833-E10A436C7C93}"/>
              </a:ext>
            </a:extLst>
          </p:cNvPr>
          <p:cNvGrpSpPr/>
          <p:nvPr/>
        </p:nvGrpSpPr>
        <p:grpSpPr>
          <a:xfrm>
            <a:off x="7561881" y="4805010"/>
            <a:ext cx="822960" cy="822960"/>
            <a:chOff x="1743106" y="5312833"/>
            <a:chExt cx="822960" cy="822960"/>
          </a:xfrm>
        </p:grpSpPr>
        <p:sp>
          <p:nvSpPr>
            <p:cNvPr id="139" name="Oval 138">
              <a:extLst>
                <a:ext uri="{FF2B5EF4-FFF2-40B4-BE49-F238E27FC236}">
                  <a16:creationId xmlns:a16="http://schemas.microsoft.com/office/drawing/2014/main" id="{401E802F-4E07-439D-B74A-2791F6EBACAA}"/>
                </a:ext>
              </a:extLst>
            </p:cNvPr>
            <p:cNvSpPr/>
            <p:nvPr/>
          </p:nvSpPr>
          <p:spPr>
            <a:xfrm>
              <a:off x="1743106" y="5312833"/>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140" name="Picture 139" descr="Graphical user interface&#10;&#10;Description automatically generated with medium confidence">
              <a:extLst>
                <a:ext uri="{FF2B5EF4-FFF2-40B4-BE49-F238E27FC236}">
                  <a16:creationId xmlns:a16="http://schemas.microsoft.com/office/drawing/2014/main" id="{9628D1FA-8646-4FEA-B61A-21247D83DD71}"/>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a:off x="1880266" y="544369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141" name="Group 140">
            <a:extLst>
              <a:ext uri="{FF2B5EF4-FFF2-40B4-BE49-F238E27FC236}">
                <a16:creationId xmlns:a16="http://schemas.microsoft.com/office/drawing/2014/main" id="{3C5209CD-9134-43BA-ABBC-58F39B24EB8D}"/>
              </a:ext>
            </a:extLst>
          </p:cNvPr>
          <p:cNvGrpSpPr/>
          <p:nvPr/>
        </p:nvGrpSpPr>
        <p:grpSpPr>
          <a:xfrm>
            <a:off x="1383179" y="3985228"/>
            <a:ext cx="1866900" cy="2256631"/>
            <a:chOff x="8645856" y="3427435"/>
            <a:chExt cx="1866900" cy="2256631"/>
          </a:xfrm>
        </p:grpSpPr>
        <p:sp>
          <p:nvSpPr>
            <p:cNvPr id="142" name="Rectangle: Rounded Corners 141">
              <a:extLst>
                <a:ext uri="{FF2B5EF4-FFF2-40B4-BE49-F238E27FC236}">
                  <a16:creationId xmlns:a16="http://schemas.microsoft.com/office/drawing/2014/main" id="{C6247AF8-510F-4EC7-9A4E-72A56A7EDAC3}"/>
                </a:ext>
              </a:extLst>
            </p:cNvPr>
            <p:cNvSpPr/>
            <p:nvPr/>
          </p:nvSpPr>
          <p:spPr>
            <a:xfrm>
              <a:off x="8645856" y="3427435"/>
              <a:ext cx="1866900" cy="225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Long-term Memory</a:t>
              </a:r>
            </a:p>
          </p:txBody>
        </p:sp>
        <p:pic>
          <p:nvPicPr>
            <p:cNvPr id="143" name="Picture 142" descr="Icon&#10;&#10;Description automatically generated">
              <a:extLst>
                <a:ext uri="{FF2B5EF4-FFF2-40B4-BE49-F238E27FC236}">
                  <a16:creationId xmlns:a16="http://schemas.microsoft.com/office/drawing/2014/main" id="{30469D2D-B8F2-4F62-B970-39A1773D5A06}"/>
                </a:ext>
              </a:extLst>
            </p:cNvPr>
            <p:cNvPicPr>
              <a:picLocks noChangeAspect="1"/>
            </p:cNvPicPr>
            <p:nvPr/>
          </p:nvPicPr>
          <p:blipFill rotWithShape="1">
            <a:blip r:embed="rId2">
              <a:extLst>
                <a:ext uri="{28A0092B-C50C-407E-A947-70E740481C1C}">
                  <a14:useLocalDpi xmlns:a14="http://schemas.microsoft.com/office/drawing/2010/main" val="0"/>
                </a:ext>
              </a:extLst>
            </a:blip>
            <a:srcRect l="23265" t="35765" r="31735" b="19235"/>
            <a:stretch/>
          </p:blipFill>
          <p:spPr>
            <a:xfrm>
              <a:off x="9579305" y="4922294"/>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44" name="Rectangle 143">
              <a:extLst>
                <a:ext uri="{FF2B5EF4-FFF2-40B4-BE49-F238E27FC236}">
                  <a16:creationId xmlns:a16="http://schemas.microsoft.com/office/drawing/2014/main" id="{354B5F05-5D03-4F01-B106-19919BACE404}"/>
                </a:ext>
              </a:extLst>
            </p:cNvPr>
            <p:cNvSpPr/>
            <p:nvPr/>
          </p:nvSpPr>
          <p:spPr>
            <a:xfrm>
              <a:off x="8724493" y="4050121"/>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m</a:t>
              </a:r>
            </a:p>
          </p:txBody>
        </p:sp>
        <p:sp>
          <p:nvSpPr>
            <p:cNvPr id="145" name="Rectangle 144">
              <a:extLst>
                <a:ext uri="{FF2B5EF4-FFF2-40B4-BE49-F238E27FC236}">
                  <a16:creationId xmlns:a16="http://schemas.microsoft.com/office/drawing/2014/main" id="{7E0A13E7-0108-44BB-9FB3-6D5EFA760A29}"/>
                </a:ext>
              </a:extLst>
            </p:cNvPr>
            <p:cNvSpPr/>
            <p:nvPr/>
          </p:nvSpPr>
          <p:spPr>
            <a:xfrm>
              <a:off x="8724492" y="4769560"/>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O</a:t>
              </a:r>
            </a:p>
          </p:txBody>
        </p:sp>
        <p:sp>
          <p:nvSpPr>
            <p:cNvPr id="146" name="Rectangle 145">
              <a:extLst>
                <a:ext uri="{FF2B5EF4-FFF2-40B4-BE49-F238E27FC236}">
                  <a16:creationId xmlns:a16="http://schemas.microsoft.com/office/drawing/2014/main" id="{A771CABA-125D-4679-8830-9B3F6923F825}"/>
                </a:ext>
              </a:extLst>
            </p:cNvPr>
            <p:cNvSpPr/>
            <p:nvPr/>
          </p:nvSpPr>
          <p:spPr>
            <a:xfrm>
              <a:off x="8782928" y="4101078"/>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47" name="Picture 146" descr="Graphical user interface&#10;&#10;Description automatically generated with medium confidence">
              <a:extLst>
                <a:ext uri="{FF2B5EF4-FFF2-40B4-BE49-F238E27FC236}">
                  <a16:creationId xmlns:a16="http://schemas.microsoft.com/office/drawing/2014/main" id="{A97F2A89-3144-4178-BCBE-8C71D71E4F08}"/>
                </a:ext>
              </a:extLst>
            </p:cNvPr>
            <p:cNvPicPr>
              <a:picLocks noChangeAspect="1"/>
            </p:cNvPicPr>
            <p:nvPr/>
          </p:nvPicPr>
          <p:blipFill rotWithShape="1">
            <a:blip r:embed="rId3">
              <a:extLst>
                <a:ext uri="{28A0092B-C50C-407E-A947-70E740481C1C}">
                  <a14:useLocalDpi xmlns:a14="http://schemas.microsoft.com/office/drawing/2010/main" val="0"/>
                </a:ext>
              </a:extLst>
            </a:blip>
            <a:srcRect l="26251" t="36146" r="28749" b="18854"/>
            <a:stretch/>
          </p:blipFill>
          <p:spPr>
            <a:xfrm rot="10800000">
              <a:off x="9579305" y="4162491"/>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48" name="Rectangle 147">
              <a:extLst>
                <a:ext uri="{FF2B5EF4-FFF2-40B4-BE49-F238E27FC236}">
                  <a16:creationId xmlns:a16="http://schemas.microsoft.com/office/drawing/2014/main" id="{57D8D7B4-DB2E-4FEF-96CD-1AA485BE5CB7}"/>
                </a:ext>
              </a:extLst>
            </p:cNvPr>
            <p:cNvSpPr/>
            <p:nvPr/>
          </p:nvSpPr>
          <p:spPr>
            <a:xfrm>
              <a:off x="8792204" y="4843294"/>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grpSp>
        <p:nvGrpSpPr>
          <p:cNvPr id="152" name="Group 151">
            <a:extLst>
              <a:ext uri="{FF2B5EF4-FFF2-40B4-BE49-F238E27FC236}">
                <a16:creationId xmlns:a16="http://schemas.microsoft.com/office/drawing/2014/main" id="{78E4513C-4170-4334-846D-A2151C98E8D9}"/>
              </a:ext>
            </a:extLst>
          </p:cNvPr>
          <p:cNvGrpSpPr/>
          <p:nvPr/>
        </p:nvGrpSpPr>
        <p:grpSpPr>
          <a:xfrm>
            <a:off x="3867193" y="3278484"/>
            <a:ext cx="529781" cy="531450"/>
            <a:chOff x="3610544" y="3271409"/>
            <a:chExt cx="529781" cy="531450"/>
          </a:xfrm>
        </p:grpSpPr>
        <p:sp>
          <p:nvSpPr>
            <p:cNvPr id="153" name="Oval 152">
              <a:extLst>
                <a:ext uri="{FF2B5EF4-FFF2-40B4-BE49-F238E27FC236}">
                  <a16:creationId xmlns:a16="http://schemas.microsoft.com/office/drawing/2014/main" id="{2F198139-3786-46CF-B26C-8183D5CAD313}"/>
                </a:ext>
              </a:extLst>
            </p:cNvPr>
            <p:cNvSpPr>
              <a:spLocks noChangeAspect="1"/>
            </p:cNvSpPr>
            <p:nvPr/>
          </p:nvSpPr>
          <p:spPr>
            <a:xfrm>
              <a:off x="3610544" y="3271409"/>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54" name="TextBox 153">
              <a:extLst>
                <a:ext uri="{FF2B5EF4-FFF2-40B4-BE49-F238E27FC236}">
                  <a16:creationId xmlns:a16="http://schemas.microsoft.com/office/drawing/2014/main" id="{AE8C3334-434F-45C8-8416-EAFA4477A9BE}"/>
                </a:ext>
              </a:extLst>
            </p:cNvPr>
            <p:cNvSpPr txBox="1"/>
            <p:nvPr/>
          </p:nvSpPr>
          <p:spPr>
            <a:xfrm>
              <a:off x="3645460" y="3411831"/>
              <a:ext cx="471926" cy="338554"/>
            </a:xfrm>
            <a:prstGeom prst="rect">
              <a:avLst/>
            </a:prstGeom>
            <a:noFill/>
          </p:spPr>
          <p:txBody>
            <a:bodyPr wrap="square" rtlCol="0">
              <a:spAutoFit/>
            </a:bodyPr>
            <a:lstStyle/>
            <a:p>
              <a:pPr algn="ctr"/>
              <a:r>
                <a:rPr lang="en-US" sz="1600" i="1" dirty="0"/>
                <a:t>m</a:t>
              </a:r>
              <a:endParaRPr lang="en-US" sz="3600" i="1" dirty="0"/>
            </a:p>
          </p:txBody>
        </p:sp>
      </p:grpSp>
      <p:cxnSp>
        <p:nvCxnSpPr>
          <p:cNvPr id="155" name="Connector: Elbow 154">
            <a:extLst>
              <a:ext uri="{FF2B5EF4-FFF2-40B4-BE49-F238E27FC236}">
                <a16:creationId xmlns:a16="http://schemas.microsoft.com/office/drawing/2014/main" id="{C8E468C4-D1EC-4F9E-B9DB-217715F804E8}"/>
              </a:ext>
            </a:extLst>
          </p:cNvPr>
          <p:cNvCxnSpPr>
            <a:cxnSpLocks/>
            <a:endCxn id="153" idx="6"/>
          </p:cNvCxnSpPr>
          <p:nvPr/>
        </p:nvCxnSpPr>
        <p:spPr>
          <a:xfrm rot="16200000" flipV="1">
            <a:off x="4736336" y="3204848"/>
            <a:ext cx="243797" cy="92251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157" name="Arrow: Right 156">
            <a:extLst>
              <a:ext uri="{FF2B5EF4-FFF2-40B4-BE49-F238E27FC236}">
                <a16:creationId xmlns:a16="http://schemas.microsoft.com/office/drawing/2014/main" id="{1DB9FA71-4DB7-400C-822A-050B54A9DBBE}"/>
              </a:ext>
            </a:extLst>
          </p:cNvPr>
          <p:cNvSpPr/>
          <p:nvPr/>
        </p:nvSpPr>
        <p:spPr>
          <a:xfrm rot="10800000">
            <a:off x="5921439" y="4944566"/>
            <a:ext cx="1183482"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8" name="Arrow: Right 157">
            <a:extLst>
              <a:ext uri="{FF2B5EF4-FFF2-40B4-BE49-F238E27FC236}">
                <a16:creationId xmlns:a16="http://schemas.microsoft.com/office/drawing/2014/main" id="{E3E398D5-539E-4C50-8149-783D26DD7EA8}"/>
              </a:ext>
            </a:extLst>
          </p:cNvPr>
          <p:cNvSpPr/>
          <p:nvPr/>
        </p:nvSpPr>
        <p:spPr>
          <a:xfrm rot="16200000" flipH="1">
            <a:off x="4462158" y="4699214"/>
            <a:ext cx="1681051"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9" name="TextBox 158">
            <a:extLst>
              <a:ext uri="{FF2B5EF4-FFF2-40B4-BE49-F238E27FC236}">
                <a16:creationId xmlns:a16="http://schemas.microsoft.com/office/drawing/2014/main" id="{88ADBD03-030D-48D8-B14B-2284D6DC3746}"/>
              </a:ext>
            </a:extLst>
          </p:cNvPr>
          <p:cNvSpPr txBox="1"/>
          <p:nvPr/>
        </p:nvSpPr>
        <p:spPr>
          <a:xfrm>
            <a:off x="4889804" y="5634819"/>
            <a:ext cx="914400" cy="584775"/>
          </a:xfrm>
          <a:prstGeom prst="rect">
            <a:avLst/>
          </a:prstGeom>
          <a:noFill/>
        </p:spPr>
        <p:txBody>
          <a:bodyPr wrap="square" rtlCol="0">
            <a:spAutoFit/>
          </a:bodyPr>
          <a:lstStyle/>
          <a:p>
            <a:r>
              <a:rPr lang="en-US" sz="3200" dirty="0"/>
              <a:t>“m”</a:t>
            </a:r>
          </a:p>
        </p:txBody>
      </p:sp>
      <p:cxnSp>
        <p:nvCxnSpPr>
          <p:cNvPr id="160" name="Straight Arrow Connector 159">
            <a:extLst>
              <a:ext uri="{FF2B5EF4-FFF2-40B4-BE49-F238E27FC236}">
                <a16:creationId xmlns:a16="http://schemas.microsoft.com/office/drawing/2014/main" id="{C7FED49E-B0DC-4202-8FF1-2E242C6B1B22}"/>
              </a:ext>
            </a:extLst>
          </p:cNvPr>
          <p:cNvCxnSpPr>
            <a:cxnSpLocks/>
          </p:cNvCxnSpPr>
          <p:nvPr/>
        </p:nvCxnSpPr>
        <p:spPr>
          <a:xfrm>
            <a:off x="9133288" y="785004"/>
            <a:ext cx="954512" cy="979899"/>
          </a:xfrm>
          <a:prstGeom prst="straightConnector1">
            <a:avLst/>
          </a:prstGeom>
          <a:ln w="101600" cmpd="dbl">
            <a:solidFill>
              <a:schemeClr val="tx1"/>
            </a:solidFill>
            <a:headEnd type="none"/>
            <a:tailEnd type="triangle"/>
          </a:ln>
        </p:spPr>
        <p:style>
          <a:lnRef idx="3">
            <a:schemeClr val="dk1"/>
          </a:lnRef>
          <a:fillRef idx="0">
            <a:schemeClr val="dk1"/>
          </a:fillRef>
          <a:effectRef idx="2">
            <a:schemeClr val="dk1"/>
          </a:effectRef>
          <a:fontRef idx="minor">
            <a:schemeClr val="tx1"/>
          </a:fontRef>
        </p:style>
      </p:cxnSp>
      <p:cxnSp>
        <p:nvCxnSpPr>
          <p:cNvPr id="161" name="Straight Arrow Connector 160">
            <a:extLst>
              <a:ext uri="{FF2B5EF4-FFF2-40B4-BE49-F238E27FC236}">
                <a16:creationId xmlns:a16="http://schemas.microsoft.com/office/drawing/2014/main" id="{95C1C186-9898-400C-8012-497D3658DF28}"/>
              </a:ext>
            </a:extLst>
          </p:cNvPr>
          <p:cNvCxnSpPr>
            <a:cxnSpLocks/>
          </p:cNvCxnSpPr>
          <p:nvPr/>
        </p:nvCxnSpPr>
        <p:spPr>
          <a:xfrm>
            <a:off x="9146795" y="1954740"/>
            <a:ext cx="924509" cy="0"/>
          </a:xfrm>
          <a:prstGeom prst="straightConnector1">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sp>
        <p:nvSpPr>
          <p:cNvPr id="162" name="Oval 161">
            <a:extLst>
              <a:ext uri="{FF2B5EF4-FFF2-40B4-BE49-F238E27FC236}">
                <a16:creationId xmlns:a16="http://schemas.microsoft.com/office/drawing/2014/main" id="{970EEDB8-D274-4920-9DDA-52657C2049C1}"/>
              </a:ext>
            </a:extLst>
          </p:cNvPr>
          <p:cNvSpPr/>
          <p:nvPr/>
        </p:nvSpPr>
        <p:spPr>
          <a:xfrm>
            <a:off x="9527474" y="1732801"/>
            <a:ext cx="163149" cy="16314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cxnSp>
        <p:nvCxnSpPr>
          <p:cNvPr id="163" name="Straight Arrow Connector 162">
            <a:extLst>
              <a:ext uri="{FF2B5EF4-FFF2-40B4-BE49-F238E27FC236}">
                <a16:creationId xmlns:a16="http://schemas.microsoft.com/office/drawing/2014/main" id="{3533C708-7CD4-4F46-8F43-71BB78994E06}"/>
              </a:ext>
            </a:extLst>
          </p:cNvPr>
          <p:cNvCxnSpPr>
            <a:cxnSpLocks/>
          </p:cNvCxnSpPr>
          <p:nvPr/>
        </p:nvCxnSpPr>
        <p:spPr>
          <a:xfrm>
            <a:off x="9146794" y="1954740"/>
            <a:ext cx="924509" cy="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56" name="TextBox 155">
            <a:extLst>
              <a:ext uri="{FF2B5EF4-FFF2-40B4-BE49-F238E27FC236}">
                <a16:creationId xmlns:a16="http://schemas.microsoft.com/office/drawing/2014/main" id="{301EC1D1-31C9-4BE8-9F90-DC0A1561A4DD}"/>
              </a:ext>
            </a:extLst>
          </p:cNvPr>
          <p:cNvSpPr txBox="1"/>
          <p:nvPr/>
        </p:nvSpPr>
        <p:spPr>
          <a:xfrm>
            <a:off x="10261644" y="4230726"/>
            <a:ext cx="1143515" cy="646331"/>
          </a:xfrm>
          <a:prstGeom prst="rect">
            <a:avLst/>
          </a:prstGeom>
          <a:noFill/>
        </p:spPr>
        <p:txBody>
          <a:bodyPr wrap="square" rtlCol="0">
            <a:spAutoFit/>
          </a:bodyPr>
          <a:lstStyle/>
          <a:p>
            <a:r>
              <a:rPr lang="en-US" dirty="0"/>
              <a:t>~94% accuracy</a:t>
            </a:r>
          </a:p>
        </p:txBody>
      </p:sp>
    </p:spTree>
    <p:extLst>
      <p:ext uri="{BB962C8B-B14F-4D97-AF65-F5344CB8AC3E}">
        <p14:creationId xmlns:p14="http://schemas.microsoft.com/office/powerpoint/2010/main" val="2693300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1"/>
                                        </p:tgtEl>
                                      </p:cBhvr>
                                    </p:animEffect>
                                    <p:set>
                                      <p:cBhvr>
                                        <p:cTn id="7" dur="1" fill="hold">
                                          <p:stCondLst>
                                            <p:cond delay="499"/>
                                          </p:stCondLst>
                                        </p:cTn>
                                        <p:tgtEl>
                                          <p:spTgt spid="101"/>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02"/>
                                        </p:tgtEl>
                                      </p:cBhvr>
                                    </p:animEffect>
                                    <p:set>
                                      <p:cBhvr>
                                        <p:cTn id="10" dur="1" fill="hold">
                                          <p:stCondLst>
                                            <p:cond delay="499"/>
                                          </p:stCondLst>
                                        </p:cTn>
                                        <p:tgtEl>
                                          <p:spTgt spid="10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0"/>
                                        </p:tgtEl>
                                      </p:cBhvr>
                                    </p:animEffect>
                                    <p:set>
                                      <p:cBhvr>
                                        <p:cTn id="13" dur="1" fill="hold">
                                          <p:stCondLst>
                                            <p:cond delay="499"/>
                                          </p:stCondLst>
                                        </p:cTn>
                                        <p:tgtEl>
                                          <p:spTgt spid="11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11"/>
                                        </p:tgtEl>
                                      </p:cBhvr>
                                    </p:animEffect>
                                    <p:set>
                                      <p:cBhvr>
                                        <p:cTn id="16" dur="1" fill="hold">
                                          <p:stCondLst>
                                            <p:cond delay="499"/>
                                          </p:stCondLst>
                                        </p:cTn>
                                        <p:tgtEl>
                                          <p:spTgt spid="111"/>
                                        </p:tgtEl>
                                        <p:attrNameLst>
                                          <p:attrName>style.visibility</p:attrName>
                                        </p:attrNameLst>
                                      </p:cBhvr>
                                      <p:to>
                                        <p:strVal val="hidden"/>
                                      </p:to>
                                    </p:set>
                                  </p:childTnLst>
                                </p:cTn>
                              </p:par>
                            </p:childTnLst>
                          </p:cTn>
                        </p:par>
                        <p:par>
                          <p:cTn id="17" fill="hold">
                            <p:stCondLst>
                              <p:cond delay="500"/>
                            </p:stCondLst>
                            <p:childTnLst>
                              <p:par>
                                <p:cTn id="18" presetID="35" presetClass="path" presetSubtype="0" accel="50000" decel="50000" fill="hold" nodeType="afterEffect">
                                  <p:stCondLst>
                                    <p:cond delay="0"/>
                                  </p:stCondLst>
                                  <p:childTnLst>
                                    <p:animMotion origin="layout" path="M 1.66667E-6 -7.40741E-7 L -0.25 -7.40741E-7 " pathEditMode="relative" rAng="0" ptsTypes="AA">
                                      <p:cBhvr>
                                        <p:cTn id="19" dur="2000" fill="hold"/>
                                        <p:tgtEl>
                                          <p:spTgt spid="103"/>
                                        </p:tgtEl>
                                        <p:attrNameLst>
                                          <p:attrName>ppt_x</p:attrName>
                                          <p:attrName>ppt_y</p:attrName>
                                        </p:attrNameLst>
                                      </p:cBhvr>
                                      <p:rCtr x="-12500" y="0"/>
                                    </p:animMotion>
                                  </p:childTnLst>
                                </p:cTn>
                              </p:par>
                              <p:par>
                                <p:cTn id="20" presetID="35" presetClass="path" presetSubtype="0" accel="50000" decel="50000" fill="hold" nodeType="withEffect">
                                  <p:stCondLst>
                                    <p:cond delay="0"/>
                                  </p:stCondLst>
                                  <p:childTnLst>
                                    <p:animMotion origin="layout" path="M 4.58333E-6 -7.40741E-7 L -0.25 -7.40741E-7 " pathEditMode="relative" rAng="0" ptsTypes="AA">
                                      <p:cBhvr>
                                        <p:cTn id="21" dur="2000" fill="hold"/>
                                        <p:tgtEl>
                                          <p:spTgt spid="109"/>
                                        </p:tgtEl>
                                        <p:attrNameLst>
                                          <p:attrName>ppt_x</p:attrName>
                                          <p:attrName>ppt_y</p:attrName>
                                        </p:attrNameLst>
                                      </p:cBhvr>
                                      <p:rCtr x="-12500" y="0"/>
                                    </p:animMotion>
                                  </p:childTnLst>
                                </p:cTn>
                              </p:par>
                              <p:par>
                                <p:cTn id="22" presetID="35" presetClass="path" presetSubtype="0" accel="50000" decel="50000" fill="hold" nodeType="withEffect">
                                  <p:stCondLst>
                                    <p:cond delay="0"/>
                                  </p:stCondLst>
                                  <p:childTnLst>
                                    <p:animMotion origin="layout" path="M -2.08333E-7 4.81481E-6 L -0.25 4.81481E-6 " pathEditMode="relative" rAng="0" ptsTypes="AA">
                                      <p:cBhvr>
                                        <p:cTn id="23" dur="2000" fill="hold"/>
                                        <p:tgtEl>
                                          <p:spTgt spid="106"/>
                                        </p:tgtEl>
                                        <p:attrNameLst>
                                          <p:attrName>ppt_x</p:attrName>
                                          <p:attrName>ppt_y</p:attrName>
                                        </p:attrNameLst>
                                      </p:cBhvr>
                                      <p:rCtr x="-12500" y="0"/>
                                    </p:animMotion>
                                  </p:childTnLst>
                                </p:cTn>
                              </p:par>
                              <p:par>
                                <p:cTn id="24" presetID="35" presetClass="path" presetSubtype="0" accel="50000" decel="50000" fill="hold" nodeType="withEffect">
                                  <p:stCondLst>
                                    <p:cond delay="0"/>
                                  </p:stCondLst>
                                  <p:childTnLst>
                                    <p:animMotion origin="layout" path="M 3.54167E-6 -7.40741E-7 L -0.25 -7.40741E-7 " pathEditMode="relative" rAng="0" ptsTypes="AA">
                                      <p:cBhvr>
                                        <p:cTn id="25" dur="2000" fill="hold"/>
                                        <p:tgtEl>
                                          <p:spTgt spid="115"/>
                                        </p:tgtEl>
                                        <p:attrNameLst>
                                          <p:attrName>ppt_x</p:attrName>
                                          <p:attrName>ppt_y</p:attrName>
                                        </p:attrNameLst>
                                      </p:cBhvr>
                                      <p:rCtr x="-12500" y="0"/>
                                    </p:animMotion>
                                  </p:childTnLst>
                                </p:cTn>
                              </p:par>
                              <p:par>
                                <p:cTn id="26" presetID="35" presetClass="path" presetSubtype="0" accel="50000" decel="50000" fill="hold" nodeType="withEffect">
                                  <p:stCondLst>
                                    <p:cond delay="0"/>
                                  </p:stCondLst>
                                  <p:childTnLst>
                                    <p:animMotion origin="layout" path="M -1.875E-6 4.81481E-6 L -0.25 4.81481E-6 " pathEditMode="relative" rAng="0" ptsTypes="AA">
                                      <p:cBhvr>
                                        <p:cTn id="27" dur="2000" fill="hold"/>
                                        <p:tgtEl>
                                          <p:spTgt spid="112"/>
                                        </p:tgtEl>
                                        <p:attrNameLst>
                                          <p:attrName>ppt_x</p:attrName>
                                          <p:attrName>ppt_y</p:attrName>
                                        </p:attrNameLst>
                                      </p:cBhvr>
                                      <p:rCtr x="-12500" y="0"/>
                                    </p:animMotion>
                                  </p:childTnLst>
                                </p:cTn>
                              </p:par>
                            </p:childTnLst>
                          </p:cTn>
                        </p:par>
                        <p:par>
                          <p:cTn id="28" fill="hold">
                            <p:stCondLst>
                              <p:cond delay="2500"/>
                            </p:stCondLst>
                            <p:childTnLst>
                              <p:par>
                                <p:cTn id="29" presetID="10" presetClass="entr" presetSubtype="0" fill="hold" grpId="0" nodeType="afterEffect">
                                  <p:stCondLst>
                                    <p:cond delay="0"/>
                                  </p:stCondLst>
                                  <p:childTnLst>
                                    <p:set>
                                      <p:cBhvr>
                                        <p:cTn id="30" dur="1" fill="hold">
                                          <p:stCondLst>
                                            <p:cond delay="0"/>
                                          </p:stCondLst>
                                        </p:cTn>
                                        <p:tgtEl>
                                          <p:spTgt spid="128"/>
                                        </p:tgtEl>
                                        <p:attrNameLst>
                                          <p:attrName>style.visibility</p:attrName>
                                        </p:attrNameLst>
                                      </p:cBhvr>
                                      <p:to>
                                        <p:strVal val="visible"/>
                                      </p:to>
                                    </p:set>
                                    <p:animEffect transition="in" filter="fade">
                                      <p:cBhvr>
                                        <p:cTn id="31" dur="500"/>
                                        <p:tgtEl>
                                          <p:spTgt spid="12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25"/>
                                        </p:tgtEl>
                                        <p:attrNameLst>
                                          <p:attrName>style.visibility</p:attrName>
                                        </p:attrNameLst>
                                      </p:cBhvr>
                                      <p:to>
                                        <p:strVal val="visible"/>
                                      </p:to>
                                    </p:set>
                                    <p:animEffect transition="in" filter="fade">
                                      <p:cBhvr>
                                        <p:cTn id="34" dur="500"/>
                                        <p:tgtEl>
                                          <p:spTgt spid="12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6"/>
                                        </p:tgtEl>
                                        <p:attrNameLst>
                                          <p:attrName>style.visibility</p:attrName>
                                        </p:attrNameLst>
                                      </p:cBhvr>
                                      <p:to>
                                        <p:strVal val="visible"/>
                                      </p:to>
                                    </p:set>
                                    <p:animEffect transition="in" filter="fade">
                                      <p:cBhvr>
                                        <p:cTn id="40" dur="500"/>
                                        <p:tgtEl>
                                          <p:spTgt spid="12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6"/>
                                        </p:tgtEl>
                                        <p:attrNameLst>
                                          <p:attrName>style.visibility</p:attrName>
                                        </p:attrNameLst>
                                      </p:cBhvr>
                                      <p:to>
                                        <p:strVal val="visible"/>
                                      </p:to>
                                    </p:set>
                                    <p:animEffect transition="in" filter="fade">
                                      <p:cBhvr>
                                        <p:cTn id="43" dur="500"/>
                                        <p:tgtEl>
                                          <p:spTgt spid="116"/>
                                        </p:tgtEl>
                                      </p:cBhvr>
                                    </p:animEffect>
                                  </p:childTnLst>
                                </p:cTn>
                              </p:par>
                              <p:par>
                                <p:cTn id="44" presetID="10" presetClass="entr" presetSubtype="0" fill="hold" nodeType="withEffect">
                                  <p:stCondLst>
                                    <p:cond delay="0"/>
                                  </p:stCondLst>
                                  <p:childTnLst>
                                    <p:set>
                                      <p:cBhvr>
                                        <p:cTn id="45" dur="1" fill="hold">
                                          <p:stCondLst>
                                            <p:cond delay="0"/>
                                          </p:stCondLst>
                                        </p:cTn>
                                        <p:tgtEl>
                                          <p:spTgt spid="129"/>
                                        </p:tgtEl>
                                        <p:attrNameLst>
                                          <p:attrName>style.visibility</p:attrName>
                                        </p:attrNameLst>
                                      </p:cBhvr>
                                      <p:to>
                                        <p:strVal val="visible"/>
                                      </p:to>
                                    </p:set>
                                    <p:animEffect transition="in" filter="fade">
                                      <p:cBhvr>
                                        <p:cTn id="46" dur="500"/>
                                        <p:tgtEl>
                                          <p:spTgt spid="129"/>
                                        </p:tgtEl>
                                      </p:cBhvr>
                                    </p:animEffect>
                                  </p:childTnLst>
                                </p:cTn>
                              </p:par>
                              <p:par>
                                <p:cTn id="47" presetID="10" presetClass="entr" presetSubtype="0" fill="hold" nodeType="withEffect">
                                  <p:stCondLst>
                                    <p:cond delay="0"/>
                                  </p:stCondLst>
                                  <p:childTnLst>
                                    <p:set>
                                      <p:cBhvr>
                                        <p:cTn id="48" dur="1" fill="hold">
                                          <p:stCondLst>
                                            <p:cond delay="0"/>
                                          </p:stCondLst>
                                        </p:cTn>
                                        <p:tgtEl>
                                          <p:spTgt spid="117"/>
                                        </p:tgtEl>
                                        <p:attrNameLst>
                                          <p:attrName>style.visibility</p:attrName>
                                        </p:attrNameLst>
                                      </p:cBhvr>
                                      <p:to>
                                        <p:strVal val="visible"/>
                                      </p:to>
                                    </p:set>
                                    <p:animEffect transition="in" filter="fade">
                                      <p:cBhvr>
                                        <p:cTn id="49" dur="500"/>
                                        <p:tgtEl>
                                          <p:spTgt spid="117"/>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25"/>
                                        </p:tgtEl>
                                      </p:cBhvr>
                                    </p:animEffect>
                                    <p:set>
                                      <p:cBhvr>
                                        <p:cTn id="54" dur="1" fill="hold">
                                          <p:stCondLst>
                                            <p:cond delay="499"/>
                                          </p:stCondLst>
                                        </p:cTn>
                                        <p:tgtEl>
                                          <p:spTgt spid="125"/>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27"/>
                                        </p:tgtEl>
                                      </p:cBhvr>
                                    </p:animEffect>
                                    <p:set>
                                      <p:cBhvr>
                                        <p:cTn id="57" dur="1" fill="hold">
                                          <p:stCondLst>
                                            <p:cond delay="499"/>
                                          </p:stCondLst>
                                        </p:cTn>
                                        <p:tgtEl>
                                          <p:spTgt spid="127"/>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26"/>
                                        </p:tgtEl>
                                      </p:cBhvr>
                                    </p:animEffect>
                                    <p:set>
                                      <p:cBhvr>
                                        <p:cTn id="60" dur="1" fill="hold">
                                          <p:stCondLst>
                                            <p:cond delay="499"/>
                                          </p:stCondLst>
                                        </p:cTn>
                                        <p:tgtEl>
                                          <p:spTgt spid="126"/>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117"/>
                                        </p:tgtEl>
                                      </p:cBhvr>
                                    </p:animEffect>
                                    <p:set>
                                      <p:cBhvr>
                                        <p:cTn id="63" dur="1" fill="hold">
                                          <p:stCondLst>
                                            <p:cond delay="499"/>
                                          </p:stCondLst>
                                        </p:cTn>
                                        <p:tgtEl>
                                          <p:spTgt spid="117"/>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115"/>
                                        </p:tgtEl>
                                      </p:cBhvr>
                                    </p:animEffect>
                                    <p:set>
                                      <p:cBhvr>
                                        <p:cTn id="66" dur="1" fill="hold">
                                          <p:stCondLst>
                                            <p:cond delay="499"/>
                                          </p:stCondLst>
                                        </p:cTn>
                                        <p:tgtEl>
                                          <p:spTgt spid="115"/>
                                        </p:tgtEl>
                                        <p:attrNameLst>
                                          <p:attrName>style.visibility</p:attrName>
                                        </p:attrNameLst>
                                      </p:cBhvr>
                                      <p:to>
                                        <p:strVal val="hidden"/>
                                      </p:to>
                                    </p:set>
                                  </p:childTnLst>
                                </p:cTn>
                              </p:par>
                              <p:par>
                                <p:cTn id="67" presetID="10" presetClass="exit" presetSubtype="0" fill="hold" nodeType="withEffect">
                                  <p:stCondLst>
                                    <p:cond delay="0"/>
                                  </p:stCondLst>
                                  <p:childTnLst>
                                    <p:animEffect transition="out" filter="fade">
                                      <p:cBhvr>
                                        <p:cTn id="68" dur="500"/>
                                        <p:tgtEl>
                                          <p:spTgt spid="112"/>
                                        </p:tgtEl>
                                      </p:cBhvr>
                                    </p:animEffect>
                                    <p:set>
                                      <p:cBhvr>
                                        <p:cTn id="69" dur="1" fill="hold">
                                          <p:stCondLst>
                                            <p:cond delay="499"/>
                                          </p:stCondLst>
                                        </p:cTn>
                                        <p:tgtEl>
                                          <p:spTgt spid="112"/>
                                        </p:tgtEl>
                                        <p:attrNameLst>
                                          <p:attrName>style.visibility</p:attrName>
                                        </p:attrNameLst>
                                      </p:cBhvr>
                                      <p:to>
                                        <p:strVal val="hidden"/>
                                      </p:to>
                                    </p:set>
                                  </p:childTnLst>
                                </p:cTn>
                              </p:par>
                            </p:childTnLst>
                          </p:cTn>
                        </p:par>
                        <p:par>
                          <p:cTn id="70" fill="hold">
                            <p:stCondLst>
                              <p:cond delay="500"/>
                            </p:stCondLst>
                            <p:childTnLst>
                              <p:par>
                                <p:cTn id="71" presetID="10" presetClass="entr" presetSubtype="0" fill="hold" nodeType="afterEffect">
                                  <p:stCondLst>
                                    <p:cond delay="0"/>
                                  </p:stCondLst>
                                  <p:childTnLst>
                                    <p:set>
                                      <p:cBhvr>
                                        <p:cTn id="72" dur="1" fill="hold">
                                          <p:stCondLst>
                                            <p:cond delay="0"/>
                                          </p:stCondLst>
                                        </p:cTn>
                                        <p:tgtEl>
                                          <p:spTgt spid="132"/>
                                        </p:tgtEl>
                                        <p:attrNameLst>
                                          <p:attrName>style.visibility</p:attrName>
                                        </p:attrNameLst>
                                      </p:cBhvr>
                                      <p:to>
                                        <p:strVal val="visible"/>
                                      </p:to>
                                    </p:set>
                                    <p:animEffect transition="in" filter="fade">
                                      <p:cBhvr>
                                        <p:cTn id="73" dur="500"/>
                                        <p:tgtEl>
                                          <p:spTgt spid="132"/>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35"/>
                                        </p:tgtEl>
                                        <p:attrNameLst>
                                          <p:attrName>style.visibility</p:attrName>
                                        </p:attrNameLst>
                                      </p:cBhvr>
                                      <p:to>
                                        <p:strVal val="visible"/>
                                      </p:to>
                                    </p:set>
                                    <p:animEffect transition="in" filter="fade">
                                      <p:cBhvr>
                                        <p:cTn id="76" dur="500"/>
                                        <p:tgtEl>
                                          <p:spTgt spid="135"/>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animEffect transition="in" filter="fade">
                                      <p:cBhvr>
                                        <p:cTn id="81" dur="500"/>
                                        <p:tgtEl>
                                          <p:spTgt spid="137"/>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136"/>
                                        </p:tgtEl>
                                        <p:attrNameLst>
                                          <p:attrName>style.visibility</p:attrName>
                                        </p:attrNameLst>
                                      </p:cBhvr>
                                      <p:to>
                                        <p:strVal val="visible"/>
                                      </p:to>
                                    </p:set>
                                    <p:animEffect transition="in" filter="fade">
                                      <p:cBhvr>
                                        <p:cTn id="84" dur="500"/>
                                        <p:tgtEl>
                                          <p:spTgt spid="136"/>
                                        </p:tgtEl>
                                      </p:cBhvr>
                                    </p:animEffect>
                                  </p:childTnLst>
                                </p:cTn>
                              </p:par>
                              <p:par>
                                <p:cTn id="85" presetID="10" presetClass="entr" presetSubtype="0" fill="hold" grpId="1" nodeType="withEffect">
                                  <p:stCondLst>
                                    <p:cond delay="0"/>
                                  </p:stCondLst>
                                  <p:childTnLst>
                                    <p:set>
                                      <p:cBhvr>
                                        <p:cTn id="86" dur="1" fill="hold">
                                          <p:stCondLst>
                                            <p:cond delay="0"/>
                                          </p:stCondLst>
                                        </p:cTn>
                                        <p:tgtEl>
                                          <p:spTgt spid="136"/>
                                        </p:tgtEl>
                                        <p:attrNameLst>
                                          <p:attrName>style.visibility</p:attrName>
                                        </p:attrNameLst>
                                      </p:cBhvr>
                                      <p:to>
                                        <p:strVal val="visible"/>
                                      </p:to>
                                    </p:set>
                                    <p:animEffect transition="in" filter="fade">
                                      <p:cBhvr>
                                        <p:cTn id="87" dur="500"/>
                                        <p:tgtEl>
                                          <p:spTgt spid="136"/>
                                        </p:tgtEl>
                                      </p:cBhvr>
                                    </p:animEffect>
                                  </p:childTnLst>
                                </p:cTn>
                              </p:par>
                              <p:par>
                                <p:cTn id="88" presetID="10" presetClass="entr" presetSubtype="0" fill="hold" nodeType="withEffect">
                                  <p:stCondLst>
                                    <p:cond delay="0"/>
                                  </p:stCondLst>
                                  <p:childTnLst>
                                    <p:set>
                                      <p:cBhvr>
                                        <p:cTn id="89" dur="1" fill="hold">
                                          <p:stCondLst>
                                            <p:cond delay="0"/>
                                          </p:stCondLst>
                                        </p:cTn>
                                        <p:tgtEl>
                                          <p:spTgt spid="138"/>
                                        </p:tgtEl>
                                        <p:attrNameLst>
                                          <p:attrName>style.visibility</p:attrName>
                                        </p:attrNameLst>
                                      </p:cBhvr>
                                      <p:to>
                                        <p:strVal val="visible"/>
                                      </p:to>
                                    </p:set>
                                    <p:animEffect transition="in" filter="fade">
                                      <p:cBhvr>
                                        <p:cTn id="90" dur="500"/>
                                        <p:tgtEl>
                                          <p:spTgt spid="138"/>
                                        </p:tgtEl>
                                      </p:cBhvr>
                                    </p:animEffect>
                                  </p:childTnLst>
                                </p:cTn>
                              </p:par>
                              <p:par>
                                <p:cTn id="91" presetID="10" presetClass="exit" presetSubtype="0" fill="hold" grpId="1" nodeType="withEffect">
                                  <p:stCondLst>
                                    <p:cond delay="0"/>
                                  </p:stCondLst>
                                  <p:childTnLst>
                                    <p:animEffect transition="out" filter="fade">
                                      <p:cBhvr>
                                        <p:cTn id="92" dur="500"/>
                                        <p:tgtEl>
                                          <p:spTgt spid="135"/>
                                        </p:tgtEl>
                                      </p:cBhvr>
                                    </p:animEffect>
                                    <p:set>
                                      <p:cBhvr>
                                        <p:cTn id="93" dur="1" fill="hold">
                                          <p:stCondLst>
                                            <p:cond delay="499"/>
                                          </p:stCondLst>
                                        </p:cTn>
                                        <p:tgtEl>
                                          <p:spTgt spid="135"/>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109"/>
                                        </p:tgtEl>
                                      </p:cBhvr>
                                    </p:animEffect>
                                    <p:set>
                                      <p:cBhvr>
                                        <p:cTn id="96" dur="1" fill="hold">
                                          <p:stCondLst>
                                            <p:cond delay="499"/>
                                          </p:stCondLst>
                                        </p:cTn>
                                        <p:tgtEl>
                                          <p:spTgt spid="109"/>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106"/>
                                        </p:tgtEl>
                                      </p:cBhvr>
                                    </p:animEffect>
                                    <p:set>
                                      <p:cBhvr>
                                        <p:cTn id="99" dur="1" fill="hold">
                                          <p:stCondLst>
                                            <p:cond delay="499"/>
                                          </p:stCondLst>
                                        </p:cTn>
                                        <p:tgtEl>
                                          <p:spTgt spid="106"/>
                                        </p:tgtEl>
                                        <p:attrNameLst>
                                          <p:attrName>style.visibility</p:attrName>
                                        </p:attrNameLst>
                                      </p:cBhvr>
                                      <p:to>
                                        <p:strVal val="hidden"/>
                                      </p:to>
                                    </p:set>
                                  </p:childTnLst>
                                </p:cTn>
                              </p:par>
                              <p:par>
                                <p:cTn id="100" presetID="10" presetClass="exit" presetSubtype="0" fill="hold" grpId="1" nodeType="withEffect">
                                  <p:stCondLst>
                                    <p:cond delay="0"/>
                                  </p:stCondLst>
                                  <p:childTnLst>
                                    <p:animEffect transition="out" filter="fade">
                                      <p:cBhvr>
                                        <p:cTn id="101" dur="500"/>
                                        <p:tgtEl>
                                          <p:spTgt spid="116"/>
                                        </p:tgtEl>
                                      </p:cBhvr>
                                    </p:animEffect>
                                    <p:set>
                                      <p:cBhvr>
                                        <p:cTn id="102" dur="1" fill="hold">
                                          <p:stCondLst>
                                            <p:cond delay="499"/>
                                          </p:stCondLst>
                                        </p:cTn>
                                        <p:tgtEl>
                                          <p:spTgt spid="116"/>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129"/>
                                        </p:tgtEl>
                                      </p:cBhvr>
                                    </p:animEffect>
                                    <p:set>
                                      <p:cBhvr>
                                        <p:cTn id="105" dur="1" fill="hold">
                                          <p:stCondLst>
                                            <p:cond delay="499"/>
                                          </p:stCondLst>
                                        </p:cTn>
                                        <p:tgtEl>
                                          <p:spTgt spid="129"/>
                                        </p:tgtEl>
                                        <p:attrNameLst>
                                          <p:attrName>style.visibility</p:attrName>
                                        </p:attrNameLst>
                                      </p:cBhvr>
                                      <p:to>
                                        <p:strVal val="hidden"/>
                                      </p:to>
                                    </p:set>
                                  </p:childTnLst>
                                </p:cTn>
                              </p:par>
                            </p:childTnLst>
                          </p:cTn>
                        </p:par>
                        <p:par>
                          <p:cTn id="106" fill="hold">
                            <p:stCondLst>
                              <p:cond delay="500"/>
                            </p:stCondLst>
                            <p:childTnLst>
                              <p:par>
                                <p:cTn id="107" presetID="8" presetClass="emph" presetSubtype="0" fill="hold" nodeType="afterEffect">
                                  <p:stCondLst>
                                    <p:cond delay="0"/>
                                  </p:stCondLst>
                                  <p:childTnLst>
                                    <p:animRot by="10800000">
                                      <p:cBhvr>
                                        <p:cTn id="108" dur="1000" fill="hold"/>
                                        <p:tgtEl>
                                          <p:spTgt spid="138"/>
                                        </p:tgtEl>
                                        <p:attrNameLst>
                                          <p:attrName>r</p:attrName>
                                        </p:attrNameLst>
                                      </p:cBhvr>
                                    </p:animRot>
                                  </p:childTnLst>
                                </p:cTn>
                              </p:par>
                            </p:childTnLst>
                          </p:cTn>
                        </p:par>
                      </p:childTnLst>
                    </p:cTn>
                  </p:par>
                  <p:par>
                    <p:cTn id="109" fill="hold">
                      <p:stCondLst>
                        <p:cond delay="indefinite"/>
                      </p:stCondLst>
                      <p:childTnLst>
                        <p:par>
                          <p:cTn id="110" fill="hold">
                            <p:stCondLst>
                              <p:cond delay="0"/>
                            </p:stCondLst>
                            <p:childTnLst>
                              <p:par>
                                <p:cTn id="111" presetID="10" presetClass="exit" presetSubtype="0" fill="hold" nodeType="clickEffect">
                                  <p:stCondLst>
                                    <p:cond delay="0"/>
                                  </p:stCondLst>
                                  <p:childTnLst>
                                    <p:animEffect transition="out" filter="fade">
                                      <p:cBhvr>
                                        <p:cTn id="112" dur="500"/>
                                        <p:tgtEl>
                                          <p:spTgt spid="132"/>
                                        </p:tgtEl>
                                      </p:cBhvr>
                                    </p:animEffect>
                                    <p:set>
                                      <p:cBhvr>
                                        <p:cTn id="113" dur="1" fill="hold">
                                          <p:stCondLst>
                                            <p:cond delay="499"/>
                                          </p:stCondLst>
                                        </p:cTn>
                                        <p:tgtEl>
                                          <p:spTgt spid="132"/>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7"/>
                                        </p:tgtEl>
                                      </p:cBhvr>
                                    </p:animEffect>
                                    <p:set>
                                      <p:cBhvr>
                                        <p:cTn id="116" dur="1" fill="hold">
                                          <p:stCondLst>
                                            <p:cond delay="499"/>
                                          </p:stCondLst>
                                        </p:cTn>
                                        <p:tgtEl>
                                          <p:spTgt spid="137"/>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28"/>
                                        </p:tgtEl>
                                      </p:cBhvr>
                                    </p:animEffect>
                                    <p:set>
                                      <p:cBhvr>
                                        <p:cTn id="119" dur="1" fill="hold">
                                          <p:stCondLst>
                                            <p:cond delay="499"/>
                                          </p:stCondLst>
                                        </p:cTn>
                                        <p:tgtEl>
                                          <p:spTgt spid="128"/>
                                        </p:tgtEl>
                                        <p:attrNameLst>
                                          <p:attrName>style.visibility</p:attrName>
                                        </p:attrNameLst>
                                      </p:cBhvr>
                                      <p:to>
                                        <p:strVal val="hidden"/>
                                      </p:to>
                                    </p:set>
                                  </p:childTnLst>
                                </p:cTn>
                              </p:par>
                            </p:childTnLst>
                          </p:cTn>
                        </p:par>
                        <p:par>
                          <p:cTn id="120" fill="hold">
                            <p:stCondLst>
                              <p:cond delay="500"/>
                            </p:stCondLst>
                            <p:childTnLst>
                              <p:par>
                                <p:cTn id="121" presetID="10" presetClass="entr" presetSubtype="0" fill="hold" nodeType="afterEffect">
                                  <p:stCondLst>
                                    <p:cond delay="0"/>
                                  </p:stCondLst>
                                  <p:childTnLst>
                                    <p:set>
                                      <p:cBhvr>
                                        <p:cTn id="122" dur="1" fill="hold">
                                          <p:stCondLst>
                                            <p:cond delay="0"/>
                                          </p:stCondLst>
                                        </p:cTn>
                                        <p:tgtEl>
                                          <p:spTgt spid="141"/>
                                        </p:tgtEl>
                                        <p:attrNameLst>
                                          <p:attrName>style.visibility</p:attrName>
                                        </p:attrNameLst>
                                      </p:cBhvr>
                                      <p:to>
                                        <p:strVal val="visible"/>
                                      </p:to>
                                    </p:set>
                                    <p:animEffect transition="in" filter="fade">
                                      <p:cBhvr>
                                        <p:cTn id="123" dur="500"/>
                                        <p:tgtEl>
                                          <p:spTgt spid="141"/>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149"/>
                                        </p:tgtEl>
                                        <p:attrNameLst>
                                          <p:attrName>style.visibility</p:attrName>
                                        </p:attrNameLst>
                                      </p:cBhvr>
                                      <p:to>
                                        <p:strVal val="visible"/>
                                      </p:to>
                                    </p:set>
                                    <p:animEffect transition="in" filter="fade">
                                      <p:cBhvr>
                                        <p:cTn id="126" dur="500"/>
                                        <p:tgtEl>
                                          <p:spTgt spid="14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150"/>
                                        </p:tgtEl>
                                        <p:attrNameLst>
                                          <p:attrName>style.visibility</p:attrName>
                                        </p:attrNameLst>
                                      </p:cBhvr>
                                      <p:to>
                                        <p:strVal val="visible"/>
                                      </p:to>
                                    </p:set>
                                    <p:animEffect transition="in" filter="fade">
                                      <p:cBhvr>
                                        <p:cTn id="129" dur="500"/>
                                        <p:tgtEl>
                                          <p:spTgt spid="150"/>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157"/>
                                        </p:tgtEl>
                                        <p:attrNameLst>
                                          <p:attrName>style.visibility</p:attrName>
                                        </p:attrNameLst>
                                      </p:cBhvr>
                                      <p:to>
                                        <p:strVal val="visible"/>
                                      </p:to>
                                    </p:set>
                                    <p:animEffect transition="in" filter="fade">
                                      <p:cBhvr>
                                        <p:cTn id="132" dur="500"/>
                                        <p:tgtEl>
                                          <p:spTgt spid="15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0" nodeType="clickEffect">
                                  <p:stCondLst>
                                    <p:cond delay="0"/>
                                  </p:stCondLst>
                                  <p:childTnLst>
                                    <p:set>
                                      <p:cBhvr>
                                        <p:cTn id="136" dur="1" fill="hold">
                                          <p:stCondLst>
                                            <p:cond delay="0"/>
                                          </p:stCondLst>
                                        </p:cTn>
                                        <p:tgtEl>
                                          <p:spTgt spid="151"/>
                                        </p:tgtEl>
                                        <p:attrNameLst>
                                          <p:attrName>style.visibility</p:attrName>
                                        </p:attrNameLst>
                                      </p:cBhvr>
                                      <p:to>
                                        <p:strVal val="visible"/>
                                      </p:to>
                                    </p:set>
                                    <p:animEffect transition="in" filter="fade">
                                      <p:cBhvr>
                                        <p:cTn id="137" dur="500"/>
                                        <p:tgtEl>
                                          <p:spTgt spid="151"/>
                                        </p:tgtEl>
                                      </p:cBhvr>
                                    </p:animEffect>
                                  </p:childTnLst>
                                </p:cTn>
                              </p:par>
                              <p:par>
                                <p:cTn id="138" presetID="10" presetClass="entr" presetSubtype="0" fill="hold" nodeType="withEffect">
                                  <p:stCondLst>
                                    <p:cond delay="0"/>
                                  </p:stCondLst>
                                  <p:childTnLst>
                                    <p:set>
                                      <p:cBhvr>
                                        <p:cTn id="139" dur="1" fill="hold">
                                          <p:stCondLst>
                                            <p:cond delay="0"/>
                                          </p:stCondLst>
                                        </p:cTn>
                                        <p:tgtEl>
                                          <p:spTgt spid="155"/>
                                        </p:tgtEl>
                                        <p:attrNameLst>
                                          <p:attrName>style.visibility</p:attrName>
                                        </p:attrNameLst>
                                      </p:cBhvr>
                                      <p:to>
                                        <p:strVal val="visible"/>
                                      </p:to>
                                    </p:set>
                                    <p:animEffect transition="in" filter="fade">
                                      <p:cBhvr>
                                        <p:cTn id="140" dur="500"/>
                                        <p:tgtEl>
                                          <p:spTgt spid="155"/>
                                        </p:tgtEl>
                                      </p:cBhvr>
                                    </p:animEffect>
                                  </p:childTnLst>
                                </p:cTn>
                              </p:par>
                              <p:par>
                                <p:cTn id="141" presetID="10" presetClass="entr" presetSubtype="0" fill="hold" nodeType="withEffect">
                                  <p:stCondLst>
                                    <p:cond delay="0"/>
                                  </p:stCondLst>
                                  <p:childTnLst>
                                    <p:set>
                                      <p:cBhvr>
                                        <p:cTn id="142" dur="1" fill="hold">
                                          <p:stCondLst>
                                            <p:cond delay="0"/>
                                          </p:stCondLst>
                                        </p:cTn>
                                        <p:tgtEl>
                                          <p:spTgt spid="152"/>
                                        </p:tgtEl>
                                        <p:attrNameLst>
                                          <p:attrName>style.visibility</p:attrName>
                                        </p:attrNameLst>
                                      </p:cBhvr>
                                      <p:to>
                                        <p:strVal val="visible"/>
                                      </p:to>
                                    </p:set>
                                    <p:animEffect transition="in" filter="fade">
                                      <p:cBhvr>
                                        <p:cTn id="143" dur="500"/>
                                        <p:tgtEl>
                                          <p:spTgt spid="152"/>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xit" presetSubtype="0" fill="hold" grpId="1" nodeType="clickEffect">
                                  <p:stCondLst>
                                    <p:cond delay="0"/>
                                  </p:stCondLst>
                                  <p:childTnLst>
                                    <p:animEffect transition="out" filter="fade">
                                      <p:cBhvr>
                                        <p:cTn id="147" dur="500"/>
                                        <p:tgtEl>
                                          <p:spTgt spid="151"/>
                                        </p:tgtEl>
                                      </p:cBhvr>
                                    </p:animEffect>
                                    <p:set>
                                      <p:cBhvr>
                                        <p:cTn id="148" dur="1" fill="hold">
                                          <p:stCondLst>
                                            <p:cond delay="499"/>
                                          </p:stCondLst>
                                        </p:cTn>
                                        <p:tgtEl>
                                          <p:spTgt spid="151"/>
                                        </p:tgtEl>
                                        <p:attrNameLst>
                                          <p:attrName>style.visibility</p:attrName>
                                        </p:attrNameLst>
                                      </p:cBhvr>
                                      <p:to>
                                        <p:strVal val="hidden"/>
                                      </p:to>
                                    </p:set>
                                  </p:childTnLst>
                                </p:cTn>
                              </p:par>
                              <p:par>
                                <p:cTn id="149" presetID="10" presetClass="exit" presetSubtype="0" fill="hold" grpId="1" nodeType="withEffect">
                                  <p:stCondLst>
                                    <p:cond delay="0"/>
                                  </p:stCondLst>
                                  <p:childTnLst>
                                    <p:animEffect transition="out" filter="fade">
                                      <p:cBhvr>
                                        <p:cTn id="150" dur="500"/>
                                        <p:tgtEl>
                                          <p:spTgt spid="157"/>
                                        </p:tgtEl>
                                      </p:cBhvr>
                                    </p:animEffect>
                                    <p:set>
                                      <p:cBhvr>
                                        <p:cTn id="151" dur="1" fill="hold">
                                          <p:stCondLst>
                                            <p:cond delay="499"/>
                                          </p:stCondLst>
                                        </p:cTn>
                                        <p:tgtEl>
                                          <p:spTgt spid="157"/>
                                        </p:tgtEl>
                                        <p:attrNameLst>
                                          <p:attrName>style.visibility</p:attrName>
                                        </p:attrNameLst>
                                      </p:cBhvr>
                                      <p:to>
                                        <p:strVal val="hidden"/>
                                      </p:to>
                                    </p:set>
                                  </p:childTnLst>
                                </p:cTn>
                              </p:par>
                              <p:par>
                                <p:cTn id="152" presetID="10" presetClass="exit" presetSubtype="0" fill="hold" grpId="1" nodeType="withEffect">
                                  <p:stCondLst>
                                    <p:cond delay="0"/>
                                  </p:stCondLst>
                                  <p:childTnLst>
                                    <p:animEffect transition="out" filter="fade">
                                      <p:cBhvr>
                                        <p:cTn id="153" dur="500"/>
                                        <p:tgtEl>
                                          <p:spTgt spid="150"/>
                                        </p:tgtEl>
                                      </p:cBhvr>
                                    </p:animEffect>
                                    <p:set>
                                      <p:cBhvr>
                                        <p:cTn id="154" dur="1" fill="hold">
                                          <p:stCondLst>
                                            <p:cond delay="499"/>
                                          </p:stCondLst>
                                        </p:cTn>
                                        <p:tgtEl>
                                          <p:spTgt spid="150"/>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132"/>
                                        </p:tgtEl>
                                      </p:cBhvr>
                                    </p:animEffect>
                                    <p:set>
                                      <p:cBhvr>
                                        <p:cTn id="157" dur="1" fill="hold">
                                          <p:stCondLst>
                                            <p:cond delay="499"/>
                                          </p:stCondLst>
                                        </p:cTn>
                                        <p:tgtEl>
                                          <p:spTgt spid="132"/>
                                        </p:tgtEl>
                                        <p:attrNameLst>
                                          <p:attrName>style.visibility</p:attrName>
                                        </p:attrNameLst>
                                      </p:cBhvr>
                                      <p:to>
                                        <p:strVal val="hidden"/>
                                      </p:to>
                                    </p:set>
                                  </p:childTnLst>
                                </p:cTn>
                              </p:par>
                              <p:par>
                                <p:cTn id="158" presetID="10" presetClass="exit" presetSubtype="0" fill="hold" grpId="2" nodeType="withEffect">
                                  <p:stCondLst>
                                    <p:cond delay="0"/>
                                  </p:stCondLst>
                                  <p:childTnLst>
                                    <p:animEffect transition="out" filter="fade">
                                      <p:cBhvr>
                                        <p:cTn id="159" dur="500"/>
                                        <p:tgtEl>
                                          <p:spTgt spid="136"/>
                                        </p:tgtEl>
                                      </p:cBhvr>
                                    </p:animEffect>
                                    <p:set>
                                      <p:cBhvr>
                                        <p:cTn id="160" dur="1" fill="hold">
                                          <p:stCondLst>
                                            <p:cond delay="499"/>
                                          </p:stCondLst>
                                        </p:cTn>
                                        <p:tgtEl>
                                          <p:spTgt spid="136"/>
                                        </p:tgtEl>
                                        <p:attrNameLst>
                                          <p:attrName>style.visibility</p:attrName>
                                        </p:attrNameLst>
                                      </p:cBhvr>
                                      <p:to>
                                        <p:strVal val="hidden"/>
                                      </p:to>
                                    </p:set>
                                  </p:childTnLst>
                                </p:cTn>
                              </p:par>
                              <p:par>
                                <p:cTn id="161" presetID="10" presetClass="exit" presetSubtype="0" fill="hold" nodeType="withEffect">
                                  <p:stCondLst>
                                    <p:cond delay="0"/>
                                  </p:stCondLst>
                                  <p:childTnLst>
                                    <p:animEffect transition="out" filter="fade">
                                      <p:cBhvr>
                                        <p:cTn id="162" dur="500"/>
                                        <p:tgtEl>
                                          <p:spTgt spid="138"/>
                                        </p:tgtEl>
                                      </p:cBhvr>
                                    </p:animEffect>
                                    <p:set>
                                      <p:cBhvr>
                                        <p:cTn id="163" dur="1" fill="hold">
                                          <p:stCondLst>
                                            <p:cond delay="499"/>
                                          </p:stCondLst>
                                        </p:cTn>
                                        <p:tgtEl>
                                          <p:spTgt spid="138"/>
                                        </p:tgtEl>
                                        <p:attrNameLst>
                                          <p:attrName>style.visibility</p:attrName>
                                        </p:attrNameLst>
                                      </p:cBhvr>
                                      <p:to>
                                        <p:strVal val="hidden"/>
                                      </p:to>
                                    </p:set>
                                  </p:childTnLst>
                                </p:cTn>
                              </p:par>
                              <p:par>
                                <p:cTn id="164" presetID="10" presetClass="exit" presetSubtype="0" fill="hold" nodeType="withEffect">
                                  <p:stCondLst>
                                    <p:cond delay="0"/>
                                  </p:stCondLst>
                                  <p:childTnLst>
                                    <p:animEffect transition="out" filter="fade">
                                      <p:cBhvr>
                                        <p:cTn id="165" dur="500"/>
                                        <p:tgtEl>
                                          <p:spTgt spid="141"/>
                                        </p:tgtEl>
                                      </p:cBhvr>
                                    </p:animEffect>
                                    <p:set>
                                      <p:cBhvr>
                                        <p:cTn id="166" dur="1" fill="hold">
                                          <p:stCondLst>
                                            <p:cond delay="499"/>
                                          </p:stCondLst>
                                        </p:cTn>
                                        <p:tgtEl>
                                          <p:spTgt spid="141"/>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149"/>
                                        </p:tgtEl>
                                      </p:cBhvr>
                                    </p:animEffect>
                                    <p:set>
                                      <p:cBhvr>
                                        <p:cTn id="169" dur="1" fill="hold">
                                          <p:stCondLst>
                                            <p:cond delay="499"/>
                                          </p:stCondLst>
                                        </p:cTn>
                                        <p:tgtEl>
                                          <p:spTgt spid="149"/>
                                        </p:tgtEl>
                                        <p:attrNameLst>
                                          <p:attrName>style.visibility</p:attrName>
                                        </p:attrNameLst>
                                      </p:cBhvr>
                                      <p:to>
                                        <p:strVal val="hidden"/>
                                      </p:to>
                                    </p:set>
                                  </p:childTnLst>
                                </p:cTn>
                              </p:par>
                            </p:childTnLst>
                          </p:cTn>
                        </p:par>
                      </p:childTnLst>
                    </p:cTn>
                  </p:par>
                  <p:par>
                    <p:cTn id="170" fill="hold">
                      <p:stCondLst>
                        <p:cond delay="indefinite"/>
                      </p:stCondLst>
                      <p:childTnLst>
                        <p:par>
                          <p:cTn id="171" fill="hold">
                            <p:stCondLst>
                              <p:cond delay="0"/>
                            </p:stCondLst>
                            <p:childTnLst>
                              <p:par>
                                <p:cTn id="172" presetID="10"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fade">
                                      <p:cBhvr>
                                        <p:cTn id="174" dur="500"/>
                                        <p:tgtEl>
                                          <p:spTgt spid="158"/>
                                        </p:tgtEl>
                                      </p:cBhvr>
                                    </p:animEffect>
                                  </p:childTnLst>
                                </p:cTn>
                              </p:par>
                              <p:par>
                                <p:cTn id="175" presetID="10"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fad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10" presetClass="entr" presetSubtype="0" fill="hold"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fade">
                                      <p:cBhvr>
                                        <p:cTn id="182" dur="500"/>
                                        <p:tgtEl>
                                          <p:spTgt spid="160"/>
                                        </p:tgtEl>
                                      </p:cBhvr>
                                    </p:animEffect>
                                  </p:childTnLst>
                                </p:cTn>
                              </p:par>
                              <p:par>
                                <p:cTn id="183" presetID="10" presetClass="entr" presetSubtype="0" fill="hold" nodeType="withEffect">
                                  <p:stCondLst>
                                    <p:cond delay="0"/>
                                  </p:stCondLst>
                                  <p:childTnLst>
                                    <p:set>
                                      <p:cBhvr>
                                        <p:cTn id="184" dur="1" fill="hold">
                                          <p:stCondLst>
                                            <p:cond delay="0"/>
                                          </p:stCondLst>
                                        </p:cTn>
                                        <p:tgtEl>
                                          <p:spTgt spid="163"/>
                                        </p:tgtEl>
                                        <p:attrNameLst>
                                          <p:attrName>style.visibility</p:attrName>
                                        </p:attrNameLst>
                                      </p:cBhvr>
                                      <p:to>
                                        <p:strVal val="visible"/>
                                      </p:to>
                                    </p:set>
                                    <p:animEffect transition="in" filter="fade">
                                      <p:cBhvr>
                                        <p:cTn id="185" dur="500"/>
                                        <p:tgtEl>
                                          <p:spTgt spid="163"/>
                                        </p:tgtEl>
                                      </p:cBhvr>
                                    </p:animEffect>
                                  </p:childTnLst>
                                </p:cTn>
                              </p:par>
                            </p:childTnLst>
                          </p:cTn>
                        </p:par>
                      </p:childTnLst>
                    </p:cTn>
                  </p:par>
                  <p:par>
                    <p:cTn id="186" fill="hold">
                      <p:stCondLst>
                        <p:cond delay="indefinite"/>
                      </p:stCondLst>
                      <p:childTnLst>
                        <p:par>
                          <p:cTn id="187" fill="hold">
                            <p:stCondLst>
                              <p:cond delay="0"/>
                            </p:stCondLst>
                            <p:childTnLst>
                              <p:par>
                                <p:cTn id="188" presetID="10" presetClass="entr" presetSubtype="0" fill="hold" grpId="0" nodeType="clickEffect">
                                  <p:stCondLst>
                                    <p:cond delay="0"/>
                                  </p:stCondLst>
                                  <p:childTnLst>
                                    <p:set>
                                      <p:cBhvr>
                                        <p:cTn id="189" dur="1" fill="hold">
                                          <p:stCondLst>
                                            <p:cond delay="0"/>
                                          </p:stCondLst>
                                        </p:cTn>
                                        <p:tgtEl>
                                          <p:spTgt spid="156"/>
                                        </p:tgtEl>
                                        <p:attrNameLst>
                                          <p:attrName>style.visibility</p:attrName>
                                        </p:attrNameLst>
                                      </p:cBhvr>
                                      <p:to>
                                        <p:strVal val="visible"/>
                                      </p:to>
                                    </p:set>
                                    <p:animEffect transition="in" filter="fade">
                                      <p:cBhvr>
                                        <p:cTn id="190" dur="500"/>
                                        <p:tgtEl>
                                          <p:spTgt spid="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 grpId="0" animBg="1"/>
      <p:bldP spid="149" grpId="1" animBg="1"/>
      <p:bldP spid="125" grpId="0" animBg="1"/>
      <p:bldP spid="125" grpId="1" animBg="1"/>
      <p:bldP spid="128" grpId="0" animBg="1"/>
      <p:bldP spid="128" grpId="1" animBg="1"/>
      <p:bldP spid="126" grpId="0" animBg="1"/>
      <p:bldP spid="126" grpId="1" animBg="1"/>
      <p:bldP spid="135" grpId="0" animBg="1"/>
      <p:bldP spid="135" grpId="1" animBg="1"/>
      <p:bldP spid="150" grpId="0" animBg="1"/>
      <p:bldP spid="150" grpId="1" animBg="1"/>
      <p:bldP spid="151" grpId="0" animBg="1"/>
      <p:bldP spid="151" grpId="1" animBg="1"/>
      <p:bldP spid="101" grpId="0"/>
      <p:bldP spid="102" grpId="0" animBg="1"/>
      <p:bldP spid="110" grpId="0"/>
      <p:bldP spid="111" grpId="0" animBg="1"/>
      <p:bldP spid="116" grpId="0" animBg="1"/>
      <p:bldP spid="116" grpId="1" animBg="1"/>
      <p:bldP spid="127" grpId="0" animBg="1"/>
      <p:bldP spid="127" grpId="1" animBg="1"/>
      <p:bldP spid="136" grpId="0" animBg="1"/>
      <p:bldP spid="136" grpId="1" animBg="1"/>
      <p:bldP spid="136" grpId="2" animBg="1"/>
      <p:bldP spid="137" grpId="0" animBg="1"/>
      <p:bldP spid="137" grpId="1" animBg="1"/>
      <p:bldP spid="157" grpId="0" animBg="1"/>
      <p:bldP spid="157" grpId="1" animBg="1"/>
      <p:bldP spid="158" grpId="0" animBg="1"/>
      <p:bldP spid="159" grpId="0"/>
      <p:bldP spid="156"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11AF-F39B-4338-86E6-69E5AAD7DEB7}"/>
              </a:ext>
            </a:extLst>
          </p:cNvPr>
          <p:cNvSpPr>
            <a:spLocks noGrp="1"/>
          </p:cNvSpPr>
          <p:nvPr>
            <p:ph type="title"/>
          </p:nvPr>
        </p:nvSpPr>
        <p:spPr/>
        <p:txBody>
          <a:bodyPr/>
          <a:lstStyle/>
          <a:p>
            <a:r>
              <a:rPr lang="en-US" dirty="0"/>
              <a:t>Cognitive architectures</a:t>
            </a:r>
          </a:p>
        </p:txBody>
      </p:sp>
      <p:sp>
        <p:nvSpPr>
          <p:cNvPr id="3" name="Content Placeholder 2">
            <a:extLst>
              <a:ext uri="{FF2B5EF4-FFF2-40B4-BE49-F238E27FC236}">
                <a16:creationId xmlns:a16="http://schemas.microsoft.com/office/drawing/2014/main" id="{076305F5-211B-4874-A9D9-C331648E2416}"/>
              </a:ext>
            </a:extLst>
          </p:cNvPr>
          <p:cNvSpPr>
            <a:spLocks noGrp="1"/>
          </p:cNvSpPr>
          <p:nvPr>
            <p:ph idx="1"/>
          </p:nvPr>
        </p:nvSpPr>
        <p:spPr>
          <a:xfrm>
            <a:off x="838200" y="1878507"/>
            <a:ext cx="5588726" cy="4351338"/>
          </a:xfrm>
        </p:spPr>
        <p:txBody>
          <a:bodyPr>
            <a:normAutofit fontScale="77500" lnSpcReduction="20000"/>
          </a:bodyPr>
          <a:lstStyle/>
          <a:p>
            <a:r>
              <a:rPr lang="en-US" dirty="0"/>
              <a:t>Overarching goal: design a blueprint for cognition</a:t>
            </a:r>
          </a:p>
          <a:p>
            <a:r>
              <a:rPr lang="en-US" dirty="0"/>
              <a:t>Establish what are the necessary components and interactions for an intelligent agent?</a:t>
            </a:r>
          </a:p>
          <a:p>
            <a:pPr lvl="1"/>
            <a:r>
              <a:rPr lang="en-US" dirty="0"/>
              <a:t>Make commitments!</a:t>
            </a:r>
          </a:p>
          <a:p>
            <a:r>
              <a:rPr lang="en-US" dirty="0"/>
              <a:t>Strongly biased towards symbolic representations</a:t>
            </a:r>
          </a:p>
          <a:p>
            <a:r>
              <a:rPr lang="en-US" dirty="0"/>
              <a:t>Implement agents in the CA, test what it can do, adjust CA</a:t>
            </a:r>
          </a:p>
          <a:p>
            <a:r>
              <a:rPr lang="en-US" dirty="0"/>
              <a:t>Ideal for testing how parts of cognition (e.g., vision!) interact</a:t>
            </a:r>
          </a:p>
          <a:p>
            <a:r>
              <a:rPr lang="en-US" dirty="0"/>
              <a:t>100+ cognitive architectures</a:t>
            </a:r>
          </a:p>
          <a:p>
            <a:r>
              <a:rPr lang="en-US" dirty="0"/>
              <a:t>Used extensively in cognitive modeling and cognitive agent/robot development</a:t>
            </a:r>
          </a:p>
        </p:txBody>
      </p:sp>
      <p:sp>
        <p:nvSpPr>
          <p:cNvPr id="5" name="Slide Number Placeholder 4">
            <a:extLst>
              <a:ext uri="{FF2B5EF4-FFF2-40B4-BE49-F238E27FC236}">
                <a16:creationId xmlns:a16="http://schemas.microsoft.com/office/drawing/2014/main" id="{A9E1D95C-A202-4206-81B3-07F169059154}"/>
              </a:ext>
            </a:extLst>
          </p:cNvPr>
          <p:cNvSpPr>
            <a:spLocks noGrp="1"/>
          </p:cNvSpPr>
          <p:nvPr>
            <p:ph type="sldNum" sz="quarter" idx="12"/>
          </p:nvPr>
        </p:nvSpPr>
        <p:spPr/>
        <p:txBody>
          <a:bodyPr/>
          <a:lstStyle/>
          <a:p>
            <a:fld id="{B71F4361-184A-4A08-BEA5-E95DD1806974}" type="slidenum">
              <a:rPr lang="en-US" smtClean="0"/>
              <a:t>2</a:t>
            </a:fld>
            <a:endParaRPr lang="en-US"/>
          </a:p>
        </p:txBody>
      </p:sp>
      <p:sp>
        <p:nvSpPr>
          <p:cNvPr id="6" name="Rectangle 5">
            <a:extLst>
              <a:ext uri="{FF2B5EF4-FFF2-40B4-BE49-F238E27FC236}">
                <a16:creationId xmlns:a16="http://schemas.microsoft.com/office/drawing/2014/main" id="{51E7BE94-809E-45AD-80CB-4031F0EC0DED}"/>
              </a:ext>
            </a:extLst>
          </p:cNvPr>
          <p:cNvSpPr/>
          <p:nvPr/>
        </p:nvSpPr>
        <p:spPr>
          <a:xfrm>
            <a:off x="8961120" y="4480560"/>
            <a:ext cx="1371600" cy="548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Long-term memory</a:t>
            </a:r>
          </a:p>
        </p:txBody>
      </p:sp>
      <p:sp>
        <p:nvSpPr>
          <p:cNvPr id="8" name="Rectangle 7">
            <a:extLst>
              <a:ext uri="{FF2B5EF4-FFF2-40B4-BE49-F238E27FC236}">
                <a16:creationId xmlns:a16="http://schemas.microsoft.com/office/drawing/2014/main" id="{BA0A41BD-3F19-444F-A6BC-159D8065BD47}"/>
              </a:ext>
            </a:extLst>
          </p:cNvPr>
          <p:cNvSpPr/>
          <p:nvPr/>
        </p:nvSpPr>
        <p:spPr>
          <a:xfrm>
            <a:off x="7589520" y="5303520"/>
            <a:ext cx="1371600" cy="548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Perception</a:t>
            </a:r>
          </a:p>
        </p:txBody>
      </p:sp>
      <p:sp>
        <p:nvSpPr>
          <p:cNvPr id="9" name="Rectangle 8">
            <a:extLst>
              <a:ext uri="{FF2B5EF4-FFF2-40B4-BE49-F238E27FC236}">
                <a16:creationId xmlns:a16="http://schemas.microsoft.com/office/drawing/2014/main" id="{5DA5ED51-BE2F-464A-A3C5-57C9E732B7F3}"/>
              </a:ext>
            </a:extLst>
          </p:cNvPr>
          <p:cNvSpPr/>
          <p:nvPr/>
        </p:nvSpPr>
        <p:spPr>
          <a:xfrm>
            <a:off x="8275320" y="2834640"/>
            <a:ext cx="1371600" cy="548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Effect on world</a:t>
            </a:r>
          </a:p>
        </p:txBody>
      </p:sp>
      <p:sp>
        <p:nvSpPr>
          <p:cNvPr id="13" name="Rectangle 12">
            <a:extLst>
              <a:ext uri="{FF2B5EF4-FFF2-40B4-BE49-F238E27FC236}">
                <a16:creationId xmlns:a16="http://schemas.microsoft.com/office/drawing/2014/main" id="{979407D6-5B86-45C1-AAFB-2B0F3B1A01A4}"/>
              </a:ext>
            </a:extLst>
          </p:cNvPr>
          <p:cNvSpPr/>
          <p:nvPr/>
        </p:nvSpPr>
        <p:spPr>
          <a:xfrm>
            <a:off x="8961120" y="5303520"/>
            <a:ext cx="1371600" cy="548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Goals</a:t>
            </a:r>
          </a:p>
        </p:txBody>
      </p:sp>
      <p:sp>
        <p:nvSpPr>
          <p:cNvPr id="4" name="Rectangle 3">
            <a:extLst>
              <a:ext uri="{FF2B5EF4-FFF2-40B4-BE49-F238E27FC236}">
                <a16:creationId xmlns:a16="http://schemas.microsoft.com/office/drawing/2014/main" id="{72D0F9D0-EF4E-4FFA-A053-179E9D1ED3F4}"/>
              </a:ext>
            </a:extLst>
          </p:cNvPr>
          <p:cNvSpPr/>
          <p:nvPr/>
        </p:nvSpPr>
        <p:spPr>
          <a:xfrm>
            <a:off x="7589520" y="4480560"/>
            <a:ext cx="1371600" cy="548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Short-term Memory</a:t>
            </a:r>
          </a:p>
        </p:txBody>
      </p:sp>
      <p:sp>
        <p:nvSpPr>
          <p:cNvPr id="14" name="Rectangle 13">
            <a:extLst>
              <a:ext uri="{FF2B5EF4-FFF2-40B4-BE49-F238E27FC236}">
                <a16:creationId xmlns:a16="http://schemas.microsoft.com/office/drawing/2014/main" id="{720725F5-31B8-44C1-94B0-927C59832703}"/>
              </a:ext>
            </a:extLst>
          </p:cNvPr>
          <p:cNvSpPr/>
          <p:nvPr/>
        </p:nvSpPr>
        <p:spPr>
          <a:xfrm>
            <a:off x="8275320" y="3657600"/>
            <a:ext cx="1371600" cy="54864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Decisions</a:t>
            </a:r>
          </a:p>
        </p:txBody>
      </p:sp>
      <p:sp>
        <p:nvSpPr>
          <p:cNvPr id="12" name="Rectangle 11">
            <a:extLst>
              <a:ext uri="{FF2B5EF4-FFF2-40B4-BE49-F238E27FC236}">
                <a16:creationId xmlns:a16="http://schemas.microsoft.com/office/drawing/2014/main" id="{20A3E910-A613-4BD4-A40B-A829D9C84C0E}"/>
              </a:ext>
            </a:extLst>
          </p:cNvPr>
          <p:cNvSpPr/>
          <p:nvPr/>
        </p:nvSpPr>
        <p:spPr>
          <a:xfrm>
            <a:off x="8275320" y="3383280"/>
            <a:ext cx="1371600" cy="274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Acting</a:t>
            </a:r>
          </a:p>
        </p:txBody>
      </p:sp>
      <p:sp>
        <p:nvSpPr>
          <p:cNvPr id="10" name="Rectangle 9">
            <a:extLst>
              <a:ext uri="{FF2B5EF4-FFF2-40B4-BE49-F238E27FC236}">
                <a16:creationId xmlns:a16="http://schemas.microsoft.com/office/drawing/2014/main" id="{59551A11-335D-4559-A0EF-712210D658B6}"/>
              </a:ext>
            </a:extLst>
          </p:cNvPr>
          <p:cNvSpPr/>
          <p:nvPr/>
        </p:nvSpPr>
        <p:spPr>
          <a:xfrm>
            <a:off x="8275320" y="4206240"/>
            <a:ext cx="1371600" cy="274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Planning</a:t>
            </a:r>
          </a:p>
        </p:txBody>
      </p:sp>
      <p:sp>
        <p:nvSpPr>
          <p:cNvPr id="11" name="Rectangle 10">
            <a:extLst>
              <a:ext uri="{FF2B5EF4-FFF2-40B4-BE49-F238E27FC236}">
                <a16:creationId xmlns:a16="http://schemas.microsoft.com/office/drawing/2014/main" id="{E558EBB6-2B00-4000-8683-1919C921B16A}"/>
              </a:ext>
            </a:extLst>
          </p:cNvPr>
          <p:cNvSpPr/>
          <p:nvPr/>
        </p:nvSpPr>
        <p:spPr>
          <a:xfrm>
            <a:off x="7589520" y="5029200"/>
            <a:ext cx="2743200" cy="274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Learning</a:t>
            </a:r>
          </a:p>
        </p:txBody>
      </p:sp>
    </p:spTree>
    <p:extLst>
      <p:ext uri="{BB962C8B-B14F-4D97-AF65-F5344CB8AC3E}">
        <p14:creationId xmlns:p14="http://schemas.microsoft.com/office/powerpoint/2010/main" val="2006597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C718F2AD-B521-44DF-AB06-E4A1F9DE9356}"/>
              </a:ext>
            </a:extLst>
          </p:cNvPr>
          <p:cNvGrpSpPr/>
          <p:nvPr/>
        </p:nvGrpSpPr>
        <p:grpSpPr>
          <a:xfrm>
            <a:off x="4703482" y="4938206"/>
            <a:ext cx="1282700" cy="575733"/>
            <a:chOff x="4758267" y="4719915"/>
            <a:chExt cx="1282700" cy="575733"/>
          </a:xfrm>
        </p:grpSpPr>
        <p:sp>
          <p:nvSpPr>
            <p:cNvPr id="118" name="Rectangle 117">
              <a:extLst>
                <a:ext uri="{FF2B5EF4-FFF2-40B4-BE49-F238E27FC236}">
                  <a16:creationId xmlns:a16="http://schemas.microsoft.com/office/drawing/2014/main" id="{B3EC3555-5AD1-44D9-A03A-B029819659B5}"/>
                </a:ext>
              </a:extLst>
            </p:cNvPr>
            <p:cNvSpPr/>
            <p:nvPr/>
          </p:nvSpPr>
          <p:spPr>
            <a:xfrm>
              <a:off x="4758267" y="4719915"/>
              <a:ext cx="1282700" cy="5757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rotate</a:t>
              </a:r>
            </a:p>
          </p:txBody>
        </p:sp>
        <p:sp>
          <p:nvSpPr>
            <p:cNvPr id="119" name="Rectangle 118">
              <a:extLst>
                <a:ext uri="{FF2B5EF4-FFF2-40B4-BE49-F238E27FC236}">
                  <a16:creationId xmlns:a16="http://schemas.microsoft.com/office/drawing/2014/main" id="{AB2FD0E4-10D5-4E01-B30A-8E0FD215C2E2}"/>
                </a:ext>
              </a:extLst>
            </p:cNvPr>
            <p:cNvSpPr/>
            <p:nvPr/>
          </p:nvSpPr>
          <p:spPr>
            <a:xfrm>
              <a:off x="5444901" y="4909170"/>
              <a:ext cx="548640"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180</a:t>
              </a:r>
            </a:p>
          </p:txBody>
        </p:sp>
      </p:grpSp>
      <p:sp>
        <p:nvSpPr>
          <p:cNvPr id="2" name="Title 1">
            <a:extLst>
              <a:ext uri="{FF2B5EF4-FFF2-40B4-BE49-F238E27FC236}">
                <a16:creationId xmlns:a16="http://schemas.microsoft.com/office/drawing/2014/main" id="{76FE3E6A-B3F8-4816-8AC5-38D2F03AE1A0}"/>
              </a:ext>
            </a:extLst>
          </p:cNvPr>
          <p:cNvSpPr>
            <a:spLocks noGrp="1"/>
          </p:cNvSpPr>
          <p:nvPr>
            <p:ph type="title"/>
          </p:nvPr>
        </p:nvSpPr>
        <p:spPr/>
        <p:txBody>
          <a:bodyPr/>
          <a:lstStyle/>
          <a:p>
            <a:r>
              <a:rPr lang="en-US" dirty="0"/>
              <a:t>Task 5</a:t>
            </a:r>
          </a:p>
        </p:txBody>
      </p:sp>
      <p:sp>
        <p:nvSpPr>
          <p:cNvPr id="4" name="Slide Number Placeholder 3">
            <a:extLst>
              <a:ext uri="{FF2B5EF4-FFF2-40B4-BE49-F238E27FC236}">
                <a16:creationId xmlns:a16="http://schemas.microsoft.com/office/drawing/2014/main" id="{D283E8BE-FB57-4F83-87AC-7289E75AA119}"/>
              </a:ext>
            </a:extLst>
          </p:cNvPr>
          <p:cNvSpPr>
            <a:spLocks noGrp="1"/>
          </p:cNvSpPr>
          <p:nvPr>
            <p:ph type="sldNum" sz="quarter" idx="12"/>
          </p:nvPr>
        </p:nvSpPr>
        <p:spPr>
          <a:xfrm>
            <a:off x="8610600" y="6367095"/>
            <a:ext cx="2743200" cy="365125"/>
          </a:xfrm>
        </p:spPr>
        <p:txBody>
          <a:bodyPr/>
          <a:lstStyle/>
          <a:p>
            <a:fld id="{B71F4361-184A-4A08-BEA5-E95DD1806974}" type="slidenum">
              <a:rPr lang="en-US" smtClean="0"/>
              <a:t>20</a:t>
            </a:fld>
            <a:endParaRPr lang="en-US" dirty="0"/>
          </a:p>
        </p:txBody>
      </p:sp>
      <p:sp>
        <p:nvSpPr>
          <p:cNvPr id="9" name="Content Placeholder 2">
            <a:extLst>
              <a:ext uri="{FF2B5EF4-FFF2-40B4-BE49-F238E27FC236}">
                <a16:creationId xmlns:a16="http://schemas.microsoft.com/office/drawing/2014/main" id="{D3BB2F61-1B75-4E6F-ACED-03C96BE016C2}"/>
              </a:ext>
            </a:extLst>
          </p:cNvPr>
          <p:cNvSpPr txBox="1">
            <a:spLocks/>
          </p:cNvSpPr>
          <p:nvPr/>
        </p:nvSpPr>
        <p:spPr>
          <a:xfrm>
            <a:off x="838200" y="1402695"/>
            <a:ext cx="5558367" cy="688976"/>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“Imagine the word ‘WOW’ and then flip it upside-down. Who’s their spouse?”</a:t>
            </a:r>
          </a:p>
        </p:txBody>
      </p:sp>
      <p:sp>
        <p:nvSpPr>
          <p:cNvPr id="40" name="TextBox 39">
            <a:extLst>
              <a:ext uri="{FF2B5EF4-FFF2-40B4-BE49-F238E27FC236}">
                <a16:creationId xmlns:a16="http://schemas.microsoft.com/office/drawing/2014/main" id="{2318876A-258E-4FFB-959D-1EC6A9AC6641}"/>
              </a:ext>
            </a:extLst>
          </p:cNvPr>
          <p:cNvSpPr txBox="1"/>
          <p:nvPr/>
        </p:nvSpPr>
        <p:spPr>
          <a:xfrm>
            <a:off x="4402667" y="2998811"/>
            <a:ext cx="1236742" cy="400110"/>
          </a:xfrm>
          <a:prstGeom prst="rect">
            <a:avLst/>
          </a:prstGeom>
          <a:noFill/>
        </p:spPr>
        <p:txBody>
          <a:bodyPr wrap="square" rtlCol="0">
            <a:spAutoFit/>
          </a:bodyPr>
          <a:lstStyle/>
          <a:p>
            <a:r>
              <a:rPr lang="en-US" sz="2000" dirty="0"/>
              <a:t>“flip on x”</a:t>
            </a:r>
          </a:p>
        </p:txBody>
      </p:sp>
      <p:sp>
        <p:nvSpPr>
          <p:cNvPr id="41" name="Arrow: Right 40">
            <a:extLst>
              <a:ext uri="{FF2B5EF4-FFF2-40B4-BE49-F238E27FC236}">
                <a16:creationId xmlns:a16="http://schemas.microsoft.com/office/drawing/2014/main" id="{01D5E0AA-4DFF-4DA8-ACF1-643E7F2CE290}"/>
              </a:ext>
            </a:extLst>
          </p:cNvPr>
          <p:cNvSpPr/>
          <p:nvPr/>
        </p:nvSpPr>
        <p:spPr>
          <a:xfrm>
            <a:off x="5639409" y="3058570"/>
            <a:ext cx="67540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26E54763-FA84-492B-850C-36EBDE6EC0B8}"/>
              </a:ext>
            </a:extLst>
          </p:cNvPr>
          <p:cNvGrpSpPr/>
          <p:nvPr/>
        </p:nvGrpSpPr>
        <p:grpSpPr>
          <a:xfrm>
            <a:off x="6314596" y="2983240"/>
            <a:ext cx="4110197" cy="916043"/>
            <a:chOff x="3041224" y="3521074"/>
            <a:chExt cx="4941480" cy="916043"/>
          </a:xfrm>
        </p:grpSpPr>
        <p:sp>
          <p:nvSpPr>
            <p:cNvPr id="43" name="Rectangle: Rounded Corners 42">
              <a:extLst>
                <a:ext uri="{FF2B5EF4-FFF2-40B4-BE49-F238E27FC236}">
                  <a16:creationId xmlns:a16="http://schemas.microsoft.com/office/drawing/2014/main" id="{F6FFF9EE-FB6D-441F-AF21-37DF88A78BF5}"/>
                </a:ext>
              </a:extLst>
            </p:cNvPr>
            <p:cNvSpPr/>
            <p:nvPr/>
          </p:nvSpPr>
          <p:spPr>
            <a:xfrm>
              <a:off x="3041224" y="3521074"/>
              <a:ext cx="4941480" cy="9160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Working Memory</a:t>
              </a:r>
            </a:p>
          </p:txBody>
        </p:sp>
        <p:sp>
          <p:nvSpPr>
            <p:cNvPr id="44" name="Rectangle 43">
              <a:extLst>
                <a:ext uri="{FF2B5EF4-FFF2-40B4-BE49-F238E27FC236}">
                  <a16:creationId xmlns:a16="http://schemas.microsoft.com/office/drawing/2014/main" id="{A2B4447E-9430-4C1D-B278-F7FA4F16A1BE}"/>
                </a:ext>
              </a:extLst>
            </p:cNvPr>
            <p:cNvSpPr/>
            <p:nvPr/>
          </p:nvSpPr>
          <p:spPr>
            <a:xfrm>
              <a:off x="5037626" y="4229730"/>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grpSp>
      <p:grpSp>
        <p:nvGrpSpPr>
          <p:cNvPr id="45" name="Group 44">
            <a:extLst>
              <a:ext uri="{FF2B5EF4-FFF2-40B4-BE49-F238E27FC236}">
                <a16:creationId xmlns:a16="http://schemas.microsoft.com/office/drawing/2014/main" id="{195DDFEC-5A6D-4F78-A491-3E816E60E01C}"/>
              </a:ext>
            </a:extLst>
          </p:cNvPr>
          <p:cNvGrpSpPr/>
          <p:nvPr/>
        </p:nvGrpSpPr>
        <p:grpSpPr>
          <a:xfrm>
            <a:off x="6899623" y="3180688"/>
            <a:ext cx="529781" cy="531450"/>
            <a:chOff x="3610544" y="3298308"/>
            <a:chExt cx="529781" cy="531450"/>
          </a:xfrm>
        </p:grpSpPr>
        <p:sp>
          <p:nvSpPr>
            <p:cNvPr id="46" name="Oval 45">
              <a:extLst>
                <a:ext uri="{FF2B5EF4-FFF2-40B4-BE49-F238E27FC236}">
                  <a16:creationId xmlns:a16="http://schemas.microsoft.com/office/drawing/2014/main" id="{6CF35C9C-6175-4B74-905D-29BF20AE68F2}"/>
                </a:ext>
              </a:extLst>
            </p:cNvPr>
            <p:cNvSpPr>
              <a:spLocks noChangeAspect="1"/>
            </p:cNvSpPr>
            <p:nvPr/>
          </p:nvSpPr>
          <p:spPr>
            <a:xfrm>
              <a:off x="3610544" y="3298308"/>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7" name="TextBox 46">
              <a:extLst>
                <a:ext uri="{FF2B5EF4-FFF2-40B4-BE49-F238E27FC236}">
                  <a16:creationId xmlns:a16="http://schemas.microsoft.com/office/drawing/2014/main" id="{1FE9050D-9D51-4807-AB3B-11F066CDFD03}"/>
                </a:ext>
              </a:extLst>
            </p:cNvPr>
            <p:cNvSpPr txBox="1"/>
            <p:nvPr/>
          </p:nvSpPr>
          <p:spPr>
            <a:xfrm>
              <a:off x="3645460" y="3411831"/>
              <a:ext cx="471926" cy="307777"/>
            </a:xfrm>
            <a:prstGeom prst="rect">
              <a:avLst/>
            </a:prstGeom>
            <a:noFill/>
          </p:spPr>
          <p:txBody>
            <a:bodyPr wrap="square" rtlCol="0">
              <a:spAutoFit/>
            </a:bodyPr>
            <a:lstStyle/>
            <a:p>
              <a:pPr algn="ctr"/>
              <a:r>
                <a:rPr lang="en-US" sz="1400" i="1" dirty="0"/>
                <a:t>180</a:t>
              </a:r>
              <a:endParaRPr lang="en-US" sz="3200" i="1" dirty="0"/>
            </a:p>
          </p:txBody>
        </p:sp>
      </p:grpSp>
      <p:cxnSp>
        <p:nvCxnSpPr>
          <p:cNvPr id="48" name="Connector: Elbow 47">
            <a:extLst>
              <a:ext uri="{FF2B5EF4-FFF2-40B4-BE49-F238E27FC236}">
                <a16:creationId xmlns:a16="http://schemas.microsoft.com/office/drawing/2014/main" id="{5A911945-75E2-4809-8994-48D9527C375C}"/>
              </a:ext>
            </a:extLst>
          </p:cNvPr>
          <p:cNvCxnSpPr>
            <a:cxnSpLocks/>
            <a:stCxn id="46" idx="6"/>
            <a:endCxn id="44" idx="0"/>
          </p:cNvCxnSpPr>
          <p:nvPr/>
        </p:nvCxnSpPr>
        <p:spPr>
          <a:xfrm>
            <a:off x="7429404" y="3446413"/>
            <a:ext cx="922514" cy="24548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49" name="TextBox 48">
            <a:extLst>
              <a:ext uri="{FF2B5EF4-FFF2-40B4-BE49-F238E27FC236}">
                <a16:creationId xmlns:a16="http://schemas.microsoft.com/office/drawing/2014/main" id="{AA26962D-932B-4C05-ADF1-65000BBA2EF4}"/>
              </a:ext>
            </a:extLst>
          </p:cNvPr>
          <p:cNvSpPr txBox="1"/>
          <p:nvPr/>
        </p:nvSpPr>
        <p:spPr>
          <a:xfrm>
            <a:off x="4716896" y="3463446"/>
            <a:ext cx="922514" cy="400110"/>
          </a:xfrm>
          <a:prstGeom prst="rect">
            <a:avLst/>
          </a:prstGeom>
          <a:noFill/>
        </p:spPr>
        <p:txBody>
          <a:bodyPr wrap="square" rtlCol="0">
            <a:spAutoFit/>
          </a:bodyPr>
          <a:lstStyle/>
          <a:p>
            <a:r>
              <a:rPr lang="en-US" sz="2000" dirty="0"/>
              <a:t>“wow”</a:t>
            </a:r>
          </a:p>
        </p:txBody>
      </p:sp>
      <p:sp>
        <p:nvSpPr>
          <p:cNvPr id="50" name="Arrow: Right 49">
            <a:extLst>
              <a:ext uri="{FF2B5EF4-FFF2-40B4-BE49-F238E27FC236}">
                <a16:creationId xmlns:a16="http://schemas.microsoft.com/office/drawing/2014/main" id="{3BA726C5-C336-42EE-BBBA-D815BDFBE294}"/>
              </a:ext>
            </a:extLst>
          </p:cNvPr>
          <p:cNvSpPr/>
          <p:nvPr/>
        </p:nvSpPr>
        <p:spPr>
          <a:xfrm>
            <a:off x="5639409" y="3523205"/>
            <a:ext cx="67540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9F433385-4330-4C3F-BCC1-5F98B2709E21}"/>
              </a:ext>
            </a:extLst>
          </p:cNvPr>
          <p:cNvGrpSpPr/>
          <p:nvPr/>
        </p:nvGrpSpPr>
        <p:grpSpPr>
          <a:xfrm>
            <a:off x="9274431" y="3180688"/>
            <a:ext cx="529782" cy="531450"/>
            <a:chOff x="3610543" y="3271409"/>
            <a:chExt cx="529782" cy="531450"/>
          </a:xfrm>
        </p:grpSpPr>
        <p:sp>
          <p:nvSpPr>
            <p:cNvPr id="52" name="Oval 51">
              <a:extLst>
                <a:ext uri="{FF2B5EF4-FFF2-40B4-BE49-F238E27FC236}">
                  <a16:creationId xmlns:a16="http://schemas.microsoft.com/office/drawing/2014/main" id="{BC26A182-D62C-44B8-8234-CFDCB0162AA6}"/>
                </a:ext>
              </a:extLst>
            </p:cNvPr>
            <p:cNvSpPr>
              <a:spLocks noChangeAspect="1"/>
            </p:cNvSpPr>
            <p:nvPr/>
          </p:nvSpPr>
          <p:spPr>
            <a:xfrm>
              <a:off x="3610544" y="3271409"/>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3" name="TextBox 52">
              <a:extLst>
                <a:ext uri="{FF2B5EF4-FFF2-40B4-BE49-F238E27FC236}">
                  <a16:creationId xmlns:a16="http://schemas.microsoft.com/office/drawing/2014/main" id="{29F1EC71-FE3C-48D4-A733-E9D44EAB6136}"/>
                </a:ext>
              </a:extLst>
            </p:cNvPr>
            <p:cNvSpPr txBox="1"/>
            <p:nvPr/>
          </p:nvSpPr>
          <p:spPr>
            <a:xfrm>
              <a:off x="3610543" y="3411831"/>
              <a:ext cx="529781" cy="307777"/>
            </a:xfrm>
            <a:prstGeom prst="rect">
              <a:avLst/>
            </a:prstGeom>
            <a:noFill/>
          </p:spPr>
          <p:txBody>
            <a:bodyPr wrap="square" rtlCol="0">
              <a:spAutoFit/>
            </a:bodyPr>
            <a:lstStyle/>
            <a:p>
              <a:pPr algn="ctr"/>
              <a:r>
                <a:rPr lang="en-US" sz="1400" i="1" dirty="0"/>
                <a:t>wow</a:t>
              </a:r>
              <a:endParaRPr lang="en-US" sz="3200" i="1" dirty="0"/>
            </a:p>
          </p:txBody>
        </p:sp>
      </p:grpSp>
      <p:cxnSp>
        <p:nvCxnSpPr>
          <p:cNvPr id="54" name="Connector: Elbow 53">
            <a:extLst>
              <a:ext uri="{FF2B5EF4-FFF2-40B4-BE49-F238E27FC236}">
                <a16:creationId xmlns:a16="http://schemas.microsoft.com/office/drawing/2014/main" id="{0CFADDC3-6F5F-4266-9447-554A94EACCBB}"/>
              </a:ext>
            </a:extLst>
          </p:cNvPr>
          <p:cNvCxnSpPr>
            <a:cxnSpLocks/>
            <a:stCxn id="52" idx="2"/>
            <a:endCxn id="44" idx="0"/>
          </p:cNvCxnSpPr>
          <p:nvPr/>
        </p:nvCxnSpPr>
        <p:spPr>
          <a:xfrm rot="10800000" flipV="1">
            <a:off x="8351918" y="3446412"/>
            <a:ext cx="922514" cy="24548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6" name="Rectangle: Rounded Corners 55">
            <a:extLst>
              <a:ext uri="{FF2B5EF4-FFF2-40B4-BE49-F238E27FC236}">
                <a16:creationId xmlns:a16="http://schemas.microsoft.com/office/drawing/2014/main" id="{61F263EA-DA43-43AA-99BD-46A4C7EA5364}"/>
              </a:ext>
            </a:extLst>
          </p:cNvPr>
          <p:cNvSpPr/>
          <p:nvPr/>
        </p:nvSpPr>
        <p:spPr>
          <a:xfrm>
            <a:off x="1071300" y="3992033"/>
            <a:ext cx="3018257" cy="249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grpSp>
        <p:nvGrpSpPr>
          <p:cNvPr id="58" name="Group 57">
            <a:extLst>
              <a:ext uri="{FF2B5EF4-FFF2-40B4-BE49-F238E27FC236}">
                <a16:creationId xmlns:a16="http://schemas.microsoft.com/office/drawing/2014/main" id="{C312EC12-EF53-4C04-A833-ED13B53692E5}"/>
              </a:ext>
            </a:extLst>
          </p:cNvPr>
          <p:cNvGrpSpPr/>
          <p:nvPr/>
        </p:nvGrpSpPr>
        <p:grpSpPr>
          <a:xfrm>
            <a:off x="1246349" y="5628940"/>
            <a:ext cx="822960" cy="720779"/>
            <a:chOff x="1743106" y="5312833"/>
            <a:chExt cx="822960" cy="822960"/>
          </a:xfrm>
        </p:grpSpPr>
        <p:sp>
          <p:nvSpPr>
            <p:cNvPr id="59" name="Oval 58">
              <a:extLst>
                <a:ext uri="{FF2B5EF4-FFF2-40B4-BE49-F238E27FC236}">
                  <a16:creationId xmlns:a16="http://schemas.microsoft.com/office/drawing/2014/main" id="{1952FAE6-2D35-46C7-82B6-1AD8DD58C81F}"/>
                </a:ext>
              </a:extLst>
            </p:cNvPr>
            <p:cNvSpPr/>
            <p:nvPr/>
          </p:nvSpPr>
          <p:spPr>
            <a:xfrm>
              <a:off x="1743106" y="5312833"/>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0" name="Picture 59" descr="Graphical user interface&#10;&#10;Description automatically generated with medium confidence">
              <a:extLst>
                <a:ext uri="{FF2B5EF4-FFF2-40B4-BE49-F238E27FC236}">
                  <a16:creationId xmlns:a16="http://schemas.microsoft.com/office/drawing/2014/main" id="{90368201-9B8B-4DA5-B1F5-3542AAE21D49}"/>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1880266" y="544369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61" name="Group 60">
            <a:extLst>
              <a:ext uri="{FF2B5EF4-FFF2-40B4-BE49-F238E27FC236}">
                <a16:creationId xmlns:a16="http://schemas.microsoft.com/office/drawing/2014/main" id="{FBBB3AA0-1474-4FA3-9AEE-81E2F8A1803A}"/>
              </a:ext>
            </a:extLst>
          </p:cNvPr>
          <p:cNvGrpSpPr/>
          <p:nvPr/>
        </p:nvGrpSpPr>
        <p:grpSpPr>
          <a:xfrm>
            <a:off x="2232896" y="5623426"/>
            <a:ext cx="822960" cy="720779"/>
            <a:chOff x="2648012" y="5303520"/>
            <a:chExt cx="822960" cy="822960"/>
          </a:xfrm>
        </p:grpSpPr>
        <p:sp>
          <p:nvSpPr>
            <p:cNvPr id="62" name="Oval 61">
              <a:extLst>
                <a:ext uri="{FF2B5EF4-FFF2-40B4-BE49-F238E27FC236}">
                  <a16:creationId xmlns:a16="http://schemas.microsoft.com/office/drawing/2014/main" id="{1A6441AB-E0A0-4D90-B332-7CF6E8AE69C2}"/>
                </a:ext>
              </a:extLst>
            </p:cNvPr>
            <p:cNvSpPr/>
            <p:nvPr/>
          </p:nvSpPr>
          <p:spPr>
            <a:xfrm>
              <a:off x="2648012" y="5303520"/>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3" name="Picture 62" descr="Icon&#10;&#10;Description automatically generated">
              <a:extLst>
                <a:ext uri="{FF2B5EF4-FFF2-40B4-BE49-F238E27FC236}">
                  <a16:creationId xmlns:a16="http://schemas.microsoft.com/office/drawing/2014/main" id="{0171E5F2-7D09-423B-9171-CA06137E8C87}"/>
                </a:ext>
              </a:extLst>
            </p:cNvPr>
            <p:cNvPicPr>
              <a:picLocks noChangeAspect="1"/>
            </p:cNvPicPr>
            <p:nvPr/>
          </p:nvPicPr>
          <p:blipFill rotWithShape="1">
            <a:blip r:embed="rId3">
              <a:extLst>
                <a:ext uri="{28A0092B-C50C-407E-A947-70E740481C1C}">
                  <a14:useLocalDpi xmlns:a14="http://schemas.microsoft.com/office/drawing/2010/main" val="0"/>
                </a:ext>
              </a:extLst>
            </a:blip>
            <a:srcRect l="23265" t="35765" r="31735" b="19235"/>
            <a:stretch/>
          </p:blipFill>
          <p:spPr>
            <a:xfrm>
              <a:off x="2782602" y="5449993"/>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64" name="Group 63">
            <a:extLst>
              <a:ext uri="{FF2B5EF4-FFF2-40B4-BE49-F238E27FC236}">
                <a16:creationId xmlns:a16="http://schemas.microsoft.com/office/drawing/2014/main" id="{0E89811A-0FE8-438E-8BE2-47D83E797056}"/>
              </a:ext>
            </a:extLst>
          </p:cNvPr>
          <p:cNvGrpSpPr/>
          <p:nvPr/>
        </p:nvGrpSpPr>
        <p:grpSpPr>
          <a:xfrm>
            <a:off x="3135957" y="5628940"/>
            <a:ext cx="822960" cy="720779"/>
            <a:chOff x="3721765" y="5303520"/>
            <a:chExt cx="822960" cy="822960"/>
          </a:xfrm>
        </p:grpSpPr>
        <p:sp>
          <p:nvSpPr>
            <p:cNvPr id="65" name="Oval 64">
              <a:extLst>
                <a:ext uri="{FF2B5EF4-FFF2-40B4-BE49-F238E27FC236}">
                  <a16:creationId xmlns:a16="http://schemas.microsoft.com/office/drawing/2014/main" id="{EF6475E6-DA14-4A04-B1A7-27DD614A5780}"/>
                </a:ext>
              </a:extLst>
            </p:cNvPr>
            <p:cNvSpPr/>
            <p:nvPr/>
          </p:nvSpPr>
          <p:spPr>
            <a:xfrm>
              <a:off x="3721765" y="5303520"/>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6" name="Picture 65" descr="Graphical user interface&#10;&#10;Description automatically generated with medium confidence">
              <a:extLst>
                <a:ext uri="{FF2B5EF4-FFF2-40B4-BE49-F238E27FC236}">
                  <a16:creationId xmlns:a16="http://schemas.microsoft.com/office/drawing/2014/main" id="{F551E30E-BB56-4CF2-94DE-43D44D9A59EB}"/>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3858925" y="5449993"/>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5" name="Group 4">
            <a:extLst>
              <a:ext uri="{FF2B5EF4-FFF2-40B4-BE49-F238E27FC236}">
                <a16:creationId xmlns:a16="http://schemas.microsoft.com/office/drawing/2014/main" id="{BDCF9528-AB60-4449-8DC3-AB31838FB999}"/>
              </a:ext>
            </a:extLst>
          </p:cNvPr>
          <p:cNvGrpSpPr/>
          <p:nvPr/>
        </p:nvGrpSpPr>
        <p:grpSpPr>
          <a:xfrm>
            <a:off x="1708991" y="4426112"/>
            <a:ext cx="1828800" cy="800865"/>
            <a:chOff x="1708991" y="4426112"/>
            <a:chExt cx="1828800" cy="800865"/>
          </a:xfrm>
        </p:grpSpPr>
        <p:sp>
          <p:nvSpPr>
            <p:cNvPr id="57" name="Rectangle: Rounded Corners 56">
              <a:extLst>
                <a:ext uri="{FF2B5EF4-FFF2-40B4-BE49-F238E27FC236}">
                  <a16:creationId xmlns:a16="http://schemas.microsoft.com/office/drawing/2014/main" id="{0E911CEB-1C56-43CF-A1CC-6647951D05CF}"/>
                </a:ext>
              </a:extLst>
            </p:cNvPr>
            <p:cNvSpPr/>
            <p:nvPr/>
          </p:nvSpPr>
          <p:spPr>
            <a:xfrm>
              <a:off x="1708991" y="4426112"/>
              <a:ext cx="1828800" cy="8008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7" name="Picture 66" descr="Graphical user interface&#10;&#10;Description automatically generated with medium confidence">
              <a:extLst>
                <a:ext uri="{FF2B5EF4-FFF2-40B4-BE49-F238E27FC236}">
                  <a16:creationId xmlns:a16="http://schemas.microsoft.com/office/drawing/2014/main" id="{C6B35D09-0C13-4FB9-9247-EEE582041275}"/>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1836143" y="4586286"/>
              <a:ext cx="548640" cy="480519"/>
            </a:xfrm>
            <a:prstGeom prst="rect">
              <a:avLst/>
            </a:prstGeom>
          </p:spPr>
        </p:pic>
        <p:pic>
          <p:nvPicPr>
            <p:cNvPr id="68" name="Picture 67" descr="Icon&#10;&#10;Description automatically generated">
              <a:extLst>
                <a:ext uri="{FF2B5EF4-FFF2-40B4-BE49-F238E27FC236}">
                  <a16:creationId xmlns:a16="http://schemas.microsoft.com/office/drawing/2014/main" id="{B6D36161-0FDD-4848-92CB-4A1014779201}"/>
                </a:ext>
              </a:extLst>
            </p:cNvPr>
            <p:cNvPicPr>
              <a:picLocks noChangeAspect="1"/>
            </p:cNvPicPr>
            <p:nvPr/>
          </p:nvPicPr>
          <p:blipFill rotWithShape="1">
            <a:blip r:embed="rId3">
              <a:extLst>
                <a:ext uri="{28A0092B-C50C-407E-A947-70E740481C1C}">
                  <a14:useLocalDpi xmlns:a14="http://schemas.microsoft.com/office/drawing/2010/main" val="0"/>
                </a:ext>
              </a:extLst>
            </a:blip>
            <a:srcRect l="23265" t="35765" r="31735" b="19235"/>
            <a:stretch/>
          </p:blipFill>
          <p:spPr>
            <a:xfrm>
              <a:off x="2384783" y="4586286"/>
              <a:ext cx="548640" cy="480519"/>
            </a:xfrm>
            <a:prstGeom prst="rect">
              <a:avLst/>
            </a:prstGeom>
          </p:spPr>
        </p:pic>
        <p:pic>
          <p:nvPicPr>
            <p:cNvPr id="69" name="Picture 68" descr="Graphical user interface&#10;&#10;Description automatically generated with medium confidence">
              <a:extLst>
                <a:ext uri="{FF2B5EF4-FFF2-40B4-BE49-F238E27FC236}">
                  <a16:creationId xmlns:a16="http://schemas.microsoft.com/office/drawing/2014/main" id="{745955CF-7A19-455D-8B22-F884FC62B308}"/>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2933423" y="4586286"/>
              <a:ext cx="548640" cy="480519"/>
            </a:xfrm>
            <a:prstGeom prst="rect">
              <a:avLst/>
            </a:prstGeom>
          </p:spPr>
        </p:pic>
      </p:grpSp>
      <p:cxnSp>
        <p:nvCxnSpPr>
          <p:cNvPr id="70" name="Straight Arrow Connector 69">
            <a:extLst>
              <a:ext uri="{FF2B5EF4-FFF2-40B4-BE49-F238E27FC236}">
                <a16:creationId xmlns:a16="http://schemas.microsoft.com/office/drawing/2014/main" id="{8B276DB9-97AE-4501-8500-E3BECD5747B1}"/>
              </a:ext>
            </a:extLst>
          </p:cNvPr>
          <p:cNvCxnSpPr>
            <a:stCxn id="57" idx="2"/>
            <a:endCxn id="59" idx="0"/>
          </p:cNvCxnSpPr>
          <p:nvPr/>
        </p:nvCxnSpPr>
        <p:spPr>
          <a:xfrm flipH="1">
            <a:off x="1657829" y="5226977"/>
            <a:ext cx="965562" cy="4019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4B962024-A43D-4162-87B4-5A4F3BDA2F19}"/>
              </a:ext>
            </a:extLst>
          </p:cNvPr>
          <p:cNvCxnSpPr>
            <a:stCxn id="57" idx="2"/>
            <a:endCxn id="62" idx="0"/>
          </p:cNvCxnSpPr>
          <p:nvPr/>
        </p:nvCxnSpPr>
        <p:spPr>
          <a:xfrm>
            <a:off x="2623391" y="5226977"/>
            <a:ext cx="20985" cy="396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9AA28446-CB6E-4A2E-B553-432AB17300BF}"/>
              </a:ext>
            </a:extLst>
          </p:cNvPr>
          <p:cNvCxnSpPr>
            <a:cxnSpLocks/>
            <a:stCxn id="57" idx="2"/>
            <a:endCxn id="65" idx="0"/>
          </p:cNvCxnSpPr>
          <p:nvPr/>
        </p:nvCxnSpPr>
        <p:spPr>
          <a:xfrm>
            <a:off x="2623391" y="5226977"/>
            <a:ext cx="924046" cy="4019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73" name="Group 72">
            <a:extLst>
              <a:ext uri="{FF2B5EF4-FFF2-40B4-BE49-F238E27FC236}">
                <a16:creationId xmlns:a16="http://schemas.microsoft.com/office/drawing/2014/main" id="{507CAE5F-F0BE-4335-A0B1-51936A720C1F}"/>
              </a:ext>
            </a:extLst>
          </p:cNvPr>
          <p:cNvGrpSpPr/>
          <p:nvPr/>
        </p:nvGrpSpPr>
        <p:grpSpPr>
          <a:xfrm>
            <a:off x="7059893" y="186729"/>
            <a:ext cx="5110482" cy="2765282"/>
            <a:chOff x="838200" y="1690688"/>
            <a:chExt cx="8592819" cy="4649575"/>
          </a:xfrm>
        </p:grpSpPr>
        <p:sp>
          <p:nvSpPr>
            <p:cNvPr id="74" name="Rectangle: Rounded Corners 73">
              <a:extLst>
                <a:ext uri="{FF2B5EF4-FFF2-40B4-BE49-F238E27FC236}">
                  <a16:creationId xmlns:a16="http://schemas.microsoft.com/office/drawing/2014/main" id="{8E0D90D0-54D2-4C36-B4F7-A4B731D90E46}"/>
                </a:ext>
              </a:extLst>
            </p:cNvPr>
            <p:cNvSpPr/>
            <p:nvPr/>
          </p:nvSpPr>
          <p:spPr>
            <a:xfrm>
              <a:off x="2884098" y="2011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Visual Knowledge</a:t>
              </a:r>
            </a:p>
          </p:txBody>
        </p:sp>
        <p:sp>
          <p:nvSpPr>
            <p:cNvPr id="75" name="Rectangle: Rounded Corners 74">
              <a:extLst>
                <a:ext uri="{FF2B5EF4-FFF2-40B4-BE49-F238E27FC236}">
                  <a16:creationId xmlns:a16="http://schemas.microsoft.com/office/drawing/2014/main" id="{A0A7A7A2-B717-417C-8436-FEFF6E00302A}"/>
                </a:ext>
              </a:extLst>
            </p:cNvPr>
            <p:cNvSpPr/>
            <p:nvPr/>
          </p:nvSpPr>
          <p:spPr>
            <a:xfrm>
              <a:off x="2884098" y="4297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Visual Reasoning</a:t>
              </a:r>
            </a:p>
          </p:txBody>
        </p:sp>
        <p:sp>
          <p:nvSpPr>
            <p:cNvPr id="76" name="Rectangle: Rounded Corners 75">
              <a:extLst>
                <a:ext uri="{FF2B5EF4-FFF2-40B4-BE49-F238E27FC236}">
                  <a16:creationId xmlns:a16="http://schemas.microsoft.com/office/drawing/2014/main" id="{E58DA43C-F37C-43C6-9BEF-6223F5790FFD}"/>
                </a:ext>
              </a:extLst>
            </p:cNvPr>
            <p:cNvSpPr/>
            <p:nvPr/>
          </p:nvSpPr>
          <p:spPr>
            <a:xfrm>
              <a:off x="5901618" y="4297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Reasoning</a:t>
              </a:r>
            </a:p>
          </p:txBody>
        </p:sp>
        <p:sp>
          <p:nvSpPr>
            <p:cNvPr id="77" name="Rectangle: Rounded Corners 76">
              <a:extLst>
                <a:ext uri="{FF2B5EF4-FFF2-40B4-BE49-F238E27FC236}">
                  <a16:creationId xmlns:a16="http://schemas.microsoft.com/office/drawing/2014/main" id="{FE1410BA-348D-4757-BD6B-A45CD83A1E0E}"/>
                </a:ext>
              </a:extLst>
            </p:cNvPr>
            <p:cNvSpPr/>
            <p:nvPr/>
          </p:nvSpPr>
          <p:spPr>
            <a:xfrm>
              <a:off x="5901618" y="2011680"/>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Symbolic Knowledge</a:t>
              </a:r>
            </a:p>
          </p:txBody>
        </p:sp>
        <p:sp>
          <p:nvSpPr>
            <p:cNvPr id="78" name="Rectangle: Rounded Corners 77">
              <a:extLst>
                <a:ext uri="{FF2B5EF4-FFF2-40B4-BE49-F238E27FC236}">
                  <a16:creationId xmlns:a16="http://schemas.microsoft.com/office/drawing/2014/main" id="{183DD2EF-CB17-4642-BBE2-37ACDB3B6AF0}"/>
                </a:ext>
              </a:extLst>
            </p:cNvPr>
            <p:cNvSpPr/>
            <p:nvPr/>
          </p:nvSpPr>
          <p:spPr>
            <a:xfrm>
              <a:off x="1171962" y="3154680"/>
              <a:ext cx="173736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900" b="1" dirty="0"/>
                <a:t>Visual Representations</a:t>
              </a:r>
            </a:p>
          </p:txBody>
        </p:sp>
        <p:cxnSp>
          <p:nvCxnSpPr>
            <p:cNvPr id="79" name="Connector: Elbow 78">
              <a:extLst>
                <a:ext uri="{FF2B5EF4-FFF2-40B4-BE49-F238E27FC236}">
                  <a16:creationId xmlns:a16="http://schemas.microsoft.com/office/drawing/2014/main" id="{992888C3-883C-4C43-B799-339D196EC4B4}"/>
                </a:ext>
              </a:extLst>
            </p:cNvPr>
            <p:cNvCxnSpPr>
              <a:cxnSpLocks/>
              <a:stCxn id="78" idx="0"/>
              <a:endCxn id="74" idx="1"/>
            </p:cNvCxnSpPr>
            <p:nvPr/>
          </p:nvCxnSpPr>
          <p:spPr>
            <a:xfrm rot="5400000" flipH="1" flipV="1">
              <a:off x="2073750" y="2344332"/>
              <a:ext cx="777240" cy="843456"/>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0" name="Connector: Elbow 79">
              <a:extLst>
                <a:ext uri="{FF2B5EF4-FFF2-40B4-BE49-F238E27FC236}">
                  <a16:creationId xmlns:a16="http://schemas.microsoft.com/office/drawing/2014/main" id="{7870F48C-27BF-4F35-B1F3-C736CE807408}"/>
                </a:ext>
              </a:extLst>
            </p:cNvPr>
            <p:cNvCxnSpPr>
              <a:cxnSpLocks/>
              <a:stCxn id="78" idx="2"/>
              <a:endCxn id="75" idx="1"/>
            </p:cNvCxnSpPr>
            <p:nvPr/>
          </p:nvCxnSpPr>
          <p:spPr>
            <a:xfrm rot="16200000" flipH="1">
              <a:off x="2073750" y="3853092"/>
              <a:ext cx="777240" cy="843456"/>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5F59BB15-37F8-4746-B9FE-E35F7CD904FE}"/>
                </a:ext>
              </a:extLst>
            </p:cNvPr>
            <p:cNvCxnSpPr>
              <a:cxnSpLocks/>
              <a:stCxn id="74" idx="3"/>
              <a:endCxn id="77" idx="1"/>
            </p:cNvCxnSpPr>
            <p:nvPr/>
          </p:nvCxnSpPr>
          <p:spPr>
            <a:xfrm>
              <a:off x="4347138" y="2377440"/>
              <a:ext cx="1554480" cy="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82" name="Straight Arrow Connector 81">
              <a:extLst>
                <a:ext uri="{FF2B5EF4-FFF2-40B4-BE49-F238E27FC236}">
                  <a16:creationId xmlns:a16="http://schemas.microsoft.com/office/drawing/2014/main" id="{523A88F1-EB85-43FE-999F-E7E6B0875F0A}"/>
                </a:ext>
              </a:extLst>
            </p:cNvPr>
            <p:cNvCxnSpPr>
              <a:cxnSpLocks/>
            </p:cNvCxnSpPr>
            <p:nvPr/>
          </p:nvCxnSpPr>
          <p:spPr>
            <a:xfrm>
              <a:off x="4321914" y="2696634"/>
              <a:ext cx="1604927" cy="1647613"/>
            </a:xfrm>
            <a:prstGeom prst="straightConnector1">
              <a:avLst/>
            </a:prstGeom>
            <a:ln w="101600" cmpd="dbl">
              <a:solidFill>
                <a:schemeClr val="tx1"/>
              </a:solidFill>
              <a:headEnd type="none"/>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5A76C7FA-6B81-4894-A136-FC98010B19F6}"/>
                </a:ext>
              </a:extLst>
            </p:cNvPr>
            <p:cNvCxnSpPr>
              <a:cxnSpLocks/>
            </p:cNvCxnSpPr>
            <p:nvPr/>
          </p:nvCxnSpPr>
          <p:spPr>
            <a:xfrm flipH="1">
              <a:off x="4321915" y="2696634"/>
              <a:ext cx="1604927" cy="1647613"/>
            </a:xfrm>
            <a:prstGeom prst="straightConnector1">
              <a:avLst/>
            </a:prstGeom>
            <a:ln w="101600" cmpd="dbl">
              <a:solidFill>
                <a:schemeClr val="tx1"/>
              </a:solidFill>
              <a:headEnd type="none"/>
              <a:tailEnd type="triangle"/>
            </a:ln>
          </p:spPr>
          <p:style>
            <a:lnRef idx="3">
              <a:schemeClr val="dk1"/>
            </a:lnRef>
            <a:fillRef idx="0">
              <a:schemeClr val="dk1"/>
            </a:fillRef>
            <a:effectRef idx="2">
              <a:schemeClr val="dk1"/>
            </a:effectRef>
            <a:fontRef idx="minor">
              <a:schemeClr val="tx1"/>
            </a:fontRef>
          </p:style>
        </p:cxnSp>
        <p:sp>
          <p:nvSpPr>
            <p:cNvPr id="84" name="Oval 83">
              <a:extLst>
                <a:ext uri="{FF2B5EF4-FFF2-40B4-BE49-F238E27FC236}">
                  <a16:creationId xmlns:a16="http://schemas.microsoft.com/office/drawing/2014/main" id="{24B114C7-24D6-45C4-B4D8-BE8B2807697C}"/>
                </a:ext>
              </a:extLst>
            </p:cNvPr>
            <p:cNvSpPr/>
            <p:nvPr/>
          </p:nvSpPr>
          <p:spPr>
            <a:xfrm>
              <a:off x="9156699" y="35204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85" name="Oval 84">
              <a:extLst>
                <a:ext uri="{FF2B5EF4-FFF2-40B4-BE49-F238E27FC236}">
                  <a16:creationId xmlns:a16="http://schemas.microsoft.com/office/drawing/2014/main" id="{FD746F6C-0ACB-49E8-9B56-1A76954535F8}"/>
                </a:ext>
              </a:extLst>
            </p:cNvPr>
            <p:cNvSpPr/>
            <p:nvPr/>
          </p:nvSpPr>
          <p:spPr>
            <a:xfrm>
              <a:off x="838200" y="343662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1</a:t>
              </a:r>
            </a:p>
          </p:txBody>
        </p:sp>
        <p:sp>
          <p:nvSpPr>
            <p:cNvPr id="86" name="Oval 85">
              <a:extLst>
                <a:ext uri="{FF2B5EF4-FFF2-40B4-BE49-F238E27FC236}">
                  <a16:creationId xmlns:a16="http://schemas.microsoft.com/office/drawing/2014/main" id="{073A6747-5049-4073-A5BC-C014C0E23827}"/>
                </a:ext>
              </a:extLst>
            </p:cNvPr>
            <p:cNvSpPr/>
            <p:nvPr/>
          </p:nvSpPr>
          <p:spPr>
            <a:xfrm>
              <a:off x="4987217" y="201168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87" name="Oval 86">
              <a:extLst>
                <a:ext uri="{FF2B5EF4-FFF2-40B4-BE49-F238E27FC236}">
                  <a16:creationId xmlns:a16="http://schemas.microsoft.com/office/drawing/2014/main" id="{B89F1E62-0B34-4ACA-A405-75CC93747DE2}"/>
                </a:ext>
              </a:extLst>
            </p:cNvPr>
            <p:cNvSpPr/>
            <p:nvPr/>
          </p:nvSpPr>
          <p:spPr>
            <a:xfrm>
              <a:off x="677029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sp>
          <p:nvSpPr>
            <p:cNvPr id="88" name="Oval 87">
              <a:extLst>
                <a:ext uri="{FF2B5EF4-FFF2-40B4-BE49-F238E27FC236}">
                  <a16:creationId xmlns:a16="http://schemas.microsoft.com/office/drawing/2014/main" id="{4AF3A52F-A2CE-4736-BD60-C4EA4EF801A5}"/>
                </a:ext>
              </a:extLst>
            </p:cNvPr>
            <p:cNvSpPr/>
            <p:nvPr/>
          </p:nvSpPr>
          <p:spPr>
            <a:xfrm>
              <a:off x="4987218" y="6065943"/>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cxnSp>
          <p:nvCxnSpPr>
            <p:cNvPr id="89" name="Straight Arrow Connector 88">
              <a:extLst>
                <a:ext uri="{FF2B5EF4-FFF2-40B4-BE49-F238E27FC236}">
                  <a16:creationId xmlns:a16="http://schemas.microsoft.com/office/drawing/2014/main" id="{69092F1A-364F-45A2-B8DE-761FC5469D48}"/>
                </a:ext>
              </a:extLst>
            </p:cNvPr>
            <p:cNvCxnSpPr>
              <a:cxnSpLocks/>
              <a:stCxn id="75" idx="0"/>
              <a:endCxn id="74" idx="2"/>
            </p:cNvCxnSpPr>
            <p:nvPr/>
          </p:nvCxnSpPr>
          <p:spPr>
            <a:xfrm flipV="1">
              <a:off x="3615618" y="2743200"/>
              <a:ext cx="0" cy="155448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12A5F680-AC14-42EA-8F6C-52AE1B54DEE9}"/>
                </a:ext>
              </a:extLst>
            </p:cNvPr>
            <p:cNvCxnSpPr>
              <a:cxnSpLocks/>
              <a:stCxn id="77" idx="2"/>
              <a:endCxn id="76" idx="0"/>
            </p:cNvCxnSpPr>
            <p:nvPr/>
          </p:nvCxnSpPr>
          <p:spPr>
            <a:xfrm>
              <a:off x="6633138" y="2743200"/>
              <a:ext cx="0" cy="155448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91" name="Rectangle: Rounded Corners 90">
              <a:extLst>
                <a:ext uri="{FF2B5EF4-FFF2-40B4-BE49-F238E27FC236}">
                  <a16:creationId xmlns:a16="http://schemas.microsoft.com/office/drawing/2014/main" id="{03202F0D-6BAC-48C4-B609-96AE9D303148}"/>
                </a:ext>
              </a:extLst>
            </p:cNvPr>
            <p:cNvSpPr/>
            <p:nvPr/>
          </p:nvSpPr>
          <p:spPr>
            <a:xfrm>
              <a:off x="7364658" y="3154680"/>
              <a:ext cx="173736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900" b="1" dirty="0"/>
                <a:t>Symbolic Representations</a:t>
              </a:r>
            </a:p>
          </p:txBody>
        </p:sp>
        <p:cxnSp>
          <p:nvCxnSpPr>
            <p:cNvPr id="92" name="Connector: Elbow 91">
              <a:extLst>
                <a:ext uri="{FF2B5EF4-FFF2-40B4-BE49-F238E27FC236}">
                  <a16:creationId xmlns:a16="http://schemas.microsoft.com/office/drawing/2014/main" id="{C3CA47D0-8E6B-40F1-97DE-B158A04ECF1A}"/>
                </a:ext>
              </a:extLst>
            </p:cNvPr>
            <p:cNvCxnSpPr>
              <a:cxnSpLocks/>
              <a:stCxn id="91" idx="0"/>
              <a:endCxn id="77" idx="3"/>
            </p:cNvCxnSpPr>
            <p:nvPr/>
          </p:nvCxnSpPr>
          <p:spPr>
            <a:xfrm rot="16200000" flipV="1">
              <a:off x="7410378" y="233172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cxnSp>
          <p:nvCxnSpPr>
            <p:cNvPr id="93" name="Connector: Elbow 92">
              <a:extLst>
                <a:ext uri="{FF2B5EF4-FFF2-40B4-BE49-F238E27FC236}">
                  <a16:creationId xmlns:a16="http://schemas.microsoft.com/office/drawing/2014/main" id="{2AEADFC1-368D-4CB0-BF7F-96F16F8D7574}"/>
                </a:ext>
              </a:extLst>
            </p:cNvPr>
            <p:cNvCxnSpPr>
              <a:cxnSpLocks/>
              <a:stCxn id="91" idx="2"/>
              <a:endCxn id="76" idx="3"/>
            </p:cNvCxnSpPr>
            <p:nvPr/>
          </p:nvCxnSpPr>
          <p:spPr>
            <a:xfrm rot="5400000">
              <a:off x="7410378" y="3840480"/>
              <a:ext cx="777240" cy="868680"/>
            </a:xfrm>
            <a:prstGeom prst="bentConnector2">
              <a:avLst/>
            </a:prstGeom>
            <a:ln w="101600" cmpd="dbl">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94" name="Oval 93">
              <a:extLst>
                <a:ext uri="{FF2B5EF4-FFF2-40B4-BE49-F238E27FC236}">
                  <a16:creationId xmlns:a16="http://schemas.microsoft.com/office/drawing/2014/main" id="{7F3CABB9-BF26-458A-BF87-F8208824979A}"/>
                </a:ext>
              </a:extLst>
            </p:cNvPr>
            <p:cNvSpPr/>
            <p:nvPr/>
          </p:nvSpPr>
          <p:spPr>
            <a:xfrm>
              <a:off x="347845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95" name="Oval 94">
              <a:extLst>
                <a:ext uri="{FF2B5EF4-FFF2-40B4-BE49-F238E27FC236}">
                  <a16:creationId xmlns:a16="http://schemas.microsoft.com/office/drawing/2014/main" id="{1ED7CD82-2777-45A3-98D4-BDDFB61FC2EB}"/>
                </a:ext>
              </a:extLst>
            </p:cNvPr>
            <p:cNvSpPr/>
            <p:nvPr/>
          </p:nvSpPr>
          <p:spPr>
            <a:xfrm>
              <a:off x="649597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2</a:t>
              </a:r>
            </a:p>
          </p:txBody>
        </p:sp>
        <p:sp>
          <p:nvSpPr>
            <p:cNvPr id="96" name="Oval 95">
              <a:extLst>
                <a:ext uri="{FF2B5EF4-FFF2-40B4-BE49-F238E27FC236}">
                  <a16:creationId xmlns:a16="http://schemas.microsoft.com/office/drawing/2014/main" id="{C1B6CC93-0489-4669-839B-43261B0671E5}"/>
                </a:ext>
              </a:extLst>
            </p:cNvPr>
            <p:cNvSpPr/>
            <p:nvPr/>
          </p:nvSpPr>
          <p:spPr>
            <a:xfrm>
              <a:off x="3204138" y="4023359"/>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97" name="Oval 96">
              <a:extLst>
                <a:ext uri="{FF2B5EF4-FFF2-40B4-BE49-F238E27FC236}">
                  <a16:creationId xmlns:a16="http://schemas.microsoft.com/office/drawing/2014/main" id="{D54B71AE-37D0-4700-A833-7E8EEEC851A1}"/>
                </a:ext>
              </a:extLst>
            </p:cNvPr>
            <p:cNvSpPr/>
            <p:nvPr/>
          </p:nvSpPr>
          <p:spPr>
            <a:xfrm>
              <a:off x="6221658" y="4028545"/>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98" name="Oval 97">
              <a:extLst>
                <a:ext uri="{FF2B5EF4-FFF2-40B4-BE49-F238E27FC236}">
                  <a16:creationId xmlns:a16="http://schemas.microsoft.com/office/drawing/2014/main" id="{1A1C19D9-E65C-4F7E-B299-194BFC018C85}"/>
                </a:ext>
              </a:extLst>
            </p:cNvPr>
            <p:cNvSpPr/>
            <p:nvPr/>
          </p:nvSpPr>
          <p:spPr>
            <a:xfrm>
              <a:off x="4987217" y="37109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sp>
          <p:nvSpPr>
            <p:cNvPr id="99" name="Rectangle: Rounded Corners 98">
              <a:extLst>
                <a:ext uri="{FF2B5EF4-FFF2-40B4-BE49-F238E27FC236}">
                  <a16:creationId xmlns:a16="http://schemas.microsoft.com/office/drawing/2014/main" id="{D5EBC88D-1F45-4565-8B91-D0A4E395D8A5}"/>
                </a:ext>
              </a:extLst>
            </p:cNvPr>
            <p:cNvSpPr/>
            <p:nvPr/>
          </p:nvSpPr>
          <p:spPr>
            <a:xfrm>
              <a:off x="4392858" y="5249545"/>
              <a:ext cx="1463040" cy="731520"/>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sz="1050" b="1" dirty="0"/>
                <a:t>Procedural Knowledge</a:t>
              </a:r>
            </a:p>
          </p:txBody>
        </p:sp>
        <p:cxnSp>
          <p:nvCxnSpPr>
            <p:cNvPr id="100" name="Straight Arrow Connector 65">
              <a:extLst>
                <a:ext uri="{FF2B5EF4-FFF2-40B4-BE49-F238E27FC236}">
                  <a16:creationId xmlns:a16="http://schemas.microsoft.com/office/drawing/2014/main" id="{34C55FE0-EF31-4087-868E-46089268D17C}"/>
                </a:ext>
              </a:extLst>
            </p:cNvPr>
            <p:cNvCxnSpPr>
              <a:cxnSpLocks/>
              <a:stCxn id="99" idx="1"/>
              <a:endCxn id="75" idx="2"/>
            </p:cNvCxnSpPr>
            <p:nvPr/>
          </p:nvCxnSpPr>
          <p:spPr>
            <a:xfrm rot="10800000">
              <a:off x="3615618" y="5029201"/>
              <a:ext cx="777240" cy="586105"/>
            </a:xfrm>
            <a:prstGeom prst="bentConnector2">
              <a:avLst/>
            </a:prstGeom>
            <a:ln w="101600" cmpd="dbl">
              <a:solidFill>
                <a:schemeClr val="bg2">
                  <a:lumMod val="90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101" name="Straight Arrow Connector 68">
              <a:extLst>
                <a:ext uri="{FF2B5EF4-FFF2-40B4-BE49-F238E27FC236}">
                  <a16:creationId xmlns:a16="http://schemas.microsoft.com/office/drawing/2014/main" id="{6AAA9541-42A6-4D10-B187-C0D2E77003AD}"/>
                </a:ext>
              </a:extLst>
            </p:cNvPr>
            <p:cNvCxnSpPr>
              <a:cxnSpLocks/>
              <a:stCxn id="76" idx="2"/>
              <a:endCxn id="99" idx="3"/>
            </p:cNvCxnSpPr>
            <p:nvPr/>
          </p:nvCxnSpPr>
          <p:spPr>
            <a:xfrm rot="5400000">
              <a:off x="5951466" y="4933632"/>
              <a:ext cx="586105" cy="777240"/>
            </a:xfrm>
            <a:prstGeom prst="bentConnector2">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02" name="Oval 101">
              <a:extLst>
                <a:ext uri="{FF2B5EF4-FFF2-40B4-BE49-F238E27FC236}">
                  <a16:creationId xmlns:a16="http://schemas.microsoft.com/office/drawing/2014/main" id="{3C305110-63BC-4D3A-8740-BB58EBB4881F}"/>
                </a:ext>
              </a:extLst>
            </p:cNvPr>
            <p:cNvSpPr/>
            <p:nvPr/>
          </p:nvSpPr>
          <p:spPr>
            <a:xfrm>
              <a:off x="320413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4</a:t>
              </a:r>
            </a:p>
          </p:txBody>
        </p:sp>
      </p:grpSp>
      <p:sp>
        <p:nvSpPr>
          <p:cNvPr id="103" name="Rectangle 102">
            <a:extLst>
              <a:ext uri="{FF2B5EF4-FFF2-40B4-BE49-F238E27FC236}">
                <a16:creationId xmlns:a16="http://schemas.microsoft.com/office/drawing/2014/main" id="{891B1C2C-EC82-4525-8AB1-61A47403A59D}"/>
              </a:ext>
            </a:extLst>
          </p:cNvPr>
          <p:cNvSpPr/>
          <p:nvPr/>
        </p:nvSpPr>
        <p:spPr>
          <a:xfrm>
            <a:off x="4883881" y="5042027"/>
            <a:ext cx="914400" cy="399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recall</a:t>
            </a:r>
          </a:p>
        </p:txBody>
      </p:sp>
      <p:sp>
        <p:nvSpPr>
          <p:cNvPr id="104" name="Arrow: Right 103">
            <a:extLst>
              <a:ext uri="{FF2B5EF4-FFF2-40B4-BE49-F238E27FC236}">
                <a16:creationId xmlns:a16="http://schemas.microsoft.com/office/drawing/2014/main" id="{9E7524D1-E7B2-465D-9D0E-1D4C45424F4A}"/>
              </a:ext>
            </a:extLst>
          </p:cNvPr>
          <p:cNvSpPr/>
          <p:nvPr/>
        </p:nvSpPr>
        <p:spPr>
          <a:xfrm rot="16200000" flipH="1">
            <a:off x="4763222" y="4333304"/>
            <a:ext cx="1143127"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5" name="Arrow: Right 104">
            <a:extLst>
              <a:ext uri="{FF2B5EF4-FFF2-40B4-BE49-F238E27FC236}">
                <a16:creationId xmlns:a16="http://schemas.microsoft.com/office/drawing/2014/main" id="{A00EE73D-7227-4F16-B147-94DF804D2EEC}"/>
              </a:ext>
            </a:extLst>
          </p:cNvPr>
          <p:cNvSpPr/>
          <p:nvPr/>
        </p:nvSpPr>
        <p:spPr>
          <a:xfrm flipH="1">
            <a:off x="4089556" y="5104625"/>
            <a:ext cx="78779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6" name="Arrow: Right 105">
            <a:extLst>
              <a:ext uri="{FF2B5EF4-FFF2-40B4-BE49-F238E27FC236}">
                <a16:creationId xmlns:a16="http://schemas.microsoft.com/office/drawing/2014/main" id="{F5FBB5C4-05D8-4569-853A-9E45ABA6F17C}"/>
              </a:ext>
            </a:extLst>
          </p:cNvPr>
          <p:cNvSpPr/>
          <p:nvPr/>
        </p:nvSpPr>
        <p:spPr>
          <a:xfrm flipH="1">
            <a:off x="5804810" y="5104625"/>
            <a:ext cx="78779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id="{07C2E6E3-89AA-4191-8184-65ED35A335B4}"/>
              </a:ext>
            </a:extLst>
          </p:cNvPr>
          <p:cNvGrpSpPr/>
          <p:nvPr/>
        </p:nvGrpSpPr>
        <p:grpSpPr>
          <a:xfrm>
            <a:off x="6600108" y="4110464"/>
            <a:ext cx="1866900" cy="2256631"/>
            <a:chOff x="8645856" y="3427435"/>
            <a:chExt cx="1866900" cy="2256631"/>
          </a:xfrm>
        </p:grpSpPr>
        <p:sp>
          <p:nvSpPr>
            <p:cNvPr id="108" name="Rectangle: Rounded Corners 107">
              <a:extLst>
                <a:ext uri="{FF2B5EF4-FFF2-40B4-BE49-F238E27FC236}">
                  <a16:creationId xmlns:a16="http://schemas.microsoft.com/office/drawing/2014/main" id="{E1041DD9-2EA3-4F1A-A295-4884F8DB9069}"/>
                </a:ext>
              </a:extLst>
            </p:cNvPr>
            <p:cNvSpPr/>
            <p:nvPr/>
          </p:nvSpPr>
          <p:spPr>
            <a:xfrm>
              <a:off x="8645856" y="3427435"/>
              <a:ext cx="1866900" cy="225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Long-term Memory</a:t>
              </a:r>
            </a:p>
          </p:txBody>
        </p:sp>
        <p:pic>
          <p:nvPicPr>
            <p:cNvPr id="109" name="Picture 108" descr="Icon&#10;&#10;Description automatically generated">
              <a:extLst>
                <a:ext uri="{FF2B5EF4-FFF2-40B4-BE49-F238E27FC236}">
                  <a16:creationId xmlns:a16="http://schemas.microsoft.com/office/drawing/2014/main" id="{EEFD479C-5860-4BA3-963C-F7C077FA6443}"/>
                </a:ext>
              </a:extLst>
            </p:cNvPr>
            <p:cNvPicPr>
              <a:picLocks noChangeAspect="1"/>
            </p:cNvPicPr>
            <p:nvPr/>
          </p:nvPicPr>
          <p:blipFill rotWithShape="1">
            <a:blip r:embed="rId3">
              <a:extLst>
                <a:ext uri="{28A0092B-C50C-407E-A947-70E740481C1C}">
                  <a14:useLocalDpi xmlns:a14="http://schemas.microsoft.com/office/drawing/2010/main" val="0"/>
                </a:ext>
              </a:extLst>
            </a:blip>
            <a:srcRect l="23265" t="35765" r="31735" b="19235"/>
            <a:stretch/>
          </p:blipFill>
          <p:spPr>
            <a:xfrm>
              <a:off x="9579305" y="4922294"/>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10" name="Rectangle 109">
              <a:extLst>
                <a:ext uri="{FF2B5EF4-FFF2-40B4-BE49-F238E27FC236}">
                  <a16:creationId xmlns:a16="http://schemas.microsoft.com/office/drawing/2014/main" id="{60B07B0E-6037-4D65-AE1D-B31D54EB0F97}"/>
                </a:ext>
              </a:extLst>
            </p:cNvPr>
            <p:cNvSpPr/>
            <p:nvPr/>
          </p:nvSpPr>
          <p:spPr>
            <a:xfrm>
              <a:off x="8724493" y="4050121"/>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w</a:t>
              </a:r>
            </a:p>
          </p:txBody>
        </p:sp>
        <p:sp>
          <p:nvSpPr>
            <p:cNvPr id="111" name="Rectangle 110">
              <a:extLst>
                <a:ext uri="{FF2B5EF4-FFF2-40B4-BE49-F238E27FC236}">
                  <a16:creationId xmlns:a16="http://schemas.microsoft.com/office/drawing/2014/main" id="{5F5A9A75-58D1-4CB0-9895-7A00C8857AE3}"/>
                </a:ext>
              </a:extLst>
            </p:cNvPr>
            <p:cNvSpPr/>
            <p:nvPr/>
          </p:nvSpPr>
          <p:spPr>
            <a:xfrm>
              <a:off x="8724492" y="4769560"/>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O</a:t>
              </a:r>
            </a:p>
          </p:txBody>
        </p:sp>
        <p:sp>
          <p:nvSpPr>
            <p:cNvPr id="112" name="Rectangle 111">
              <a:extLst>
                <a:ext uri="{FF2B5EF4-FFF2-40B4-BE49-F238E27FC236}">
                  <a16:creationId xmlns:a16="http://schemas.microsoft.com/office/drawing/2014/main" id="{B14FCE94-59A4-4933-9A5F-08F700230F73}"/>
                </a:ext>
              </a:extLst>
            </p:cNvPr>
            <p:cNvSpPr/>
            <p:nvPr/>
          </p:nvSpPr>
          <p:spPr>
            <a:xfrm>
              <a:off x="8782928" y="4101078"/>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13" name="Picture 112" descr="Graphical user interface&#10;&#10;Description automatically generated with medium confidence">
              <a:extLst>
                <a:ext uri="{FF2B5EF4-FFF2-40B4-BE49-F238E27FC236}">
                  <a16:creationId xmlns:a16="http://schemas.microsoft.com/office/drawing/2014/main" id="{0D2B8360-FEA6-48F3-8E2C-495C7EE5B34A}"/>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9579305" y="4162491"/>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114" name="Rectangle 113">
              <a:extLst>
                <a:ext uri="{FF2B5EF4-FFF2-40B4-BE49-F238E27FC236}">
                  <a16:creationId xmlns:a16="http://schemas.microsoft.com/office/drawing/2014/main" id="{C85834D9-26C6-4923-950F-7DBD1B3A1F4B}"/>
                </a:ext>
              </a:extLst>
            </p:cNvPr>
            <p:cNvSpPr/>
            <p:nvPr/>
          </p:nvSpPr>
          <p:spPr>
            <a:xfrm>
              <a:off x="8792204" y="4843294"/>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115" name="Rectangle 114">
            <a:extLst>
              <a:ext uri="{FF2B5EF4-FFF2-40B4-BE49-F238E27FC236}">
                <a16:creationId xmlns:a16="http://schemas.microsoft.com/office/drawing/2014/main" id="{64CBE75A-430F-423C-BEFC-EB0DD0ECFB21}"/>
              </a:ext>
            </a:extLst>
          </p:cNvPr>
          <p:cNvSpPr/>
          <p:nvPr/>
        </p:nvSpPr>
        <p:spPr>
          <a:xfrm>
            <a:off x="4883881" y="5042027"/>
            <a:ext cx="914400" cy="399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match</a:t>
            </a:r>
          </a:p>
        </p:txBody>
      </p:sp>
      <p:sp>
        <p:nvSpPr>
          <p:cNvPr id="120" name="Arrow: Right 119">
            <a:extLst>
              <a:ext uri="{FF2B5EF4-FFF2-40B4-BE49-F238E27FC236}">
                <a16:creationId xmlns:a16="http://schemas.microsoft.com/office/drawing/2014/main" id="{B59D73F8-7CC3-40A2-9A74-2962289E931A}"/>
              </a:ext>
            </a:extLst>
          </p:cNvPr>
          <p:cNvSpPr/>
          <p:nvPr/>
        </p:nvSpPr>
        <p:spPr>
          <a:xfrm rot="16200000" flipH="1">
            <a:off x="4815133" y="4281395"/>
            <a:ext cx="1039308"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1" name="Arrow: Right 120">
            <a:extLst>
              <a:ext uri="{FF2B5EF4-FFF2-40B4-BE49-F238E27FC236}">
                <a16:creationId xmlns:a16="http://schemas.microsoft.com/office/drawing/2014/main" id="{DDAF30D3-94DD-4422-ACBC-6471DACE13D0}"/>
              </a:ext>
            </a:extLst>
          </p:cNvPr>
          <p:cNvSpPr/>
          <p:nvPr/>
        </p:nvSpPr>
        <p:spPr>
          <a:xfrm flipH="1">
            <a:off x="5804810" y="5103962"/>
            <a:ext cx="78779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3" name="Arrow: Right 122">
            <a:extLst>
              <a:ext uri="{FF2B5EF4-FFF2-40B4-BE49-F238E27FC236}">
                <a16:creationId xmlns:a16="http://schemas.microsoft.com/office/drawing/2014/main" id="{12A39EE8-D8AB-4DE0-8B98-0CBD7A8417BD}"/>
              </a:ext>
            </a:extLst>
          </p:cNvPr>
          <p:cNvSpPr/>
          <p:nvPr/>
        </p:nvSpPr>
        <p:spPr>
          <a:xfrm flipH="1">
            <a:off x="4087447" y="5101619"/>
            <a:ext cx="60757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24" name="Arrow: Right 123">
            <a:extLst>
              <a:ext uri="{FF2B5EF4-FFF2-40B4-BE49-F238E27FC236}">
                <a16:creationId xmlns:a16="http://schemas.microsoft.com/office/drawing/2014/main" id="{66F1D7B2-5556-45E0-9B20-D5ABDC61B103}"/>
              </a:ext>
            </a:extLst>
          </p:cNvPr>
          <p:cNvSpPr/>
          <p:nvPr/>
        </p:nvSpPr>
        <p:spPr>
          <a:xfrm rot="10800000" flipH="1">
            <a:off x="4092820" y="5101619"/>
            <a:ext cx="78779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25" name="Arrow: Right 124">
            <a:extLst>
              <a:ext uri="{FF2B5EF4-FFF2-40B4-BE49-F238E27FC236}">
                <a16:creationId xmlns:a16="http://schemas.microsoft.com/office/drawing/2014/main" id="{0BC9AF3F-8E2B-4C2D-BAC8-C147E33E870A}"/>
              </a:ext>
            </a:extLst>
          </p:cNvPr>
          <p:cNvSpPr/>
          <p:nvPr/>
        </p:nvSpPr>
        <p:spPr>
          <a:xfrm rot="5400000" flipH="1">
            <a:off x="4763223" y="4330766"/>
            <a:ext cx="1143127"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26" name="Group 125">
            <a:extLst>
              <a:ext uri="{FF2B5EF4-FFF2-40B4-BE49-F238E27FC236}">
                <a16:creationId xmlns:a16="http://schemas.microsoft.com/office/drawing/2014/main" id="{E58D1E22-ED8B-471D-AB5E-977B26F7AB14}"/>
              </a:ext>
            </a:extLst>
          </p:cNvPr>
          <p:cNvGrpSpPr/>
          <p:nvPr/>
        </p:nvGrpSpPr>
        <p:grpSpPr>
          <a:xfrm>
            <a:off x="3897618" y="3182374"/>
            <a:ext cx="529782" cy="531450"/>
            <a:chOff x="3610543" y="3271409"/>
            <a:chExt cx="529782" cy="531450"/>
          </a:xfrm>
        </p:grpSpPr>
        <p:sp>
          <p:nvSpPr>
            <p:cNvPr id="127" name="Oval 126">
              <a:extLst>
                <a:ext uri="{FF2B5EF4-FFF2-40B4-BE49-F238E27FC236}">
                  <a16:creationId xmlns:a16="http://schemas.microsoft.com/office/drawing/2014/main" id="{914E9B65-B7FE-4B6D-A741-32836E05ECB9}"/>
                </a:ext>
              </a:extLst>
            </p:cNvPr>
            <p:cNvSpPr>
              <a:spLocks noChangeAspect="1"/>
            </p:cNvSpPr>
            <p:nvPr/>
          </p:nvSpPr>
          <p:spPr>
            <a:xfrm>
              <a:off x="3610544" y="3271409"/>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28" name="TextBox 127">
              <a:extLst>
                <a:ext uri="{FF2B5EF4-FFF2-40B4-BE49-F238E27FC236}">
                  <a16:creationId xmlns:a16="http://schemas.microsoft.com/office/drawing/2014/main" id="{01A61FF5-6B85-4364-9E1B-6C9265E89560}"/>
                </a:ext>
              </a:extLst>
            </p:cNvPr>
            <p:cNvSpPr txBox="1"/>
            <p:nvPr/>
          </p:nvSpPr>
          <p:spPr>
            <a:xfrm>
              <a:off x="3610543" y="3411831"/>
              <a:ext cx="529781" cy="276999"/>
            </a:xfrm>
            <a:prstGeom prst="rect">
              <a:avLst/>
            </a:prstGeom>
            <a:noFill/>
          </p:spPr>
          <p:txBody>
            <a:bodyPr wrap="square" rtlCol="0">
              <a:spAutoFit/>
            </a:bodyPr>
            <a:lstStyle/>
            <a:p>
              <a:pPr algn="ctr"/>
              <a:r>
                <a:rPr lang="en-US" sz="1200" i="1" dirty="0"/>
                <a:t>mom</a:t>
              </a:r>
              <a:endParaRPr lang="en-US" sz="3200" i="1" dirty="0"/>
            </a:p>
          </p:txBody>
        </p:sp>
      </p:grpSp>
      <p:cxnSp>
        <p:nvCxnSpPr>
          <p:cNvPr id="129" name="Connector: Elbow 128">
            <a:extLst>
              <a:ext uri="{FF2B5EF4-FFF2-40B4-BE49-F238E27FC236}">
                <a16:creationId xmlns:a16="http://schemas.microsoft.com/office/drawing/2014/main" id="{8D0C9D3B-1CB7-4B06-99FE-E65B4AB4333F}"/>
              </a:ext>
            </a:extLst>
          </p:cNvPr>
          <p:cNvCxnSpPr>
            <a:cxnSpLocks/>
            <a:endCxn id="127" idx="6"/>
          </p:cNvCxnSpPr>
          <p:nvPr/>
        </p:nvCxnSpPr>
        <p:spPr>
          <a:xfrm rot="16200000" flipV="1">
            <a:off x="4766760" y="3108740"/>
            <a:ext cx="243797" cy="92251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146" name="Group 145">
            <a:extLst>
              <a:ext uri="{FF2B5EF4-FFF2-40B4-BE49-F238E27FC236}">
                <a16:creationId xmlns:a16="http://schemas.microsoft.com/office/drawing/2014/main" id="{F25D62F5-8C18-4D62-963C-C8467541B0CF}"/>
              </a:ext>
            </a:extLst>
          </p:cNvPr>
          <p:cNvGrpSpPr/>
          <p:nvPr/>
        </p:nvGrpSpPr>
        <p:grpSpPr>
          <a:xfrm>
            <a:off x="4234627" y="2568631"/>
            <a:ext cx="2200315" cy="1318797"/>
            <a:chOff x="4243980" y="2178049"/>
            <a:chExt cx="2200315" cy="1318797"/>
          </a:xfrm>
        </p:grpSpPr>
        <p:grpSp>
          <p:nvGrpSpPr>
            <p:cNvPr id="145" name="Group 144">
              <a:extLst>
                <a:ext uri="{FF2B5EF4-FFF2-40B4-BE49-F238E27FC236}">
                  <a16:creationId xmlns:a16="http://schemas.microsoft.com/office/drawing/2014/main" id="{EE586655-9A95-4687-ADED-58FB0613F91D}"/>
                </a:ext>
              </a:extLst>
            </p:cNvPr>
            <p:cNvGrpSpPr/>
            <p:nvPr/>
          </p:nvGrpSpPr>
          <p:grpSpPr>
            <a:xfrm>
              <a:off x="4243980" y="2178049"/>
              <a:ext cx="2200315" cy="1318797"/>
              <a:chOff x="4243980" y="2178049"/>
              <a:chExt cx="2200315" cy="1318797"/>
            </a:xfrm>
          </p:grpSpPr>
          <p:sp>
            <p:nvSpPr>
              <p:cNvPr id="134" name="Rectangle: Rounded Corners 133">
                <a:extLst>
                  <a:ext uri="{FF2B5EF4-FFF2-40B4-BE49-F238E27FC236}">
                    <a16:creationId xmlns:a16="http://schemas.microsoft.com/office/drawing/2014/main" id="{C001FDB0-F431-4058-B963-86C82F319406}"/>
                  </a:ext>
                </a:extLst>
              </p:cNvPr>
              <p:cNvSpPr/>
              <p:nvPr/>
            </p:nvSpPr>
            <p:spPr>
              <a:xfrm>
                <a:off x="4243980" y="2178049"/>
                <a:ext cx="2200315" cy="131879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Semantic Memory</a:t>
                </a:r>
              </a:p>
            </p:txBody>
          </p:sp>
          <p:grpSp>
            <p:nvGrpSpPr>
              <p:cNvPr id="136" name="Group 135">
                <a:extLst>
                  <a:ext uri="{FF2B5EF4-FFF2-40B4-BE49-F238E27FC236}">
                    <a16:creationId xmlns:a16="http://schemas.microsoft.com/office/drawing/2014/main" id="{F22CCE0B-C4DC-4753-8B71-0CF49628523A}"/>
                  </a:ext>
                </a:extLst>
              </p:cNvPr>
              <p:cNvGrpSpPr/>
              <p:nvPr/>
            </p:nvGrpSpPr>
            <p:grpSpPr>
              <a:xfrm>
                <a:off x="4436100" y="2708498"/>
                <a:ext cx="529782" cy="531450"/>
                <a:chOff x="3610543" y="3271409"/>
                <a:chExt cx="529782" cy="531450"/>
              </a:xfrm>
            </p:grpSpPr>
            <p:sp>
              <p:nvSpPr>
                <p:cNvPr id="137" name="Oval 136">
                  <a:extLst>
                    <a:ext uri="{FF2B5EF4-FFF2-40B4-BE49-F238E27FC236}">
                      <a16:creationId xmlns:a16="http://schemas.microsoft.com/office/drawing/2014/main" id="{6BEBC59B-62E6-458B-936A-61A0A47B8722}"/>
                    </a:ext>
                  </a:extLst>
                </p:cNvPr>
                <p:cNvSpPr>
                  <a:spLocks noChangeAspect="1"/>
                </p:cNvSpPr>
                <p:nvPr/>
              </p:nvSpPr>
              <p:spPr>
                <a:xfrm>
                  <a:off x="3610544" y="3271409"/>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38" name="TextBox 137">
                  <a:extLst>
                    <a:ext uri="{FF2B5EF4-FFF2-40B4-BE49-F238E27FC236}">
                      <a16:creationId xmlns:a16="http://schemas.microsoft.com/office/drawing/2014/main" id="{644BF7B3-E771-4F69-916F-FD7092B3CE73}"/>
                    </a:ext>
                  </a:extLst>
                </p:cNvPr>
                <p:cNvSpPr txBox="1"/>
                <p:nvPr/>
              </p:nvSpPr>
              <p:spPr>
                <a:xfrm>
                  <a:off x="3610543" y="3411831"/>
                  <a:ext cx="529781" cy="276999"/>
                </a:xfrm>
                <a:prstGeom prst="rect">
                  <a:avLst/>
                </a:prstGeom>
                <a:noFill/>
              </p:spPr>
              <p:txBody>
                <a:bodyPr wrap="square" rtlCol="0">
                  <a:spAutoFit/>
                </a:bodyPr>
                <a:lstStyle/>
                <a:p>
                  <a:pPr algn="ctr"/>
                  <a:r>
                    <a:rPr lang="en-US" sz="1200" i="1" dirty="0"/>
                    <a:t>mom</a:t>
                  </a:r>
                  <a:endParaRPr lang="en-US" sz="3200" i="1" dirty="0"/>
                </a:p>
              </p:txBody>
            </p:sp>
          </p:grpSp>
          <p:grpSp>
            <p:nvGrpSpPr>
              <p:cNvPr id="139" name="Group 138">
                <a:extLst>
                  <a:ext uri="{FF2B5EF4-FFF2-40B4-BE49-F238E27FC236}">
                    <a16:creationId xmlns:a16="http://schemas.microsoft.com/office/drawing/2014/main" id="{265B13B1-5D99-46AB-9093-E99D14EE6F77}"/>
                  </a:ext>
                </a:extLst>
              </p:cNvPr>
              <p:cNvGrpSpPr/>
              <p:nvPr/>
            </p:nvGrpSpPr>
            <p:grpSpPr>
              <a:xfrm>
                <a:off x="5667939" y="2708498"/>
                <a:ext cx="529782" cy="531450"/>
                <a:chOff x="3610543" y="3271409"/>
                <a:chExt cx="529782" cy="531450"/>
              </a:xfrm>
            </p:grpSpPr>
            <p:sp>
              <p:nvSpPr>
                <p:cNvPr id="140" name="Oval 139">
                  <a:extLst>
                    <a:ext uri="{FF2B5EF4-FFF2-40B4-BE49-F238E27FC236}">
                      <a16:creationId xmlns:a16="http://schemas.microsoft.com/office/drawing/2014/main" id="{BAE04F8D-6E45-4234-9E06-CDF948470C21}"/>
                    </a:ext>
                  </a:extLst>
                </p:cNvPr>
                <p:cNvSpPr>
                  <a:spLocks noChangeAspect="1"/>
                </p:cNvSpPr>
                <p:nvPr/>
              </p:nvSpPr>
              <p:spPr>
                <a:xfrm>
                  <a:off x="3610544" y="3271409"/>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41" name="TextBox 140">
                  <a:extLst>
                    <a:ext uri="{FF2B5EF4-FFF2-40B4-BE49-F238E27FC236}">
                      <a16:creationId xmlns:a16="http://schemas.microsoft.com/office/drawing/2014/main" id="{A909B1EC-43A3-47EA-B0C9-E17BA89B7863}"/>
                    </a:ext>
                  </a:extLst>
                </p:cNvPr>
                <p:cNvSpPr txBox="1"/>
                <p:nvPr/>
              </p:nvSpPr>
              <p:spPr>
                <a:xfrm>
                  <a:off x="3610543" y="3411831"/>
                  <a:ext cx="529781" cy="276999"/>
                </a:xfrm>
                <a:prstGeom prst="rect">
                  <a:avLst/>
                </a:prstGeom>
                <a:noFill/>
              </p:spPr>
              <p:txBody>
                <a:bodyPr wrap="square" rtlCol="0">
                  <a:spAutoFit/>
                </a:bodyPr>
                <a:lstStyle/>
                <a:p>
                  <a:pPr algn="ctr"/>
                  <a:r>
                    <a:rPr lang="en-US" sz="1200" i="1" dirty="0"/>
                    <a:t>dad</a:t>
                  </a:r>
                  <a:endParaRPr lang="en-US" sz="3200" i="1" dirty="0"/>
                </a:p>
              </p:txBody>
            </p:sp>
          </p:grpSp>
          <p:cxnSp>
            <p:nvCxnSpPr>
              <p:cNvPr id="143" name="Straight Arrow Connector 142">
                <a:extLst>
                  <a:ext uri="{FF2B5EF4-FFF2-40B4-BE49-F238E27FC236}">
                    <a16:creationId xmlns:a16="http://schemas.microsoft.com/office/drawing/2014/main" id="{0D2F0EDD-8B65-4B36-948C-0FA2DAE538C0}"/>
                  </a:ext>
                </a:extLst>
              </p:cNvPr>
              <p:cNvCxnSpPr>
                <a:stCxn id="138" idx="3"/>
                <a:endCxn id="141" idx="1"/>
              </p:cNvCxnSpPr>
              <p:nvPr/>
            </p:nvCxnSpPr>
            <p:spPr>
              <a:xfrm>
                <a:off x="4965881" y="2987420"/>
                <a:ext cx="7020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144" name="TextBox 143">
              <a:extLst>
                <a:ext uri="{FF2B5EF4-FFF2-40B4-BE49-F238E27FC236}">
                  <a16:creationId xmlns:a16="http://schemas.microsoft.com/office/drawing/2014/main" id="{06748911-3780-4E3A-8BB3-1A333F676A24}"/>
                </a:ext>
              </a:extLst>
            </p:cNvPr>
            <p:cNvSpPr txBox="1"/>
            <p:nvPr/>
          </p:nvSpPr>
          <p:spPr>
            <a:xfrm>
              <a:off x="4970963" y="2670181"/>
              <a:ext cx="708445" cy="307777"/>
            </a:xfrm>
            <a:prstGeom prst="rect">
              <a:avLst/>
            </a:prstGeom>
            <a:noFill/>
          </p:spPr>
          <p:txBody>
            <a:bodyPr wrap="square" rtlCol="0">
              <a:spAutoFit/>
            </a:bodyPr>
            <a:lstStyle/>
            <a:p>
              <a:r>
                <a:rPr lang="en-US" sz="1400" i="1" dirty="0"/>
                <a:t>spouse</a:t>
              </a:r>
            </a:p>
          </p:txBody>
        </p:sp>
      </p:grpSp>
      <p:sp>
        <p:nvSpPr>
          <p:cNvPr id="147" name="Arrow: Right 146">
            <a:extLst>
              <a:ext uri="{FF2B5EF4-FFF2-40B4-BE49-F238E27FC236}">
                <a16:creationId xmlns:a16="http://schemas.microsoft.com/office/drawing/2014/main" id="{48F4112C-B605-4B37-AFA6-041A799323FB}"/>
              </a:ext>
            </a:extLst>
          </p:cNvPr>
          <p:cNvSpPr/>
          <p:nvPr/>
        </p:nvSpPr>
        <p:spPr>
          <a:xfrm rot="5400000" flipH="1">
            <a:off x="4637603" y="4173129"/>
            <a:ext cx="845722"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3A4F8E95-1EB0-45EA-AC03-7DE775AA15AA}"/>
              </a:ext>
            </a:extLst>
          </p:cNvPr>
          <p:cNvSpPr/>
          <p:nvPr/>
        </p:nvSpPr>
        <p:spPr>
          <a:xfrm rot="16200000" flipH="1">
            <a:off x="5190090" y="4172096"/>
            <a:ext cx="84572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53" name="Group 152">
            <a:extLst>
              <a:ext uri="{FF2B5EF4-FFF2-40B4-BE49-F238E27FC236}">
                <a16:creationId xmlns:a16="http://schemas.microsoft.com/office/drawing/2014/main" id="{FFDED7A2-BD81-4210-AEE7-1BC5F7653800}"/>
              </a:ext>
            </a:extLst>
          </p:cNvPr>
          <p:cNvGrpSpPr/>
          <p:nvPr/>
        </p:nvGrpSpPr>
        <p:grpSpPr>
          <a:xfrm>
            <a:off x="6047685" y="5030629"/>
            <a:ext cx="529782" cy="531450"/>
            <a:chOff x="5820295" y="5503590"/>
            <a:chExt cx="529782" cy="531450"/>
          </a:xfrm>
        </p:grpSpPr>
        <p:sp>
          <p:nvSpPr>
            <p:cNvPr id="151" name="Oval 150">
              <a:extLst>
                <a:ext uri="{FF2B5EF4-FFF2-40B4-BE49-F238E27FC236}">
                  <a16:creationId xmlns:a16="http://schemas.microsoft.com/office/drawing/2014/main" id="{D2ABBF32-C1E4-4BD2-BDCF-07951F8B1E5B}"/>
                </a:ext>
              </a:extLst>
            </p:cNvPr>
            <p:cNvSpPr>
              <a:spLocks noChangeAspect="1"/>
            </p:cNvSpPr>
            <p:nvPr/>
          </p:nvSpPr>
          <p:spPr>
            <a:xfrm>
              <a:off x="5820296" y="5503590"/>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52" name="TextBox 151">
              <a:extLst>
                <a:ext uri="{FF2B5EF4-FFF2-40B4-BE49-F238E27FC236}">
                  <a16:creationId xmlns:a16="http://schemas.microsoft.com/office/drawing/2014/main" id="{5C8E84EE-9383-4101-9268-FAD06B43EF07}"/>
                </a:ext>
              </a:extLst>
            </p:cNvPr>
            <p:cNvSpPr txBox="1"/>
            <p:nvPr/>
          </p:nvSpPr>
          <p:spPr>
            <a:xfrm>
              <a:off x="5820295" y="5644012"/>
              <a:ext cx="529781" cy="276999"/>
            </a:xfrm>
            <a:prstGeom prst="rect">
              <a:avLst/>
            </a:prstGeom>
            <a:noFill/>
          </p:spPr>
          <p:txBody>
            <a:bodyPr wrap="square" rtlCol="0">
              <a:spAutoFit/>
            </a:bodyPr>
            <a:lstStyle/>
            <a:p>
              <a:pPr algn="ctr"/>
              <a:r>
                <a:rPr lang="en-US" sz="1200" i="1" dirty="0"/>
                <a:t>dad</a:t>
              </a:r>
              <a:endParaRPr lang="en-US" sz="3200" i="1" dirty="0"/>
            </a:p>
          </p:txBody>
        </p:sp>
      </p:grpSp>
      <p:cxnSp>
        <p:nvCxnSpPr>
          <p:cNvPr id="155" name="Straight Arrow Connector 154">
            <a:extLst>
              <a:ext uri="{FF2B5EF4-FFF2-40B4-BE49-F238E27FC236}">
                <a16:creationId xmlns:a16="http://schemas.microsoft.com/office/drawing/2014/main" id="{DFA8BFEE-A2B4-48ED-9D31-BC977588F221}"/>
              </a:ext>
            </a:extLst>
          </p:cNvPr>
          <p:cNvCxnSpPr>
            <a:cxnSpLocks/>
            <a:endCxn id="152" idx="1"/>
          </p:cNvCxnSpPr>
          <p:nvPr/>
        </p:nvCxnSpPr>
        <p:spPr>
          <a:xfrm>
            <a:off x="5344832" y="5309551"/>
            <a:ext cx="70285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6" name="TextBox 155">
            <a:extLst>
              <a:ext uri="{FF2B5EF4-FFF2-40B4-BE49-F238E27FC236}">
                <a16:creationId xmlns:a16="http://schemas.microsoft.com/office/drawing/2014/main" id="{1AB2DE12-F650-42E1-A2D9-AEBBF8806773}"/>
              </a:ext>
            </a:extLst>
          </p:cNvPr>
          <p:cNvSpPr txBox="1"/>
          <p:nvPr/>
        </p:nvSpPr>
        <p:spPr>
          <a:xfrm>
            <a:off x="5312434" y="5052274"/>
            <a:ext cx="708445" cy="307777"/>
          </a:xfrm>
          <a:prstGeom prst="rect">
            <a:avLst/>
          </a:prstGeom>
          <a:noFill/>
        </p:spPr>
        <p:txBody>
          <a:bodyPr wrap="square" rtlCol="0">
            <a:spAutoFit/>
          </a:bodyPr>
          <a:lstStyle/>
          <a:p>
            <a:r>
              <a:rPr lang="en-US" sz="1400" i="1" dirty="0"/>
              <a:t>spouse</a:t>
            </a:r>
          </a:p>
        </p:txBody>
      </p:sp>
      <p:cxnSp>
        <p:nvCxnSpPr>
          <p:cNvPr id="178" name="Straight Arrow Connector 65">
            <a:extLst>
              <a:ext uri="{FF2B5EF4-FFF2-40B4-BE49-F238E27FC236}">
                <a16:creationId xmlns:a16="http://schemas.microsoft.com/office/drawing/2014/main" id="{98E65731-A2B2-404A-880A-BD92A14E0534}"/>
              </a:ext>
            </a:extLst>
          </p:cNvPr>
          <p:cNvCxnSpPr>
            <a:cxnSpLocks/>
          </p:cNvCxnSpPr>
          <p:nvPr/>
        </p:nvCxnSpPr>
        <p:spPr>
          <a:xfrm rot="10800000">
            <a:off x="8711730" y="2172271"/>
            <a:ext cx="462255" cy="348579"/>
          </a:xfrm>
          <a:prstGeom prst="bentConnector2">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179" name="Oval 178">
            <a:extLst>
              <a:ext uri="{FF2B5EF4-FFF2-40B4-BE49-F238E27FC236}">
                <a16:creationId xmlns:a16="http://schemas.microsoft.com/office/drawing/2014/main" id="{FA7B6878-3A71-406D-871C-5216856C3F5D}"/>
              </a:ext>
            </a:extLst>
          </p:cNvPr>
          <p:cNvSpPr/>
          <p:nvPr/>
        </p:nvSpPr>
        <p:spPr>
          <a:xfrm>
            <a:off x="9527474" y="1732801"/>
            <a:ext cx="163149" cy="163149"/>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3</a:t>
            </a:r>
          </a:p>
        </p:txBody>
      </p:sp>
      <p:cxnSp>
        <p:nvCxnSpPr>
          <p:cNvPr id="180" name="Straight Arrow Connector 179">
            <a:extLst>
              <a:ext uri="{FF2B5EF4-FFF2-40B4-BE49-F238E27FC236}">
                <a16:creationId xmlns:a16="http://schemas.microsoft.com/office/drawing/2014/main" id="{4587A103-30B0-4FBD-8D76-DE036B9238C2}"/>
              </a:ext>
            </a:extLst>
          </p:cNvPr>
          <p:cNvCxnSpPr>
            <a:cxnSpLocks/>
          </p:cNvCxnSpPr>
          <p:nvPr/>
        </p:nvCxnSpPr>
        <p:spPr>
          <a:xfrm>
            <a:off x="9146794" y="1954740"/>
            <a:ext cx="924509" cy="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870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0"/>
                                        </p:tgtEl>
                                      </p:cBhvr>
                                    </p:animEffect>
                                    <p:set>
                                      <p:cBhvr>
                                        <p:cTn id="7" dur="1" fill="hold">
                                          <p:stCondLst>
                                            <p:cond delay="499"/>
                                          </p:stCondLst>
                                        </p:cTn>
                                        <p:tgtEl>
                                          <p:spTgt spid="40"/>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1"/>
                                        </p:tgtEl>
                                      </p:cBhvr>
                                    </p:animEffect>
                                    <p:set>
                                      <p:cBhvr>
                                        <p:cTn id="10" dur="1" fill="hold">
                                          <p:stCondLst>
                                            <p:cond delay="499"/>
                                          </p:stCondLst>
                                        </p:cTn>
                                        <p:tgtEl>
                                          <p:spTgt spid="4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9"/>
                                        </p:tgtEl>
                                      </p:cBhvr>
                                    </p:animEffect>
                                    <p:set>
                                      <p:cBhvr>
                                        <p:cTn id="13" dur="1" fill="hold">
                                          <p:stCondLst>
                                            <p:cond delay="499"/>
                                          </p:stCondLst>
                                        </p:cTn>
                                        <p:tgtEl>
                                          <p:spTgt spid="49"/>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0"/>
                                        </p:tgtEl>
                                      </p:cBhvr>
                                    </p:animEffect>
                                    <p:set>
                                      <p:cBhvr>
                                        <p:cTn id="16" dur="1" fill="hold">
                                          <p:stCondLst>
                                            <p:cond delay="499"/>
                                          </p:stCondLst>
                                        </p:cTn>
                                        <p:tgtEl>
                                          <p:spTgt spid="50"/>
                                        </p:tgtEl>
                                        <p:attrNameLst>
                                          <p:attrName>style.visibility</p:attrName>
                                        </p:attrNameLst>
                                      </p:cBhvr>
                                      <p:to>
                                        <p:strVal val="hidden"/>
                                      </p:to>
                                    </p:set>
                                  </p:childTnLst>
                                </p:cTn>
                              </p:par>
                            </p:childTnLst>
                          </p:cTn>
                        </p:par>
                        <p:par>
                          <p:cTn id="17" fill="hold">
                            <p:stCondLst>
                              <p:cond delay="500"/>
                            </p:stCondLst>
                            <p:childTnLst>
                              <p:par>
                                <p:cTn id="18" presetID="35" presetClass="path" presetSubtype="0" accel="50000" decel="50000" fill="hold" nodeType="afterEffect">
                                  <p:stCondLst>
                                    <p:cond delay="0"/>
                                  </p:stCondLst>
                                  <p:childTnLst>
                                    <p:animMotion origin="layout" path="M 1.66667E-6 -3.7037E-7 L -0.25 -3.7037E-7 " pathEditMode="relative" rAng="0" ptsTypes="AA">
                                      <p:cBhvr>
                                        <p:cTn id="19" dur="2000" fill="hold"/>
                                        <p:tgtEl>
                                          <p:spTgt spid="42"/>
                                        </p:tgtEl>
                                        <p:attrNameLst>
                                          <p:attrName>ppt_x</p:attrName>
                                          <p:attrName>ppt_y</p:attrName>
                                        </p:attrNameLst>
                                      </p:cBhvr>
                                      <p:rCtr x="-12500" y="0"/>
                                    </p:animMotion>
                                  </p:childTnLst>
                                </p:cTn>
                              </p:par>
                              <p:par>
                                <p:cTn id="20" presetID="35" presetClass="path" presetSubtype="0" accel="50000" decel="50000" fill="hold" nodeType="withEffect">
                                  <p:stCondLst>
                                    <p:cond delay="0"/>
                                  </p:stCondLst>
                                  <p:childTnLst>
                                    <p:animMotion origin="layout" path="M 4.58333E-6 -3.7037E-7 L -0.25 -3.7037E-7 " pathEditMode="relative" rAng="0" ptsTypes="AA">
                                      <p:cBhvr>
                                        <p:cTn id="21" dur="2000" fill="hold"/>
                                        <p:tgtEl>
                                          <p:spTgt spid="48"/>
                                        </p:tgtEl>
                                        <p:attrNameLst>
                                          <p:attrName>ppt_x</p:attrName>
                                          <p:attrName>ppt_y</p:attrName>
                                        </p:attrNameLst>
                                      </p:cBhvr>
                                      <p:rCtr x="-12500" y="0"/>
                                    </p:animMotion>
                                  </p:childTnLst>
                                </p:cTn>
                              </p:par>
                              <p:par>
                                <p:cTn id="22" presetID="35" presetClass="path" presetSubtype="0" accel="50000" decel="50000" fill="hold" nodeType="withEffect">
                                  <p:stCondLst>
                                    <p:cond delay="0"/>
                                  </p:stCondLst>
                                  <p:childTnLst>
                                    <p:animMotion origin="layout" path="M -2.08333E-7 3.7037E-6 L -0.25 3.7037E-6 " pathEditMode="relative" rAng="0" ptsTypes="AA">
                                      <p:cBhvr>
                                        <p:cTn id="23" dur="2000" fill="hold"/>
                                        <p:tgtEl>
                                          <p:spTgt spid="45"/>
                                        </p:tgtEl>
                                        <p:attrNameLst>
                                          <p:attrName>ppt_x</p:attrName>
                                          <p:attrName>ppt_y</p:attrName>
                                        </p:attrNameLst>
                                      </p:cBhvr>
                                      <p:rCtr x="-12500" y="0"/>
                                    </p:animMotion>
                                  </p:childTnLst>
                                </p:cTn>
                              </p:par>
                              <p:par>
                                <p:cTn id="24" presetID="35" presetClass="path" presetSubtype="0" accel="50000" decel="50000" fill="hold" nodeType="withEffect">
                                  <p:stCondLst>
                                    <p:cond delay="0"/>
                                  </p:stCondLst>
                                  <p:childTnLst>
                                    <p:animMotion origin="layout" path="M 3.54167E-6 -3.7037E-7 L -0.25 -3.7037E-7 " pathEditMode="relative" rAng="0" ptsTypes="AA">
                                      <p:cBhvr>
                                        <p:cTn id="25" dur="2000" fill="hold"/>
                                        <p:tgtEl>
                                          <p:spTgt spid="54"/>
                                        </p:tgtEl>
                                        <p:attrNameLst>
                                          <p:attrName>ppt_x</p:attrName>
                                          <p:attrName>ppt_y</p:attrName>
                                        </p:attrNameLst>
                                      </p:cBhvr>
                                      <p:rCtr x="-12500" y="0"/>
                                    </p:animMotion>
                                  </p:childTnLst>
                                </p:cTn>
                              </p:par>
                              <p:par>
                                <p:cTn id="26" presetID="35" presetClass="path" presetSubtype="0" accel="50000" decel="50000" fill="hold" nodeType="withEffect">
                                  <p:stCondLst>
                                    <p:cond delay="0"/>
                                  </p:stCondLst>
                                  <p:childTnLst>
                                    <p:animMotion origin="layout" path="M -1.875E-6 3.7037E-6 L -0.25 3.7037E-6 " pathEditMode="relative" rAng="0" ptsTypes="AA">
                                      <p:cBhvr>
                                        <p:cTn id="27" dur="2000" fill="hold"/>
                                        <p:tgtEl>
                                          <p:spTgt spid="51"/>
                                        </p:tgtEl>
                                        <p:attrNameLst>
                                          <p:attrName>ppt_x</p:attrName>
                                          <p:attrName>ppt_y</p:attrName>
                                        </p:attrNameLst>
                                      </p:cBhvr>
                                      <p:rCtr x="-1250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3"/>
                                        </p:tgtEl>
                                        <p:attrNameLst>
                                          <p:attrName>style.visibility</p:attrName>
                                        </p:attrNameLst>
                                      </p:cBhvr>
                                      <p:to>
                                        <p:strVal val="visible"/>
                                      </p:to>
                                    </p:set>
                                    <p:animEffect transition="in" filter="fade">
                                      <p:cBhvr>
                                        <p:cTn id="32" dur="500"/>
                                        <p:tgtEl>
                                          <p:spTgt spid="10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4"/>
                                        </p:tgtEl>
                                        <p:attrNameLst>
                                          <p:attrName>style.visibility</p:attrName>
                                        </p:attrNameLst>
                                      </p:cBhvr>
                                      <p:to>
                                        <p:strVal val="visible"/>
                                      </p:to>
                                    </p:set>
                                    <p:animEffect transition="in" filter="fade">
                                      <p:cBhvr>
                                        <p:cTn id="35" dur="500"/>
                                        <p:tgtEl>
                                          <p:spTgt spid="10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5"/>
                                        </p:tgtEl>
                                        <p:attrNameLst>
                                          <p:attrName>style.visibility</p:attrName>
                                        </p:attrNameLst>
                                      </p:cBhvr>
                                      <p:to>
                                        <p:strVal val="visible"/>
                                      </p:to>
                                    </p:set>
                                    <p:animEffect transition="in" filter="fade">
                                      <p:cBhvr>
                                        <p:cTn id="38" dur="500"/>
                                        <p:tgtEl>
                                          <p:spTgt spid="105"/>
                                        </p:tgtEl>
                                      </p:cBhvr>
                                    </p:animEffect>
                                  </p:childTnLst>
                                </p:cTn>
                              </p:par>
                              <p:par>
                                <p:cTn id="39" presetID="10"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par>
                                <p:cTn id="42" presetID="10" presetClass="entr" presetSubtype="0" fill="hold" nodeType="withEffect">
                                  <p:stCondLst>
                                    <p:cond delay="0"/>
                                  </p:stCondLst>
                                  <p:childTnLst>
                                    <p:set>
                                      <p:cBhvr>
                                        <p:cTn id="43" dur="1" fill="hold">
                                          <p:stCondLst>
                                            <p:cond delay="0"/>
                                          </p:stCondLst>
                                        </p:cTn>
                                        <p:tgtEl>
                                          <p:spTgt spid="72"/>
                                        </p:tgtEl>
                                        <p:attrNameLst>
                                          <p:attrName>style.visibility</p:attrName>
                                        </p:attrNameLst>
                                      </p:cBhvr>
                                      <p:to>
                                        <p:strVal val="visible"/>
                                      </p:to>
                                    </p:set>
                                    <p:animEffect transition="in" filter="fade">
                                      <p:cBhvr>
                                        <p:cTn id="44" dur="500"/>
                                        <p:tgtEl>
                                          <p:spTgt spid="72"/>
                                        </p:tgtEl>
                                      </p:cBhvr>
                                    </p:animEffect>
                                  </p:childTnLst>
                                </p:cTn>
                              </p:par>
                              <p:par>
                                <p:cTn id="45" presetID="10"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500"/>
                                        <p:tgtEl>
                                          <p:spTgt spid="71"/>
                                        </p:tgtEl>
                                      </p:cBhvr>
                                    </p:animEffect>
                                  </p:childTnLst>
                                </p:cTn>
                              </p:par>
                              <p:par>
                                <p:cTn id="48" presetID="10" presetClass="entr" presetSubtype="0" fill="hold" nodeType="with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0"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par>
                                <p:cTn id="54" presetID="10" presetClass="entr" presetSubtype="0" fill="hold"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6"/>
                                        </p:tgtEl>
                                        <p:attrNameLst>
                                          <p:attrName>style.visibility</p:attrName>
                                        </p:attrNameLst>
                                      </p:cBhvr>
                                      <p:to>
                                        <p:strVal val="visible"/>
                                      </p:to>
                                    </p:set>
                                    <p:animEffect transition="in" filter="fade">
                                      <p:cBhvr>
                                        <p:cTn id="62" dur="500"/>
                                        <p:tgtEl>
                                          <p:spTgt spid="5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06"/>
                                        </p:tgtEl>
                                        <p:attrNameLst>
                                          <p:attrName>style.visibility</p:attrName>
                                        </p:attrNameLst>
                                      </p:cBhvr>
                                      <p:to>
                                        <p:strVal val="visible"/>
                                      </p:to>
                                    </p:set>
                                    <p:animEffect transition="in" filter="fade">
                                      <p:cBhvr>
                                        <p:cTn id="65" dur="500"/>
                                        <p:tgtEl>
                                          <p:spTgt spid="106"/>
                                        </p:tgtEl>
                                      </p:cBhvr>
                                    </p:animEffect>
                                  </p:childTnLst>
                                </p:cTn>
                              </p:par>
                              <p:par>
                                <p:cTn id="66" presetID="10" presetClass="entr" presetSubtype="0" fill="hold" nodeType="withEffect">
                                  <p:stCondLst>
                                    <p:cond delay="0"/>
                                  </p:stCondLst>
                                  <p:childTnLst>
                                    <p:set>
                                      <p:cBhvr>
                                        <p:cTn id="67" dur="1" fill="hold">
                                          <p:stCondLst>
                                            <p:cond delay="0"/>
                                          </p:stCondLst>
                                        </p:cTn>
                                        <p:tgtEl>
                                          <p:spTgt spid="107"/>
                                        </p:tgtEl>
                                        <p:attrNameLst>
                                          <p:attrName>style.visibility</p:attrName>
                                        </p:attrNameLst>
                                      </p:cBhvr>
                                      <p:to>
                                        <p:strVal val="visible"/>
                                      </p:to>
                                    </p:set>
                                    <p:animEffect transition="in" filter="fade">
                                      <p:cBhvr>
                                        <p:cTn id="68" dur="500"/>
                                        <p:tgtEl>
                                          <p:spTgt spid="107"/>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54"/>
                                        </p:tgtEl>
                                      </p:cBhvr>
                                    </p:animEffect>
                                    <p:set>
                                      <p:cBhvr>
                                        <p:cTn id="73" dur="1" fill="hold">
                                          <p:stCondLst>
                                            <p:cond delay="499"/>
                                          </p:stCondLst>
                                        </p:cTn>
                                        <p:tgtEl>
                                          <p:spTgt spid="54"/>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1"/>
                                        </p:tgtEl>
                                      </p:cBhvr>
                                    </p:animEffect>
                                    <p:set>
                                      <p:cBhvr>
                                        <p:cTn id="76" dur="1" fill="hold">
                                          <p:stCondLst>
                                            <p:cond delay="499"/>
                                          </p:stCondLst>
                                        </p:cTn>
                                        <p:tgtEl>
                                          <p:spTgt spid="51"/>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03"/>
                                        </p:tgtEl>
                                      </p:cBhvr>
                                    </p:animEffect>
                                    <p:set>
                                      <p:cBhvr>
                                        <p:cTn id="81" dur="1" fill="hold">
                                          <p:stCondLst>
                                            <p:cond delay="499"/>
                                          </p:stCondLst>
                                        </p:cTn>
                                        <p:tgtEl>
                                          <p:spTgt spid="103"/>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105"/>
                                        </p:tgtEl>
                                      </p:cBhvr>
                                    </p:animEffect>
                                    <p:set>
                                      <p:cBhvr>
                                        <p:cTn id="84" dur="1" fill="hold">
                                          <p:stCondLst>
                                            <p:cond delay="499"/>
                                          </p:stCondLst>
                                        </p:cTn>
                                        <p:tgtEl>
                                          <p:spTgt spid="105"/>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106"/>
                                        </p:tgtEl>
                                      </p:cBhvr>
                                    </p:animEffect>
                                    <p:set>
                                      <p:cBhvr>
                                        <p:cTn id="87" dur="1" fill="hold">
                                          <p:stCondLst>
                                            <p:cond delay="499"/>
                                          </p:stCondLst>
                                        </p:cTn>
                                        <p:tgtEl>
                                          <p:spTgt spid="106"/>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107"/>
                                        </p:tgtEl>
                                      </p:cBhvr>
                                    </p:animEffect>
                                    <p:set>
                                      <p:cBhvr>
                                        <p:cTn id="90" dur="1" fill="hold">
                                          <p:stCondLst>
                                            <p:cond delay="499"/>
                                          </p:stCondLst>
                                        </p:cTn>
                                        <p:tgtEl>
                                          <p:spTgt spid="107"/>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64"/>
                                        </p:tgtEl>
                                      </p:cBhvr>
                                    </p:animEffect>
                                    <p:set>
                                      <p:cBhvr>
                                        <p:cTn id="93" dur="1" fill="hold">
                                          <p:stCondLst>
                                            <p:cond delay="499"/>
                                          </p:stCondLst>
                                        </p:cTn>
                                        <p:tgtEl>
                                          <p:spTgt spid="64"/>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72"/>
                                        </p:tgtEl>
                                      </p:cBhvr>
                                    </p:animEffect>
                                    <p:set>
                                      <p:cBhvr>
                                        <p:cTn id="96" dur="1" fill="hold">
                                          <p:stCondLst>
                                            <p:cond delay="499"/>
                                          </p:stCondLst>
                                        </p:cTn>
                                        <p:tgtEl>
                                          <p:spTgt spid="72"/>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71"/>
                                        </p:tgtEl>
                                      </p:cBhvr>
                                    </p:animEffect>
                                    <p:set>
                                      <p:cBhvr>
                                        <p:cTn id="99" dur="1" fill="hold">
                                          <p:stCondLst>
                                            <p:cond delay="499"/>
                                          </p:stCondLst>
                                        </p:cTn>
                                        <p:tgtEl>
                                          <p:spTgt spid="71"/>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61"/>
                                        </p:tgtEl>
                                      </p:cBhvr>
                                    </p:animEffect>
                                    <p:set>
                                      <p:cBhvr>
                                        <p:cTn id="102" dur="1" fill="hold">
                                          <p:stCondLst>
                                            <p:cond delay="499"/>
                                          </p:stCondLst>
                                        </p:cTn>
                                        <p:tgtEl>
                                          <p:spTgt spid="61"/>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58"/>
                                        </p:tgtEl>
                                      </p:cBhvr>
                                    </p:animEffect>
                                    <p:set>
                                      <p:cBhvr>
                                        <p:cTn id="105" dur="1" fill="hold">
                                          <p:stCondLst>
                                            <p:cond delay="499"/>
                                          </p:stCondLst>
                                        </p:cTn>
                                        <p:tgtEl>
                                          <p:spTgt spid="58"/>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70"/>
                                        </p:tgtEl>
                                      </p:cBhvr>
                                    </p:animEffect>
                                    <p:set>
                                      <p:cBhvr>
                                        <p:cTn id="108" dur="1" fill="hold">
                                          <p:stCondLst>
                                            <p:cond delay="499"/>
                                          </p:stCondLst>
                                        </p:cTn>
                                        <p:tgtEl>
                                          <p:spTgt spid="70"/>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104"/>
                                        </p:tgtEl>
                                      </p:cBhvr>
                                    </p:animEffect>
                                    <p:set>
                                      <p:cBhvr>
                                        <p:cTn id="111" dur="1" fill="hold">
                                          <p:stCondLst>
                                            <p:cond delay="499"/>
                                          </p:stCondLst>
                                        </p:cTn>
                                        <p:tgtEl>
                                          <p:spTgt spid="104"/>
                                        </p:tgtEl>
                                        <p:attrNameLst>
                                          <p:attrName>style.visibility</p:attrName>
                                        </p:attrNameLst>
                                      </p:cBhvr>
                                      <p:to>
                                        <p:strVal val="hidden"/>
                                      </p:to>
                                    </p:set>
                                  </p:childTnLst>
                                </p:cTn>
                              </p:par>
                              <p:par>
                                <p:cTn id="112" presetID="10" presetClass="entr" presetSubtype="0" fill="hold" grpId="0" nodeType="withEffect">
                                  <p:stCondLst>
                                    <p:cond delay="0"/>
                                  </p:stCondLst>
                                  <p:childTnLst>
                                    <p:set>
                                      <p:cBhvr>
                                        <p:cTn id="113" dur="1" fill="hold">
                                          <p:stCondLst>
                                            <p:cond delay="0"/>
                                          </p:stCondLst>
                                        </p:cTn>
                                        <p:tgtEl>
                                          <p:spTgt spid="120"/>
                                        </p:tgtEl>
                                        <p:attrNameLst>
                                          <p:attrName>style.visibility</p:attrName>
                                        </p:attrNameLst>
                                      </p:cBhvr>
                                      <p:to>
                                        <p:strVal val="visible"/>
                                      </p:to>
                                    </p:set>
                                    <p:animEffect transition="in" filter="fade">
                                      <p:cBhvr>
                                        <p:cTn id="114" dur="500"/>
                                        <p:tgtEl>
                                          <p:spTgt spid="120"/>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123"/>
                                        </p:tgtEl>
                                        <p:attrNameLst>
                                          <p:attrName>style.visibility</p:attrName>
                                        </p:attrNameLst>
                                      </p:cBhvr>
                                      <p:to>
                                        <p:strVal val="visible"/>
                                      </p:to>
                                    </p:set>
                                    <p:animEffect transition="in" filter="fade">
                                      <p:cBhvr>
                                        <p:cTn id="117" dur="500"/>
                                        <p:tgtEl>
                                          <p:spTgt spid="123"/>
                                        </p:tgtEl>
                                      </p:cBhvr>
                                    </p:animEffect>
                                  </p:childTnLst>
                                </p:cTn>
                              </p:par>
                            </p:childTnLst>
                          </p:cTn>
                        </p:par>
                        <p:par>
                          <p:cTn id="118" fill="hold">
                            <p:stCondLst>
                              <p:cond delay="500"/>
                            </p:stCondLst>
                            <p:childTnLst>
                              <p:par>
                                <p:cTn id="119" presetID="10" presetClass="entr" presetSubtype="0" fill="hold" nodeType="afterEffect">
                                  <p:stCondLst>
                                    <p:cond delay="0"/>
                                  </p:stCondLst>
                                  <p:childTnLst>
                                    <p:set>
                                      <p:cBhvr>
                                        <p:cTn id="120" dur="1" fill="hold">
                                          <p:stCondLst>
                                            <p:cond delay="0"/>
                                          </p:stCondLst>
                                        </p:cTn>
                                        <p:tgtEl>
                                          <p:spTgt spid="117"/>
                                        </p:tgtEl>
                                        <p:attrNameLst>
                                          <p:attrName>style.visibility</p:attrName>
                                        </p:attrNameLst>
                                      </p:cBhvr>
                                      <p:to>
                                        <p:strVal val="visible"/>
                                      </p:to>
                                    </p:set>
                                    <p:animEffect transition="in" filter="fade">
                                      <p:cBhvr>
                                        <p:cTn id="121" dur="500"/>
                                        <p:tgtEl>
                                          <p:spTgt spid="117"/>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nodeType="clickEffect">
                                  <p:stCondLst>
                                    <p:cond delay="0"/>
                                  </p:stCondLst>
                                  <p:childTnLst>
                                    <p:animMotion origin="layout" path="M -4.375E-6 -3.7037E-6 L -4.375E-6 0.05787 " pathEditMode="relative" rAng="0" ptsTypes="AA">
                                      <p:cBhvr>
                                        <p:cTn id="125" dur="2000" fill="hold"/>
                                        <p:tgtEl>
                                          <p:spTgt spid="5"/>
                                        </p:tgtEl>
                                        <p:attrNameLst>
                                          <p:attrName>ppt_x</p:attrName>
                                          <p:attrName>ppt_y</p:attrName>
                                        </p:attrNameLst>
                                      </p:cBhvr>
                                      <p:rCtr x="0" y="2894"/>
                                    </p:animMotion>
                                  </p:childTnLst>
                                </p:cTn>
                              </p:par>
                            </p:childTnLst>
                          </p:cTn>
                        </p:par>
                        <p:par>
                          <p:cTn id="126" fill="hold">
                            <p:stCondLst>
                              <p:cond delay="2000"/>
                            </p:stCondLst>
                            <p:childTnLst>
                              <p:par>
                                <p:cTn id="127" presetID="8" presetClass="emph" presetSubtype="0" fill="hold" nodeType="afterEffect">
                                  <p:stCondLst>
                                    <p:cond delay="0"/>
                                  </p:stCondLst>
                                  <p:childTnLst>
                                    <p:animRot by="10800000">
                                      <p:cBhvr>
                                        <p:cTn id="128" dur="1000" fill="hold"/>
                                        <p:tgtEl>
                                          <p:spTgt spid="5"/>
                                        </p:tgtEl>
                                        <p:attrNameLst>
                                          <p:attrName>r</p:attrName>
                                        </p:attrNameLst>
                                      </p:cBhvr>
                                    </p:animRot>
                                  </p:childTnLst>
                                </p:cTn>
                              </p:par>
                              <p:par>
                                <p:cTn id="129" presetID="10" presetClass="exit" presetSubtype="0" fill="hold" nodeType="withEffect">
                                  <p:stCondLst>
                                    <p:cond delay="0"/>
                                  </p:stCondLst>
                                  <p:childTnLst>
                                    <p:animEffect transition="out" filter="fade">
                                      <p:cBhvr>
                                        <p:cTn id="130" dur="500"/>
                                        <p:tgtEl>
                                          <p:spTgt spid="48"/>
                                        </p:tgtEl>
                                      </p:cBhvr>
                                    </p:animEffect>
                                    <p:set>
                                      <p:cBhvr>
                                        <p:cTn id="131" dur="1" fill="hold">
                                          <p:stCondLst>
                                            <p:cond delay="499"/>
                                          </p:stCondLst>
                                        </p:cTn>
                                        <p:tgtEl>
                                          <p:spTgt spid="48"/>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45"/>
                                        </p:tgtEl>
                                      </p:cBhvr>
                                    </p:animEffect>
                                    <p:set>
                                      <p:cBhvr>
                                        <p:cTn id="134" dur="1" fill="hold">
                                          <p:stCondLst>
                                            <p:cond delay="499"/>
                                          </p:stCondLst>
                                        </p:cTn>
                                        <p:tgtEl>
                                          <p:spTgt spid="45"/>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117"/>
                                        </p:tgtEl>
                                      </p:cBhvr>
                                    </p:animEffect>
                                    <p:set>
                                      <p:cBhvr>
                                        <p:cTn id="139" dur="1" fill="hold">
                                          <p:stCondLst>
                                            <p:cond delay="499"/>
                                          </p:stCondLst>
                                        </p:cTn>
                                        <p:tgtEl>
                                          <p:spTgt spid="117"/>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120"/>
                                        </p:tgtEl>
                                      </p:cBhvr>
                                    </p:animEffect>
                                    <p:set>
                                      <p:cBhvr>
                                        <p:cTn id="142" dur="1" fill="hold">
                                          <p:stCondLst>
                                            <p:cond delay="499"/>
                                          </p:stCondLst>
                                        </p:cTn>
                                        <p:tgtEl>
                                          <p:spTgt spid="120"/>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123"/>
                                        </p:tgtEl>
                                      </p:cBhvr>
                                    </p:animEffect>
                                    <p:set>
                                      <p:cBhvr>
                                        <p:cTn id="145" dur="1" fill="hold">
                                          <p:stCondLst>
                                            <p:cond delay="499"/>
                                          </p:stCondLst>
                                        </p:cTn>
                                        <p:tgtEl>
                                          <p:spTgt spid="123"/>
                                        </p:tgtEl>
                                        <p:attrNameLst>
                                          <p:attrName>style.visibility</p:attrName>
                                        </p:attrNameLst>
                                      </p:cBhvr>
                                      <p:to>
                                        <p:strVal val="hidden"/>
                                      </p:to>
                                    </p:set>
                                  </p:childTnLst>
                                </p:cTn>
                              </p:par>
                            </p:childTnLst>
                          </p:cTn>
                        </p:par>
                        <p:par>
                          <p:cTn id="146" fill="hold">
                            <p:stCondLst>
                              <p:cond delay="500"/>
                            </p:stCondLst>
                            <p:childTnLst>
                              <p:par>
                                <p:cTn id="147" presetID="10" presetClass="entr" presetSubtype="0" fill="hold" grpId="0" nodeType="afterEffect">
                                  <p:stCondLst>
                                    <p:cond delay="0"/>
                                  </p:stCondLst>
                                  <p:childTnLst>
                                    <p:set>
                                      <p:cBhvr>
                                        <p:cTn id="148" dur="1" fill="hold">
                                          <p:stCondLst>
                                            <p:cond delay="0"/>
                                          </p:stCondLst>
                                        </p:cTn>
                                        <p:tgtEl>
                                          <p:spTgt spid="115"/>
                                        </p:tgtEl>
                                        <p:attrNameLst>
                                          <p:attrName>style.visibility</p:attrName>
                                        </p:attrNameLst>
                                      </p:cBhvr>
                                      <p:to>
                                        <p:strVal val="visible"/>
                                      </p:to>
                                    </p:set>
                                    <p:animEffect transition="in" filter="fade">
                                      <p:cBhvr>
                                        <p:cTn id="149" dur="500"/>
                                        <p:tgtEl>
                                          <p:spTgt spid="115"/>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121"/>
                                        </p:tgtEl>
                                        <p:attrNameLst>
                                          <p:attrName>style.visibility</p:attrName>
                                        </p:attrNameLst>
                                      </p:cBhvr>
                                      <p:to>
                                        <p:strVal val="visible"/>
                                      </p:to>
                                    </p:set>
                                    <p:animEffect transition="in" filter="fade">
                                      <p:cBhvr>
                                        <p:cTn id="152" dur="500"/>
                                        <p:tgtEl>
                                          <p:spTgt spid="12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24"/>
                                        </p:tgtEl>
                                        <p:attrNameLst>
                                          <p:attrName>style.visibility</p:attrName>
                                        </p:attrNameLst>
                                      </p:cBhvr>
                                      <p:to>
                                        <p:strVal val="visible"/>
                                      </p:to>
                                    </p:set>
                                    <p:animEffect transition="in" filter="fade">
                                      <p:cBhvr>
                                        <p:cTn id="155" dur="500"/>
                                        <p:tgtEl>
                                          <p:spTgt spid="124"/>
                                        </p:tgtEl>
                                      </p:cBhvr>
                                    </p:animEffect>
                                  </p:childTnLst>
                                </p:cTn>
                              </p:par>
                              <p:par>
                                <p:cTn id="156" presetID="10" presetClass="entr" presetSubtype="0" fill="hold" nodeType="withEffect">
                                  <p:stCondLst>
                                    <p:cond delay="0"/>
                                  </p:stCondLst>
                                  <p:childTnLst>
                                    <p:set>
                                      <p:cBhvr>
                                        <p:cTn id="157" dur="1" fill="hold">
                                          <p:stCondLst>
                                            <p:cond delay="0"/>
                                          </p:stCondLst>
                                        </p:cTn>
                                        <p:tgtEl>
                                          <p:spTgt spid="107"/>
                                        </p:tgtEl>
                                        <p:attrNameLst>
                                          <p:attrName>style.visibility</p:attrName>
                                        </p:attrNameLst>
                                      </p:cBhvr>
                                      <p:to>
                                        <p:strVal val="visible"/>
                                      </p:to>
                                    </p:set>
                                    <p:animEffect transition="in" filter="fade">
                                      <p:cBhvr>
                                        <p:cTn id="158" dur="500"/>
                                        <p:tgtEl>
                                          <p:spTgt spid="107"/>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125"/>
                                        </p:tgtEl>
                                        <p:attrNameLst>
                                          <p:attrName>style.visibility</p:attrName>
                                        </p:attrNameLst>
                                      </p:cBhvr>
                                      <p:to>
                                        <p:strVal val="visible"/>
                                      </p:to>
                                    </p:set>
                                    <p:animEffect transition="in" filter="fade">
                                      <p:cBhvr>
                                        <p:cTn id="161" dur="500"/>
                                        <p:tgtEl>
                                          <p:spTgt spid="125"/>
                                        </p:tgtEl>
                                      </p:cBhvr>
                                    </p:animEffect>
                                  </p:childTnLst>
                                </p:cTn>
                              </p:par>
                              <p:par>
                                <p:cTn id="162" presetID="10" presetClass="entr" presetSubtype="0" fill="hold" nodeType="withEffect">
                                  <p:stCondLst>
                                    <p:cond delay="0"/>
                                  </p:stCondLst>
                                  <p:childTnLst>
                                    <p:set>
                                      <p:cBhvr>
                                        <p:cTn id="163" dur="1" fill="hold">
                                          <p:stCondLst>
                                            <p:cond delay="0"/>
                                          </p:stCondLst>
                                        </p:cTn>
                                        <p:tgtEl>
                                          <p:spTgt spid="129"/>
                                        </p:tgtEl>
                                        <p:attrNameLst>
                                          <p:attrName>style.visibility</p:attrName>
                                        </p:attrNameLst>
                                      </p:cBhvr>
                                      <p:to>
                                        <p:strVal val="visible"/>
                                      </p:to>
                                    </p:set>
                                    <p:animEffect transition="in" filter="fade">
                                      <p:cBhvr>
                                        <p:cTn id="164" dur="500"/>
                                        <p:tgtEl>
                                          <p:spTgt spid="129"/>
                                        </p:tgtEl>
                                      </p:cBhvr>
                                    </p:animEffect>
                                  </p:childTnLst>
                                </p:cTn>
                              </p:par>
                              <p:par>
                                <p:cTn id="165" presetID="10" presetClass="entr" presetSubtype="0" fill="hold" nodeType="withEffect">
                                  <p:stCondLst>
                                    <p:cond delay="0"/>
                                  </p:stCondLst>
                                  <p:childTnLst>
                                    <p:set>
                                      <p:cBhvr>
                                        <p:cTn id="166" dur="1" fill="hold">
                                          <p:stCondLst>
                                            <p:cond delay="0"/>
                                          </p:stCondLst>
                                        </p:cTn>
                                        <p:tgtEl>
                                          <p:spTgt spid="126"/>
                                        </p:tgtEl>
                                        <p:attrNameLst>
                                          <p:attrName>style.visibility</p:attrName>
                                        </p:attrNameLst>
                                      </p:cBhvr>
                                      <p:to>
                                        <p:strVal val="visible"/>
                                      </p:to>
                                    </p:set>
                                    <p:animEffect transition="in" filter="fade">
                                      <p:cBhvr>
                                        <p:cTn id="167" dur="500"/>
                                        <p:tgtEl>
                                          <p:spTgt spid="126"/>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nodeType="clickEffect">
                                  <p:stCondLst>
                                    <p:cond delay="0"/>
                                  </p:stCondLst>
                                  <p:childTnLst>
                                    <p:animEffect transition="out" filter="fade">
                                      <p:cBhvr>
                                        <p:cTn id="171" dur="500"/>
                                        <p:tgtEl>
                                          <p:spTgt spid="5"/>
                                        </p:tgtEl>
                                      </p:cBhvr>
                                    </p:animEffect>
                                    <p:set>
                                      <p:cBhvr>
                                        <p:cTn id="172" dur="1" fill="hold">
                                          <p:stCondLst>
                                            <p:cond delay="499"/>
                                          </p:stCondLst>
                                        </p:cTn>
                                        <p:tgtEl>
                                          <p:spTgt spid="5"/>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6"/>
                                        </p:tgtEl>
                                      </p:cBhvr>
                                    </p:animEffect>
                                    <p:set>
                                      <p:cBhvr>
                                        <p:cTn id="175" dur="1" fill="hold">
                                          <p:stCondLst>
                                            <p:cond delay="499"/>
                                          </p:stCondLst>
                                        </p:cTn>
                                        <p:tgtEl>
                                          <p:spTgt spid="56"/>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107"/>
                                        </p:tgtEl>
                                      </p:cBhvr>
                                    </p:animEffect>
                                    <p:set>
                                      <p:cBhvr>
                                        <p:cTn id="178" dur="1" fill="hold">
                                          <p:stCondLst>
                                            <p:cond delay="499"/>
                                          </p:stCondLst>
                                        </p:cTn>
                                        <p:tgtEl>
                                          <p:spTgt spid="107"/>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115"/>
                                        </p:tgtEl>
                                      </p:cBhvr>
                                    </p:animEffect>
                                    <p:set>
                                      <p:cBhvr>
                                        <p:cTn id="181" dur="1" fill="hold">
                                          <p:stCondLst>
                                            <p:cond delay="499"/>
                                          </p:stCondLst>
                                        </p:cTn>
                                        <p:tgtEl>
                                          <p:spTgt spid="115"/>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121"/>
                                        </p:tgtEl>
                                      </p:cBhvr>
                                    </p:animEffect>
                                    <p:set>
                                      <p:cBhvr>
                                        <p:cTn id="184" dur="1" fill="hold">
                                          <p:stCondLst>
                                            <p:cond delay="499"/>
                                          </p:stCondLst>
                                        </p:cTn>
                                        <p:tgtEl>
                                          <p:spTgt spid="121"/>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124"/>
                                        </p:tgtEl>
                                      </p:cBhvr>
                                    </p:animEffect>
                                    <p:set>
                                      <p:cBhvr>
                                        <p:cTn id="187" dur="1" fill="hold">
                                          <p:stCondLst>
                                            <p:cond delay="499"/>
                                          </p:stCondLst>
                                        </p:cTn>
                                        <p:tgtEl>
                                          <p:spTgt spid="124"/>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125"/>
                                        </p:tgtEl>
                                      </p:cBhvr>
                                    </p:animEffect>
                                    <p:set>
                                      <p:cBhvr>
                                        <p:cTn id="190" dur="1" fill="hold">
                                          <p:stCondLst>
                                            <p:cond delay="499"/>
                                          </p:stCondLst>
                                        </p:cTn>
                                        <p:tgtEl>
                                          <p:spTgt spid="125"/>
                                        </p:tgtEl>
                                        <p:attrNameLst>
                                          <p:attrName>style.visibility</p:attrName>
                                        </p:attrNameLst>
                                      </p:cBhvr>
                                      <p:to>
                                        <p:strVal val="hidden"/>
                                      </p:to>
                                    </p:set>
                                  </p:childTnLst>
                                </p:cTn>
                              </p:par>
                              <p:par>
                                <p:cTn id="191" presetID="42" presetClass="path" presetSubtype="0" accel="50000" decel="50000" fill="hold" nodeType="withEffect">
                                  <p:stCondLst>
                                    <p:cond delay="0"/>
                                  </p:stCondLst>
                                  <p:childTnLst>
                                    <p:animMotion origin="layout" path="M -0.25 3.7037E-6 L -0.24766 0.25741 " pathEditMode="relative" rAng="0" ptsTypes="AA">
                                      <p:cBhvr>
                                        <p:cTn id="192" dur="2000" fill="hold"/>
                                        <p:tgtEl>
                                          <p:spTgt spid="42"/>
                                        </p:tgtEl>
                                        <p:attrNameLst>
                                          <p:attrName>ppt_x</p:attrName>
                                          <p:attrName>ppt_y</p:attrName>
                                        </p:attrNameLst>
                                      </p:cBhvr>
                                      <p:rCtr x="91" y="12824"/>
                                    </p:animMotion>
                                  </p:childTnLst>
                                </p:cTn>
                              </p:par>
                              <p:par>
                                <p:cTn id="193" presetID="42" presetClass="path" presetSubtype="0" accel="50000" decel="50000" fill="hold" nodeType="withEffect">
                                  <p:stCondLst>
                                    <p:cond delay="0"/>
                                  </p:stCondLst>
                                  <p:childTnLst>
                                    <p:animMotion origin="layout" path="M -1.45833E-6 -3.7037E-7 L -1.45833E-6 0.25463 " pathEditMode="relative" rAng="0" ptsTypes="AA">
                                      <p:cBhvr>
                                        <p:cTn id="194" dur="2000" fill="hold"/>
                                        <p:tgtEl>
                                          <p:spTgt spid="129"/>
                                        </p:tgtEl>
                                        <p:attrNameLst>
                                          <p:attrName>ppt_x</p:attrName>
                                          <p:attrName>ppt_y</p:attrName>
                                        </p:attrNameLst>
                                      </p:cBhvr>
                                      <p:rCtr x="0" y="12731"/>
                                    </p:animMotion>
                                  </p:childTnLst>
                                </p:cTn>
                              </p:par>
                              <p:par>
                                <p:cTn id="195" presetID="42" presetClass="path" presetSubtype="0" accel="50000" decel="50000" fill="hold" nodeType="withEffect">
                                  <p:stCondLst>
                                    <p:cond delay="0"/>
                                  </p:stCondLst>
                                  <p:childTnLst>
                                    <p:animMotion origin="layout" path="M 3.75E-6 2.22222E-6 L 3.75E-6 0.25463 " pathEditMode="relative" rAng="0" ptsTypes="AA">
                                      <p:cBhvr>
                                        <p:cTn id="196" dur="2000" fill="hold"/>
                                        <p:tgtEl>
                                          <p:spTgt spid="126"/>
                                        </p:tgtEl>
                                        <p:attrNameLst>
                                          <p:attrName>ppt_x</p:attrName>
                                          <p:attrName>ppt_y</p:attrName>
                                        </p:attrNameLst>
                                      </p:cBhvr>
                                      <p:rCtr x="0" y="12731"/>
                                    </p:animMotion>
                                  </p:childTnLst>
                                </p:cTn>
                              </p:par>
                            </p:childTnLst>
                          </p:cTn>
                        </p:par>
                        <p:par>
                          <p:cTn id="197" fill="hold">
                            <p:stCondLst>
                              <p:cond delay="2000"/>
                            </p:stCondLst>
                            <p:childTnLst>
                              <p:par>
                                <p:cTn id="198" presetID="10" presetClass="entr" presetSubtype="0" fill="hold" nodeType="afterEffect">
                                  <p:stCondLst>
                                    <p:cond delay="0"/>
                                  </p:stCondLst>
                                  <p:childTnLst>
                                    <p:set>
                                      <p:cBhvr>
                                        <p:cTn id="199" dur="1" fill="hold">
                                          <p:stCondLst>
                                            <p:cond delay="0"/>
                                          </p:stCondLst>
                                        </p:cTn>
                                        <p:tgtEl>
                                          <p:spTgt spid="146"/>
                                        </p:tgtEl>
                                        <p:attrNameLst>
                                          <p:attrName>style.visibility</p:attrName>
                                        </p:attrNameLst>
                                      </p:cBhvr>
                                      <p:to>
                                        <p:strVal val="visible"/>
                                      </p:to>
                                    </p:set>
                                    <p:animEffect transition="in" filter="fade">
                                      <p:cBhvr>
                                        <p:cTn id="200" dur="500"/>
                                        <p:tgtEl>
                                          <p:spTgt spid="146"/>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47"/>
                                        </p:tgtEl>
                                        <p:attrNameLst>
                                          <p:attrName>style.visibility</p:attrName>
                                        </p:attrNameLst>
                                      </p:cBhvr>
                                      <p:to>
                                        <p:strVal val="visible"/>
                                      </p:to>
                                    </p:set>
                                    <p:animEffect transition="in" filter="fade">
                                      <p:cBhvr>
                                        <p:cTn id="203" dur="500"/>
                                        <p:tgtEl>
                                          <p:spTgt spid="147"/>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48"/>
                                        </p:tgtEl>
                                        <p:attrNameLst>
                                          <p:attrName>style.visibility</p:attrName>
                                        </p:attrNameLst>
                                      </p:cBhvr>
                                      <p:to>
                                        <p:strVal val="visible"/>
                                      </p:to>
                                    </p:set>
                                    <p:animEffect transition="in" filter="fade">
                                      <p:cBhvr>
                                        <p:cTn id="206" dur="500"/>
                                        <p:tgtEl>
                                          <p:spTgt spid="148"/>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156"/>
                                        </p:tgtEl>
                                        <p:attrNameLst>
                                          <p:attrName>style.visibility</p:attrName>
                                        </p:attrNameLst>
                                      </p:cBhvr>
                                      <p:to>
                                        <p:strVal val="visible"/>
                                      </p:to>
                                    </p:set>
                                    <p:animEffect transition="in" filter="fade">
                                      <p:cBhvr>
                                        <p:cTn id="209" dur="500"/>
                                        <p:tgtEl>
                                          <p:spTgt spid="156"/>
                                        </p:tgtEl>
                                      </p:cBhvr>
                                    </p:animEffect>
                                  </p:childTnLst>
                                </p:cTn>
                              </p:par>
                              <p:par>
                                <p:cTn id="210" presetID="10" presetClass="entr" presetSubtype="0" fill="hold" nodeType="withEffect">
                                  <p:stCondLst>
                                    <p:cond delay="0"/>
                                  </p:stCondLst>
                                  <p:childTnLst>
                                    <p:set>
                                      <p:cBhvr>
                                        <p:cTn id="211" dur="1" fill="hold">
                                          <p:stCondLst>
                                            <p:cond delay="0"/>
                                          </p:stCondLst>
                                        </p:cTn>
                                        <p:tgtEl>
                                          <p:spTgt spid="155"/>
                                        </p:tgtEl>
                                        <p:attrNameLst>
                                          <p:attrName>style.visibility</p:attrName>
                                        </p:attrNameLst>
                                      </p:cBhvr>
                                      <p:to>
                                        <p:strVal val="visible"/>
                                      </p:to>
                                    </p:set>
                                    <p:animEffect transition="in" filter="fade">
                                      <p:cBhvr>
                                        <p:cTn id="212" dur="500"/>
                                        <p:tgtEl>
                                          <p:spTgt spid="155"/>
                                        </p:tgtEl>
                                      </p:cBhvr>
                                    </p:animEffect>
                                  </p:childTnLst>
                                </p:cTn>
                              </p:par>
                              <p:par>
                                <p:cTn id="213" presetID="10" presetClass="entr" presetSubtype="0" fill="hold" nodeType="withEffect">
                                  <p:stCondLst>
                                    <p:cond delay="0"/>
                                  </p:stCondLst>
                                  <p:childTnLst>
                                    <p:set>
                                      <p:cBhvr>
                                        <p:cTn id="214" dur="1" fill="hold">
                                          <p:stCondLst>
                                            <p:cond delay="0"/>
                                          </p:stCondLst>
                                        </p:cTn>
                                        <p:tgtEl>
                                          <p:spTgt spid="153"/>
                                        </p:tgtEl>
                                        <p:attrNameLst>
                                          <p:attrName>style.visibility</p:attrName>
                                        </p:attrNameLst>
                                      </p:cBhvr>
                                      <p:to>
                                        <p:strVal val="visible"/>
                                      </p:to>
                                    </p:set>
                                    <p:animEffect transition="in" filter="fade">
                                      <p:cBhvr>
                                        <p:cTn id="215" dur="500"/>
                                        <p:tgtEl>
                                          <p:spTgt spid="153"/>
                                        </p:tgtEl>
                                      </p:cBhvr>
                                    </p:animEffect>
                                  </p:childTnLst>
                                </p:cTn>
                              </p:par>
                            </p:childTnLst>
                          </p:cTn>
                        </p:par>
                      </p:childTnLst>
                    </p:cTn>
                  </p:par>
                  <p:par>
                    <p:cTn id="216" fill="hold">
                      <p:stCondLst>
                        <p:cond delay="indefinite"/>
                      </p:stCondLst>
                      <p:childTnLst>
                        <p:par>
                          <p:cTn id="217" fill="hold">
                            <p:stCondLst>
                              <p:cond delay="0"/>
                            </p:stCondLst>
                            <p:childTnLst>
                              <p:par>
                                <p:cTn id="218" presetID="10" presetClass="entr" presetSubtype="0" fill="hold" nodeType="clickEffect">
                                  <p:stCondLst>
                                    <p:cond delay="0"/>
                                  </p:stCondLst>
                                  <p:childTnLst>
                                    <p:set>
                                      <p:cBhvr>
                                        <p:cTn id="219" dur="1" fill="hold">
                                          <p:stCondLst>
                                            <p:cond delay="0"/>
                                          </p:stCondLst>
                                        </p:cTn>
                                        <p:tgtEl>
                                          <p:spTgt spid="178"/>
                                        </p:tgtEl>
                                        <p:attrNameLst>
                                          <p:attrName>style.visibility</p:attrName>
                                        </p:attrNameLst>
                                      </p:cBhvr>
                                      <p:to>
                                        <p:strVal val="visible"/>
                                      </p:to>
                                    </p:set>
                                    <p:animEffect transition="in" filter="fade">
                                      <p:cBhvr>
                                        <p:cTn id="220" dur="500"/>
                                        <p:tgtEl>
                                          <p:spTgt spid="178"/>
                                        </p:tgtEl>
                                      </p:cBhvr>
                                    </p:animEffect>
                                  </p:childTnLst>
                                </p:cTn>
                              </p:par>
                              <p:par>
                                <p:cTn id="221" presetID="10" presetClass="entr" presetSubtype="0" fill="hold" nodeType="withEffect">
                                  <p:stCondLst>
                                    <p:cond delay="0"/>
                                  </p:stCondLst>
                                  <p:childTnLst>
                                    <p:set>
                                      <p:cBhvr>
                                        <p:cTn id="222" dur="1" fill="hold">
                                          <p:stCondLst>
                                            <p:cond delay="0"/>
                                          </p:stCondLst>
                                        </p:cTn>
                                        <p:tgtEl>
                                          <p:spTgt spid="180"/>
                                        </p:tgtEl>
                                        <p:attrNameLst>
                                          <p:attrName>style.visibility</p:attrName>
                                        </p:attrNameLst>
                                      </p:cBhvr>
                                      <p:to>
                                        <p:strVal val="visible"/>
                                      </p:to>
                                    </p:set>
                                    <p:animEffect transition="in" filter="fade">
                                      <p:cBhvr>
                                        <p:cTn id="223" dur="500"/>
                                        <p:tgtEl>
                                          <p:spTgt spid="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P spid="49" grpId="0"/>
      <p:bldP spid="50" grpId="0" animBg="1"/>
      <p:bldP spid="56" grpId="0" animBg="1"/>
      <p:bldP spid="56" grpId="1" animBg="1"/>
      <p:bldP spid="103" grpId="0" animBg="1"/>
      <p:bldP spid="103" grpId="1" animBg="1"/>
      <p:bldP spid="104" grpId="0" animBg="1"/>
      <p:bldP spid="104" grpId="1" animBg="1"/>
      <p:bldP spid="105" grpId="0" animBg="1"/>
      <p:bldP spid="105" grpId="1" animBg="1"/>
      <p:bldP spid="106" grpId="0" animBg="1"/>
      <p:bldP spid="106" grpId="1" animBg="1"/>
      <p:bldP spid="115" grpId="0" animBg="1"/>
      <p:bldP spid="115" grpId="1" animBg="1"/>
      <p:bldP spid="120" grpId="0" animBg="1"/>
      <p:bldP spid="120" grpId="1" animBg="1"/>
      <p:bldP spid="121" grpId="0" animBg="1"/>
      <p:bldP spid="121" grpId="1" animBg="1"/>
      <p:bldP spid="123" grpId="0" animBg="1"/>
      <p:bldP spid="123" grpId="1" animBg="1"/>
      <p:bldP spid="124" grpId="0" animBg="1"/>
      <p:bldP spid="124" grpId="1" animBg="1"/>
      <p:bldP spid="125" grpId="0" animBg="1"/>
      <p:bldP spid="125" grpId="1" animBg="1"/>
      <p:bldP spid="147" grpId="0" animBg="1"/>
      <p:bldP spid="148" grpId="0" animBg="1"/>
      <p:bldP spid="156"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11FC-DC70-4950-94CE-AE21A08375C6}"/>
              </a:ext>
            </a:extLst>
          </p:cNvPr>
          <p:cNvSpPr>
            <a:spLocks noGrp="1"/>
          </p:cNvSpPr>
          <p:nvPr>
            <p:ph type="title"/>
          </p:nvPr>
        </p:nvSpPr>
        <p:spPr/>
        <p:txBody>
          <a:bodyPr/>
          <a:lstStyle/>
          <a:p>
            <a:r>
              <a:rPr lang="en-US" dirty="0"/>
              <a:t>What Has Been Done</a:t>
            </a:r>
          </a:p>
        </p:txBody>
      </p:sp>
      <p:sp>
        <p:nvSpPr>
          <p:cNvPr id="8" name="Content Placeholder 7">
            <a:extLst>
              <a:ext uri="{FF2B5EF4-FFF2-40B4-BE49-F238E27FC236}">
                <a16:creationId xmlns:a16="http://schemas.microsoft.com/office/drawing/2014/main" id="{D41A942E-6591-491F-8E7B-81BD06C952B4}"/>
              </a:ext>
            </a:extLst>
          </p:cNvPr>
          <p:cNvSpPr>
            <a:spLocks noGrp="1"/>
          </p:cNvSpPr>
          <p:nvPr>
            <p:ph idx="1"/>
          </p:nvPr>
        </p:nvSpPr>
        <p:spPr/>
        <p:txBody>
          <a:bodyPr/>
          <a:lstStyle/>
          <a:p>
            <a:pPr marL="514350" indent="-514350">
              <a:buFont typeface="+mj-lt"/>
              <a:buAutoNum type="arabicPeriod"/>
            </a:pPr>
            <a:r>
              <a:rPr lang="en-US" dirty="0"/>
              <a:t>Defined requirements for visual-symbolic integration</a:t>
            </a:r>
          </a:p>
          <a:p>
            <a:pPr marL="514350" indent="-514350">
              <a:buFont typeface="+mj-lt"/>
              <a:buAutoNum type="arabicPeriod"/>
            </a:pPr>
            <a:r>
              <a:rPr lang="en-US" dirty="0"/>
              <a:t>Extended Soar with three new visual memories (SVS 2):</a:t>
            </a:r>
          </a:p>
          <a:p>
            <a:pPr marL="971550" lvl="1" indent="-514350">
              <a:buFont typeface="+mj-lt"/>
              <a:buAutoNum type="arabicPeriod"/>
            </a:pPr>
            <a:r>
              <a:rPr lang="en-US" dirty="0"/>
              <a:t>Visual sensory memory</a:t>
            </a:r>
          </a:p>
          <a:p>
            <a:pPr marL="971550" lvl="1" indent="-514350">
              <a:buFont typeface="+mj-lt"/>
              <a:buAutoNum type="arabicPeriod"/>
            </a:pPr>
            <a:r>
              <a:rPr lang="en-US" dirty="0"/>
              <a:t>Visual working memory</a:t>
            </a:r>
          </a:p>
          <a:p>
            <a:pPr marL="971550" lvl="1" indent="-514350">
              <a:buFont typeface="+mj-lt"/>
              <a:buAutoNum type="arabicPeriod"/>
            </a:pPr>
            <a:r>
              <a:rPr lang="en-US" dirty="0"/>
              <a:t>Visual long-term memory</a:t>
            </a:r>
          </a:p>
          <a:p>
            <a:pPr marL="514350" indent="-514350">
              <a:buFont typeface="+mj-lt"/>
              <a:buAutoNum type="arabicPeriod"/>
            </a:pPr>
            <a:r>
              <a:rPr lang="en-US" dirty="0"/>
              <a:t>Successful evaluation in visual character domain</a:t>
            </a:r>
          </a:p>
        </p:txBody>
      </p:sp>
      <p:sp>
        <p:nvSpPr>
          <p:cNvPr id="7" name="Slide Number Placeholder 6">
            <a:extLst>
              <a:ext uri="{FF2B5EF4-FFF2-40B4-BE49-F238E27FC236}">
                <a16:creationId xmlns:a16="http://schemas.microsoft.com/office/drawing/2014/main" id="{8E87AC3D-D9CA-4D5E-AE0B-34768F47EE48}"/>
              </a:ext>
            </a:extLst>
          </p:cNvPr>
          <p:cNvSpPr>
            <a:spLocks noGrp="1"/>
          </p:cNvSpPr>
          <p:nvPr>
            <p:ph type="sldNum" sz="quarter" idx="12"/>
          </p:nvPr>
        </p:nvSpPr>
        <p:spPr/>
        <p:txBody>
          <a:bodyPr/>
          <a:lstStyle/>
          <a:p>
            <a:fld id="{B71F4361-184A-4A08-BEA5-E95DD1806974}" type="slidenum">
              <a:rPr lang="en-US" smtClean="0"/>
              <a:t>21</a:t>
            </a:fld>
            <a:endParaRPr lang="en-US"/>
          </a:p>
        </p:txBody>
      </p:sp>
    </p:spTree>
    <p:extLst>
      <p:ext uri="{BB962C8B-B14F-4D97-AF65-F5344CB8AC3E}">
        <p14:creationId xmlns:p14="http://schemas.microsoft.com/office/powerpoint/2010/main" val="944195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991DE-70F5-495E-85B1-B339257E8C92}"/>
              </a:ext>
            </a:extLst>
          </p:cNvPr>
          <p:cNvSpPr>
            <a:spLocks noGrp="1"/>
          </p:cNvSpPr>
          <p:nvPr>
            <p:ph type="title"/>
          </p:nvPr>
        </p:nvSpPr>
        <p:spPr/>
        <p:txBody>
          <a:bodyPr/>
          <a:lstStyle/>
          <a:p>
            <a:r>
              <a:rPr lang="en-US" dirty="0"/>
              <a:t>Future Work</a:t>
            </a:r>
          </a:p>
        </p:txBody>
      </p:sp>
      <p:sp>
        <p:nvSpPr>
          <p:cNvPr id="5" name="Text Placeholder 4">
            <a:extLst>
              <a:ext uri="{FF2B5EF4-FFF2-40B4-BE49-F238E27FC236}">
                <a16:creationId xmlns:a16="http://schemas.microsoft.com/office/drawing/2014/main" id="{278C5C8D-8E80-43A9-8B9C-9DA96E470184}"/>
              </a:ext>
            </a:extLst>
          </p:cNvPr>
          <p:cNvSpPr>
            <a:spLocks noGrp="1"/>
          </p:cNvSpPr>
          <p:nvPr>
            <p:ph type="body" idx="1"/>
          </p:nvPr>
        </p:nvSpPr>
        <p:spPr/>
        <p:txBody>
          <a:bodyPr/>
          <a:lstStyle/>
          <a:p>
            <a:r>
              <a:rPr lang="en-US" dirty="0"/>
              <a:t>Improvements</a:t>
            </a:r>
          </a:p>
        </p:txBody>
      </p:sp>
      <p:sp>
        <p:nvSpPr>
          <p:cNvPr id="6" name="Content Placeholder 5">
            <a:extLst>
              <a:ext uri="{FF2B5EF4-FFF2-40B4-BE49-F238E27FC236}">
                <a16:creationId xmlns:a16="http://schemas.microsoft.com/office/drawing/2014/main" id="{B318C00C-7504-4948-926F-038343872329}"/>
              </a:ext>
            </a:extLst>
          </p:cNvPr>
          <p:cNvSpPr>
            <a:spLocks noGrp="1"/>
          </p:cNvSpPr>
          <p:nvPr>
            <p:ph sz="half" idx="2"/>
          </p:nvPr>
        </p:nvSpPr>
        <p:spPr/>
        <p:txBody>
          <a:bodyPr/>
          <a:lstStyle/>
          <a:p>
            <a:r>
              <a:rPr lang="en-US" dirty="0"/>
              <a:t>More visual operations</a:t>
            </a:r>
          </a:p>
          <a:p>
            <a:r>
              <a:rPr lang="en-US" dirty="0"/>
              <a:t>Streamlining memory connectivity?</a:t>
            </a:r>
          </a:p>
          <a:p>
            <a:r>
              <a:rPr lang="en-US" dirty="0"/>
              <a:t>Neural operations and representations</a:t>
            </a:r>
          </a:p>
        </p:txBody>
      </p:sp>
      <p:sp>
        <p:nvSpPr>
          <p:cNvPr id="7" name="Text Placeholder 6">
            <a:extLst>
              <a:ext uri="{FF2B5EF4-FFF2-40B4-BE49-F238E27FC236}">
                <a16:creationId xmlns:a16="http://schemas.microsoft.com/office/drawing/2014/main" id="{95F9AF77-295B-4432-83FB-E6AFDD335897}"/>
              </a:ext>
            </a:extLst>
          </p:cNvPr>
          <p:cNvSpPr>
            <a:spLocks noGrp="1"/>
          </p:cNvSpPr>
          <p:nvPr>
            <p:ph type="body" sz="quarter" idx="3"/>
          </p:nvPr>
        </p:nvSpPr>
        <p:spPr/>
        <p:txBody>
          <a:bodyPr/>
          <a:lstStyle/>
          <a:p>
            <a:r>
              <a:rPr lang="en-US" dirty="0"/>
              <a:t>Domains</a:t>
            </a:r>
          </a:p>
        </p:txBody>
      </p:sp>
      <p:sp>
        <p:nvSpPr>
          <p:cNvPr id="8" name="Content Placeholder 7">
            <a:extLst>
              <a:ext uri="{FF2B5EF4-FFF2-40B4-BE49-F238E27FC236}">
                <a16:creationId xmlns:a16="http://schemas.microsoft.com/office/drawing/2014/main" id="{AE5C1C00-596D-4EFB-97E1-1DB9E011EFA3}"/>
              </a:ext>
            </a:extLst>
          </p:cNvPr>
          <p:cNvSpPr>
            <a:spLocks noGrp="1"/>
          </p:cNvSpPr>
          <p:nvPr>
            <p:ph sz="quarter" idx="4"/>
          </p:nvPr>
        </p:nvSpPr>
        <p:spPr/>
        <p:txBody>
          <a:bodyPr/>
          <a:lstStyle/>
          <a:p>
            <a:r>
              <a:rPr lang="en-US" dirty="0"/>
              <a:t>Expand the VCD</a:t>
            </a:r>
          </a:p>
          <a:p>
            <a:pPr lvl="1"/>
            <a:r>
              <a:rPr lang="en-US" dirty="0"/>
              <a:t>Uncertainty, inputs, complexity</a:t>
            </a:r>
          </a:p>
          <a:p>
            <a:r>
              <a:rPr lang="en-US" dirty="0"/>
              <a:t>Raven’s Progressive Matrices</a:t>
            </a:r>
          </a:p>
          <a:p>
            <a:r>
              <a:rPr lang="en-US" dirty="0"/>
              <a:t>Atari games</a:t>
            </a:r>
          </a:p>
          <a:p>
            <a:r>
              <a:rPr lang="en-US" dirty="0"/>
              <a:t>Jigsaw puzzles</a:t>
            </a:r>
          </a:p>
          <a:p>
            <a:endParaRPr lang="en-US" dirty="0"/>
          </a:p>
          <a:p>
            <a:endParaRPr lang="en-US" dirty="0"/>
          </a:p>
        </p:txBody>
      </p:sp>
      <p:sp>
        <p:nvSpPr>
          <p:cNvPr id="4" name="Slide Number Placeholder 3">
            <a:extLst>
              <a:ext uri="{FF2B5EF4-FFF2-40B4-BE49-F238E27FC236}">
                <a16:creationId xmlns:a16="http://schemas.microsoft.com/office/drawing/2014/main" id="{0E0B4DFF-BE5B-4366-88AD-7ABC154A455C}"/>
              </a:ext>
            </a:extLst>
          </p:cNvPr>
          <p:cNvSpPr>
            <a:spLocks noGrp="1"/>
          </p:cNvSpPr>
          <p:nvPr>
            <p:ph type="sldNum" sz="quarter" idx="12"/>
          </p:nvPr>
        </p:nvSpPr>
        <p:spPr/>
        <p:txBody>
          <a:bodyPr/>
          <a:lstStyle/>
          <a:p>
            <a:fld id="{B71F4361-184A-4A08-BEA5-E95DD1806974}" type="slidenum">
              <a:rPr lang="en-US" smtClean="0"/>
              <a:t>22</a:t>
            </a:fld>
            <a:endParaRPr lang="en-US"/>
          </a:p>
        </p:txBody>
      </p:sp>
    </p:spTree>
    <p:extLst>
      <p:ext uri="{BB962C8B-B14F-4D97-AF65-F5344CB8AC3E}">
        <p14:creationId xmlns:p14="http://schemas.microsoft.com/office/powerpoint/2010/main" val="1075588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BAA4B-E28A-45C0-9D0A-AE196259E946}"/>
              </a:ext>
            </a:extLst>
          </p:cNvPr>
          <p:cNvSpPr>
            <a:spLocks noGrp="1"/>
          </p:cNvSpPr>
          <p:nvPr>
            <p:ph type="title"/>
          </p:nvPr>
        </p:nvSpPr>
        <p:spPr/>
        <p:txBody>
          <a:bodyPr/>
          <a:lstStyle/>
          <a:p>
            <a:r>
              <a:rPr lang="en-US" dirty="0"/>
              <a:t>Task 6</a:t>
            </a:r>
          </a:p>
        </p:txBody>
      </p:sp>
      <p:sp>
        <p:nvSpPr>
          <p:cNvPr id="4" name="Slide Number Placeholder 3">
            <a:extLst>
              <a:ext uri="{FF2B5EF4-FFF2-40B4-BE49-F238E27FC236}">
                <a16:creationId xmlns:a16="http://schemas.microsoft.com/office/drawing/2014/main" id="{70409214-BD70-405C-9F32-6AC4137F84E0}"/>
              </a:ext>
            </a:extLst>
          </p:cNvPr>
          <p:cNvSpPr>
            <a:spLocks noGrp="1"/>
          </p:cNvSpPr>
          <p:nvPr>
            <p:ph type="sldNum" sz="quarter" idx="12"/>
          </p:nvPr>
        </p:nvSpPr>
        <p:spPr/>
        <p:txBody>
          <a:bodyPr/>
          <a:lstStyle/>
          <a:p>
            <a:fld id="{B71F4361-184A-4A08-BEA5-E95DD1806974}" type="slidenum">
              <a:rPr lang="en-US" smtClean="0"/>
              <a:t>23</a:t>
            </a:fld>
            <a:endParaRPr lang="en-US"/>
          </a:p>
        </p:txBody>
      </p:sp>
      <p:sp>
        <p:nvSpPr>
          <p:cNvPr id="8" name="Content Placeholder 2">
            <a:extLst>
              <a:ext uri="{FF2B5EF4-FFF2-40B4-BE49-F238E27FC236}">
                <a16:creationId xmlns:a16="http://schemas.microsoft.com/office/drawing/2014/main" id="{C2C051D2-E1D9-4E29-BFB7-9723EFC97FCC}"/>
              </a:ext>
            </a:extLst>
          </p:cNvPr>
          <p:cNvSpPr txBox="1">
            <a:spLocks/>
          </p:cNvSpPr>
          <p:nvPr/>
        </p:nvSpPr>
        <p:spPr>
          <a:xfrm>
            <a:off x="838200" y="1402695"/>
            <a:ext cx="10515600" cy="6889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dirty="0"/>
              <a:t> “What does this word mean when upside-down?”</a:t>
            </a:r>
          </a:p>
        </p:txBody>
      </p:sp>
      <p:grpSp>
        <p:nvGrpSpPr>
          <p:cNvPr id="39" name="Group 38">
            <a:extLst>
              <a:ext uri="{FF2B5EF4-FFF2-40B4-BE49-F238E27FC236}">
                <a16:creationId xmlns:a16="http://schemas.microsoft.com/office/drawing/2014/main" id="{4E1ECC56-A951-4F97-82C8-880884B78FC3}"/>
              </a:ext>
            </a:extLst>
          </p:cNvPr>
          <p:cNvGrpSpPr/>
          <p:nvPr/>
        </p:nvGrpSpPr>
        <p:grpSpPr>
          <a:xfrm>
            <a:off x="4703482" y="4938206"/>
            <a:ext cx="1282700" cy="575733"/>
            <a:chOff x="4758267" y="4719915"/>
            <a:chExt cx="1282700" cy="575733"/>
          </a:xfrm>
        </p:grpSpPr>
        <p:sp>
          <p:nvSpPr>
            <p:cNvPr id="40" name="Rectangle 39">
              <a:extLst>
                <a:ext uri="{FF2B5EF4-FFF2-40B4-BE49-F238E27FC236}">
                  <a16:creationId xmlns:a16="http://schemas.microsoft.com/office/drawing/2014/main" id="{757208B0-9891-405A-A2C6-DFF8967E6856}"/>
                </a:ext>
              </a:extLst>
            </p:cNvPr>
            <p:cNvSpPr/>
            <p:nvPr/>
          </p:nvSpPr>
          <p:spPr>
            <a:xfrm>
              <a:off x="4758267" y="4719915"/>
              <a:ext cx="1282700" cy="5757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t>rotate</a:t>
              </a:r>
            </a:p>
          </p:txBody>
        </p:sp>
        <p:sp>
          <p:nvSpPr>
            <p:cNvPr id="41" name="Rectangle 40">
              <a:extLst>
                <a:ext uri="{FF2B5EF4-FFF2-40B4-BE49-F238E27FC236}">
                  <a16:creationId xmlns:a16="http://schemas.microsoft.com/office/drawing/2014/main" id="{2AAD6116-401B-4CBE-9F72-D9DD42A0E540}"/>
                </a:ext>
              </a:extLst>
            </p:cNvPr>
            <p:cNvSpPr/>
            <p:nvPr/>
          </p:nvSpPr>
          <p:spPr>
            <a:xfrm>
              <a:off x="5444901" y="4909170"/>
              <a:ext cx="548640"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180</a:t>
              </a:r>
            </a:p>
          </p:txBody>
        </p:sp>
      </p:grpSp>
      <p:sp>
        <p:nvSpPr>
          <p:cNvPr id="42" name="TextBox 41">
            <a:extLst>
              <a:ext uri="{FF2B5EF4-FFF2-40B4-BE49-F238E27FC236}">
                <a16:creationId xmlns:a16="http://schemas.microsoft.com/office/drawing/2014/main" id="{36C20D83-ABDE-4688-A112-B7FECC076B52}"/>
              </a:ext>
            </a:extLst>
          </p:cNvPr>
          <p:cNvSpPr txBox="1"/>
          <p:nvPr/>
        </p:nvSpPr>
        <p:spPr>
          <a:xfrm>
            <a:off x="4402667" y="2998811"/>
            <a:ext cx="1236742" cy="400110"/>
          </a:xfrm>
          <a:prstGeom prst="rect">
            <a:avLst/>
          </a:prstGeom>
          <a:noFill/>
        </p:spPr>
        <p:txBody>
          <a:bodyPr wrap="square" rtlCol="0">
            <a:spAutoFit/>
          </a:bodyPr>
          <a:lstStyle/>
          <a:p>
            <a:r>
              <a:rPr lang="en-US" sz="2000" dirty="0"/>
              <a:t>“flip on x”</a:t>
            </a:r>
          </a:p>
        </p:txBody>
      </p:sp>
      <p:sp>
        <p:nvSpPr>
          <p:cNvPr id="43" name="Arrow: Right 42">
            <a:extLst>
              <a:ext uri="{FF2B5EF4-FFF2-40B4-BE49-F238E27FC236}">
                <a16:creationId xmlns:a16="http://schemas.microsoft.com/office/drawing/2014/main" id="{873102BF-6783-4A21-8CA4-8A0AA3C7AF7F}"/>
              </a:ext>
            </a:extLst>
          </p:cNvPr>
          <p:cNvSpPr/>
          <p:nvPr/>
        </p:nvSpPr>
        <p:spPr>
          <a:xfrm>
            <a:off x="5639409" y="3058570"/>
            <a:ext cx="67540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44" name="Group 43">
            <a:extLst>
              <a:ext uri="{FF2B5EF4-FFF2-40B4-BE49-F238E27FC236}">
                <a16:creationId xmlns:a16="http://schemas.microsoft.com/office/drawing/2014/main" id="{E5B184A5-523A-4A02-AE73-9D0410BC518E}"/>
              </a:ext>
            </a:extLst>
          </p:cNvPr>
          <p:cNvGrpSpPr/>
          <p:nvPr/>
        </p:nvGrpSpPr>
        <p:grpSpPr>
          <a:xfrm>
            <a:off x="6314596" y="2983240"/>
            <a:ext cx="4110197" cy="916043"/>
            <a:chOff x="3041224" y="3521074"/>
            <a:chExt cx="4941480" cy="916043"/>
          </a:xfrm>
        </p:grpSpPr>
        <p:sp>
          <p:nvSpPr>
            <p:cNvPr id="45" name="Rectangle: Rounded Corners 44">
              <a:extLst>
                <a:ext uri="{FF2B5EF4-FFF2-40B4-BE49-F238E27FC236}">
                  <a16:creationId xmlns:a16="http://schemas.microsoft.com/office/drawing/2014/main" id="{89841E5C-A0A1-4CC9-974D-C07DC4A69812}"/>
                </a:ext>
              </a:extLst>
            </p:cNvPr>
            <p:cNvSpPr/>
            <p:nvPr/>
          </p:nvSpPr>
          <p:spPr>
            <a:xfrm>
              <a:off x="3041224" y="3521074"/>
              <a:ext cx="4941480" cy="91604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Working Memory</a:t>
              </a:r>
            </a:p>
          </p:txBody>
        </p:sp>
        <p:sp>
          <p:nvSpPr>
            <p:cNvPr id="46" name="Rectangle 45">
              <a:extLst>
                <a:ext uri="{FF2B5EF4-FFF2-40B4-BE49-F238E27FC236}">
                  <a16:creationId xmlns:a16="http://schemas.microsoft.com/office/drawing/2014/main" id="{CD9F3EBD-172F-4C1A-B747-B2E16ECB1346}"/>
                </a:ext>
              </a:extLst>
            </p:cNvPr>
            <p:cNvSpPr/>
            <p:nvPr/>
          </p:nvSpPr>
          <p:spPr>
            <a:xfrm>
              <a:off x="5037626" y="4229730"/>
              <a:ext cx="905933" cy="1972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cs typeface="Gisha" panose="020B0604020202020204" pitchFamily="34" charset="-79"/>
                </a:rPr>
                <a:t>^</a:t>
              </a:r>
              <a:r>
                <a:rPr lang="en-US" dirty="0" err="1">
                  <a:latin typeface="+mj-lt"/>
                  <a:cs typeface="Gisha" panose="020B0604020202020204" pitchFamily="34" charset="-79"/>
                </a:rPr>
                <a:t>svs</a:t>
              </a:r>
              <a:endParaRPr lang="en-US" dirty="0">
                <a:latin typeface="+mj-lt"/>
                <a:cs typeface="Gisha" panose="020B0604020202020204" pitchFamily="34" charset="-79"/>
              </a:endParaRPr>
            </a:p>
          </p:txBody>
        </p:sp>
      </p:grpSp>
      <p:grpSp>
        <p:nvGrpSpPr>
          <p:cNvPr id="47" name="Group 46">
            <a:extLst>
              <a:ext uri="{FF2B5EF4-FFF2-40B4-BE49-F238E27FC236}">
                <a16:creationId xmlns:a16="http://schemas.microsoft.com/office/drawing/2014/main" id="{5241C6C3-1A98-4382-8EAD-F0E101BF5291}"/>
              </a:ext>
            </a:extLst>
          </p:cNvPr>
          <p:cNvGrpSpPr/>
          <p:nvPr/>
        </p:nvGrpSpPr>
        <p:grpSpPr>
          <a:xfrm>
            <a:off x="6899623" y="3180688"/>
            <a:ext cx="529781" cy="531450"/>
            <a:chOff x="3610544" y="3298308"/>
            <a:chExt cx="529781" cy="531450"/>
          </a:xfrm>
        </p:grpSpPr>
        <p:sp>
          <p:nvSpPr>
            <p:cNvPr id="48" name="Oval 47">
              <a:extLst>
                <a:ext uri="{FF2B5EF4-FFF2-40B4-BE49-F238E27FC236}">
                  <a16:creationId xmlns:a16="http://schemas.microsoft.com/office/drawing/2014/main" id="{2C7BE083-AB23-4183-9DFD-C8D280DBFB3E}"/>
                </a:ext>
              </a:extLst>
            </p:cNvPr>
            <p:cNvSpPr>
              <a:spLocks noChangeAspect="1"/>
            </p:cNvSpPr>
            <p:nvPr/>
          </p:nvSpPr>
          <p:spPr>
            <a:xfrm>
              <a:off x="3610544" y="3298308"/>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49" name="TextBox 48">
              <a:extLst>
                <a:ext uri="{FF2B5EF4-FFF2-40B4-BE49-F238E27FC236}">
                  <a16:creationId xmlns:a16="http://schemas.microsoft.com/office/drawing/2014/main" id="{BB4AA74D-DC56-459F-B177-59FF28EC0E51}"/>
                </a:ext>
              </a:extLst>
            </p:cNvPr>
            <p:cNvSpPr txBox="1"/>
            <p:nvPr/>
          </p:nvSpPr>
          <p:spPr>
            <a:xfrm>
              <a:off x="3645460" y="3411831"/>
              <a:ext cx="471926" cy="307777"/>
            </a:xfrm>
            <a:prstGeom prst="rect">
              <a:avLst/>
            </a:prstGeom>
            <a:noFill/>
          </p:spPr>
          <p:txBody>
            <a:bodyPr wrap="square" rtlCol="0">
              <a:spAutoFit/>
            </a:bodyPr>
            <a:lstStyle/>
            <a:p>
              <a:pPr algn="ctr"/>
              <a:r>
                <a:rPr lang="en-US" sz="1400" i="1" dirty="0"/>
                <a:t>180</a:t>
              </a:r>
              <a:endParaRPr lang="en-US" sz="3200" i="1" dirty="0"/>
            </a:p>
          </p:txBody>
        </p:sp>
      </p:grpSp>
      <p:cxnSp>
        <p:nvCxnSpPr>
          <p:cNvPr id="50" name="Connector: Elbow 49">
            <a:extLst>
              <a:ext uri="{FF2B5EF4-FFF2-40B4-BE49-F238E27FC236}">
                <a16:creationId xmlns:a16="http://schemas.microsoft.com/office/drawing/2014/main" id="{712B3A83-7978-417B-8178-61E8661B0412}"/>
              </a:ext>
            </a:extLst>
          </p:cNvPr>
          <p:cNvCxnSpPr>
            <a:cxnSpLocks/>
            <a:stCxn id="48" idx="6"/>
            <a:endCxn id="46" idx="0"/>
          </p:cNvCxnSpPr>
          <p:nvPr/>
        </p:nvCxnSpPr>
        <p:spPr>
          <a:xfrm>
            <a:off x="7429404" y="3446413"/>
            <a:ext cx="922514" cy="24548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1" name="TextBox 50">
            <a:extLst>
              <a:ext uri="{FF2B5EF4-FFF2-40B4-BE49-F238E27FC236}">
                <a16:creationId xmlns:a16="http://schemas.microsoft.com/office/drawing/2014/main" id="{148C545A-A8F9-413B-8406-6FB05536ADAC}"/>
              </a:ext>
            </a:extLst>
          </p:cNvPr>
          <p:cNvSpPr txBox="1"/>
          <p:nvPr/>
        </p:nvSpPr>
        <p:spPr>
          <a:xfrm>
            <a:off x="4716896" y="3463446"/>
            <a:ext cx="922514" cy="400110"/>
          </a:xfrm>
          <a:prstGeom prst="rect">
            <a:avLst/>
          </a:prstGeom>
          <a:noFill/>
        </p:spPr>
        <p:txBody>
          <a:bodyPr wrap="square" rtlCol="0">
            <a:spAutoFit/>
          </a:bodyPr>
          <a:lstStyle/>
          <a:p>
            <a:r>
              <a:rPr lang="en-US" sz="2000" dirty="0"/>
              <a:t>“wow”</a:t>
            </a:r>
          </a:p>
        </p:txBody>
      </p:sp>
      <p:sp>
        <p:nvSpPr>
          <p:cNvPr id="52" name="Arrow: Right 51">
            <a:extLst>
              <a:ext uri="{FF2B5EF4-FFF2-40B4-BE49-F238E27FC236}">
                <a16:creationId xmlns:a16="http://schemas.microsoft.com/office/drawing/2014/main" id="{3E3F2628-BC34-4681-A587-7A00074CAB42}"/>
              </a:ext>
            </a:extLst>
          </p:cNvPr>
          <p:cNvSpPr/>
          <p:nvPr/>
        </p:nvSpPr>
        <p:spPr>
          <a:xfrm>
            <a:off x="5639409" y="3523205"/>
            <a:ext cx="675400"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B4F517B4-5427-421F-BB2C-A1A73080A5C0}"/>
              </a:ext>
            </a:extLst>
          </p:cNvPr>
          <p:cNvGrpSpPr/>
          <p:nvPr/>
        </p:nvGrpSpPr>
        <p:grpSpPr>
          <a:xfrm>
            <a:off x="9274431" y="3180688"/>
            <a:ext cx="529782" cy="531450"/>
            <a:chOff x="3610543" y="3271409"/>
            <a:chExt cx="529782" cy="531450"/>
          </a:xfrm>
        </p:grpSpPr>
        <p:sp>
          <p:nvSpPr>
            <p:cNvPr id="54" name="Oval 53">
              <a:extLst>
                <a:ext uri="{FF2B5EF4-FFF2-40B4-BE49-F238E27FC236}">
                  <a16:creationId xmlns:a16="http://schemas.microsoft.com/office/drawing/2014/main" id="{97C68117-38CD-48D6-B2CE-B6FE22AB9BA7}"/>
                </a:ext>
              </a:extLst>
            </p:cNvPr>
            <p:cNvSpPr>
              <a:spLocks noChangeAspect="1"/>
            </p:cNvSpPr>
            <p:nvPr/>
          </p:nvSpPr>
          <p:spPr>
            <a:xfrm>
              <a:off x="3610544" y="3271409"/>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5" name="TextBox 54">
              <a:extLst>
                <a:ext uri="{FF2B5EF4-FFF2-40B4-BE49-F238E27FC236}">
                  <a16:creationId xmlns:a16="http://schemas.microsoft.com/office/drawing/2014/main" id="{1FE2BF06-C6C2-48C5-8995-BF10751CA994}"/>
                </a:ext>
              </a:extLst>
            </p:cNvPr>
            <p:cNvSpPr txBox="1"/>
            <p:nvPr/>
          </p:nvSpPr>
          <p:spPr>
            <a:xfrm>
              <a:off x="3610543" y="3411831"/>
              <a:ext cx="529781" cy="307777"/>
            </a:xfrm>
            <a:prstGeom prst="rect">
              <a:avLst/>
            </a:prstGeom>
            <a:noFill/>
          </p:spPr>
          <p:txBody>
            <a:bodyPr wrap="square" rtlCol="0">
              <a:spAutoFit/>
            </a:bodyPr>
            <a:lstStyle/>
            <a:p>
              <a:pPr algn="ctr"/>
              <a:r>
                <a:rPr lang="en-US" sz="1400" i="1" dirty="0"/>
                <a:t>wow</a:t>
              </a:r>
              <a:endParaRPr lang="en-US" sz="3200" i="1" dirty="0"/>
            </a:p>
          </p:txBody>
        </p:sp>
      </p:grpSp>
      <p:cxnSp>
        <p:nvCxnSpPr>
          <p:cNvPr id="56" name="Connector: Elbow 55">
            <a:extLst>
              <a:ext uri="{FF2B5EF4-FFF2-40B4-BE49-F238E27FC236}">
                <a16:creationId xmlns:a16="http://schemas.microsoft.com/office/drawing/2014/main" id="{8EF40FA6-DC4B-43F7-95A6-10C03AC2E7B7}"/>
              </a:ext>
            </a:extLst>
          </p:cNvPr>
          <p:cNvCxnSpPr>
            <a:cxnSpLocks/>
            <a:stCxn id="54" idx="2"/>
            <a:endCxn id="46" idx="0"/>
          </p:cNvCxnSpPr>
          <p:nvPr/>
        </p:nvCxnSpPr>
        <p:spPr>
          <a:xfrm rot="10800000" flipV="1">
            <a:off x="8351918" y="3446412"/>
            <a:ext cx="922514" cy="24548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sp>
        <p:nvSpPr>
          <p:cNvPr id="57" name="Rectangle: Rounded Corners 56">
            <a:extLst>
              <a:ext uri="{FF2B5EF4-FFF2-40B4-BE49-F238E27FC236}">
                <a16:creationId xmlns:a16="http://schemas.microsoft.com/office/drawing/2014/main" id="{1CDBC075-D7F2-41B2-9F51-84F78216D39E}"/>
              </a:ext>
            </a:extLst>
          </p:cNvPr>
          <p:cNvSpPr/>
          <p:nvPr/>
        </p:nvSpPr>
        <p:spPr>
          <a:xfrm>
            <a:off x="1071300" y="3992033"/>
            <a:ext cx="3018257" cy="249950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Working Memory</a:t>
            </a:r>
          </a:p>
        </p:txBody>
      </p:sp>
      <p:grpSp>
        <p:nvGrpSpPr>
          <p:cNvPr id="58" name="Group 57">
            <a:extLst>
              <a:ext uri="{FF2B5EF4-FFF2-40B4-BE49-F238E27FC236}">
                <a16:creationId xmlns:a16="http://schemas.microsoft.com/office/drawing/2014/main" id="{4C3A4AD3-EDB9-4B63-A0AB-B9DF2AC05F1B}"/>
              </a:ext>
            </a:extLst>
          </p:cNvPr>
          <p:cNvGrpSpPr/>
          <p:nvPr/>
        </p:nvGrpSpPr>
        <p:grpSpPr>
          <a:xfrm>
            <a:off x="1246349" y="5628940"/>
            <a:ext cx="822960" cy="720779"/>
            <a:chOff x="1743106" y="5312833"/>
            <a:chExt cx="822960" cy="822960"/>
          </a:xfrm>
        </p:grpSpPr>
        <p:sp>
          <p:nvSpPr>
            <p:cNvPr id="59" name="Oval 58">
              <a:extLst>
                <a:ext uri="{FF2B5EF4-FFF2-40B4-BE49-F238E27FC236}">
                  <a16:creationId xmlns:a16="http://schemas.microsoft.com/office/drawing/2014/main" id="{14F95A13-7C1A-461D-AA26-A07B429C45E8}"/>
                </a:ext>
              </a:extLst>
            </p:cNvPr>
            <p:cNvSpPr/>
            <p:nvPr/>
          </p:nvSpPr>
          <p:spPr>
            <a:xfrm>
              <a:off x="1743106" y="5312833"/>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0" name="Picture 59" descr="Graphical user interface&#10;&#10;Description automatically generated with medium confidence">
              <a:extLst>
                <a:ext uri="{FF2B5EF4-FFF2-40B4-BE49-F238E27FC236}">
                  <a16:creationId xmlns:a16="http://schemas.microsoft.com/office/drawing/2014/main" id="{48D0A7DD-EB59-474E-A216-18E99BFD5CA3}"/>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1880266" y="5443697"/>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61" name="Group 60">
            <a:extLst>
              <a:ext uri="{FF2B5EF4-FFF2-40B4-BE49-F238E27FC236}">
                <a16:creationId xmlns:a16="http://schemas.microsoft.com/office/drawing/2014/main" id="{B522A516-C776-4ABA-92C5-4FB3D5CC3516}"/>
              </a:ext>
            </a:extLst>
          </p:cNvPr>
          <p:cNvGrpSpPr/>
          <p:nvPr/>
        </p:nvGrpSpPr>
        <p:grpSpPr>
          <a:xfrm>
            <a:off x="2232896" y="5623426"/>
            <a:ext cx="822960" cy="720779"/>
            <a:chOff x="2648012" y="5303520"/>
            <a:chExt cx="822960" cy="822960"/>
          </a:xfrm>
        </p:grpSpPr>
        <p:sp>
          <p:nvSpPr>
            <p:cNvPr id="62" name="Oval 61">
              <a:extLst>
                <a:ext uri="{FF2B5EF4-FFF2-40B4-BE49-F238E27FC236}">
                  <a16:creationId xmlns:a16="http://schemas.microsoft.com/office/drawing/2014/main" id="{CF156CE2-F17C-4D41-AB2A-2ACE68814615}"/>
                </a:ext>
              </a:extLst>
            </p:cNvPr>
            <p:cNvSpPr/>
            <p:nvPr/>
          </p:nvSpPr>
          <p:spPr>
            <a:xfrm>
              <a:off x="2648012" y="5303520"/>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3" name="Picture 62" descr="Icon&#10;&#10;Description automatically generated">
              <a:extLst>
                <a:ext uri="{FF2B5EF4-FFF2-40B4-BE49-F238E27FC236}">
                  <a16:creationId xmlns:a16="http://schemas.microsoft.com/office/drawing/2014/main" id="{735BE2FE-4BCE-4F6A-89B3-82A870752798}"/>
                </a:ext>
              </a:extLst>
            </p:cNvPr>
            <p:cNvPicPr>
              <a:picLocks noChangeAspect="1"/>
            </p:cNvPicPr>
            <p:nvPr/>
          </p:nvPicPr>
          <p:blipFill rotWithShape="1">
            <a:blip r:embed="rId3">
              <a:extLst>
                <a:ext uri="{28A0092B-C50C-407E-A947-70E740481C1C}">
                  <a14:useLocalDpi xmlns:a14="http://schemas.microsoft.com/office/drawing/2010/main" val="0"/>
                </a:ext>
              </a:extLst>
            </a:blip>
            <a:srcRect l="23265" t="35765" r="31735" b="19235"/>
            <a:stretch/>
          </p:blipFill>
          <p:spPr>
            <a:xfrm>
              <a:off x="2782602" y="5449993"/>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64" name="Group 63">
            <a:extLst>
              <a:ext uri="{FF2B5EF4-FFF2-40B4-BE49-F238E27FC236}">
                <a16:creationId xmlns:a16="http://schemas.microsoft.com/office/drawing/2014/main" id="{5C2E5DAD-0E41-418E-955B-A3937028B4DA}"/>
              </a:ext>
            </a:extLst>
          </p:cNvPr>
          <p:cNvGrpSpPr/>
          <p:nvPr/>
        </p:nvGrpSpPr>
        <p:grpSpPr>
          <a:xfrm>
            <a:off x="3135957" y="5628940"/>
            <a:ext cx="822960" cy="720779"/>
            <a:chOff x="3721765" y="5303520"/>
            <a:chExt cx="822960" cy="822960"/>
          </a:xfrm>
        </p:grpSpPr>
        <p:sp>
          <p:nvSpPr>
            <p:cNvPr id="65" name="Oval 64">
              <a:extLst>
                <a:ext uri="{FF2B5EF4-FFF2-40B4-BE49-F238E27FC236}">
                  <a16:creationId xmlns:a16="http://schemas.microsoft.com/office/drawing/2014/main" id="{53DD44C4-3435-440C-8E94-DD1B3BFA5A6C}"/>
                </a:ext>
              </a:extLst>
            </p:cNvPr>
            <p:cNvSpPr/>
            <p:nvPr/>
          </p:nvSpPr>
          <p:spPr>
            <a:xfrm>
              <a:off x="3721765" y="5303520"/>
              <a:ext cx="822960" cy="8229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6" name="Picture 65" descr="Graphical user interface&#10;&#10;Description automatically generated with medium confidence">
              <a:extLst>
                <a:ext uri="{FF2B5EF4-FFF2-40B4-BE49-F238E27FC236}">
                  <a16:creationId xmlns:a16="http://schemas.microsoft.com/office/drawing/2014/main" id="{24F6A83D-B251-4C89-858C-9C15F8875B63}"/>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3858925" y="5449993"/>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grpSp>
      <p:grpSp>
        <p:nvGrpSpPr>
          <p:cNvPr id="67" name="Group 66">
            <a:extLst>
              <a:ext uri="{FF2B5EF4-FFF2-40B4-BE49-F238E27FC236}">
                <a16:creationId xmlns:a16="http://schemas.microsoft.com/office/drawing/2014/main" id="{7E22AA5F-3E76-4CA4-BDEF-399F6D674C32}"/>
              </a:ext>
            </a:extLst>
          </p:cNvPr>
          <p:cNvGrpSpPr/>
          <p:nvPr/>
        </p:nvGrpSpPr>
        <p:grpSpPr>
          <a:xfrm>
            <a:off x="1708991" y="4426112"/>
            <a:ext cx="1828800" cy="800865"/>
            <a:chOff x="1708991" y="4426112"/>
            <a:chExt cx="1828800" cy="800865"/>
          </a:xfrm>
        </p:grpSpPr>
        <p:sp>
          <p:nvSpPr>
            <p:cNvPr id="68" name="Rectangle: Rounded Corners 67">
              <a:extLst>
                <a:ext uri="{FF2B5EF4-FFF2-40B4-BE49-F238E27FC236}">
                  <a16:creationId xmlns:a16="http://schemas.microsoft.com/office/drawing/2014/main" id="{A46E42BB-0E74-4291-8325-C875CA723501}"/>
                </a:ext>
              </a:extLst>
            </p:cNvPr>
            <p:cNvSpPr/>
            <p:nvPr/>
          </p:nvSpPr>
          <p:spPr>
            <a:xfrm>
              <a:off x="1708991" y="4426112"/>
              <a:ext cx="1828800" cy="80086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pic>
          <p:nvPicPr>
            <p:cNvPr id="69" name="Picture 68" descr="Graphical user interface&#10;&#10;Description automatically generated with medium confidence">
              <a:extLst>
                <a:ext uri="{FF2B5EF4-FFF2-40B4-BE49-F238E27FC236}">
                  <a16:creationId xmlns:a16="http://schemas.microsoft.com/office/drawing/2014/main" id="{BE8691FA-348E-44C7-8D83-6DD1D91758F3}"/>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1836143" y="4586286"/>
              <a:ext cx="548640" cy="480519"/>
            </a:xfrm>
            <a:prstGeom prst="rect">
              <a:avLst/>
            </a:prstGeom>
          </p:spPr>
        </p:pic>
        <p:pic>
          <p:nvPicPr>
            <p:cNvPr id="70" name="Picture 69" descr="Icon&#10;&#10;Description automatically generated">
              <a:extLst>
                <a:ext uri="{FF2B5EF4-FFF2-40B4-BE49-F238E27FC236}">
                  <a16:creationId xmlns:a16="http://schemas.microsoft.com/office/drawing/2014/main" id="{5D1A19AF-64B5-4DB5-BFFE-2EA51820EC39}"/>
                </a:ext>
              </a:extLst>
            </p:cNvPr>
            <p:cNvPicPr>
              <a:picLocks noChangeAspect="1"/>
            </p:cNvPicPr>
            <p:nvPr/>
          </p:nvPicPr>
          <p:blipFill rotWithShape="1">
            <a:blip r:embed="rId3">
              <a:extLst>
                <a:ext uri="{28A0092B-C50C-407E-A947-70E740481C1C}">
                  <a14:useLocalDpi xmlns:a14="http://schemas.microsoft.com/office/drawing/2010/main" val="0"/>
                </a:ext>
              </a:extLst>
            </a:blip>
            <a:srcRect l="23265" t="35765" r="31735" b="19235"/>
            <a:stretch/>
          </p:blipFill>
          <p:spPr>
            <a:xfrm>
              <a:off x="2384783" y="4586286"/>
              <a:ext cx="548640" cy="480519"/>
            </a:xfrm>
            <a:prstGeom prst="rect">
              <a:avLst/>
            </a:prstGeom>
          </p:spPr>
        </p:pic>
        <p:pic>
          <p:nvPicPr>
            <p:cNvPr id="71" name="Picture 70" descr="Graphical user interface&#10;&#10;Description automatically generated with medium confidence">
              <a:extLst>
                <a:ext uri="{FF2B5EF4-FFF2-40B4-BE49-F238E27FC236}">
                  <a16:creationId xmlns:a16="http://schemas.microsoft.com/office/drawing/2014/main" id="{A8181A21-4316-44B6-A65B-755469C37583}"/>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2933423" y="4586286"/>
              <a:ext cx="548640" cy="480519"/>
            </a:xfrm>
            <a:prstGeom prst="rect">
              <a:avLst/>
            </a:prstGeom>
          </p:spPr>
        </p:pic>
      </p:grpSp>
      <p:cxnSp>
        <p:nvCxnSpPr>
          <p:cNvPr id="72" name="Straight Arrow Connector 71">
            <a:extLst>
              <a:ext uri="{FF2B5EF4-FFF2-40B4-BE49-F238E27FC236}">
                <a16:creationId xmlns:a16="http://schemas.microsoft.com/office/drawing/2014/main" id="{BD89C7CD-6547-40BF-B198-B0E6FA33584D}"/>
              </a:ext>
            </a:extLst>
          </p:cNvPr>
          <p:cNvCxnSpPr>
            <a:stCxn id="68" idx="2"/>
            <a:endCxn id="59" idx="0"/>
          </p:cNvCxnSpPr>
          <p:nvPr/>
        </p:nvCxnSpPr>
        <p:spPr>
          <a:xfrm flipH="1">
            <a:off x="1657829" y="5226977"/>
            <a:ext cx="965562" cy="4019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3CC52844-C26E-479F-9361-D1847DEC0D23}"/>
              </a:ext>
            </a:extLst>
          </p:cNvPr>
          <p:cNvCxnSpPr>
            <a:stCxn id="68" idx="2"/>
            <a:endCxn id="62" idx="0"/>
          </p:cNvCxnSpPr>
          <p:nvPr/>
        </p:nvCxnSpPr>
        <p:spPr>
          <a:xfrm>
            <a:off x="2623391" y="5226977"/>
            <a:ext cx="20985" cy="3964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a:extLst>
              <a:ext uri="{FF2B5EF4-FFF2-40B4-BE49-F238E27FC236}">
                <a16:creationId xmlns:a16="http://schemas.microsoft.com/office/drawing/2014/main" id="{9161BA34-C61C-4B3E-A1A1-2C9456A2C2C9}"/>
              </a:ext>
            </a:extLst>
          </p:cNvPr>
          <p:cNvCxnSpPr>
            <a:cxnSpLocks/>
            <a:stCxn id="68" idx="2"/>
            <a:endCxn id="65" idx="0"/>
          </p:cNvCxnSpPr>
          <p:nvPr/>
        </p:nvCxnSpPr>
        <p:spPr>
          <a:xfrm>
            <a:off x="2623391" y="5226977"/>
            <a:ext cx="924046" cy="4019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5" name="Rectangle 74">
            <a:extLst>
              <a:ext uri="{FF2B5EF4-FFF2-40B4-BE49-F238E27FC236}">
                <a16:creationId xmlns:a16="http://schemas.microsoft.com/office/drawing/2014/main" id="{CA4C1285-26CC-4E00-83F0-E17754C216CA}"/>
              </a:ext>
            </a:extLst>
          </p:cNvPr>
          <p:cNvSpPr/>
          <p:nvPr/>
        </p:nvSpPr>
        <p:spPr>
          <a:xfrm>
            <a:off x="4883881" y="5042027"/>
            <a:ext cx="914400" cy="399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recall</a:t>
            </a:r>
          </a:p>
        </p:txBody>
      </p:sp>
      <p:sp>
        <p:nvSpPr>
          <p:cNvPr id="76" name="Arrow: Right 75">
            <a:extLst>
              <a:ext uri="{FF2B5EF4-FFF2-40B4-BE49-F238E27FC236}">
                <a16:creationId xmlns:a16="http://schemas.microsoft.com/office/drawing/2014/main" id="{B53E9926-5533-4197-B54A-183DEB957091}"/>
              </a:ext>
            </a:extLst>
          </p:cNvPr>
          <p:cNvSpPr/>
          <p:nvPr/>
        </p:nvSpPr>
        <p:spPr>
          <a:xfrm rot="16200000" flipH="1">
            <a:off x="4763222" y="4333304"/>
            <a:ext cx="1143127"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7" name="Arrow: Right 76">
            <a:extLst>
              <a:ext uri="{FF2B5EF4-FFF2-40B4-BE49-F238E27FC236}">
                <a16:creationId xmlns:a16="http://schemas.microsoft.com/office/drawing/2014/main" id="{3107094E-B0A6-428E-ACB6-BFECE8244AC3}"/>
              </a:ext>
            </a:extLst>
          </p:cNvPr>
          <p:cNvSpPr/>
          <p:nvPr/>
        </p:nvSpPr>
        <p:spPr>
          <a:xfrm flipH="1">
            <a:off x="4089556" y="5104625"/>
            <a:ext cx="78779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8" name="Arrow: Right 77">
            <a:extLst>
              <a:ext uri="{FF2B5EF4-FFF2-40B4-BE49-F238E27FC236}">
                <a16:creationId xmlns:a16="http://schemas.microsoft.com/office/drawing/2014/main" id="{59EC2D70-B1E3-47EA-B5ED-E725DD51EA24}"/>
              </a:ext>
            </a:extLst>
          </p:cNvPr>
          <p:cNvSpPr/>
          <p:nvPr/>
        </p:nvSpPr>
        <p:spPr>
          <a:xfrm flipH="1">
            <a:off x="5804810" y="5104625"/>
            <a:ext cx="78779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79" name="Group 78">
            <a:extLst>
              <a:ext uri="{FF2B5EF4-FFF2-40B4-BE49-F238E27FC236}">
                <a16:creationId xmlns:a16="http://schemas.microsoft.com/office/drawing/2014/main" id="{D49C0BF4-3483-49D7-946B-6886DAB624B2}"/>
              </a:ext>
            </a:extLst>
          </p:cNvPr>
          <p:cNvGrpSpPr/>
          <p:nvPr/>
        </p:nvGrpSpPr>
        <p:grpSpPr>
          <a:xfrm>
            <a:off x="6600108" y="4110464"/>
            <a:ext cx="1866900" cy="2256631"/>
            <a:chOff x="8645856" y="3427435"/>
            <a:chExt cx="1866900" cy="2256631"/>
          </a:xfrm>
        </p:grpSpPr>
        <p:sp>
          <p:nvSpPr>
            <p:cNvPr id="80" name="Rectangle: Rounded Corners 79">
              <a:extLst>
                <a:ext uri="{FF2B5EF4-FFF2-40B4-BE49-F238E27FC236}">
                  <a16:creationId xmlns:a16="http://schemas.microsoft.com/office/drawing/2014/main" id="{DA916932-4552-40C1-9C57-FDFD2BC6A506}"/>
                </a:ext>
              </a:extLst>
            </p:cNvPr>
            <p:cNvSpPr/>
            <p:nvPr/>
          </p:nvSpPr>
          <p:spPr>
            <a:xfrm>
              <a:off x="8645856" y="3427435"/>
              <a:ext cx="1866900" cy="22566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Visual Long-term Memory</a:t>
              </a:r>
            </a:p>
          </p:txBody>
        </p:sp>
        <p:pic>
          <p:nvPicPr>
            <p:cNvPr id="81" name="Picture 80" descr="Icon&#10;&#10;Description automatically generated">
              <a:extLst>
                <a:ext uri="{FF2B5EF4-FFF2-40B4-BE49-F238E27FC236}">
                  <a16:creationId xmlns:a16="http://schemas.microsoft.com/office/drawing/2014/main" id="{919B13F2-61A8-4F71-975F-F0F9A48F666D}"/>
                </a:ext>
              </a:extLst>
            </p:cNvPr>
            <p:cNvPicPr>
              <a:picLocks noChangeAspect="1"/>
            </p:cNvPicPr>
            <p:nvPr/>
          </p:nvPicPr>
          <p:blipFill rotWithShape="1">
            <a:blip r:embed="rId3">
              <a:extLst>
                <a:ext uri="{28A0092B-C50C-407E-A947-70E740481C1C}">
                  <a14:useLocalDpi xmlns:a14="http://schemas.microsoft.com/office/drawing/2010/main" val="0"/>
                </a:ext>
              </a:extLst>
            </a:blip>
            <a:srcRect l="23265" t="35765" r="31735" b="19235"/>
            <a:stretch/>
          </p:blipFill>
          <p:spPr>
            <a:xfrm>
              <a:off x="9579305" y="4922294"/>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82" name="Rectangle 81">
              <a:extLst>
                <a:ext uri="{FF2B5EF4-FFF2-40B4-BE49-F238E27FC236}">
                  <a16:creationId xmlns:a16="http://schemas.microsoft.com/office/drawing/2014/main" id="{E8C2820C-2EC8-4E2B-A41B-5CCD7E7DB184}"/>
                </a:ext>
              </a:extLst>
            </p:cNvPr>
            <p:cNvSpPr/>
            <p:nvPr/>
          </p:nvSpPr>
          <p:spPr>
            <a:xfrm>
              <a:off x="8724493" y="4050121"/>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w</a:t>
              </a:r>
            </a:p>
          </p:txBody>
        </p:sp>
        <p:sp>
          <p:nvSpPr>
            <p:cNvPr id="83" name="Rectangle 82">
              <a:extLst>
                <a:ext uri="{FF2B5EF4-FFF2-40B4-BE49-F238E27FC236}">
                  <a16:creationId xmlns:a16="http://schemas.microsoft.com/office/drawing/2014/main" id="{CBA63E0A-D996-4489-9231-1FD64787467E}"/>
                </a:ext>
              </a:extLst>
            </p:cNvPr>
            <p:cNvSpPr/>
            <p:nvPr/>
          </p:nvSpPr>
          <p:spPr>
            <a:xfrm>
              <a:off x="8724492" y="4769560"/>
              <a:ext cx="776175" cy="769441"/>
            </a:xfrm>
            <a:prstGeom prst="rect">
              <a:avLst/>
            </a:prstGeom>
            <a:noFill/>
          </p:spPr>
          <p:txBody>
            <a:bodyPr wrap="square" lIns="91440" tIns="45720" rIns="91440" bIns="45720">
              <a:spAutoFit/>
            </a:bodyPr>
            <a:lstStyle/>
            <a:p>
              <a:pPr algn="ctr"/>
              <a:r>
                <a:rPr lang="en-US" sz="4400" b="0" i="1" cap="none" spc="0" dirty="0">
                  <a:ln w="0"/>
                  <a:solidFill>
                    <a:schemeClr val="tx1"/>
                  </a:solidFill>
                  <a:effectLst>
                    <a:outerShdw blurRad="38100" dist="19050" dir="2700000" algn="tl" rotWithShape="0">
                      <a:schemeClr val="dk1">
                        <a:alpha val="40000"/>
                      </a:schemeClr>
                    </a:outerShdw>
                  </a:effectLst>
                </a:rPr>
                <a:t>O</a:t>
              </a:r>
            </a:p>
          </p:txBody>
        </p:sp>
        <p:sp>
          <p:nvSpPr>
            <p:cNvPr id="84" name="Rectangle 83">
              <a:extLst>
                <a:ext uri="{FF2B5EF4-FFF2-40B4-BE49-F238E27FC236}">
                  <a16:creationId xmlns:a16="http://schemas.microsoft.com/office/drawing/2014/main" id="{8BE90260-B56C-4481-8DC8-98227EF2B97C}"/>
                </a:ext>
              </a:extLst>
            </p:cNvPr>
            <p:cNvSpPr/>
            <p:nvPr/>
          </p:nvSpPr>
          <p:spPr>
            <a:xfrm>
              <a:off x="8782928" y="4101078"/>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85" name="Picture 84" descr="Graphical user interface&#10;&#10;Description automatically generated with medium confidence">
              <a:extLst>
                <a:ext uri="{FF2B5EF4-FFF2-40B4-BE49-F238E27FC236}">
                  <a16:creationId xmlns:a16="http://schemas.microsoft.com/office/drawing/2014/main" id="{F319C209-BB64-4D0B-AA19-BD35E3D15E7F}"/>
                </a:ext>
              </a:extLst>
            </p:cNvPr>
            <p:cNvPicPr>
              <a:picLocks noChangeAspect="1"/>
            </p:cNvPicPr>
            <p:nvPr/>
          </p:nvPicPr>
          <p:blipFill rotWithShape="1">
            <a:blip r:embed="rId2">
              <a:extLst>
                <a:ext uri="{28A0092B-C50C-407E-A947-70E740481C1C}">
                  <a14:useLocalDpi xmlns:a14="http://schemas.microsoft.com/office/drawing/2010/main" val="0"/>
                </a:ext>
              </a:extLst>
            </a:blip>
            <a:srcRect l="26251" t="36146" r="28749" b="18854"/>
            <a:stretch/>
          </p:blipFill>
          <p:spPr>
            <a:xfrm>
              <a:off x="9579305" y="4162491"/>
              <a:ext cx="548640" cy="548640"/>
            </a:xfrm>
            <a:prstGeom prst="rect">
              <a:avLst/>
            </a:prstGeom>
          </p:spPr>
          <p:style>
            <a:lnRef idx="2">
              <a:schemeClr val="accent5">
                <a:shade val="50000"/>
              </a:schemeClr>
            </a:lnRef>
            <a:fillRef idx="1">
              <a:schemeClr val="accent5"/>
            </a:fillRef>
            <a:effectRef idx="0">
              <a:schemeClr val="accent5"/>
            </a:effectRef>
            <a:fontRef idx="minor">
              <a:schemeClr val="lt1"/>
            </a:fontRef>
          </p:style>
        </p:pic>
        <p:sp>
          <p:nvSpPr>
            <p:cNvPr id="86" name="Rectangle 85">
              <a:extLst>
                <a:ext uri="{FF2B5EF4-FFF2-40B4-BE49-F238E27FC236}">
                  <a16:creationId xmlns:a16="http://schemas.microsoft.com/office/drawing/2014/main" id="{DE1150DD-E93D-45D5-B5A9-874F6BD1521C}"/>
                </a:ext>
              </a:extLst>
            </p:cNvPr>
            <p:cNvSpPr/>
            <p:nvPr/>
          </p:nvSpPr>
          <p:spPr>
            <a:xfrm>
              <a:off x="8792204" y="4843294"/>
              <a:ext cx="1574198" cy="668482"/>
            </a:xfrm>
            <a:prstGeom prst="rect">
              <a:avLst/>
            </a:prstGeom>
            <a:noFill/>
            <a:ln w="127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3C9EBF42-0E13-49B3-9FA8-1F9549805C75}"/>
              </a:ext>
            </a:extLst>
          </p:cNvPr>
          <p:cNvSpPr/>
          <p:nvPr/>
        </p:nvSpPr>
        <p:spPr>
          <a:xfrm>
            <a:off x="4883881" y="5042027"/>
            <a:ext cx="914400" cy="39951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match</a:t>
            </a:r>
          </a:p>
        </p:txBody>
      </p:sp>
      <p:sp>
        <p:nvSpPr>
          <p:cNvPr id="88" name="Arrow: Right 87">
            <a:extLst>
              <a:ext uri="{FF2B5EF4-FFF2-40B4-BE49-F238E27FC236}">
                <a16:creationId xmlns:a16="http://schemas.microsoft.com/office/drawing/2014/main" id="{3C742F22-061F-43F9-B731-D632DE803990}"/>
              </a:ext>
            </a:extLst>
          </p:cNvPr>
          <p:cNvSpPr/>
          <p:nvPr/>
        </p:nvSpPr>
        <p:spPr>
          <a:xfrm rot="16200000" flipH="1">
            <a:off x="4815133" y="4281395"/>
            <a:ext cx="1039308"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9" name="Arrow: Right 88">
            <a:extLst>
              <a:ext uri="{FF2B5EF4-FFF2-40B4-BE49-F238E27FC236}">
                <a16:creationId xmlns:a16="http://schemas.microsoft.com/office/drawing/2014/main" id="{F3341FA3-BE26-40FD-A366-5C08BBDFD842}"/>
              </a:ext>
            </a:extLst>
          </p:cNvPr>
          <p:cNvSpPr/>
          <p:nvPr/>
        </p:nvSpPr>
        <p:spPr>
          <a:xfrm flipH="1">
            <a:off x="5804810" y="5103962"/>
            <a:ext cx="78779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0" name="Arrow: Right 89">
            <a:extLst>
              <a:ext uri="{FF2B5EF4-FFF2-40B4-BE49-F238E27FC236}">
                <a16:creationId xmlns:a16="http://schemas.microsoft.com/office/drawing/2014/main" id="{7494B6F7-2B61-42FE-A6BB-39FEC92F21A5}"/>
              </a:ext>
            </a:extLst>
          </p:cNvPr>
          <p:cNvSpPr/>
          <p:nvPr/>
        </p:nvSpPr>
        <p:spPr>
          <a:xfrm flipH="1">
            <a:off x="4087447" y="5101619"/>
            <a:ext cx="60757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1" name="Arrow: Right 90">
            <a:extLst>
              <a:ext uri="{FF2B5EF4-FFF2-40B4-BE49-F238E27FC236}">
                <a16:creationId xmlns:a16="http://schemas.microsoft.com/office/drawing/2014/main" id="{E6A88EC0-A9B7-46B0-A20B-377725FDE523}"/>
              </a:ext>
            </a:extLst>
          </p:cNvPr>
          <p:cNvSpPr/>
          <p:nvPr/>
        </p:nvSpPr>
        <p:spPr>
          <a:xfrm rot="10800000" flipH="1">
            <a:off x="4092820" y="5101619"/>
            <a:ext cx="78779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92" name="Arrow: Right 91">
            <a:extLst>
              <a:ext uri="{FF2B5EF4-FFF2-40B4-BE49-F238E27FC236}">
                <a16:creationId xmlns:a16="http://schemas.microsoft.com/office/drawing/2014/main" id="{9FC352B0-0D56-47A8-A775-3D938A14D4CA}"/>
              </a:ext>
            </a:extLst>
          </p:cNvPr>
          <p:cNvSpPr/>
          <p:nvPr/>
        </p:nvSpPr>
        <p:spPr>
          <a:xfrm rot="5400000" flipH="1">
            <a:off x="4763223" y="4330766"/>
            <a:ext cx="1143127"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93" name="Group 92">
            <a:extLst>
              <a:ext uri="{FF2B5EF4-FFF2-40B4-BE49-F238E27FC236}">
                <a16:creationId xmlns:a16="http://schemas.microsoft.com/office/drawing/2014/main" id="{8D246737-6FCC-4695-A1C8-112FAB27A083}"/>
              </a:ext>
            </a:extLst>
          </p:cNvPr>
          <p:cNvGrpSpPr/>
          <p:nvPr/>
        </p:nvGrpSpPr>
        <p:grpSpPr>
          <a:xfrm>
            <a:off x="3897618" y="3182374"/>
            <a:ext cx="529782" cy="531450"/>
            <a:chOff x="3610543" y="3271409"/>
            <a:chExt cx="529782" cy="531450"/>
          </a:xfrm>
        </p:grpSpPr>
        <p:sp>
          <p:nvSpPr>
            <p:cNvPr id="94" name="Oval 93">
              <a:extLst>
                <a:ext uri="{FF2B5EF4-FFF2-40B4-BE49-F238E27FC236}">
                  <a16:creationId xmlns:a16="http://schemas.microsoft.com/office/drawing/2014/main" id="{0A809EE0-9FF7-4947-B757-994DCC257DAA}"/>
                </a:ext>
              </a:extLst>
            </p:cNvPr>
            <p:cNvSpPr>
              <a:spLocks noChangeAspect="1"/>
            </p:cNvSpPr>
            <p:nvPr/>
          </p:nvSpPr>
          <p:spPr>
            <a:xfrm>
              <a:off x="3610544" y="3271409"/>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95" name="TextBox 94">
              <a:extLst>
                <a:ext uri="{FF2B5EF4-FFF2-40B4-BE49-F238E27FC236}">
                  <a16:creationId xmlns:a16="http://schemas.microsoft.com/office/drawing/2014/main" id="{70C39284-97FF-49E7-92F8-9DCCF7639397}"/>
                </a:ext>
              </a:extLst>
            </p:cNvPr>
            <p:cNvSpPr txBox="1"/>
            <p:nvPr/>
          </p:nvSpPr>
          <p:spPr>
            <a:xfrm>
              <a:off x="3610543" y="3411831"/>
              <a:ext cx="529781" cy="276999"/>
            </a:xfrm>
            <a:prstGeom prst="rect">
              <a:avLst/>
            </a:prstGeom>
            <a:noFill/>
          </p:spPr>
          <p:txBody>
            <a:bodyPr wrap="square" rtlCol="0">
              <a:spAutoFit/>
            </a:bodyPr>
            <a:lstStyle/>
            <a:p>
              <a:pPr algn="ctr"/>
              <a:r>
                <a:rPr lang="en-US" sz="1200" i="1" dirty="0"/>
                <a:t>mom</a:t>
              </a:r>
              <a:endParaRPr lang="en-US" sz="3200" i="1" dirty="0"/>
            </a:p>
          </p:txBody>
        </p:sp>
      </p:grpSp>
      <p:cxnSp>
        <p:nvCxnSpPr>
          <p:cNvPr id="96" name="Connector: Elbow 95">
            <a:extLst>
              <a:ext uri="{FF2B5EF4-FFF2-40B4-BE49-F238E27FC236}">
                <a16:creationId xmlns:a16="http://schemas.microsoft.com/office/drawing/2014/main" id="{50F955BB-0374-4872-ABEB-840C70FB29E3}"/>
              </a:ext>
            </a:extLst>
          </p:cNvPr>
          <p:cNvCxnSpPr>
            <a:cxnSpLocks/>
            <a:endCxn id="94" idx="6"/>
          </p:cNvCxnSpPr>
          <p:nvPr/>
        </p:nvCxnSpPr>
        <p:spPr>
          <a:xfrm rot="16200000" flipV="1">
            <a:off x="4766760" y="3108740"/>
            <a:ext cx="243797" cy="92251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97" name="Group 96">
            <a:extLst>
              <a:ext uri="{FF2B5EF4-FFF2-40B4-BE49-F238E27FC236}">
                <a16:creationId xmlns:a16="http://schemas.microsoft.com/office/drawing/2014/main" id="{56E74A34-0FC8-46DC-93D6-68B5509B0A10}"/>
              </a:ext>
            </a:extLst>
          </p:cNvPr>
          <p:cNvGrpSpPr/>
          <p:nvPr/>
        </p:nvGrpSpPr>
        <p:grpSpPr>
          <a:xfrm>
            <a:off x="4234627" y="2568631"/>
            <a:ext cx="2200315" cy="1318797"/>
            <a:chOff x="4243980" y="2178049"/>
            <a:chExt cx="2200315" cy="1318797"/>
          </a:xfrm>
        </p:grpSpPr>
        <p:grpSp>
          <p:nvGrpSpPr>
            <p:cNvPr id="98" name="Group 97">
              <a:extLst>
                <a:ext uri="{FF2B5EF4-FFF2-40B4-BE49-F238E27FC236}">
                  <a16:creationId xmlns:a16="http://schemas.microsoft.com/office/drawing/2014/main" id="{AADE8C53-D87F-43F4-AE1A-DD3AE2FB0CD8}"/>
                </a:ext>
              </a:extLst>
            </p:cNvPr>
            <p:cNvGrpSpPr/>
            <p:nvPr/>
          </p:nvGrpSpPr>
          <p:grpSpPr>
            <a:xfrm>
              <a:off x="4243980" y="2178049"/>
              <a:ext cx="2200315" cy="1318797"/>
              <a:chOff x="4243980" y="2178049"/>
              <a:chExt cx="2200315" cy="1318797"/>
            </a:xfrm>
          </p:grpSpPr>
          <p:sp>
            <p:nvSpPr>
              <p:cNvPr id="100" name="Rectangle: Rounded Corners 99">
                <a:extLst>
                  <a:ext uri="{FF2B5EF4-FFF2-40B4-BE49-F238E27FC236}">
                    <a16:creationId xmlns:a16="http://schemas.microsoft.com/office/drawing/2014/main" id="{103C00D1-8198-4A4D-9B19-D3F4EA083BE5}"/>
                  </a:ext>
                </a:extLst>
              </p:cNvPr>
              <p:cNvSpPr/>
              <p:nvPr/>
            </p:nvSpPr>
            <p:spPr>
              <a:xfrm>
                <a:off x="4243980" y="2178049"/>
                <a:ext cx="2200315" cy="1318797"/>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dirty="0"/>
                  <a:t>Semantic Memory</a:t>
                </a:r>
              </a:p>
            </p:txBody>
          </p:sp>
          <p:grpSp>
            <p:nvGrpSpPr>
              <p:cNvPr id="101" name="Group 100">
                <a:extLst>
                  <a:ext uri="{FF2B5EF4-FFF2-40B4-BE49-F238E27FC236}">
                    <a16:creationId xmlns:a16="http://schemas.microsoft.com/office/drawing/2014/main" id="{C052B81A-4538-410B-A9F3-06C06B753134}"/>
                  </a:ext>
                </a:extLst>
              </p:cNvPr>
              <p:cNvGrpSpPr/>
              <p:nvPr/>
            </p:nvGrpSpPr>
            <p:grpSpPr>
              <a:xfrm>
                <a:off x="4436100" y="2708498"/>
                <a:ext cx="529782" cy="531450"/>
                <a:chOff x="3610543" y="3271409"/>
                <a:chExt cx="529782" cy="531450"/>
              </a:xfrm>
            </p:grpSpPr>
            <p:sp>
              <p:nvSpPr>
                <p:cNvPr id="106" name="Oval 105">
                  <a:extLst>
                    <a:ext uri="{FF2B5EF4-FFF2-40B4-BE49-F238E27FC236}">
                      <a16:creationId xmlns:a16="http://schemas.microsoft.com/office/drawing/2014/main" id="{E99FC581-244C-404D-A4B3-0AB4F17A9776}"/>
                    </a:ext>
                  </a:extLst>
                </p:cNvPr>
                <p:cNvSpPr>
                  <a:spLocks noChangeAspect="1"/>
                </p:cNvSpPr>
                <p:nvPr/>
              </p:nvSpPr>
              <p:spPr>
                <a:xfrm>
                  <a:off x="3610544" y="3271409"/>
                  <a:ext cx="529781"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F10ADFA3-376F-49C4-8A33-659A99D3B880}"/>
                    </a:ext>
                  </a:extLst>
                </p:cNvPr>
                <p:cNvSpPr txBox="1"/>
                <p:nvPr/>
              </p:nvSpPr>
              <p:spPr>
                <a:xfrm>
                  <a:off x="3610543" y="3411831"/>
                  <a:ext cx="529781" cy="276999"/>
                </a:xfrm>
                <a:prstGeom prst="rect">
                  <a:avLst/>
                </a:prstGeom>
                <a:noFill/>
              </p:spPr>
              <p:txBody>
                <a:bodyPr wrap="square" rtlCol="0">
                  <a:spAutoFit/>
                </a:bodyPr>
                <a:lstStyle/>
                <a:p>
                  <a:pPr algn="ctr"/>
                  <a:r>
                    <a:rPr lang="en-US" sz="1200" i="1" dirty="0"/>
                    <a:t>mom</a:t>
                  </a:r>
                  <a:endParaRPr lang="en-US" sz="3200" i="1" dirty="0"/>
                </a:p>
              </p:txBody>
            </p:sp>
          </p:grpSp>
          <p:grpSp>
            <p:nvGrpSpPr>
              <p:cNvPr id="102" name="Group 101">
                <a:extLst>
                  <a:ext uri="{FF2B5EF4-FFF2-40B4-BE49-F238E27FC236}">
                    <a16:creationId xmlns:a16="http://schemas.microsoft.com/office/drawing/2014/main" id="{8297D592-4DC6-4A19-8A10-F5049C46F395}"/>
                  </a:ext>
                </a:extLst>
              </p:cNvPr>
              <p:cNvGrpSpPr/>
              <p:nvPr/>
            </p:nvGrpSpPr>
            <p:grpSpPr>
              <a:xfrm>
                <a:off x="5495662" y="2708498"/>
                <a:ext cx="847464" cy="531450"/>
                <a:chOff x="3438266" y="3271409"/>
                <a:chExt cx="847464" cy="531450"/>
              </a:xfrm>
            </p:grpSpPr>
            <p:sp>
              <p:nvSpPr>
                <p:cNvPr id="104" name="Oval 103">
                  <a:extLst>
                    <a:ext uri="{FF2B5EF4-FFF2-40B4-BE49-F238E27FC236}">
                      <a16:creationId xmlns:a16="http://schemas.microsoft.com/office/drawing/2014/main" id="{991039A2-A5F4-472A-A417-23955ABA9ED5}"/>
                    </a:ext>
                  </a:extLst>
                </p:cNvPr>
                <p:cNvSpPr>
                  <a:spLocks noChangeAspect="1"/>
                </p:cNvSpPr>
                <p:nvPr/>
              </p:nvSpPr>
              <p:spPr>
                <a:xfrm>
                  <a:off x="3438266" y="3271409"/>
                  <a:ext cx="847464" cy="53145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05" name="TextBox 104">
                  <a:extLst>
                    <a:ext uri="{FF2B5EF4-FFF2-40B4-BE49-F238E27FC236}">
                      <a16:creationId xmlns:a16="http://schemas.microsoft.com/office/drawing/2014/main" id="{25EA6702-8225-478A-9C41-4044856697BC}"/>
                    </a:ext>
                  </a:extLst>
                </p:cNvPr>
                <p:cNvSpPr txBox="1"/>
                <p:nvPr/>
              </p:nvSpPr>
              <p:spPr>
                <a:xfrm>
                  <a:off x="3447222" y="3320666"/>
                  <a:ext cx="834037" cy="461665"/>
                </a:xfrm>
                <a:prstGeom prst="rect">
                  <a:avLst/>
                </a:prstGeom>
                <a:noFill/>
              </p:spPr>
              <p:txBody>
                <a:bodyPr wrap="square" rtlCol="0">
                  <a:spAutoFit/>
                </a:bodyPr>
                <a:lstStyle/>
                <a:p>
                  <a:pPr algn="ctr"/>
                  <a:r>
                    <a:rPr lang="en-US" sz="1200" i="1" dirty="0"/>
                    <a:t>female parent</a:t>
                  </a:r>
                  <a:endParaRPr lang="en-US" sz="3200" i="1" dirty="0"/>
                </a:p>
              </p:txBody>
            </p:sp>
          </p:grpSp>
          <p:cxnSp>
            <p:nvCxnSpPr>
              <p:cNvPr id="103" name="Straight Arrow Connector 102">
                <a:extLst>
                  <a:ext uri="{FF2B5EF4-FFF2-40B4-BE49-F238E27FC236}">
                    <a16:creationId xmlns:a16="http://schemas.microsoft.com/office/drawing/2014/main" id="{1C67F9B4-5CD4-41D3-83E2-78216D99E404}"/>
                  </a:ext>
                </a:extLst>
              </p:cNvPr>
              <p:cNvCxnSpPr>
                <a:cxnSpLocks/>
                <a:stCxn id="107" idx="3"/>
                <a:endCxn id="105" idx="1"/>
              </p:cNvCxnSpPr>
              <p:nvPr/>
            </p:nvCxnSpPr>
            <p:spPr>
              <a:xfrm>
                <a:off x="4965881" y="2987420"/>
                <a:ext cx="538737" cy="116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
          <p:nvSpPr>
            <p:cNvPr id="99" name="TextBox 98">
              <a:extLst>
                <a:ext uri="{FF2B5EF4-FFF2-40B4-BE49-F238E27FC236}">
                  <a16:creationId xmlns:a16="http://schemas.microsoft.com/office/drawing/2014/main" id="{457EBF1B-5A54-4910-A882-B21ED8575B25}"/>
                </a:ext>
              </a:extLst>
            </p:cNvPr>
            <p:cNvSpPr txBox="1"/>
            <p:nvPr/>
          </p:nvSpPr>
          <p:spPr>
            <a:xfrm>
              <a:off x="4970963" y="2670181"/>
              <a:ext cx="708445" cy="307777"/>
            </a:xfrm>
            <a:prstGeom prst="rect">
              <a:avLst/>
            </a:prstGeom>
            <a:noFill/>
          </p:spPr>
          <p:txBody>
            <a:bodyPr wrap="square" rtlCol="0">
              <a:spAutoFit/>
            </a:bodyPr>
            <a:lstStyle/>
            <a:p>
              <a:pPr algn="ctr"/>
              <a:r>
                <a:rPr lang="en-US" sz="1400" i="1" dirty="0"/>
                <a:t>def</a:t>
              </a:r>
            </a:p>
          </p:txBody>
        </p:sp>
      </p:grpSp>
      <p:sp>
        <p:nvSpPr>
          <p:cNvPr id="108" name="Arrow: Right 107">
            <a:extLst>
              <a:ext uri="{FF2B5EF4-FFF2-40B4-BE49-F238E27FC236}">
                <a16:creationId xmlns:a16="http://schemas.microsoft.com/office/drawing/2014/main" id="{208C5940-02C1-4703-AEA5-305A17BFCCC9}"/>
              </a:ext>
            </a:extLst>
          </p:cNvPr>
          <p:cNvSpPr/>
          <p:nvPr/>
        </p:nvSpPr>
        <p:spPr>
          <a:xfrm rot="5400000" flipH="1">
            <a:off x="4637603" y="4173129"/>
            <a:ext cx="845722"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9" name="Arrow: Right 108">
            <a:extLst>
              <a:ext uri="{FF2B5EF4-FFF2-40B4-BE49-F238E27FC236}">
                <a16:creationId xmlns:a16="http://schemas.microsoft.com/office/drawing/2014/main" id="{8755C517-2B71-4DED-A1D7-3F2E44125C76}"/>
              </a:ext>
            </a:extLst>
          </p:cNvPr>
          <p:cNvSpPr/>
          <p:nvPr/>
        </p:nvSpPr>
        <p:spPr>
          <a:xfrm rot="16200000" flipH="1">
            <a:off x="5190090" y="4172096"/>
            <a:ext cx="845726" cy="27432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8C87D46D-8AFC-4084-A184-B457CDD7BC89}"/>
              </a:ext>
            </a:extLst>
          </p:cNvPr>
          <p:cNvGrpSpPr/>
          <p:nvPr/>
        </p:nvGrpSpPr>
        <p:grpSpPr>
          <a:xfrm>
            <a:off x="5865993" y="5135942"/>
            <a:ext cx="850392" cy="530352"/>
            <a:chOff x="5638603" y="5608903"/>
            <a:chExt cx="850392" cy="530352"/>
          </a:xfrm>
        </p:grpSpPr>
        <p:sp>
          <p:nvSpPr>
            <p:cNvPr id="111" name="Oval 110">
              <a:extLst>
                <a:ext uri="{FF2B5EF4-FFF2-40B4-BE49-F238E27FC236}">
                  <a16:creationId xmlns:a16="http://schemas.microsoft.com/office/drawing/2014/main" id="{A8D8866B-03A5-4176-898F-2721BC809287}"/>
                </a:ext>
              </a:extLst>
            </p:cNvPr>
            <p:cNvSpPr>
              <a:spLocks/>
            </p:cNvSpPr>
            <p:nvPr/>
          </p:nvSpPr>
          <p:spPr>
            <a:xfrm>
              <a:off x="5638603" y="5608903"/>
              <a:ext cx="850392" cy="53035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112" name="TextBox 111">
              <a:extLst>
                <a:ext uri="{FF2B5EF4-FFF2-40B4-BE49-F238E27FC236}">
                  <a16:creationId xmlns:a16="http://schemas.microsoft.com/office/drawing/2014/main" id="{D7D6E782-85A1-4C46-A8DD-F6F4D780129A}"/>
                </a:ext>
              </a:extLst>
            </p:cNvPr>
            <p:cNvSpPr txBox="1"/>
            <p:nvPr/>
          </p:nvSpPr>
          <p:spPr>
            <a:xfrm>
              <a:off x="5765825" y="5643246"/>
              <a:ext cx="638710" cy="461665"/>
            </a:xfrm>
            <a:prstGeom prst="rect">
              <a:avLst/>
            </a:prstGeom>
            <a:noFill/>
          </p:spPr>
          <p:txBody>
            <a:bodyPr wrap="square" rtlCol="0">
              <a:spAutoFit/>
            </a:bodyPr>
            <a:lstStyle/>
            <a:p>
              <a:pPr algn="ctr"/>
              <a:r>
                <a:rPr lang="en-US" sz="1200" i="1" dirty="0"/>
                <a:t>female parent</a:t>
              </a:r>
              <a:endParaRPr lang="en-US" sz="3200" i="1" dirty="0"/>
            </a:p>
          </p:txBody>
        </p:sp>
      </p:grpSp>
      <p:cxnSp>
        <p:nvCxnSpPr>
          <p:cNvPr id="113" name="Straight Arrow Connector 112">
            <a:extLst>
              <a:ext uri="{FF2B5EF4-FFF2-40B4-BE49-F238E27FC236}">
                <a16:creationId xmlns:a16="http://schemas.microsoft.com/office/drawing/2014/main" id="{680CFF05-CA17-4BC2-9BA7-CF7B2D6BC9E6}"/>
              </a:ext>
            </a:extLst>
          </p:cNvPr>
          <p:cNvCxnSpPr>
            <a:cxnSpLocks/>
            <a:endCxn id="111" idx="2"/>
          </p:cNvCxnSpPr>
          <p:nvPr/>
        </p:nvCxnSpPr>
        <p:spPr>
          <a:xfrm>
            <a:off x="5344832" y="5309551"/>
            <a:ext cx="521161" cy="9156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4" name="TextBox 113">
            <a:extLst>
              <a:ext uri="{FF2B5EF4-FFF2-40B4-BE49-F238E27FC236}">
                <a16:creationId xmlns:a16="http://schemas.microsoft.com/office/drawing/2014/main" id="{CB63931E-9E5D-424F-BD55-B14ADFD1FEE0}"/>
              </a:ext>
            </a:extLst>
          </p:cNvPr>
          <p:cNvSpPr txBox="1"/>
          <p:nvPr/>
        </p:nvSpPr>
        <p:spPr>
          <a:xfrm>
            <a:off x="5312434" y="5052274"/>
            <a:ext cx="708445" cy="307777"/>
          </a:xfrm>
          <a:prstGeom prst="rect">
            <a:avLst/>
          </a:prstGeom>
          <a:noFill/>
        </p:spPr>
        <p:txBody>
          <a:bodyPr wrap="square" rtlCol="0">
            <a:spAutoFit/>
          </a:bodyPr>
          <a:lstStyle/>
          <a:p>
            <a:r>
              <a:rPr lang="en-US" sz="1400" i="1" dirty="0"/>
              <a:t>def</a:t>
            </a:r>
          </a:p>
        </p:txBody>
      </p:sp>
    </p:spTree>
    <p:extLst>
      <p:ext uri="{BB962C8B-B14F-4D97-AF65-F5344CB8AC3E}">
        <p14:creationId xmlns:p14="http://schemas.microsoft.com/office/powerpoint/2010/main" val="343162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2"/>
                                        </p:tgtEl>
                                      </p:cBhvr>
                                    </p:animEffect>
                                    <p:set>
                                      <p:cBhvr>
                                        <p:cTn id="7" dur="1" fill="hold">
                                          <p:stCondLst>
                                            <p:cond delay="499"/>
                                          </p:stCondLst>
                                        </p:cTn>
                                        <p:tgtEl>
                                          <p:spTgt spid="4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1"/>
                                        </p:tgtEl>
                                      </p:cBhvr>
                                    </p:animEffect>
                                    <p:set>
                                      <p:cBhvr>
                                        <p:cTn id="13" dur="1" fill="hold">
                                          <p:stCondLst>
                                            <p:cond delay="499"/>
                                          </p:stCondLst>
                                        </p:cTn>
                                        <p:tgtEl>
                                          <p:spTgt spid="51"/>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2"/>
                                        </p:tgtEl>
                                      </p:cBhvr>
                                    </p:animEffect>
                                    <p:set>
                                      <p:cBhvr>
                                        <p:cTn id="16" dur="1" fill="hold">
                                          <p:stCondLst>
                                            <p:cond delay="499"/>
                                          </p:stCondLst>
                                        </p:cTn>
                                        <p:tgtEl>
                                          <p:spTgt spid="52"/>
                                        </p:tgtEl>
                                        <p:attrNameLst>
                                          <p:attrName>style.visibility</p:attrName>
                                        </p:attrNameLst>
                                      </p:cBhvr>
                                      <p:to>
                                        <p:strVal val="hidden"/>
                                      </p:to>
                                    </p:set>
                                  </p:childTnLst>
                                </p:cTn>
                              </p:par>
                            </p:childTnLst>
                          </p:cTn>
                        </p:par>
                        <p:par>
                          <p:cTn id="17" fill="hold">
                            <p:stCondLst>
                              <p:cond delay="500"/>
                            </p:stCondLst>
                            <p:childTnLst>
                              <p:par>
                                <p:cTn id="18" presetID="35" presetClass="path" presetSubtype="0" accel="50000" decel="50000" fill="hold" nodeType="afterEffect">
                                  <p:stCondLst>
                                    <p:cond delay="0"/>
                                  </p:stCondLst>
                                  <p:childTnLst>
                                    <p:animMotion origin="layout" path="M 1.66667E-6 -3.7037E-7 L -0.25 -3.7037E-7 " pathEditMode="relative" rAng="0" ptsTypes="AA">
                                      <p:cBhvr>
                                        <p:cTn id="19" dur="2000" fill="hold"/>
                                        <p:tgtEl>
                                          <p:spTgt spid="44"/>
                                        </p:tgtEl>
                                        <p:attrNameLst>
                                          <p:attrName>ppt_x</p:attrName>
                                          <p:attrName>ppt_y</p:attrName>
                                        </p:attrNameLst>
                                      </p:cBhvr>
                                      <p:rCtr x="-12500" y="0"/>
                                    </p:animMotion>
                                  </p:childTnLst>
                                </p:cTn>
                              </p:par>
                              <p:par>
                                <p:cTn id="20" presetID="35" presetClass="path" presetSubtype="0" accel="50000" decel="50000" fill="hold" nodeType="withEffect">
                                  <p:stCondLst>
                                    <p:cond delay="0"/>
                                  </p:stCondLst>
                                  <p:childTnLst>
                                    <p:animMotion origin="layout" path="M 4.58333E-6 -3.7037E-7 L -0.25 -3.7037E-7 " pathEditMode="relative" rAng="0" ptsTypes="AA">
                                      <p:cBhvr>
                                        <p:cTn id="21" dur="2000" fill="hold"/>
                                        <p:tgtEl>
                                          <p:spTgt spid="50"/>
                                        </p:tgtEl>
                                        <p:attrNameLst>
                                          <p:attrName>ppt_x</p:attrName>
                                          <p:attrName>ppt_y</p:attrName>
                                        </p:attrNameLst>
                                      </p:cBhvr>
                                      <p:rCtr x="-12500" y="0"/>
                                    </p:animMotion>
                                  </p:childTnLst>
                                </p:cTn>
                              </p:par>
                              <p:par>
                                <p:cTn id="22" presetID="35" presetClass="path" presetSubtype="0" accel="50000" decel="50000" fill="hold" nodeType="withEffect">
                                  <p:stCondLst>
                                    <p:cond delay="0"/>
                                  </p:stCondLst>
                                  <p:childTnLst>
                                    <p:animMotion origin="layout" path="M -2.08333E-7 3.7037E-6 L -0.25 3.7037E-6 " pathEditMode="relative" rAng="0" ptsTypes="AA">
                                      <p:cBhvr>
                                        <p:cTn id="23" dur="2000" fill="hold"/>
                                        <p:tgtEl>
                                          <p:spTgt spid="47"/>
                                        </p:tgtEl>
                                        <p:attrNameLst>
                                          <p:attrName>ppt_x</p:attrName>
                                          <p:attrName>ppt_y</p:attrName>
                                        </p:attrNameLst>
                                      </p:cBhvr>
                                      <p:rCtr x="-12500" y="0"/>
                                    </p:animMotion>
                                  </p:childTnLst>
                                </p:cTn>
                              </p:par>
                              <p:par>
                                <p:cTn id="24" presetID="35" presetClass="path" presetSubtype="0" accel="50000" decel="50000" fill="hold" nodeType="withEffect">
                                  <p:stCondLst>
                                    <p:cond delay="0"/>
                                  </p:stCondLst>
                                  <p:childTnLst>
                                    <p:animMotion origin="layout" path="M 3.54167E-6 -3.7037E-7 L -0.25 -3.7037E-7 " pathEditMode="relative" rAng="0" ptsTypes="AA">
                                      <p:cBhvr>
                                        <p:cTn id="25" dur="2000" fill="hold"/>
                                        <p:tgtEl>
                                          <p:spTgt spid="56"/>
                                        </p:tgtEl>
                                        <p:attrNameLst>
                                          <p:attrName>ppt_x</p:attrName>
                                          <p:attrName>ppt_y</p:attrName>
                                        </p:attrNameLst>
                                      </p:cBhvr>
                                      <p:rCtr x="-12500" y="0"/>
                                    </p:animMotion>
                                  </p:childTnLst>
                                </p:cTn>
                              </p:par>
                              <p:par>
                                <p:cTn id="26" presetID="35" presetClass="path" presetSubtype="0" accel="50000" decel="50000" fill="hold" nodeType="withEffect">
                                  <p:stCondLst>
                                    <p:cond delay="0"/>
                                  </p:stCondLst>
                                  <p:childTnLst>
                                    <p:animMotion origin="layout" path="M -1.875E-6 3.7037E-6 L -0.25 3.7037E-6 " pathEditMode="relative" rAng="0" ptsTypes="AA">
                                      <p:cBhvr>
                                        <p:cTn id="27" dur="2000" fill="hold"/>
                                        <p:tgtEl>
                                          <p:spTgt spid="53"/>
                                        </p:tgtEl>
                                        <p:attrNameLst>
                                          <p:attrName>ppt_x</p:attrName>
                                          <p:attrName>ppt_y</p:attrName>
                                        </p:attrNameLst>
                                      </p:cBhvr>
                                      <p:rCtr x="-12500" y="0"/>
                                    </p:animMotion>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fade">
                                      <p:cBhvr>
                                        <p:cTn id="32" dur="500"/>
                                        <p:tgtEl>
                                          <p:spTgt spid="7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7"/>
                                        </p:tgtEl>
                                        <p:attrNameLst>
                                          <p:attrName>style.visibility</p:attrName>
                                        </p:attrNameLst>
                                      </p:cBhvr>
                                      <p:to>
                                        <p:strVal val="visible"/>
                                      </p:to>
                                    </p:set>
                                    <p:animEffect transition="in" filter="fade">
                                      <p:cBhvr>
                                        <p:cTn id="38" dur="500"/>
                                        <p:tgtEl>
                                          <p:spTgt spid="77"/>
                                        </p:tgtEl>
                                      </p:cBhvr>
                                    </p:animEffect>
                                  </p:childTnLst>
                                </p:cTn>
                              </p:par>
                              <p:par>
                                <p:cTn id="39" presetID="10"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fade">
                                      <p:cBhvr>
                                        <p:cTn id="41" dur="500"/>
                                        <p:tgtEl>
                                          <p:spTgt spid="64"/>
                                        </p:tgtEl>
                                      </p:cBhvr>
                                    </p:animEffect>
                                  </p:childTnLst>
                                </p:cTn>
                              </p:par>
                              <p:par>
                                <p:cTn id="42" presetID="10" presetClass="entr" presetSubtype="0" fill="hold" nodeType="withEffect">
                                  <p:stCondLst>
                                    <p:cond delay="0"/>
                                  </p:stCondLst>
                                  <p:childTnLst>
                                    <p:set>
                                      <p:cBhvr>
                                        <p:cTn id="43" dur="1" fill="hold">
                                          <p:stCondLst>
                                            <p:cond delay="0"/>
                                          </p:stCondLst>
                                        </p:cTn>
                                        <p:tgtEl>
                                          <p:spTgt spid="74"/>
                                        </p:tgtEl>
                                        <p:attrNameLst>
                                          <p:attrName>style.visibility</p:attrName>
                                        </p:attrNameLst>
                                      </p:cBhvr>
                                      <p:to>
                                        <p:strVal val="visible"/>
                                      </p:to>
                                    </p:set>
                                    <p:animEffect transition="in" filter="fade">
                                      <p:cBhvr>
                                        <p:cTn id="44" dur="500"/>
                                        <p:tgtEl>
                                          <p:spTgt spid="74"/>
                                        </p:tgtEl>
                                      </p:cBhvr>
                                    </p:animEffect>
                                  </p:childTnLst>
                                </p:cTn>
                              </p:par>
                              <p:par>
                                <p:cTn id="45" presetID="10"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par>
                                <p:cTn id="48" presetID="10" presetClass="entr" presetSubtype="0" fill="hold" nodeType="withEffect">
                                  <p:stCondLst>
                                    <p:cond delay="0"/>
                                  </p:stCondLst>
                                  <p:childTnLst>
                                    <p:set>
                                      <p:cBhvr>
                                        <p:cTn id="49" dur="1" fill="hold">
                                          <p:stCondLst>
                                            <p:cond delay="0"/>
                                          </p:stCondLst>
                                        </p:cTn>
                                        <p:tgtEl>
                                          <p:spTgt spid="67"/>
                                        </p:tgtEl>
                                        <p:attrNameLst>
                                          <p:attrName>style.visibility</p:attrName>
                                        </p:attrNameLst>
                                      </p:cBhvr>
                                      <p:to>
                                        <p:strVal val="visible"/>
                                      </p:to>
                                    </p:set>
                                    <p:animEffect transition="in" filter="fade">
                                      <p:cBhvr>
                                        <p:cTn id="50" dur="500"/>
                                        <p:tgtEl>
                                          <p:spTgt spid="67"/>
                                        </p:tgtEl>
                                      </p:cBhvr>
                                    </p:animEffect>
                                  </p:childTnLst>
                                </p:cTn>
                              </p:par>
                              <p:par>
                                <p:cTn id="51" presetID="10"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fade">
                                      <p:cBhvr>
                                        <p:cTn id="53" dur="500"/>
                                        <p:tgtEl>
                                          <p:spTgt spid="61"/>
                                        </p:tgtEl>
                                      </p:cBhvr>
                                    </p:animEffect>
                                  </p:childTnLst>
                                </p:cTn>
                              </p:par>
                              <p:par>
                                <p:cTn id="54" presetID="10" presetClass="entr" presetSubtype="0" fill="hold" nodeType="withEffect">
                                  <p:stCondLst>
                                    <p:cond delay="0"/>
                                  </p:stCondLst>
                                  <p:childTnLst>
                                    <p:set>
                                      <p:cBhvr>
                                        <p:cTn id="55" dur="1" fill="hold">
                                          <p:stCondLst>
                                            <p:cond delay="0"/>
                                          </p:stCondLst>
                                        </p:cTn>
                                        <p:tgtEl>
                                          <p:spTgt spid="58"/>
                                        </p:tgtEl>
                                        <p:attrNameLst>
                                          <p:attrName>style.visibility</p:attrName>
                                        </p:attrNameLst>
                                      </p:cBhvr>
                                      <p:to>
                                        <p:strVal val="visible"/>
                                      </p:to>
                                    </p:set>
                                    <p:animEffect transition="in" filter="fade">
                                      <p:cBhvr>
                                        <p:cTn id="56" dur="500"/>
                                        <p:tgtEl>
                                          <p:spTgt spid="58"/>
                                        </p:tgtEl>
                                      </p:cBhvr>
                                    </p:animEffect>
                                  </p:childTnLst>
                                </p:cTn>
                              </p:par>
                              <p:par>
                                <p:cTn id="57" presetID="10" presetClass="entr" presetSubtype="0" fill="hold" nodeType="with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fade">
                                      <p:cBhvr>
                                        <p:cTn id="59" dur="500"/>
                                        <p:tgtEl>
                                          <p:spTgt spid="7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57"/>
                                        </p:tgtEl>
                                        <p:attrNameLst>
                                          <p:attrName>style.visibility</p:attrName>
                                        </p:attrNameLst>
                                      </p:cBhvr>
                                      <p:to>
                                        <p:strVal val="visible"/>
                                      </p:to>
                                    </p:set>
                                    <p:animEffect transition="in" filter="fade">
                                      <p:cBhvr>
                                        <p:cTn id="62" dur="500"/>
                                        <p:tgtEl>
                                          <p:spTgt spid="57"/>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8"/>
                                        </p:tgtEl>
                                        <p:attrNameLst>
                                          <p:attrName>style.visibility</p:attrName>
                                        </p:attrNameLst>
                                      </p:cBhvr>
                                      <p:to>
                                        <p:strVal val="visible"/>
                                      </p:to>
                                    </p:set>
                                    <p:animEffect transition="in" filter="fade">
                                      <p:cBhvr>
                                        <p:cTn id="65" dur="500"/>
                                        <p:tgtEl>
                                          <p:spTgt spid="78"/>
                                        </p:tgtEl>
                                      </p:cBhvr>
                                    </p:animEffect>
                                  </p:childTnLst>
                                </p:cTn>
                              </p:par>
                              <p:par>
                                <p:cTn id="66" presetID="10" presetClass="entr" presetSubtype="0" fill="hold" nodeType="withEffect">
                                  <p:stCondLst>
                                    <p:cond delay="0"/>
                                  </p:stCondLst>
                                  <p:childTnLst>
                                    <p:set>
                                      <p:cBhvr>
                                        <p:cTn id="67" dur="1" fill="hold">
                                          <p:stCondLst>
                                            <p:cond delay="0"/>
                                          </p:stCondLst>
                                        </p:cTn>
                                        <p:tgtEl>
                                          <p:spTgt spid="79"/>
                                        </p:tgtEl>
                                        <p:attrNameLst>
                                          <p:attrName>style.visibility</p:attrName>
                                        </p:attrNameLst>
                                      </p:cBhvr>
                                      <p:to>
                                        <p:strVal val="visible"/>
                                      </p:to>
                                    </p:set>
                                    <p:animEffect transition="in" filter="fade">
                                      <p:cBhvr>
                                        <p:cTn id="68" dur="500"/>
                                        <p:tgtEl>
                                          <p:spTgt spid="79"/>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xit" presetSubtype="0" fill="hold" nodeType="clickEffect">
                                  <p:stCondLst>
                                    <p:cond delay="0"/>
                                  </p:stCondLst>
                                  <p:childTnLst>
                                    <p:animEffect transition="out" filter="fade">
                                      <p:cBhvr>
                                        <p:cTn id="72" dur="500"/>
                                        <p:tgtEl>
                                          <p:spTgt spid="56"/>
                                        </p:tgtEl>
                                      </p:cBhvr>
                                    </p:animEffect>
                                    <p:set>
                                      <p:cBhvr>
                                        <p:cTn id="73" dur="1" fill="hold">
                                          <p:stCondLst>
                                            <p:cond delay="499"/>
                                          </p:stCondLst>
                                        </p:cTn>
                                        <p:tgtEl>
                                          <p:spTgt spid="56"/>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3"/>
                                        </p:tgtEl>
                                      </p:cBhvr>
                                    </p:animEffect>
                                    <p:set>
                                      <p:cBhvr>
                                        <p:cTn id="76" dur="1" fill="hold">
                                          <p:stCondLst>
                                            <p:cond delay="499"/>
                                          </p:stCondLst>
                                        </p:cTn>
                                        <p:tgtEl>
                                          <p:spTgt spid="5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75"/>
                                        </p:tgtEl>
                                      </p:cBhvr>
                                    </p:animEffect>
                                    <p:set>
                                      <p:cBhvr>
                                        <p:cTn id="81" dur="1" fill="hold">
                                          <p:stCondLst>
                                            <p:cond delay="499"/>
                                          </p:stCondLst>
                                        </p:cTn>
                                        <p:tgtEl>
                                          <p:spTgt spid="7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77"/>
                                        </p:tgtEl>
                                      </p:cBhvr>
                                    </p:animEffect>
                                    <p:set>
                                      <p:cBhvr>
                                        <p:cTn id="84" dur="1" fill="hold">
                                          <p:stCondLst>
                                            <p:cond delay="499"/>
                                          </p:stCondLst>
                                        </p:cTn>
                                        <p:tgtEl>
                                          <p:spTgt spid="77"/>
                                        </p:tgtEl>
                                        <p:attrNameLst>
                                          <p:attrName>style.visibility</p:attrName>
                                        </p:attrNameLst>
                                      </p:cBhvr>
                                      <p:to>
                                        <p:strVal val="hidden"/>
                                      </p:to>
                                    </p:set>
                                  </p:childTnLst>
                                </p:cTn>
                              </p:par>
                              <p:par>
                                <p:cTn id="85" presetID="10" presetClass="exit" presetSubtype="0" fill="hold" grpId="1" nodeType="withEffect">
                                  <p:stCondLst>
                                    <p:cond delay="0"/>
                                  </p:stCondLst>
                                  <p:childTnLst>
                                    <p:animEffect transition="out" filter="fade">
                                      <p:cBhvr>
                                        <p:cTn id="86" dur="500"/>
                                        <p:tgtEl>
                                          <p:spTgt spid="78"/>
                                        </p:tgtEl>
                                      </p:cBhvr>
                                    </p:animEffect>
                                    <p:set>
                                      <p:cBhvr>
                                        <p:cTn id="87" dur="1" fill="hold">
                                          <p:stCondLst>
                                            <p:cond delay="499"/>
                                          </p:stCondLst>
                                        </p:cTn>
                                        <p:tgtEl>
                                          <p:spTgt spid="78"/>
                                        </p:tgtEl>
                                        <p:attrNameLst>
                                          <p:attrName>style.visibility</p:attrName>
                                        </p:attrNameLst>
                                      </p:cBhvr>
                                      <p:to>
                                        <p:strVal val="hidden"/>
                                      </p:to>
                                    </p:set>
                                  </p:childTnLst>
                                </p:cTn>
                              </p:par>
                              <p:par>
                                <p:cTn id="88" presetID="10" presetClass="exit" presetSubtype="0" fill="hold" nodeType="withEffect">
                                  <p:stCondLst>
                                    <p:cond delay="0"/>
                                  </p:stCondLst>
                                  <p:childTnLst>
                                    <p:animEffect transition="out" filter="fade">
                                      <p:cBhvr>
                                        <p:cTn id="89" dur="500"/>
                                        <p:tgtEl>
                                          <p:spTgt spid="79"/>
                                        </p:tgtEl>
                                      </p:cBhvr>
                                    </p:animEffect>
                                    <p:set>
                                      <p:cBhvr>
                                        <p:cTn id="90" dur="1" fill="hold">
                                          <p:stCondLst>
                                            <p:cond delay="499"/>
                                          </p:stCondLst>
                                        </p:cTn>
                                        <p:tgtEl>
                                          <p:spTgt spid="79"/>
                                        </p:tgtEl>
                                        <p:attrNameLst>
                                          <p:attrName>style.visibility</p:attrName>
                                        </p:attrNameLst>
                                      </p:cBhvr>
                                      <p:to>
                                        <p:strVal val="hidden"/>
                                      </p:to>
                                    </p:set>
                                  </p:childTnLst>
                                </p:cTn>
                              </p:par>
                              <p:par>
                                <p:cTn id="91" presetID="10" presetClass="exit" presetSubtype="0" fill="hold" nodeType="withEffect">
                                  <p:stCondLst>
                                    <p:cond delay="0"/>
                                  </p:stCondLst>
                                  <p:childTnLst>
                                    <p:animEffect transition="out" filter="fade">
                                      <p:cBhvr>
                                        <p:cTn id="92" dur="500"/>
                                        <p:tgtEl>
                                          <p:spTgt spid="64"/>
                                        </p:tgtEl>
                                      </p:cBhvr>
                                    </p:animEffect>
                                    <p:set>
                                      <p:cBhvr>
                                        <p:cTn id="93" dur="1" fill="hold">
                                          <p:stCondLst>
                                            <p:cond delay="499"/>
                                          </p:stCondLst>
                                        </p:cTn>
                                        <p:tgtEl>
                                          <p:spTgt spid="64"/>
                                        </p:tgtEl>
                                        <p:attrNameLst>
                                          <p:attrName>style.visibility</p:attrName>
                                        </p:attrNameLst>
                                      </p:cBhvr>
                                      <p:to>
                                        <p:strVal val="hidden"/>
                                      </p:to>
                                    </p:set>
                                  </p:childTnLst>
                                </p:cTn>
                              </p:par>
                              <p:par>
                                <p:cTn id="94" presetID="10" presetClass="exit" presetSubtype="0" fill="hold" nodeType="withEffect">
                                  <p:stCondLst>
                                    <p:cond delay="0"/>
                                  </p:stCondLst>
                                  <p:childTnLst>
                                    <p:animEffect transition="out" filter="fade">
                                      <p:cBhvr>
                                        <p:cTn id="95" dur="500"/>
                                        <p:tgtEl>
                                          <p:spTgt spid="74"/>
                                        </p:tgtEl>
                                      </p:cBhvr>
                                    </p:animEffect>
                                    <p:set>
                                      <p:cBhvr>
                                        <p:cTn id="96" dur="1" fill="hold">
                                          <p:stCondLst>
                                            <p:cond delay="499"/>
                                          </p:stCondLst>
                                        </p:cTn>
                                        <p:tgtEl>
                                          <p:spTgt spid="74"/>
                                        </p:tgtEl>
                                        <p:attrNameLst>
                                          <p:attrName>style.visibility</p:attrName>
                                        </p:attrNameLst>
                                      </p:cBhvr>
                                      <p:to>
                                        <p:strVal val="hidden"/>
                                      </p:to>
                                    </p:set>
                                  </p:childTnLst>
                                </p:cTn>
                              </p:par>
                              <p:par>
                                <p:cTn id="97" presetID="10" presetClass="exit" presetSubtype="0" fill="hold" nodeType="withEffect">
                                  <p:stCondLst>
                                    <p:cond delay="0"/>
                                  </p:stCondLst>
                                  <p:childTnLst>
                                    <p:animEffect transition="out" filter="fade">
                                      <p:cBhvr>
                                        <p:cTn id="98" dur="500"/>
                                        <p:tgtEl>
                                          <p:spTgt spid="73"/>
                                        </p:tgtEl>
                                      </p:cBhvr>
                                    </p:animEffect>
                                    <p:set>
                                      <p:cBhvr>
                                        <p:cTn id="99" dur="1" fill="hold">
                                          <p:stCondLst>
                                            <p:cond delay="499"/>
                                          </p:stCondLst>
                                        </p:cTn>
                                        <p:tgtEl>
                                          <p:spTgt spid="73"/>
                                        </p:tgtEl>
                                        <p:attrNameLst>
                                          <p:attrName>style.visibility</p:attrName>
                                        </p:attrNameLst>
                                      </p:cBhvr>
                                      <p:to>
                                        <p:strVal val="hidden"/>
                                      </p:to>
                                    </p:set>
                                  </p:childTnLst>
                                </p:cTn>
                              </p:par>
                              <p:par>
                                <p:cTn id="100" presetID="10" presetClass="exit" presetSubtype="0" fill="hold" nodeType="withEffect">
                                  <p:stCondLst>
                                    <p:cond delay="0"/>
                                  </p:stCondLst>
                                  <p:childTnLst>
                                    <p:animEffect transition="out" filter="fade">
                                      <p:cBhvr>
                                        <p:cTn id="101" dur="500"/>
                                        <p:tgtEl>
                                          <p:spTgt spid="61"/>
                                        </p:tgtEl>
                                      </p:cBhvr>
                                    </p:animEffect>
                                    <p:set>
                                      <p:cBhvr>
                                        <p:cTn id="102" dur="1" fill="hold">
                                          <p:stCondLst>
                                            <p:cond delay="499"/>
                                          </p:stCondLst>
                                        </p:cTn>
                                        <p:tgtEl>
                                          <p:spTgt spid="61"/>
                                        </p:tgtEl>
                                        <p:attrNameLst>
                                          <p:attrName>style.visibility</p:attrName>
                                        </p:attrNameLst>
                                      </p:cBhvr>
                                      <p:to>
                                        <p:strVal val="hidden"/>
                                      </p:to>
                                    </p:set>
                                  </p:childTnLst>
                                </p:cTn>
                              </p:par>
                              <p:par>
                                <p:cTn id="103" presetID="10" presetClass="exit" presetSubtype="0" fill="hold" nodeType="withEffect">
                                  <p:stCondLst>
                                    <p:cond delay="0"/>
                                  </p:stCondLst>
                                  <p:childTnLst>
                                    <p:animEffect transition="out" filter="fade">
                                      <p:cBhvr>
                                        <p:cTn id="104" dur="500"/>
                                        <p:tgtEl>
                                          <p:spTgt spid="58"/>
                                        </p:tgtEl>
                                      </p:cBhvr>
                                    </p:animEffect>
                                    <p:set>
                                      <p:cBhvr>
                                        <p:cTn id="105" dur="1" fill="hold">
                                          <p:stCondLst>
                                            <p:cond delay="499"/>
                                          </p:stCondLst>
                                        </p:cTn>
                                        <p:tgtEl>
                                          <p:spTgt spid="58"/>
                                        </p:tgtEl>
                                        <p:attrNameLst>
                                          <p:attrName>style.visibility</p:attrName>
                                        </p:attrNameLst>
                                      </p:cBhvr>
                                      <p:to>
                                        <p:strVal val="hidden"/>
                                      </p:to>
                                    </p:set>
                                  </p:childTnLst>
                                </p:cTn>
                              </p:par>
                              <p:par>
                                <p:cTn id="106" presetID="10" presetClass="exit" presetSubtype="0" fill="hold" nodeType="withEffect">
                                  <p:stCondLst>
                                    <p:cond delay="0"/>
                                  </p:stCondLst>
                                  <p:childTnLst>
                                    <p:animEffect transition="out" filter="fade">
                                      <p:cBhvr>
                                        <p:cTn id="107" dur="500"/>
                                        <p:tgtEl>
                                          <p:spTgt spid="72"/>
                                        </p:tgtEl>
                                      </p:cBhvr>
                                    </p:animEffect>
                                    <p:set>
                                      <p:cBhvr>
                                        <p:cTn id="108" dur="1" fill="hold">
                                          <p:stCondLst>
                                            <p:cond delay="499"/>
                                          </p:stCondLst>
                                        </p:cTn>
                                        <p:tgtEl>
                                          <p:spTgt spid="72"/>
                                        </p:tgtEl>
                                        <p:attrNameLst>
                                          <p:attrName>style.visibility</p:attrName>
                                        </p:attrNameLst>
                                      </p:cBhvr>
                                      <p:to>
                                        <p:strVal val="hidden"/>
                                      </p:to>
                                    </p:set>
                                  </p:childTnLst>
                                </p:cTn>
                              </p:par>
                              <p:par>
                                <p:cTn id="109" presetID="10" presetClass="exit" presetSubtype="0" fill="hold" grpId="1" nodeType="withEffect">
                                  <p:stCondLst>
                                    <p:cond delay="0"/>
                                  </p:stCondLst>
                                  <p:childTnLst>
                                    <p:animEffect transition="out" filter="fade">
                                      <p:cBhvr>
                                        <p:cTn id="110" dur="500"/>
                                        <p:tgtEl>
                                          <p:spTgt spid="76"/>
                                        </p:tgtEl>
                                      </p:cBhvr>
                                    </p:animEffect>
                                    <p:set>
                                      <p:cBhvr>
                                        <p:cTn id="111" dur="1" fill="hold">
                                          <p:stCondLst>
                                            <p:cond delay="499"/>
                                          </p:stCondLst>
                                        </p:cTn>
                                        <p:tgtEl>
                                          <p:spTgt spid="76"/>
                                        </p:tgtEl>
                                        <p:attrNameLst>
                                          <p:attrName>style.visibility</p:attrName>
                                        </p:attrNameLst>
                                      </p:cBhvr>
                                      <p:to>
                                        <p:strVal val="hidden"/>
                                      </p:to>
                                    </p:set>
                                  </p:childTnLst>
                                </p:cTn>
                              </p:par>
                              <p:par>
                                <p:cTn id="112" presetID="10" presetClass="entr" presetSubtype="0" fill="hold" grpId="0" nodeType="withEffect">
                                  <p:stCondLst>
                                    <p:cond delay="0"/>
                                  </p:stCondLst>
                                  <p:childTnLst>
                                    <p:set>
                                      <p:cBhvr>
                                        <p:cTn id="113" dur="1" fill="hold">
                                          <p:stCondLst>
                                            <p:cond delay="0"/>
                                          </p:stCondLst>
                                        </p:cTn>
                                        <p:tgtEl>
                                          <p:spTgt spid="88"/>
                                        </p:tgtEl>
                                        <p:attrNameLst>
                                          <p:attrName>style.visibility</p:attrName>
                                        </p:attrNameLst>
                                      </p:cBhvr>
                                      <p:to>
                                        <p:strVal val="visible"/>
                                      </p:to>
                                    </p:set>
                                    <p:animEffect transition="in" filter="fade">
                                      <p:cBhvr>
                                        <p:cTn id="114" dur="500"/>
                                        <p:tgtEl>
                                          <p:spTgt spid="88"/>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90"/>
                                        </p:tgtEl>
                                        <p:attrNameLst>
                                          <p:attrName>style.visibility</p:attrName>
                                        </p:attrNameLst>
                                      </p:cBhvr>
                                      <p:to>
                                        <p:strVal val="visible"/>
                                      </p:to>
                                    </p:set>
                                    <p:animEffect transition="in" filter="fade">
                                      <p:cBhvr>
                                        <p:cTn id="117" dur="500"/>
                                        <p:tgtEl>
                                          <p:spTgt spid="90"/>
                                        </p:tgtEl>
                                      </p:cBhvr>
                                    </p:animEffect>
                                  </p:childTnLst>
                                </p:cTn>
                              </p:par>
                            </p:childTnLst>
                          </p:cTn>
                        </p:par>
                        <p:par>
                          <p:cTn id="118" fill="hold">
                            <p:stCondLst>
                              <p:cond delay="500"/>
                            </p:stCondLst>
                            <p:childTnLst>
                              <p:par>
                                <p:cTn id="119" presetID="10" presetClass="entr" presetSubtype="0" fill="hold" nodeType="afterEffect">
                                  <p:stCondLst>
                                    <p:cond delay="0"/>
                                  </p:stCondLst>
                                  <p:childTnLst>
                                    <p:set>
                                      <p:cBhvr>
                                        <p:cTn id="120" dur="1" fill="hold">
                                          <p:stCondLst>
                                            <p:cond delay="0"/>
                                          </p:stCondLst>
                                        </p:cTn>
                                        <p:tgtEl>
                                          <p:spTgt spid="39"/>
                                        </p:tgtEl>
                                        <p:attrNameLst>
                                          <p:attrName>style.visibility</p:attrName>
                                        </p:attrNameLst>
                                      </p:cBhvr>
                                      <p:to>
                                        <p:strVal val="visible"/>
                                      </p:to>
                                    </p:set>
                                    <p:animEffect transition="in" filter="fade">
                                      <p:cBhvr>
                                        <p:cTn id="121" dur="500"/>
                                        <p:tgtEl>
                                          <p:spTgt spid="39"/>
                                        </p:tgtEl>
                                      </p:cBhvr>
                                    </p:animEffect>
                                  </p:childTnLst>
                                </p:cTn>
                              </p:par>
                            </p:childTnLst>
                          </p:cTn>
                        </p:par>
                      </p:childTnLst>
                    </p:cTn>
                  </p:par>
                  <p:par>
                    <p:cTn id="122" fill="hold">
                      <p:stCondLst>
                        <p:cond delay="indefinite"/>
                      </p:stCondLst>
                      <p:childTnLst>
                        <p:par>
                          <p:cTn id="123" fill="hold">
                            <p:stCondLst>
                              <p:cond delay="0"/>
                            </p:stCondLst>
                            <p:childTnLst>
                              <p:par>
                                <p:cTn id="124" presetID="42" presetClass="path" presetSubtype="0" accel="50000" decel="50000" fill="hold" nodeType="clickEffect">
                                  <p:stCondLst>
                                    <p:cond delay="0"/>
                                  </p:stCondLst>
                                  <p:childTnLst>
                                    <p:animMotion origin="layout" path="M -4.375E-6 -3.7037E-6 L -4.375E-6 0.05787 " pathEditMode="relative" rAng="0" ptsTypes="AA">
                                      <p:cBhvr>
                                        <p:cTn id="125" dur="2000" fill="hold"/>
                                        <p:tgtEl>
                                          <p:spTgt spid="67"/>
                                        </p:tgtEl>
                                        <p:attrNameLst>
                                          <p:attrName>ppt_x</p:attrName>
                                          <p:attrName>ppt_y</p:attrName>
                                        </p:attrNameLst>
                                      </p:cBhvr>
                                      <p:rCtr x="0" y="2894"/>
                                    </p:animMotion>
                                  </p:childTnLst>
                                </p:cTn>
                              </p:par>
                            </p:childTnLst>
                          </p:cTn>
                        </p:par>
                        <p:par>
                          <p:cTn id="126" fill="hold">
                            <p:stCondLst>
                              <p:cond delay="2000"/>
                            </p:stCondLst>
                            <p:childTnLst>
                              <p:par>
                                <p:cTn id="127" presetID="8" presetClass="emph" presetSubtype="0" fill="hold" nodeType="afterEffect">
                                  <p:stCondLst>
                                    <p:cond delay="0"/>
                                  </p:stCondLst>
                                  <p:childTnLst>
                                    <p:animRot by="10800000">
                                      <p:cBhvr>
                                        <p:cTn id="128" dur="1000" fill="hold"/>
                                        <p:tgtEl>
                                          <p:spTgt spid="67"/>
                                        </p:tgtEl>
                                        <p:attrNameLst>
                                          <p:attrName>r</p:attrName>
                                        </p:attrNameLst>
                                      </p:cBhvr>
                                    </p:animRot>
                                  </p:childTnLst>
                                </p:cTn>
                              </p:par>
                              <p:par>
                                <p:cTn id="129" presetID="10" presetClass="exit" presetSubtype="0" fill="hold" nodeType="withEffect">
                                  <p:stCondLst>
                                    <p:cond delay="0"/>
                                  </p:stCondLst>
                                  <p:childTnLst>
                                    <p:animEffect transition="out" filter="fade">
                                      <p:cBhvr>
                                        <p:cTn id="130" dur="500"/>
                                        <p:tgtEl>
                                          <p:spTgt spid="50"/>
                                        </p:tgtEl>
                                      </p:cBhvr>
                                    </p:animEffect>
                                    <p:set>
                                      <p:cBhvr>
                                        <p:cTn id="131" dur="1" fill="hold">
                                          <p:stCondLst>
                                            <p:cond delay="499"/>
                                          </p:stCondLst>
                                        </p:cTn>
                                        <p:tgtEl>
                                          <p:spTgt spid="50"/>
                                        </p:tgtEl>
                                        <p:attrNameLst>
                                          <p:attrName>style.visibility</p:attrName>
                                        </p:attrNameLst>
                                      </p:cBhvr>
                                      <p:to>
                                        <p:strVal val="hidden"/>
                                      </p:to>
                                    </p:set>
                                  </p:childTnLst>
                                </p:cTn>
                              </p:par>
                              <p:par>
                                <p:cTn id="132" presetID="10" presetClass="exit" presetSubtype="0" fill="hold" nodeType="withEffect">
                                  <p:stCondLst>
                                    <p:cond delay="0"/>
                                  </p:stCondLst>
                                  <p:childTnLst>
                                    <p:animEffect transition="out" filter="fade">
                                      <p:cBhvr>
                                        <p:cTn id="133" dur="500"/>
                                        <p:tgtEl>
                                          <p:spTgt spid="47"/>
                                        </p:tgtEl>
                                      </p:cBhvr>
                                    </p:animEffect>
                                    <p:set>
                                      <p:cBhvr>
                                        <p:cTn id="134" dur="1" fill="hold">
                                          <p:stCondLst>
                                            <p:cond delay="499"/>
                                          </p:stCondLst>
                                        </p:cTn>
                                        <p:tgtEl>
                                          <p:spTgt spid="47"/>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0" presetClass="exit" presetSubtype="0" fill="hold" nodeType="clickEffect">
                                  <p:stCondLst>
                                    <p:cond delay="0"/>
                                  </p:stCondLst>
                                  <p:childTnLst>
                                    <p:animEffect transition="out" filter="fade">
                                      <p:cBhvr>
                                        <p:cTn id="138" dur="500"/>
                                        <p:tgtEl>
                                          <p:spTgt spid="39"/>
                                        </p:tgtEl>
                                      </p:cBhvr>
                                    </p:animEffect>
                                    <p:set>
                                      <p:cBhvr>
                                        <p:cTn id="139" dur="1" fill="hold">
                                          <p:stCondLst>
                                            <p:cond delay="499"/>
                                          </p:stCondLst>
                                        </p:cTn>
                                        <p:tgtEl>
                                          <p:spTgt spid="39"/>
                                        </p:tgtEl>
                                        <p:attrNameLst>
                                          <p:attrName>style.visibility</p:attrName>
                                        </p:attrNameLst>
                                      </p:cBhvr>
                                      <p:to>
                                        <p:strVal val="hidden"/>
                                      </p:to>
                                    </p:set>
                                  </p:childTnLst>
                                </p:cTn>
                              </p:par>
                              <p:par>
                                <p:cTn id="140" presetID="10" presetClass="exit" presetSubtype="0" fill="hold" grpId="1" nodeType="withEffect">
                                  <p:stCondLst>
                                    <p:cond delay="0"/>
                                  </p:stCondLst>
                                  <p:childTnLst>
                                    <p:animEffect transition="out" filter="fade">
                                      <p:cBhvr>
                                        <p:cTn id="141" dur="500"/>
                                        <p:tgtEl>
                                          <p:spTgt spid="88"/>
                                        </p:tgtEl>
                                      </p:cBhvr>
                                    </p:animEffect>
                                    <p:set>
                                      <p:cBhvr>
                                        <p:cTn id="142" dur="1" fill="hold">
                                          <p:stCondLst>
                                            <p:cond delay="499"/>
                                          </p:stCondLst>
                                        </p:cTn>
                                        <p:tgtEl>
                                          <p:spTgt spid="88"/>
                                        </p:tgtEl>
                                        <p:attrNameLst>
                                          <p:attrName>style.visibility</p:attrName>
                                        </p:attrNameLst>
                                      </p:cBhvr>
                                      <p:to>
                                        <p:strVal val="hidden"/>
                                      </p:to>
                                    </p:set>
                                  </p:childTnLst>
                                </p:cTn>
                              </p:par>
                              <p:par>
                                <p:cTn id="143" presetID="10" presetClass="exit" presetSubtype="0" fill="hold" grpId="1" nodeType="withEffect">
                                  <p:stCondLst>
                                    <p:cond delay="0"/>
                                  </p:stCondLst>
                                  <p:childTnLst>
                                    <p:animEffect transition="out" filter="fade">
                                      <p:cBhvr>
                                        <p:cTn id="144" dur="500"/>
                                        <p:tgtEl>
                                          <p:spTgt spid="90"/>
                                        </p:tgtEl>
                                      </p:cBhvr>
                                    </p:animEffect>
                                    <p:set>
                                      <p:cBhvr>
                                        <p:cTn id="145" dur="1" fill="hold">
                                          <p:stCondLst>
                                            <p:cond delay="499"/>
                                          </p:stCondLst>
                                        </p:cTn>
                                        <p:tgtEl>
                                          <p:spTgt spid="90"/>
                                        </p:tgtEl>
                                        <p:attrNameLst>
                                          <p:attrName>style.visibility</p:attrName>
                                        </p:attrNameLst>
                                      </p:cBhvr>
                                      <p:to>
                                        <p:strVal val="hidden"/>
                                      </p:to>
                                    </p:set>
                                  </p:childTnLst>
                                </p:cTn>
                              </p:par>
                            </p:childTnLst>
                          </p:cTn>
                        </p:par>
                        <p:par>
                          <p:cTn id="146" fill="hold">
                            <p:stCondLst>
                              <p:cond delay="500"/>
                            </p:stCondLst>
                            <p:childTnLst>
                              <p:par>
                                <p:cTn id="147" presetID="10" presetClass="entr" presetSubtype="0" fill="hold" grpId="0" nodeType="afterEffect">
                                  <p:stCondLst>
                                    <p:cond delay="0"/>
                                  </p:stCondLst>
                                  <p:childTnLst>
                                    <p:set>
                                      <p:cBhvr>
                                        <p:cTn id="148" dur="1" fill="hold">
                                          <p:stCondLst>
                                            <p:cond delay="0"/>
                                          </p:stCondLst>
                                        </p:cTn>
                                        <p:tgtEl>
                                          <p:spTgt spid="87"/>
                                        </p:tgtEl>
                                        <p:attrNameLst>
                                          <p:attrName>style.visibility</p:attrName>
                                        </p:attrNameLst>
                                      </p:cBhvr>
                                      <p:to>
                                        <p:strVal val="visible"/>
                                      </p:to>
                                    </p:set>
                                    <p:animEffect transition="in" filter="fade">
                                      <p:cBhvr>
                                        <p:cTn id="149" dur="500"/>
                                        <p:tgtEl>
                                          <p:spTgt spid="87"/>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89"/>
                                        </p:tgtEl>
                                        <p:attrNameLst>
                                          <p:attrName>style.visibility</p:attrName>
                                        </p:attrNameLst>
                                      </p:cBhvr>
                                      <p:to>
                                        <p:strVal val="visible"/>
                                      </p:to>
                                    </p:set>
                                    <p:animEffect transition="in" filter="fade">
                                      <p:cBhvr>
                                        <p:cTn id="152" dur="500"/>
                                        <p:tgtEl>
                                          <p:spTgt spid="89"/>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fade">
                                      <p:cBhvr>
                                        <p:cTn id="155" dur="500"/>
                                        <p:tgtEl>
                                          <p:spTgt spid="91"/>
                                        </p:tgtEl>
                                      </p:cBhvr>
                                    </p:animEffect>
                                  </p:childTnLst>
                                </p:cTn>
                              </p:par>
                              <p:par>
                                <p:cTn id="156" presetID="10" presetClass="entr" presetSubtype="0" fill="hold" nodeType="with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fade">
                                      <p:cBhvr>
                                        <p:cTn id="158" dur="500"/>
                                        <p:tgtEl>
                                          <p:spTgt spid="79"/>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92"/>
                                        </p:tgtEl>
                                        <p:attrNameLst>
                                          <p:attrName>style.visibility</p:attrName>
                                        </p:attrNameLst>
                                      </p:cBhvr>
                                      <p:to>
                                        <p:strVal val="visible"/>
                                      </p:to>
                                    </p:set>
                                    <p:animEffect transition="in" filter="fade">
                                      <p:cBhvr>
                                        <p:cTn id="161" dur="500"/>
                                        <p:tgtEl>
                                          <p:spTgt spid="92"/>
                                        </p:tgtEl>
                                      </p:cBhvr>
                                    </p:animEffect>
                                  </p:childTnLst>
                                </p:cTn>
                              </p:par>
                              <p:par>
                                <p:cTn id="162" presetID="10" presetClass="entr" presetSubtype="0" fill="hold" nodeType="withEffect">
                                  <p:stCondLst>
                                    <p:cond delay="0"/>
                                  </p:stCondLst>
                                  <p:childTnLst>
                                    <p:set>
                                      <p:cBhvr>
                                        <p:cTn id="163" dur="1" fill="hold">
                                          <p:stCondLst>
                                            <p:cond delay="0"/>
                                          </p:stCondLst>
                                        </p:cTn>
                                        <p:tgtEl>
                                          <p:spTgt spid="96"/>
                                        </p:tgtEl>
                                        <p:attrNameLst>
                                          <p:attrName>style.visibility</p:attrName>
                                        </p:attrNameLst>
                                      </p:cBhvr>
                                      <p:to>
                                        <p:strVal val="visible"/>
                                      </p:to>
                                    </p:set>
                                    <p:animEffect transition="in" filter="fade">
                                      <p:cBhvr>
                                        <p:cTn id="164" dur="500"/>
                                        <p:tgtEl>
                                          <p:spTgt spid="96"/>
                                        </p:tgtEl>
                                      </p:cBhvr>
                                    </p:animEffect>
                                  </p:childTnLst>
                                </p:cTn>
                              </p:par>
                              <p:par>
                                <p:cTn id="165" presetID="10" presetClass="entr" presetSubtype="0" fill="hold" nodeType="withEffect">
                                  <p:stCondLst>
                                    <p:cond delay="0"/>
                                  </p:stCondLst>
                                  <p:childTnLst>
                                    <p:set>
                                      <p:cBhvr>
                                        <p:cTn id="166" dur="1" fill="hold">
                                          <p:stCondLst>
                                            <p:cond delay="0"/>
                                          </p:stCondLst>
                                        </p:cTn>
                                        <p:tgtEl>
                                          <p:spTgt spid="93"/>
                                        </p:tgtEl>
                                        <p:attrNameLst>
                                          <p:attrName>style.visibility</p:attrName>
                                        </p:attrNameLst>
                                      </p:cBhvr>
                                      <p:to>
                                        <p:strVal val="visible"/>
                                      </p:to>
                                    </p:set>
                                    <p:animEffect transition="in" filter="fade">
                                      <p:cBhvr>
                                        <p:cTn id="167" dur="500"/>
                                        <p:tgtEl>
                                          <p:spTgt spid="93"/>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nodeType="clickEffect">
                                  <p:stCondLst>
                                    <p:cond delay="0"/>
                                  </p:stCondLst>
                                  <p:childTnLst>
                                    <p:animEffect transition="out" filter="fade">
                                      <p:cBhvr>
                                        <p:cTn id="171" dur="500"/>
                                        <p:tgtEl>
                                          <p:spTgt spid="67"/>
                                        </p:tgtEl>
                                      </p:cBhvr>
                                    </p:animEffect>
                                    <p:set>
                                      <p:cBhvr>
                                        <p:cTn id="172" dur="1" fill="hold">
                                          <p:stCondLst>
                                            <p:cond delay="499"/>
                                          </p:stCondLst>
                                        </p:cTn>
                                        <p:tgtEl>
                                          <p:spTgt spid="67"/>
                                        </p:tgtEl>
                                        <p:attrNameLst>
                                          <p:attrName>style.visibility</p:attrName>
                                        </p:attrNameLst>
                                      </p:cBhvr>
                                      <p:to>
                                        <p:strVal val="hidden"/>
                                      </p:to>
                                    </p:set>
                                  </p:childTnLst>
                                </p:cTn>
                              </p:par>
                              <p:par>
                                <p:cTn id="173" presetID="10" presetClass="exit" presetSubtype="0" fill="hold" grpId="1" nodeType="withEffect">
                                  <p:stCondLst>
                                    <p:cond delay="0"/>
                                  </p:stCondLst>
                                  <p:childTnLst>
                                    <p:animEffect transition="out" filter="fade">
                                      <p:cBhvr>
                                        <p:cTn id="174" dur="500"/>
                                        <p:tgtEl>
                                          <p:spTgt spid="57"/>
                                        </p:tgtEl>
                                      </p:cBhvr>
                                    </p:animEffect>
                                    <p:set>
                                      <p:cBhvr>
                                        <p:cTn id="175" dur="1" fill="hold">
                                          <p:stCondLst>
                                            <p:cond delay="499"/>
                                          </p:stCondLst>
                                        </p:cTn>
                                        <p:tgtEl>
                                          <p:spTgt spid="57"/>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79"/>
                                        </p:tgtEl>
                                      </p:cBhvr>
                                    </p:animEffect>
                                    <p:set>
                                      <p:cBhvr>
                                        <p:cTn id="178" dur="1" fill="hold">
                                          <p:stCondLst>
                                            <p:cond delay="499"/>
                                          </p:stCondLst>
                                        </p:cTn>
                                        <p:tgtEl>
                                          <p:spTgt spid="79"/>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87"/>
                                        </p:tgtEl>
                                      </p:cBhvr>
                                    </p:animEffect>
                                    <p:set>
                                      <p:cBhvr>
                                        <p:cTn id="181" dur="1" fill="hold">
                                          <p:stCondLst>
                                            <p:cond delay="499"/>
                                          </p:stCondLst>
                                        </p:cTn>
                                        <p:tgtEl>
                                          <p:spTgt spid="87"/>
                                        </p:tgtEl>
                                        <p:attrNameLst>
                                          <p:attrName>style.visibility</p:attrName>
                                        </p:attrNameLst>
                                      </p:cBhvr>
                                      <p:to>
                                        <p:strVal val="hidden"/>
                                      </p:to>
                                    </p:set>
                                  </p:childTnLst>
                                </p:cTn>
                              </p:par>
                              <p:par>
                                <p:cTn id="182" presetID="10" presetClass="exit" presetSubtype="0" fill="hold" grpId="1" nodeType="withEffect">
                                  <p:stCondLst>
                                    <p:cond delay="0"/>
                                  </p:stCondLst>
                                  <p:childTnLst>
                                    <p:animEffect transition="out" filter="fade">
                                      <p:cBhvr>
                                        <p:cTn id="183" dur="500"/>
                                        <p:tgtEl>
                                          <p:spTgt spid="89"/>
                                        </p:tgtEl>
                                      </p:cBhvr>
                                    </p:animEffect>
                                    <p:set>
                                      <p:cBhvr>
                                        <p:cTn id="184" dur="1" fill="hold">
                                          <p:stCondLst>
                                            <p:cond delay="499"/>
                                          </p:stCondLst>
                                        </p:cTn>
                                        <p:tgtEl>
                                          <p:spTgt spid="89"/>
                                        </p:tgtEl>
                                        <p:attrNameLst>
                                          <p:attrName>style.visibility</p:attrName>
                                        </p:attrNameLst>
                                      </p:cBhvr>
                                      <p:to>
                                        <p:strVal val="hidden"/>
                                      </p:to>
                                    </p:set>
                                  </p:childTnLst>
                                </p:cTn>
                              </p:par>
                              <p:par>
                                <p:cTn id="185" presetID="10" presetClass="exit" presetSubtype="0" fill="hold" grpId="1" nodeType="withEffect">
                                  <p:stCondLst>
                                    <p:cond delay="0"/>
                                  </p:stCondLst>
                                  <p:childTnLst>
                                    <p:animEffect transition="out" filter="fade">
                                      <p:cBhvr>
                                        <p:cTn id="186" dur="500"/>
                                        <p:tgtEl>
                                          <p:spTgt spid="91"/>
                                        </p:tgtEl>
                                      </p:cBhvr>
                                    </p:animEffect>
                                    <p:set>
                                      <p:cBhvr>
                                        <p:cTn id="187" dur="1" fill="hold">
                                          <p:stCondLst>
                                            <p:cond delay="499"/>
                                          </p:stCondLst>
                                        </p:cTn>
                                        <p:tgtEl>
                                          <p:spTgt spid="91"/>
                                        </p:tgtEl>
                                        <p:attrNameLst>
                                          <p:attrName>style.visibility</p:attrName>
                                        </p:attrNameLst>
                                      </p:cBhvr>
                                      <p:to>
                                        <p:strVal val="hidden"/>
                                      </p:to>
                                    </p:set>
                                  </p:childTnLst>
                                </p:cTn>
                              </p:par>
                              <p:par>
                                <p:cTn id="188" presetID="10" presetClass="exit" presetSubtype="0" fill="hold" grpId="1" nodeType="withEffect">
                                  <p:stCondLst>
                                    <p:cond delay="0"/>
                                  </p:stCondLst>
                                  <p:childTnLst>
                                    <p:animEffect transition="out" filter="fade">
                                      <p:cBhvr>
                                        <p:cTn id="189" dur="500"/>
                                        <p:tgtEl>
                                          <p:spTgt spid="92"/>
                                        </p:tgtEl>
                                      </p:cBhvr>
                                    </p:animEffect>
                                    <p:set>
                                      <p:cBhvr>
                                        <p:cTn id="190" dur="1" fill="hold">
                                          <p:stCondLst>
                                            <p:cond delay="499"/>
                                          </p:stCondLst>
                                        </p:cTn>
                                        <p:tgtEl>
                                          <p:spTgt spid="92"/>
                                        </p:tgtEl>
                                        <p:attrNameLst>
                                          <p:attrName>style.visibility</p:attrName>
                                        </p:attrNameLst>
                                      </p:cBhvr>
                                      <p:to>
                                        <p:strVal val="hidden"/>
                                      </p:to>
                                    </p:set>
                                  </p:childTnLst>
                                </p:cTn>
                              </p:par>
                              <p:par>
                                <p:cTn id="191" presetID="42" presetClass="path" presetSubtype="0" accel="50000" decel="50000" fill="hold" nodeType="withEffect">
                                  <p:stCondLst>
                                    <p:cond delay="0"/>
                                  </p:stCondLst>
                                  <p:childTnLst>
                                    <p:animMotion origin="layout" path="M -0.25 3.7037E-6 L -0.24766 0.25741 " pathEditMode="relative" rAng="0" ptsTypes="AA">
                                      <p:cBhvr>
                                        <p:cTn id="192" dur="2000" fill="hold"/>
                                        <p:tgtEl>
                                          <p:spTgt spid="44"/>
                                        </p:tgtEl>
                                        <p:attrNameLst>
                                          <p:attrName>ppt_x</p:attrName>
                                          <p:attrName>ppt_y</p:attrName>
                                        </p:attrNameLst>
                                      </p:cBhvr>
                                      <p:rCtr x="91" y="12824"/>
                                    </p:animMotion>
                                  </p:childTnLst>
                                </p:cTn>
                              </p:par>
                              <p:par>
                                <p:cTn id="193" presetID="42" presetClass="path" presetSubtype="0" accel="50000" decel="50000" fill="hold" nodeType="withEffect">
                                  <p:stCondLst>
                                    <p:cond delay="0"/>
                                  </p:stCondLst>
                                  <p:childTnLst>
                                    <p:animMotion origin="layout" path="M -1.45833E-6 -3.7037E-7 L -1.45833E-6 0.25463 " pathEditMode="relative" rAng="0" ptsTypes="AA">
                                      <p:cBhvr>
                                        <p:cTn id="194" dur="2000" fill="hold"/>
                                        <p:tgtEl>
                                          <p:spTgt spid="96"/>
                                        </p:tgtEl>
                                        <p:attrNameLst>
                                          <p:attrName>ppt_x</p:attrName>
                                          <p:attrName>ppt_y</p:attrName>
                                        </p:attrNameLst>
                                      </p:cBhvr>
                                      <p:rCtr x="0" y="12731"/>
                                    </p:animMotion>
                                  </p:childTnLst>
                                </p:cTn>
                              </p:par>
                              <p:par>
                                <p:cTn id="195" presetID="42" presetClass="path" presetSubtype="0" accel="50000" decel="50000" fill="hold" nodeType="withEffect">
                                  <p:stCondLst>
                                    <p:cond delay="0"/>
                                  </p:stCondLst>
                                  <p:childTnLst>
                                    <p:animMotion origin="layout" path="M 3.75E-6 2.22222E-6 L 3.75E-6 0.25463 " pathEditMode="relative" rAng="0" ptsTypes="AA">
                                      <p:cBhvr>
                                        <p:cTn id="196" dur="2000" fill="hold"/>
                                        <p:tgtEl>
                                          <p:spTgt spid="93"/>
                                        </p:tgtEl>
                                        <p:attrNameLst>
                                          <p:attrName>ppt_x</p:attrName>
                                          <p:attrName>ppt_y</p:attrName>
                                        </p:attrNameLst>
                                      </p:cBhvr>
                                      <p:rCtr x="0" y="12731"/>
                                    </p:animMotion>
                                  </p:childTnLst>
                                </p:cTn>
                              </p:par>
                            </p:childTnLst>
                          </p:cTn>
                        </p:par>
                        <p:par>
                          <p:cTn id="197" fill="hold">
                            <p:stCondLst>
                              <p:cond delay="2000"/>
                            </p:stCondLst>
                            <p:childTnLst>
                              <p:par>
                                <p:cTn id="198" presetID="10" presetClass="entr" presetSubtype="0" fill="hold" nodeType="afterEffect">
                                  <p:stCondLst>
                                    <p:cond delay="0"/>
                                  </p:stCondLst>
                                  <p:childTnLst>
                                    <p:set>
                                      <p:cBhvr>
                                        <p:cTn id="199" dur="1" fill="hold">
                                          <p:stCondLst>
                                            <p:cond delay="0"/>
                                          </p:stCondLst>
                                        </p:cTn>
                                        <p:tgtEl>
                                          <p:spTgt spid="97"/>
                                        </p:tgtEl>
                                        <p:attrNameLst>
                                          <p:attrName>style.visibility</p:attrName>
                                        </p:attrNameLst>
                                      </p:cBhvr>
                                      <p:to>
                                        <p:strVal val="visible"/>
                                      </p:to>
                                    </p:set>
                                    <p:animEffect transition="in" filter="fade">
                                      <p:cBhvr>
                                        <p:cTn id="200" dur="500"/>
                                        <p:tgtEl>
                                          <p:spTgt spid="97"/>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108"/>
                                        </p:tgtEl>
                                        <p:attrNameLst>
                                          <p:attrName>style.visibility</p:attrName>
                                        </p:attrNameLst>
                                      </p:cBhvr>
                                      <p:to>
                                        <p:strVal val="visible"/>
                                      </p:to>
                                    </p:set>
                                    <p:animEffect transition="in" filter="fade">
                                      <p:cBhvr>
                                        <p:cTn id="203" dur="500"/>
                                        <p:tgtEl>
                                          <p:spTgt spid="108"/>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109"/>
                                        </p:tgtEl>
                                        <p:attrNameLst>
                                          <p:attrName>style.visibility</p:attrName>
                                        </p:attrNameLst>
                                      </p:cBhvr>
                                      <p:to>
                                        <p:strVal val="visible"/>
                                      </p:to>
                                    </p:set>
                                    <p:animEffect transition="in" filter="fade">
                                      <p:cBhvr>
                                        <p:cTn id="206" dur="500"/>
                                        <p:tgtEl>
                                          <p:spTgt spid="109"/>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114"/>
                                        </p:tgtEl>
                                        <p:attrNameLst>
                                          <p:attrName>style.visibility</p:attrName>
                                        </p:attrNameLst>
                                      </p:cBhvr>
                                      <p:to>
                                        <p:strVal val="visible"/>
                                      </p:to>
                                    </p:set>
                                    <p:animEffect transition="in" filter="fade">
                                      <p:cBhvr>
                                        <p:cTn id="209" dur="500"/>
                                        <p:tgtEl>
                                          <p:spTgt spid="114"/>
                                        </p:tgtEl>
                                      </p:cBhvr>
                                    </p:animEffect>
                                  </p:childTnLst>
                                </p:cTn>
                              </p:par>
                              <p:par>
                                <p:cTn id="210" presetID="10" presetClass="entr" presetSubtype="0" fill="hold" nodeType="withEffect">
                                  <p:stCondLst>
                                    <p:cond delay="0"/>
                                  </p:stCondLst>
                                  <p:childTnLst>
                                    <p:set>
                                      <p:cBhvr>
                                        <p:cTn id="211" dur="1" fill="hold">
                                          <p:stCondLst>
                                            <p:cond delay="0"/>
                                          </p:stCondLst>
                                        </p:cTn>
                                        <p:tgtEl>
                                          <p:spTgt spid="113"/>
                                        </p:tgtEl>
                                        <p:attrNameLst>
                                          <p:attrName>style.visibility</p:attrName>
                                        </p:attrNameLst>
                                      </p:cBhvr>
                                      <p:to>
                                        <p:strVal val="visible"/>
                                      </p:to>
                                    </p:set>
                                    <p:animEffect transition="in" filter="fade">
                                      <p:cBhvr>
                                        <p:cTn id="212" dur="500"/>
                                        <p:tgtEl>
                                          <p:spTgt spid="113"/>
                                        </p:tgtEl>
                                      </p:cBhvr>
                                    </p:animEffect>
                                  </p:childTnLst>
                                </p:cTn>
                              </p:par>
                              <p:par>
                                <p:cTn id="213" presetID="10" presetClass="entr" presetSubtype="0" fill="hold" nodeType="withEffect">
                                  <p:stCondLst>
                                    <p:cond delay="0"/>
                                  </p:stCondLst>
                                  <p:childTnLst>
                                    <p:set>
                                      <p:cBhvr>
                                        <p:cTn id="214" dur="1" fill="hold">
                                          <p:stCondLst>
                                            <p:cond delay="0"/>
                                          </p:stCondLst>
                                        </p:cTn>
                                        <p:tgtEl>
                                          <p:spTgt spid="110"/>
                                        </p:tgtEl>
                                        <p:attrNameLst>
                                          <p:attrName>style.visibility</p:attrName>
                                        </p:attrNameLst>
                                      </p:cBhvr>
                                      <p:to>
                                        <p:strVal val="visible"/>
                                      </p:to>
                                    </p:set>
                                    <p:animEffect transition="in" filter="fade">
                                      <p:cBhvr>
                                        <p:cTn id="215"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animBg="1"/>
      <p:bldP spid="51" grpId="0"/>
      <p:bldP spid="52" grpId="0" animBg="1"/>
      <p:bldP spid="57" grpId="0" animBg="1"/>
      <p:bldP spid="57" grpId="1" animBg="1"/>
      <p:bldP spid="75" grpId="0" animBg="1"/>
      <p:bldP spid="75" grpId="1" animBg="1"/>
      <p:bldP spid="76" grpId="0" animBg="1"/>
      <p:bldP spid="76" grpId="1" animBg="1"/>
      <p:bldP spid="77" grpId="0" animBg="1"/>
      <p:bldP spid="77" grpId="1" animBg="1"/>
      <p:bldP spid="78" grpId="0" animBg="1"/>
      <p:bldP spid="78" grpId="1" animBg="1"/>
      <p:bldP spid="87" grpId="0" animBg="1"/>
      <p:bldP spid="87" grpId="1" animBg="1"/>
      <p:bldP spid="88" grpId="0" animBg="1"/>
      <p:bldP spid="88" grpId="1" animBg="1"/>
      <p:bldP spid="89" grpId="0" animBg="1"/>
      <p:bldP spid="89" grpId="1" animBg="1"/>
      <p:bldP spid="90" grpId="0" animBg="1"/>
      <p:bldP spid="90" grpId="1" animBg="1"/>
      <p:bldP spid="91" grpId="0" animBg="1"/>
      <p:bldP spid="91" grpId="1" animBg="1"/>
      <p:bldP spid="92" grpId="0" animBg="1"/>
      <p:bldP spid="92" grpId="1" animBg="1"/>
      <p:bldP spid="108" grpId="0" animBg="1"/>
      <p:bldP spid="109" grpId="0" animBg="1"/>
      <p:bldP spid="114"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F13D-5E68-442E-A408-FBC04D73F4C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F7371DC-0553-41F7-8035-9E7ABED7C723}"/>
              </a:ext>
            </a:extLst>
          </p:cNvPr>
          <p:cNvSpPr>
            <a:spLocks noGrp="1"/>
          </p:cNvSpPr>
          <p:nvPr>
            <p:ph idx="1"/>
          </p:nvPr>
        </p:nvSpPr>
        <p:spPr/>
        <p:txBody>
          <a:bodyPr>
            <a:normAutofit fontScale="85000" lnSpcReduction="20000"/>
          </a:bodyPr>
          <a:lstStyle/>
          <a:p>
            <a:r>
              <a:rPr lang="en-US" dirty="0"/>
              <a:t>Problem </a:t>
            </a:r>
          </a:p>
          <a:p>
            <a:pPr lvl="1"/>
            <a:r>
              <a:rPr lang="en-US" dirty="0"/>
              <a:t>Symbolic representations</a:t>
            </a:r>
          </a:p>
          <a:p>
            <a:pPr lvl="1"/>
            <a:r>
              <a:rPr lang="en-US" dirty="0"/>
              <a:t>Motivating example</a:t>
            </a:r>
          </a:p>
          <a:p>
            <a:pPr lvl="1"/>
            <a:r>
              <a:rPr lang="en-US" dirty="0"/>
              <a:t>Visual-symbolic integration</a:t>
            </a:r>
          </a:p>
          <a:p>
            <a:r>
              <a:rPr lang="en-US" dirty="0"/>
              <a:t>Context</a:t>
            </a:r>
          </a:p>
          <a:p>
            <a:pPr lvl="1"/>
            <a:r>
              <a:rPr lang="en-US" dirty="0"/>
              <a:t>Cognitive architectures</a:t>
            </a:r>
          </a:p>
          <a:p>
            <a:pPr lvl="1"/>
            <a:r>
              <a:rPr lang="en-US" dirty="0"/>
              <a:t>Soar</a:t>
            </a:r>
          </a:p>
          <a:p>
            <a:pPr lvl="1"/>
            <a:r>
              <a:rPr lang="en-US" dirty="0"/>
              <a:t>SVS</a:t>
            </a:r>
          </a:p>
          <a:p>
            <a:r>
              <a:rPr lang="en-US" dirty="0"/>
              <a:t>Contributions</a:t>
            </a:r>
          </a:p>
          <a:p>
            <a:pPr lvl="1"/>
            <a:r>
              <a:rPr lang="en-US" dirty="0"/>
              <a:t>Visual Character Domain</a:t>
            </a:r>
          </a:p>
          <a:p>
            <a:pPr lvl="1"/>
            <a:r>
              <a:rPr lang="en-US" dirty="0"/>
              <a:t>SVS 2</a:t>
            </a:r>
          </a:p>
          <a:p>
            <a:r>
              <a:rPr lang="en-US" dirty="0"/>
              <a:t>Evaluation</a:t>
            </a:r>
          </a:p>
          <a:p>
            <a:r>
              <a:rPr lang="en-US" dirty="0"/>
              <a:t>Future Work</a:t>
            </a:r>
          </a:p>
        </p:txBody>
      </p:sp>
      <p:sp>
        <p:nvSpPr>
          <p:cNvPr id="4" name="Slide Number Placeholder 3">
            <a:extLst>
              <a:ext uri="{FF2B5EF4-FFF2-40B4-BE49-F238E27FC236}">
                <a16:creationId xmlns:a16="http://schemas.microsoft.com/office/drawing/2014/main" id="{94B96D93-3910-4DB7-9163-6B959E8418A1}"/>
              </a:ext>
            </a:extLst>
          </p:cNvPr>
          <p:cNvSpPr>
            <a:spLocks noGrp="1"/>
          </p:cNvSpPr>
          <p:nvPr>
            <p:ph type="sldNum" sz="quarter" idx="12"/>
          </p:nvPr>
        </p:nvSpPr>
        <p:spPr/>
        <p:txBody>
          <a:bodyPr/>
          <a:lstStyle/>
          <a:p>
            <a:fld id="{B71F4361-184A-4A08-BEA5-E95DD1806974}" type="slidenum">
              <a:rPr lang="en-US" smtClean="0"/>
              <a:t>24</a:t>
            </a:fld>
            <a:endParaRPr lang="en-US"/>
          </a:p>
        </p:txBody>
      </p:sp>
    </p:spTree>
    <p:extLst>
      <p:ext uri="{BB962C8B-B14F-4D97-AF65-F5344CB8AC3E}">
        <p14:creationId xmlns:p14="http://schemas.microsoft.com/office/powerpoint/2010/main" val="670570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7B401-1813-4635-B4AB-7300D1EB7764}"/>
              </a:ext>
            </a:extLst>
          </p:cNvPr>
          <p:cNvSpPr>
            <a:spLocks noGrp="1"/>
          </p:cNvSpPr>
          <p:nvPr>
            <p:ph type="title"/>
          </p:nvPr>
        </p:nvSpPr>
        <p:spPr/>
        <p:txBody>
          <a:bodyPr/>
          <a:lstStyle/>
          <a:p>
            <a:r>
              <a:rPr lang="en-US" dirty="0" err="1"/>
              <a:t>Scrapsheet</a:t>
            </a:r>
            <a:endParaRPr lang="en-US" dirty="0"/>
          </a:p>
        </p:txBody>
      </p:sp>
      <p:grpSp>
        <p:nvGrpSpPr>
          <p:cNvPr id="5" name="Group 4">
            <a:extLst>
              <a:ext uri="{FF2B5EF4-FFF2-40B4-BE49-F238E27FC236}">
                <a16:creationId xmlns:a16="http://schemas.microsoft.com/office/drawing/2014/main" id="{94E00942-DA92-4553-B777-05FF26E27954}"/>
              </a:ext>
            </a:extLst>
          </p:cNvPr>
          <p:cNvGrpSpPr/>
          <p:nvPr/>
        </p:nvGrpSpPr>
        <p:grpSpPr>
          <a:xfrm>
            <a:off x="9900202" y="210887"/>
            <a:ext cx="2054489" cy="1825625"/>
            <a:chOff x="9900202" y="210887"/>
            <a:chExt cx="2054489" cy="1825625"/>
          </a:xfrm>
        </p:grpSpPr>
        <p:pic>
          <p:nvPicPr>
            <p:cNvPr id="6" name="Picture 5" descr="Diagram&#10;&#10;Description automatically generated">
              <a:extLst>
                <a:ext uri="{FF2B5EF4-FFF2-40B4-BE49-F238E27FC236}">
                  <a16:creationId xmlns:a16="http://schemas.microsoft.com/office/drawing/2014/main" id="{47BC7C7A-AB00-47BC-AAF7-87B3FD3EC31E}"/>
                </a:ext>
              </a:extLst>
            </p:cNvPr>
            <p:cNvPicPr>
              <a:picLocks noChangeAspect="1"/>
            </p:cNvPicPr>
            <p:nvPr/>
          </p:nvPicPr>
          <p:blipFill rotWithShape="1">
            <a:blip r:embed="rId2">
              <a:extLst>
                <a:ext uri="{28A0092B-C50C-407E-A947-70E740481C1C}">
                  <a14:useLocalDpi xmlns:a14="http://schemas.microsoft.com/office/drawing/2010/main" val="0"/>
                </a:ext>
              </a:extLst>
            </a:blip>
            <a:srcRect t="29976"/>
            <a:stretch/>
          </p:blipFill>
          <p:spPr>
            <a:xfrm>
              <a:off x="9900202" y="210887"/>
              <a:ext cx="2054489" cy="1825625"/>
            </a:xfrm>
            <a:prstGeom prst="rect">
              <a:avLst/>
            </a:prstGeom>
          </p:spPr>
        </p:pic>
        <p:sp>
          <p:nvSpPr>
            <p:cNvPr id="7" name="Rectangle 6">
              <a:extLst>
                <a:ext uri="{FF2B5EF4-FFF2-40B4-BE49-F238E27FC236}">
                  <a16:creationId xmlns:a16="http://schemas.microsoft.com/office/drawing/2014/main" id="{58491DC5-E33D-48A5-B5AC-DD5661C10CD2}"/>
                </a:ext>
              </a:extLst>
            </p:cNvPr>
            <p:cNvSpPr/>
            <p:nvPr/>
          </p:nvSpPr>
          <p:spPr>
            <a:xfrm>
              <a:off x="9900202" y="210887"/>
              <a:ext cx="2054489" cy="1825625"/>
            </a:xfrm>
            <a:prstGeom prst="rect">
              <a:avLst/>
            </a:prstGeom>
            <a:solidFill>
              <a:srgbClr val="A5A5A5">
                <a:alpha val="67059"/>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017052E-49E4-42B1-A063-3071B6F15028}"/>
                </a:ext>
              </a:extLst>
            </p:cNvPr>
            <p:cNvSpPr/>
            <p:nvPr/>
          </p:nvSpPr>
          <p:spPr>
            <a:xfrm>
              <a:off x="10110346" y="1362054"/>
              <a:ext cx="494482" cy="301646"/>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aphicFrame>
        <p:nvGraphicFramePr>
          <p:cNvPr id="9" name="Table 13">
            <a:extLst>
              <a:ext uri="{FF2B5EF4-FFF2-40B4-BE49-F238E27FC236}">
                <a16:creationId xmlns:a16="http://schemas.microsoft.com/office/drawing/2014/main" id="{44060D9E-EDC0-4F45-B722-0600A3AC89CF}"/>
              </a:ext>
            </a:extLst>
          </p:cNvPr>
          <p:cNvGraphicFramePr>
            <a:graphicFrameLocks noGrp="1"/>
          </p:cNvGraphicFramePr>
          <p:nvPr>
            <p:extLst>
              <p:ext uri="{D42A27DB-BD31-4B8C-83A1-F6EECF244321}">
                <p14:modId xmlns:p14="http://schemas.microsoft.com/office/powerpoint/2010/main" val="1452247141"/>
              </p:ext>
            </p:extLst>
          </p:nvPr>
        </p:nvGraphicFramePr>
        <p:xfrm>
          <a:off x="7963305" y="326880"/>
          <a:ext cx="1431608" cy="5985020"/>
        </p:xfrm>
        <a:graphic>
          <a:graphicData uri="http://schemas.openxmlformats.org/drawingml/2006/table">
            <a:tbl>
              <a:tblPr bandRow="1">
                <a:tableStyleId>{7DF18680-E054-41AD-8BC1-D1AEF772440D}</a:tableStyleId>
              </a:tblPr>
              <a:tblGrid>
                <a:gridCol w="276543">
                  <a:extLst>
                    <a:ext uri="{9D8B030D-6E8A-4147-A177-3AD203B41FA5}">
                      <a16:colId xmlns:a16="http://schemas.microsoft.com/office/drawing/2014/main" val="1537557203"/>
                    </a:ext>
                  </a:extLst>
                </a:gridCol>
                <a:gridCol w="274955">
                  <a:extLst>
                    <a:ext uri="{9D8B030D-6E8A-4147-A177-3AD203B41FA5}">
                      <a16:colId xmlns:a16="http://schemas.microsoft.com/office/drawing/2014/main" val="4132512447"/>
                    </a:ext>
                  </a:extLst>
                </a:gridCol>
                <a:gridCol w="344805">
                  <a:extLst>
                    <a:ext uri="{9D8B030D-6E8A-4147-A177-3AD203B41FA5}">
                      <a16:colId xmlns:a16="http://schemas.microsoft.com/office/drawing/2014/main" val="422183825"/>
                    </a:ext>
                  </a:extLst>
                </a:gridCol>
                <a:gridCol w="274955">
                  <a:extLst>
                    <a:ext uri="{9D8B030D-6E8A-4147-A177-3AD203B41FA5}">
                      <a16:colId xmlns:a16="http://schemas.microsoft.com/office/drawing/2014/main" val="4175685965"/>
                    </a:ext>
                  </a:extLst>
                </a:gridCol>
                <a:gridCol w="260350">
                  <a:extLst>
                    <a:ext uri="{9D8B030D-6E8A-4147-A177-3AD203B41FA5}">
                      <a16:colId xmlns:a16="http://schemas.microsoft.com/office/drawing/2014/main" val="3192054310"/>
                    </a:ext>
                  </a:extLst>
                </a:gridCol>
              </a:tblGrid>
              <a:tr h="244387">
                <a:tc gridSpan="2">
                  <a:txBody>
                    <a:bodyPr/>
                    <a:lstStyle/>
                    <a:p>
                      <a:r>
                        <a:rPr lang="en-US" sz="1000" dirty="0"/>
                        <a:t>a</a:t>
                      </a:r>
                    </a:p>
                  </a:txBody>
                  <a:tcPr/>
                </a:tc>
                <a:tc hMerge="1">
                  <a:txBody>
                    <a:bodyPr/>
                    <a:lstStyle/>
                    <a:p>
                      <a:endParaRPr lang="en-US" dirty="0"/>
                    </a:p>
                  </a:txBody>
                  <a:tcPr/>
                </a:tc>
                <a:tc rowSpan="4">
                  <a:txBody>
                    <a:bodyPr/>
                    <a:lstStyle/>
                    <a:p>
                      <a:r>
                        <a:rPr lang="en-US" sz="1000" dirty="0"/>
                        <a:t>R1</a:t>
                      </a:r>
                    </a:p>
                  </a:txBody>
                  <a:tcPr/>
                </a:tc>
                <a:tc gridSpan="2">
                  <a:txBody>
                    <a:bodyPr/>
                    <a:lstStyle/>
                    <a:p>
                      <a:r>
                        <a:rPr lang="en-US" sz="1000" dirty="0"/>
                        <a:t>a</a:t>
                      </a:r>
                    </a:p>
                  </a:txBody>
                  <a:tcPr/>
                </a:tc>
                <a:tc hMerge="1">
                  <a:txBody>
                    <a:bodyPr/>
                    <a:lstStyle/>
                    <a:p>
                      <a:endParaRPr lang="en-US" dirty="0"/>
                    </a:p>
                  </a:txBody>
                  <a:tcPr/>
                </a:tc>
                <a:extLst>
                  <a:ext uri="{0D108BD9-81ED-4DB2-BD59-A6C34878D82A}">
                    <a16:rowId xmlns:a16="http://schemas.microsoft.com/office/drawing/2014/main" val="2741683695"/>
                  </a:ext>
                </a:extLst>
              </a:tr>
              <a:tr h="244387">
                <a:tc gridSpan="2">
                  <a:txBody>
                    <a:bodyPr/>
                    <a:lstStyle/>
                    <a:p>
                      <a:r>
                        <a:rPr lang="en-US" sz="1000" dirty="0"/>
                        <a:t>b</a:t>
                      </a:r>
                    </a:p>
                  </a:txBody>
                  <a:tcPr/>
                </a:tc>
                <a:tc hMerge="1">
                  <a:txBody>
                    <a:bodyPr/>
                    <a:lstStyle/>
                    <a:p>
                      <a:endParaRPr lang="en-US" dirty="0"/>
                    </a:p>
                  </a:txBody>
                  <a:tcPr/>
                </a:tc>
                <a:tc vMerge="1">
                  <a:txBody>
                    <a:bodyPr/>
                    <a:lstStyle/>
                    <a:p>
                      <a:endParaRPr lang="en-US" dirty="0"/>
                    </a:p>
                  </a:txBody>
                  <a:tcPr/>
                </a:tc>
                <a:tc gridSpan="2">
                  <a:txBody>
                    <a:bodyPr/>
                    <a:lstStyle/>
                    <a:p>
                      <a:r>
                        <a:rPr lang="en-US" sz="1000" dirty="0"/>
                        <a:t>b</a:t>
                      </a:r>
                    </a:p>
                  </a:txBody>
                  <a:tcPr/>
                </a:tc>
                <a:tc hMerge="1">
                  <a:txBody>
                    <a:bodyPr/>
                    <a:lstStyle/>
                    <a:p>
                      <a:endParaRPr lang="en-US" dirty="0"/>
                    </a:p>
                  </a:txBody>
                  <a:tcPr/>
                </a:tc>
                <a:extLst>
                  <a:ext uri="{0D108BD9-81ED-4DB2-BD59-A6C34878D82A}">
                    <a16:rowId xmlns:a16="http://schemas.microsoft.com/office/drawing/2014/main" val="173699134"/>
                  </a:ext>
                </a:extLst>
              </a:tr>
              <a:tr h="244387">
                <a:tc gridSpan="2">
                  <a:txBody>
                    <a:bodyPr/>
                    <a:lstStyle/>
                    <a:p>
                      <a:r>
                        <a:rPr lang="en-US" sz="1000" dirty="0"/>
                        <a:t>c</a:t>
                      </a:r>
                    </a:p>
                  </a:txBody>
                  <a:tcPr/>
                </a:tc>
                <a:tc hMerge="1">
                  <a:txBody>
                    <a:bodyPr/>
                    <a:lstStyle/>
                    <a:p>
                      <a:endParaRPr lang="en-US" dirty="0"/>
                    </a:p>
                  </a:txBody>
                  <a:tcPr/>
                </a:tc>
                <a:tc vMerge="1">
                  <a:txBody>
                    <a:bodyPr/>
                    <a:lstStyle/>
                    <a:p>
                      <a:endParaRPr lang="en-US" dirty="0"/>
                    </a:p>
                  </a:txBody>
                  <a:tcPr/>
                </a:tc>
                <a:tc gridSpan="2">
                  <a:txBody>
                    <a:bodyPr/>
                    <a:lstStyle/>
                    <a:p>
                      <a:r>
                        <a:rPr lang="en-US" sz="1000" dirty="0"/>
                        <a:t>c</a:t>
                      </a:r>
                    </a:p>
                  </a:txBody>
                  <a:tcPr/>
                </a:tc>
                <a:tc hMerge="1">
                  <a:txBody>
                    <a:bodyPr/>
                    <a:lstStyle/>
                    <a:p>
                      <a:endParaRPr lang="en-US" dirty="0"/>
                    </a:p>
                  </a:txBody>
                  <a:tcPr/>
                </a:tc>
                <a:extLst>
                  <a:ext uri="{0D108BD9-81ED-4DB2-BD59-A6C34878D82A}">
                    <a16:rowId xmlns:a16="http://schemas.microsoft.com/office/drawing/2014/main" val="2621307367"/>
                  </a:ext>
                </a:extLst>
              </a:tr>
              <a:tr h="244387">
                <a:tc gridSpan="2">
                  <a:txBody>
                    <a:bodyPr/>
                    <a:lstStyle/>
                    <a:p>
                      <a:r>
                        <a:rPr lang="en-US" sz="1000" dirty="0"/>
                        <a:t>d</a:t>
                      </a:r>
                    </a:p>
                  </a:txBody>
                  <a:tcPr/>
                </a:tc>
                <a:tc hMerge="1">
                  <a:txBody>
                    <a:bodyPr/>
                    <a:lstStyle/>
                    <a:p>
                      <a:endParaRPr lang="en-US" dirty="0"/>
                    </a:p>
                  </a:txBody>
                  <a:tcPr/>
                </a:tc>
                <a:tc vMerge="1">
                  <a:txBody>
                    <a:bodyPr/>
                    <a:lstStyle/>
                    <a:p>
                      <a:endParaRPr lang="en-US" dirty="0"/>
                    </a:p>
                  </a:txBody>
                  <a:tcPr/>
                </a:tc>
                <a:tc gridSpan="2">
                  <a:txBody>
                    <a:bodyPr/>
                    <a:lstStyle/>
                    <a:p>
                      <a:r>
                        <a:rPr lang="en-US" sz="1000" dirty="0"/>
                        <a:t>d</a:t>
                      </a:r>
                    </a:p>
                  </a:txBody>
                  <a:tcPr/>
                </a:tc>
                <a:tc hMerge="1">
                  <a:txBody>
                    <a:bodyPr/>
                    <a:lstStyle/>
                    <a:p>
                      <a:endParaRPr lang="en-US" dirty="0"/>
                    </a:p>
                  </a:txBody>
                  <a:tcPr/>
                </a:tc>
                <a:extLst>
                  <a:ext uri="{0D108BD9-81ED-4DB2-BD59-A6C34878D82A}">
                    <a16:rowId xmlns:a16="http://schemas.microsoft.com/office/drawing/2014/main" val="3736620917"/>
                  </a:ext>
                </a:extLst>
              </a:tr>
              <a:tr h="244387">
                <a:tc gridSpan="2">
                  <a:txBody>
                    <a:bodyPr/>
                    <a:lstStyle/>
                    <a:p>
                      <a:r>
                        <a:rPr lang="en-US" sz="1000" dirty="0"/>
                        <a:t>a</a:t>
                      </a:r>
                    </a:p>
                  </a:txBody>
                  <a:tcPr/>
                </a:tc>
                <a:tc hMerge="1">
                  <a:txBody>
                    <a:bodyPr/>
                    <a:lstStyle/>
                    <a:p>
                      <a:endParaRPr lang="en-US" sz="1000" dirty="0"/>
                    </a:p>
                  </a:txBody>
                  <a:tcPr/>
                </a:tc>
                <a:tc rowSpan="8">
                  <a:txBody>
                    <a:bodyPr/>
                    <a:lstStyle/>
                    <a:p>
                      <a:r>
                        <a:rPr lang="en-US" sz="1000" dirty="0"/>
                        <a:t>R2</a:t>
                      </a:r>
                    </a:p>
                  </a:txBody>
                  <a:tcPr/>
                </a:tc>
                <a:tc gridSpan="2">
                  <a:txBody>
                    <a:bodyPr/>
                    <a:lstStyle/>
                    <a:p>
                      <a:r>
                        <a:rPr lang="en-US" sz="1000" dirty="0"/>
                        <a:t>a</a:t>
                      </a:r>
                    </a:p>
                  </a:txBody>
                  <a:tcPr/>
                </a:tc>
                <a:tc hMerge="1">
                  <a:txBody>
                    <a:bodyPr/>
                    <a:lstStyle/>
                    <a:p>
                      <a:endParaRPr lang="en-US" sz="1000" dirty="0"/>
                    </a:p>
                  </a:txBody>
                  <a:tcPr/>
                </a:tc>
                <a:extLst>
                  <a:ext uri="{0D108BD9-81ED-4DB2-BD59-A6C34878D82A}">
                    <a16:rowId xmlns:a16="http://schemas.microsoft.com/office/drawing/2014/main" val="425185533"/>
                  </a:ext>
                </a:extLst>
              </a:tr>
              <a:tr h="244387">
                <a:tc gridSpan="2">
                  <a:txBody>
                    <a:bodyPr/>
                    <a:lstStyle/>
                    <a:p>
                      <a:r>
                        <a:rPr lang="en-US" sz="1000" dirty="0"/>
                        <a:t>b</a:t>
                      </a:r>
                    </a:p>
                  </a:txBody>
                  <a:tcPr/>
                </a:tc>
                <a:tc hMerge="1">
                  <a:txBody>
                    <a:bodyPr/>
                    <a:lstStyle/>
                    <a:p>
                      <a:endParaRPr lang="en-US" sz="1000" dirty="0"/>
                    </a:p>
                  </a:txBody>
                  <a:tcPr/>
                </a:tc>
                <a:tc vMerge="1">
                  <a:txBody>
                    <a:bodyPr/>
                    <a:lstStyle/>
                    <a:p>
                      <a:endParaRPr lang="en-US" dirty="0"/>
                    </a:p>
                  </a:txBody>
                  <a:tcPr/>
                </a:tc>
                <a:tc gridSpan="2">
                  <a:txBody>
                    <a:bodyPr/>
                    <a:lstStyle/>
                    <a:p>
                      <a:r>
                        <a:rPr lang="en-US" sz="1000" dirty="0"/>
                        <a:t>b</a:t>
                      </a:r>
                    </a:p>
                  </a:txBody>
                  <a:tcPr/>
                </a:tc>
                <a:tc hMerge="1">
                  <a:txBody>
                    <a:bodyPr/>
                    <a:lstStyle/>
                    <a:p>
                      <a:endParaRPr lang="en-US" sz="1000" dirty="0"/>
                    </a:p>
                  </a:txBody>
                  <a:tcPr/>
                </a:tc>
                <a:extLst>
                  <a:ext uri="{0D108BD9-81ED-4DB2-BD59-A6C34878D82A}">
                    <a16:rowId xmlns:a16="http://schemas.microsoft.com/office/drawing/2014/main" val="3173489085"/>
                  </a:ext>
                </a:extLst>
              </a:tr>
              <a:tr h="244387">
                <a:tc gridSpan="2">
                  <a:txBody>
                    <a:bodyPr/>
                    <a:lstStyle/>
                    <a:p>
                      <a:r>
                        <a:rPr lang="en-US" sz="1000" dirty="0"/>
                        <a:t>c</a:t>
                      </a:r>
                    </a:p>
                  </a:txBody>
                  <a:tcPr/>
                </a:tc>
                <a:tc hMerge="1">
                  <a:txBody>
                    <a:bodyPr/>
                    <a:lstStyle/>
                    <a:p>
                      <a:endParaRPr lang="en-US" sz="1000" dirty="0"/>
                    </a:p>
                  </a:txBody>
                  <a:tcPr/>
                </a:tc>
                <a:tc vMerge="1">
                  <a:txBody>
                    <a:bodyPr/>
                    <a:lstStyle/>
                    <a:p>
                      <a:endParaRPr lang="en-US" dirty="0"/>
                    </a:p>
                  </a:txBody>
                  <a:tcPr/>
                </a:tc>
                <a:tc gridSpan="2">
                  <a:txBody>
                    <a:bodyPr/>
                    <a:lstStyle/>
                    <a:p>
                      <a:r>
                        <a:rPr lang="en-US" sz="1000" dirty="0"/>
                        <a:t>c</a:t>
                      </a:r>
                    </a:p>
                  </a:txBody>
                  <a:tcPr/>
                </a:tc>
                <a:tc hMerge="1">
                  <a:txBody>
                    <a:bodyPr/>
                    <a:lstStyle/>
                    <a:p>
                      <a:endParaRPr lang="en-US" sz="1000" dirty="0"/>
                    </a:p>
                  </a:txBody>
                  <a:tcPr/>
                </a:tc>
                <a:extLst>
                  <a:ext uri="{0D108BD9-81ED-4DB2-BD59-A6C34878D82A}">
                    <a16:rowId xmlns:a16="http://schemas.microsoft.com/office/drawing/2014/main" val="1073381233"/>
                  </a:ext>
                </a:extLst>
              </a:tr>
              <a:tr h="244387">
                <a:tc gridSpan="2">
                  <a:txBody>
                    <a:bodyPr/>
                    <a:lstStyle/>
                    <a:p>
                      <a:r>
                        <a:rPr lang="en-US" sz="1000" dirty="0"/>
                        <a:t>d</a:t>
                      </a:r>
                    </a:p>
                  </a:txBody>
                  <a:tcPr/>
                </a:tc>
                <a:tc hMerge="1">
                  <a:txBody>
                    <a:bodyPr/>
                    <a:lstStyle/>
                    <a:p>
                      <a:endParaRPr lang="en-US" sz="1000" dirty="0"/>
                    </a:p>
                  </a:txBody>
                  <a:tcPr/>
                </a:tc>
                <a:tc vMerge="1">
                  <a:txBody>
                    <a:bodyPr/>
                    <a:lstStyle/>
                    <a:p>
                      <a:endParaRPr lang="en-US" dirty="0"/>
                    </a:p>
                  </a:txBody>
                  <a:tcPr/>
                </a:tc>
                <a:tc gridSpan="2">
                  <a:txBody>
                    <a:bodyPr/>
                    <a:lstStyle/>
                    <a:p>
                      <a:r>
                        <a:rPr lang="en-US" sz="1000" dirty="0"/>
                        <a:t>d</a:t>
                      </a:r>
                    </a:p>
                  </a:txBody>
                  <a:tcPr/>
                </a:tc>
                <a:tc hMerge="1">
                  <a:txBody>
                    <a:bodyPr/>
                    <a:lstStyle/>
                    <a:p>
                      <a:endParaRPr lang="en-US" sz="1000" dirty="0"/>
                    </a:p>
                  </a:txBody>
                  <a:tcPr/>
                </a:tc>
                <a:extLst>
                  <a:ext uri="{0D108BD9-81ED-4DB2-BD59-A6C34878D82A}">
                    <a16:rowId xmlns:a16="http://schemas.microsoft.com/office/drawing/2014/main" val="799381380"/>
                  </a:ext>
                </a:extLst>
              </a:tr>
              <a:tr h="244387">
                <a:tc>
                  <a:txBody>
                    <a:bodyPr/>
                    <a:lstStyle/>
                    <a:p>
                      <a:r>
                        <a:rPr lang="en-US" sz="1000" dirty="0"/>
                        <a:t>1</a:t>
                      </a:r>
                    </a:p>
                  </a:txBody>
                  <a:tcPr/>
                </a:tc>
                <a:tc rowSpan="4">
                  <a:txBody>
                    <a:bodyPr/>
                    <a:lstStyle/>
                    <a:p>
                      <a:r>
                        <a:rPr lang="en-US" sz="1000" dirty="0"/>
                        <a:t>e</a:t>
                      </a:r>
                    </a:p>
                  </a:txBody>
                  <a:tcPr/>
                </a:tc>
                <a:tc vMerge="1">
                  <a:txBody>
                    <a:bodyPr/>
                    <a:lstStyle/>
                    <a:p>
                      <a:endParaRPr lang="en-US" dirty="0"/>
                    </a:p>
                  </a:txBody>
                  <a:tcPr/>
                </a:tc>
                <a:tc>
                  <a:txBody>
                    <a:bodyPr/>
                    <a:lstStyle/>
                    <a:p>
                      <a:r>
                        <a:rPr lang="en-US" sz="1000" dirty="0"/>
                        <a:t>e</a:t>
                      </a:r>
                    </a:p>
                  </a:txBody>
                  <a:tcPr/>
                </a:tc>
                <a:tc>
                  <a:txBody>
                    <a:bodyPr/>
                    <a:lstStyle/>
                    <a:p>
                      <a:r>
                        <a:rPr lang="en-US" sz="1000" dirty="0"/>
                        <a:t>1</a:t>
                      </a:r>
                    </a:p>
                  </a:txBody>
                  <a:tcPr/>
                </a:tc>
                <a:extLst>
                  <a:ext uri="{0D108BD9-81ED-4DB2-BD59-A6C34878D82A}">
                    <a16:rowId xmlns:a16="http://schemas.microsoft.com/office/drawing/2014/main" val="2336557676"/>
                  </a:ext>
                </a:extLst>
              </a:tr>
              <a:tr h="244387">
                <a:tc>
                  <a:txBody>
                    <a:bodyPr/>
                    <a:lstStyle/>
                    <a:p>
                      <a:r>
                        <a:rPr lang="en-US" sz="1000" dirty="0"/>
                        <a:t>2</a:t>
                      </a:r>
                    </a:p>
                  </a:txBody>
                  <a:tcPr/>
                </a:tc>
                <a:tc vMerge="1">
                  <a:txBody>
                    <a:bodyPr/>
                    <a:lstStyle/>
                    <a:p>
                      <a:endParaRPr lang="en-US" sz="1000" dirty="0"/>
                    </a:p>
                  </a:txBody>
                  <a:tcPr/>
                </a:tc>
                <a:tc vMerge="1">
                  <a:txBody>
                    <a:bodyPr/>
                    <a:lstStyle/>
                    <a:p>
                      <a:endParaRPr lang="en-US"/>
                    </a:p>
                  </a:txBody>
                  <a:tcPr/>
                </a:tc>
                <a:tc>
                  <a:txBody>
                    <a:bodyPr/>
                    <a:lstStyle/>
                    <a:p>
                      <a:endParaRPr lang="en-US" dirty="0"/>
                    </a:p>
                  </a:txBody>
                  <a:tcPr/>
                </a:tc>
                <a:tc>
                  <a:txBody>
                    <a:bodyPr/>
                    <a:lstStyle/>
                    <a:p>
                      <a:r>
                        <a:rPr lang="en-US" sz="1000" dirty="0"/>
                        <a:t>2</a:t>
                      </a:r>
                    </a:p>
                  </a:txBody>
                  <a:tcPr/>
                </a:tc>
                <a:extLst>
                  <a:ext uri="{0D108BD9-81ED-4DB2-BD59-A6C34878D82A}">
                    <a16:rowId xmlns:a16="http://schemas.microsoft.com/office/drawing/2014/main" val="4083626479"/>
                  </a:ext>
                </a:extLst>
              </a:tr>
              <a:tr h="244387">
                <a:tc>
                  <a:txBody>
                    <a:bodyPr/>
                    <a:lstStyle/>
                    <a:p>
                      <a:r>
                        <a:rPr lang="en-US" sz="1000" dirty="0"/>
                        <a:t>3</a:t>
                      </a:r>
                    </a:p>
                  </a:txBody>
                  <a:tcPr/>
                </a:tc>
                <a:tc vMerge="1">
                  <a:txBody>
                    <a:bodyPr/>
                    <a:lstStyle/>
                    <a:p>
                      <a:endParaRPr lang="en-US" sz="1000" dirty="0"/>
                    </a:p>
                  </a:txBody>
                  <a:tcPr/>
                </a:tc>
                <a:tc vMerge="1">
                  <a:txBody>
                    <a:bodyPr/>
                    <a:lstStyle/>
                    <a:p>
                      <a:endParaRPr lang="en-US" dirty="0"/>
                    </a:p>
                  </a:txBody>
                  <a:tcPr/>
                </a:tc>
                <a:tc>
                  <a:txBody>
                    <a:bodyPr/>
                    <a:lstStyle/>
                    <a:p>
                      <a:endParaRPr lang="en-US" dirty="0"/>
                    </a:p>
                  </a:txBody>
                  <a:tcPr/>
                </a:tc>
                <a:tc>
                  <a:txBody>
                    <a:bodyPr/>
                    <a:lstStyle/>
                    <a:p>
                      <a:r>
                        <a:rPr lang="en-US" sz="1000" dirty="0"/>
                        <a:t>3</a:t>
                      </a:r>
                    </a:p>
                  </a:txBody>
                  <a:tcPr/>
                </a:tc>
                <a:extLst>
                  <a:ext uri="{0D108BD9-81ED-4DB2-BD59-A6C34878D82A}">
                    <a16:rowId xmlns:a16="http://schemas.microsoft.com/office/drawing/2014/main" val="1703999633"/>
                  </a:ext>
                </a:extLst>
              </a:tr>
              <a:tr h="244387">
                <a:tc>
                  <a:txBody>
                    <a:bodyPr/>
                    <a:lstStyle/>
                    <a:p>
                      <a:r>
                        <a:rPr lang="en-US" sz="1000" dirty="0"/>
                        <a:t>4</a:t>
                      </a:r>
                    </a:p>
                  </a:txBody>
                  <a:tcPr/>
                </a:tc>
                <a:tc vMerge="1">
                  <a:txBody>
                    <a:bodyPr/>
                    <a:lstStyle/>
                    <a:p>
                      <a:endParaRPr lang="en-US" sz="1000" dirty="0"/>
                    </a:p>
                  </a:txBody>
                  <a:tcPr/>
                </a:tc>
                <a:tc vMerge="1">
                  <a:txBody>
                    <a:bodyPr/>
                    <a:lstStyle/>
                    <a:p>
                      <a:endParaRPr lang="en-US" dirty="0"/>
                    </a:p>
                  </a:txBody>
                  <a:tcPr/>
                </a:tc>
                <a:tc>
                  <a:txBody>
                    <a:bodyPr/>
                    <a:lstStyle/>
                    <a:p>
                      <a:endParaRPr lang="en-US" dirty="0"/>
                    </a:p>
                  </a:txBody>
                  <a:tcPr/>
                </a:tc>
                <a:tc>
                  <a:txBody>
                    <a:bodyPr/>
                    <a:lstStyle/>
                    <a:p>
                      <a:r>
                        <a:rPr lang="en-US" sz="1000" dirty="0"/>
                        <a:t>4</a:t>
                      </a:r>
                    </a:p>
                  </a:txBody>
                  <a:tcPr/>
                </a:tc>
                <a:extLst>
                  <a:ext uri="{0D108BD9-81ED-4DB2-BD59-A6C34878D82A}">
                    <a16:rowId xmlns:a16="http://schemas.microsoft.com/office/drawing/2014/main" val="1582647492"/>
                  </a:ext>
                </a:extLst>
              </a:tr>
              <a:tr h="244387">
                <a:tc gridSpan="2">
                  <a:txBody>
                    <a:bodyPr/>
                    <a:lstStyle/>
                    <a:p>
                      <a:r>
                        <a:rPr lang="en-US" sz="1000" dirty="0"/>
                        <a:t>a</a:t>
                      </a:r>
                    </a:p>
                  </a:txBody>
                  <a:tcPr/>
                </a:tc>
                <a:tc hMerge="1">
                  <a:txBody>
                    <a:bodyPr/>
                    <a:lstStyle/>
                    <a:p>
                      <a:endParaRPr lang="en-US" sz="1000" dirty="0"/>
                    </a:p>
                  </a:txBody>
                  <a:tcPr/>
                </a:tc>
                <a:tc rowSpan="6">
                  <a:txBody>
                    <a:bodyPr/>
                    <a:lstStyle/>
                    <a:p>
                      <a:r>
                        <a:rPr lang="en-US" sz="1000" dirty="0"/>
                        <a:t>R3</a:t>
                      </a:r>
                    </a:p>
                  </a:txBody>
                  <a:tcPr/>
                </a:tc>
                <a:tc gridSpan="2">
                  <a:txBody>
                    <a:bodyPr/>
                    <a:lstStyle/>
                    <a:p>
                      <a:r>
                        <a:rPr lang="en-US" sz="1000" dirty="0"/>
                        <a:t>a</a:t>
                      </a:r>
                    </a:p>
                  </a:txBody>
                  <a:tcPr/>
                </a:tc>
                <a:tc hMerge="1">
                  <a:txBody>
                    <a:bodyPr/>
                    <a:lstStyle/>
                    <a:p>
                      <a:endParaRPr lang="en-US" sz="1000" dirty="0"/>
                    </a:p>
                  </a:txBody>
                  <a:tcPr/>
                </a:tc>
                <a:extLst>
                  <a:ext uri="{0D108BD9-81ED-4DB2-BD59-A6C34878D82A}">
                    <a16:rowId xmlns:a16="http://schemas.microsoft.com/office/drawing/2014/main" val="809417563"/>
                  </a:ext>
                </a:extLst>
              </a:tr>
              <a:tr h="244387">
                <a:tc gridSpan="2">
                  <a:txBody>
                    <a:bodyPr/>
                    <a:lstStyle/>
                    <a:p>
                      <a:r>
                        <a:rPr lang="en-US" sz="1000" dirty="0"/>
                        <a:t>b</a:t>
                      </a:r>
                    </a:p>
                  </a:txBody>
                  <a:tcPr/>
                </a:tc>
                <a:tc hMerge="1">
                  <a:txBody>
                    <a:bodyPr/>
                    <a:lstStyle/>
                    <a:p>
                      <a:endParaRPr lang="en-US" sz="1000" dirty="0"/>
                    </a:p>
                  </a:txBody>
                  <a:tcPr/>
                </a:tc>
                <a:tc vMerge="1">
                  <a:txBody>
                    <a:bodyPr/>
                    <a:lstStyle/>
                    <a:p>
                      <a:endParaRPr lang="en-US" sz="1000" dirty="0"/>
                    </a:p>
                  </a:txBody>
                  <a:tcPr/>
                </a:tc>
                <a:tc gridSpan="2">
                  <a:txBody>
                    <a:bodyPr/>
                    <a:lstStyle/>
                    <a:p>
                      <a:r>
                        <a:rPr lang="en-US" sz="1000" dirty="0"/>
                        <a:t>b</a:t>
                      </a:r>
                    </a:p>
                  </a:txBody>
                  <a:tcPr/>
                </a:tc>
                <a:tc hMerge="1">
                  <a:txBody>
                    <a:bodyPr/>
                    <a:lstStyle/>
                    <a:p>
                      <a:endParaRPr lang="en-US" sz="1000" dirty="0"/>
                    </a:p>
                  </a:txBody>
                  <a:tcPr/>
                </a:tc>
                <a:extLst>
                  <a:ext uri="{0D108BD9-81ED-4DB2-BD59-A6C34878D82A}">
                    <a16:rowId xmlns:a16="http://schemas.microsoft.com/office/drawing/2014/main" val="3637237235"/>
                  </a:ext>
                </a:extLst>
              </a:tr>
              <a:tr h="244387">
                <a:tc gridSpan="2">
                  <a:txBody>
                    <a:bodyPr/>
                    <a:lstStyle/>
                    <a:p>
                      <a:r>
                        <a:rPr lang="en-US" sz="1000" dirty="0"/>
                        <a:t>c</a:t>
                      </a:r>
                    </a:p>
                  </a:txBody>
                  <a:tcPr/>
                </a:tc>
                <a:tc hMerge="1">
                  <a:txBody>
                    <a:bodyPr/>
                    <a:lstStyle/>
                    <a:p>
                      <a:endParaRPr lang="en-US" sz="1000" dirty="0"/>
                    </a:p>
                  </a:txBody>
                  <a:tcPr/>
                </a:tc>
                <a:tc vMerge="1">
                  <a:txBody>
                    <a:bodyPr/>
                    <a:lstStyle/>
                    <a:p>
                      <a:endParaRPr lang="en-US" sz="1000" dirty="0"/>
                    </a:p>
                  </a:txBody>
                  <a:tcPr/>
                </a:tc>
                <a:tc gridSpan="2">
                  <a:txBody>
                    <a:bodyPr/>
                    <a:lstStyle/>
                    <a:p>
                      <a:r>
                        <a:rPr lang="en-US" sz="1000" dirty="0"/>
                        <a:t>c</a:t>
                      </a:r>
                    </a:p>
                  </a:txBody>
                  <a:tcPr/>
                </a:tc>
                <a:tc hMerge="1">
                  <a:txBody>
                    <a:bodyPr/>
                    <a:lstStyle/>
                    <a:p>
                      <a:endParaRPr lang="en-US" sz="1000" dirty="0"/>
                    </a:p>
                  </a:txBody>
                  <a:tcPr/>
                </a:tc>
                <a:extLst>
                  <a:ext uri="{0D108BD9-81ED-4DB2-BD59-A6C34878D82A}">
                    <a16:rowId xmlns:a16="http://schemas.microsoft.com/office/drawing/2014/main" val="3992686448"/>
                  </a:ext>
                </a:extLst>
              </a:tr>
              <a:tr h="244387">
                <a:tc gridSpan="2">
                  <a:txBody>
                    <a:bodyPr/>
                    <a:lstStyle/>
                    <a:p>
                      <a:r>
                        <a:rPr lang="en-US" sz="1000" dirty="0"/>
                        <a:t>d</a:t>
                      </a:r>
                    </a:p>
                  </a:txBody>
                  <a:tcPr/>
                </a:tc>
                <a:tc hMerge="1">
                  <a:txBody>
                    <a:bodyPr/>
                    <a:lstStyle/>
                    <a:p>
                      <a:endParaRPr lang="en-US" sz="1000" dirty="0"/>
                    </a:p>
                  </a:txBody>
                  <a:tcPr/>
                </a:tc>
                <a:tc vMerge="1">
                  <a:txBody>
                    <a:bodyPr/>
                    <a:lstStyle/>
                    <a:p>
                      <a:endParaRPr lang="en-US" sz="1000" dirty="0"/>
                    </a:p>
                  </a:txBody>
                  <a:tcPr/>
                </a:tc>
                <a:tc gridSpan="2">
                  <a:txBody>
                    <a:bodyPr/>
                    <a:lstStyle/>
                    <a:p>
                      <a:r>
                        <a:rPr lang="en-US" sz="1000" dirty="0"/>
                        <a:t>d</a:t>
                      </a:r>
                    </a:p>
                  </a:txBody>
                  <a:tcPr/>
                </a:tc>
                <a:tc hMerge="1">
                  <a:txBody>
                    <a:bodyPr/>
                    <a:lstStyle/>
                    <a:p>
                      <a:endParaRPr lang="en-US" sz="1000" dirty="0"/>
                    </a:p>
                  </a:txBody>
                  <a:tcPr/>
                </a:tc>
                <a:extLst>
                  <a:ext uri="{0D108BD9-81ED-4DB2-BD59-A6C34878D82A}">
                    <a16:rowId xmlns:a16="http://schemas.microsoft.com/office/drawing/2014/main" val="3891868199"/>
                  </a:ext>
                </a:extLst>
              </a:tr>
              <a:tr h="244387">
                <a:tc gridSpan="2">
                  <a:txBody>
                    <a:bodyPr/>
                    <a:lstStyle/>
                    <a:p>
                      <a:r>
                        <a:rPr lang="en-US" sz="1000" dirty="0"/>
                        <a:t>e</a:t>
                      </a:r>
                    </a:p>
                  </a:txBody>
                  <a:tcPr/>
                </a:tc>
                <a:tc hMerge="1">
                  <a:txBody>
                    <a:bodyPr/>
                    <a:lstStyle/>
                    <a:p>
                      <a:endParaRPr lang="en-US" sz="1000" dirty="0"/>
                    </a:p>
                  </a:txBody>
                  <a:tcPr/>
                </a:tc>
                <a:tc vMerge="1">
                  <a:txBody>
                    <a:bodyPr/>
                    <a:lstStyle/>
                    <a:p>
                      <a:endParaRPr lang="en-US" sz="1000" dirty="0"/>
                    </a:p>
                  </a:txBody>
                  <a:tcPr/>
                </a:tc>
                <a:tc gridSpan="2">
                  <a:txBody>
                    <a:bodyPr/>
                    <a:lstStyle/>
                    <a:p>
                      <a:r>
                        <a:rPr lang="en-US" sz="1000" dirty="0"/>
                        <a:t>e</a:t>
                      </a:r>
                    </a:p>
                  </a:txBody>
                  <a:tcPr/>
                </a:tc>
                <a:tc hMerge="1">
                  <a:txBody>
                    <a:bodyPr/>
                    <a:lstStyle/>
                    <a:p>
                      <a:endParaRPr lang="en-US" sz="1000" dirty="0"/>
                    </a:p>
                  </a:txBody>
                  <a:tcPr/>
                </a:tc>
                <a:extLst>
                  <a:ext uri="{0D108BD9-81ED-4DB2-BD59-A6C34878D82A}">
                    <a16:rowId xmlns:a16="http://schemas.microsoft.com/office/drawing/2014/main" val="2266640434"/>
                  </a:ext>
                </a:extLst>
              </a:tr>
              <a:tr h="244387">
                <a:tc gridSpan="2">
                  <a:txBody>
                    <a:bodyPr/>
                    <a:lstStyle/>
                    <a:p>
                      <a:r>
                        <a:rPr lang="en-US" sz="1000" dirty="0"/>
                        <a:t>f</a:t>
                      </a:r>
                    </a:p>
                  </a:txBody>
                  <a:tcPr/>
                </a:tc>
                <a:tc hMerge="1">
                  <a:txBody>
                    <a:bodyPr/>
                    <a:lstStyle/>
                    <a:p>
                      <a:endParaRPr lang="en-US" sz="1000" dirty="0"/>
                    </a:p>
                  </a:txBody>
                  <a:tcPr/>
                </a:tc>
                <a:tc vMerge="1">
                  <a:txBody>
                    <a:bodyPr/>
                    <a:lstStyle/>
                    <a:p>
                      <a:endParaRPr lang="en-US" sz="1000" dirty="0"/>
                    </a:p>
                  </a:txBody>
                  <a:tcPr/>
                </a:tc>
                <a:tc gridSpan="2">
                  <a:txBody>
                    <a:bodyPr/>
                    <a:lstStyle/>
                    <a:p>
                      <a:r>
                        <a:rPr lang="en-US" sz="1000" dirty="0"/>
                        <a:t>f</a:t>
                      </a:r>
                    </a:p>
                  </a:txBody>
                  <a:tcPr/>
                </a:tc>
                <a:tc hMerge="1">
                  <a:txBody>
                    <a:bodyPr/>
                    <a:lstStyle/>
                    <a:p>
                      <a:endParaRPr lang="en-US" sz="1000" dirty="0"/>
                    </a:p>
                  </a:txBody>
                  <a:tcPr/>
                </a:tc>
                <a:extLst>
                  <a:ext uri="{0D108BD9-81ED-4DB2-BD59-A6C34878D82A}">
                    <a16:rowId xmlns:a16="http://schemas.microsoft.com/office/drawing/2014/main" val="4254604562"/>
                  </a:ext>
                </a:extLst>
              </a:tr>
              <a:tr h="244387">
                <a:tc gridSpan="2">
                  <a:txBody>
                    <a:bodyPr/>
                    <a:lstStyle/>
                    <a:p>
                      <a:r>
                        <a:rPr lang="en-US" sz="1000" dirty="0"/>
                        <a:t>a</a:t>
                      </a:r>
                    </a:p>
                  </a:txBody>
                  <a:tcPr/>
                </a:tc>
                <a:tc hMerge="1">
                  <a:txBody>
                    <a:bodyPr/>
                    <a:lstStyle/>
                    <a:p>
                      <a:endParaRPr lang="en-US" sz="1000" dirty="0"/>
                    </a:p>
                  </a:txBody>
                  <a:tcPr/>
                </a:tc>
                <a:tc rowSpan="5">
                  <a:txBody>
                    <a:bodyPr/>
                    <a:lstStyle/>
                    <a:p>
                      <a:r>
                        <a:rPr lang="en-US" sz="1000" dirty="0"/>
                        <a:t>R4</a:t>
                      </a:r>
                    </a:p>
                  </a:txBody>
                  <a:tcPr/>
                </a:tc>
                <a:tc gridSpan="2">
                  <a:txBody>
                    <a:bodyPr/>
                    <a:lstStyle/>
                    <a:p>
                      <a:r>
                        <a:rPr lang="en-US" sz="1000" dirty="0"/>
                        <a:t>a</a:t>
                      </a:r>
                    </a:p>
                  </a:txBody>
                  <a:tcPr/>
                </a:tc>
                <a:tc hMerge="1">
                  <a:txBody>
                    <a:bodyPr/>
                    <a:lstStyle/>
                    <a:p>
                      <a:endParaRPr lang="en-US" sz="1000" dirty="0"/>
                    </a:p>
                  </a:txBody>
                  <a:tcPr/>
                </a:tc>
                <a:extLst>
                  <a:ext uri="{0D108BD9-81ED-4DB2-BD59-A6C34878D82A}">
                    <a16:rowId xmlns:a16="http://schemas.microsoft.com/office/drawing/2014/main" val="1555284389"/>
                  </a:ext>
                </a:extLst>
              </a:tr>
              <a:tr h="244387">
                <a:tc gridSpan="2">
                  <a:txBody>
                    <a:bodyPr/>
                    <a:lstStyle/>
                    <a:p>
                      <a:r>
                        <a:rPr lang="en-US" sz="1000" dirty="0"/>
                        <a:t>b</a:t>
                      </a:r>
                    </a:p>
                  </a:txBody>
                  <a:tcPr/>
                </a:tc>
                <a:tc hMerge="1">
                  <a:txBody>
                    <a:bodyPr/>
                    <a:lstStyle/>
                    <a:p>
                      <a:endParaRPr lang="en-US" sz="1000" dirty="0"/>
                    </a:p>
                  </a:txBody>
                  <a:tcPr/>
                </a:tc>
                <a:tc vMerge="1">
                  <a:txBody>
                    <a:bodyPr/>
                    <a:lstStyle/>
                    <a:p>
                      <a:endParaRPr lang="en-US" sz="1000" dirty="0"/>
                    </a:p>
                  </a:txBody>
                  <a:tcPr/>
                </a:tc>
                <a:tc gridSpan="2">
                  <a:txBody>
                    <a:bodyPr/>
                    <a:lstStyle/>
                    <a:p>
                      <a:r>
                        <a:rPr lang="en-US" sz="1000" dirty="0"/>
                        <a:t>b</a:t>
                      </a:r>
                    </a:p>
                  </a:txBody>
                  <a:tcPr/>
                </a:tc>
                <a:tc hMerge="1">
                  <a:txBody>
                    <a:bodyPr/>
                    <a:lstStyle/>
                    <a:p>
                      <a:endParaRPr lang="en-US" sz="1000" dirty="0"/>
                    </a:p>
                  </a:txBody>
                  <a:tcPr/>
                </a:tc>
                <a:extLst>
                  <a:ext uri="{0D108BD9-81ED-4DB2-BD59-A6C34878D82A}">
                    <a16:rowId xmlns:a16="http://schemas.microsoft.com/office/drawing/2014/main" val="2490655426"/>
                  </a:ext>
                </a:extLst>
              </a:tr>
              <a:tr h="244387">
                <a:tc gridSpan="2">
                  <a:txBody>
                    <a:bodyPr/>
                    <a:lstStyle/>
                    <a:p>
                      <a:r>
                        <a:rPr lang="en-US" sz="1000" dirty="0"/>
                        <a:t>c</a:t>
                      </a:r>
                    </a:p>
                  </a:txBody>
                  <a:tcPr/>
                </a:tc>
                <a:tc hMerge="1">
                  <a:txBody>
                    <a:bodyPr/>
                    <a:lstStyle/>
                    <a:p>
                      <a:endParaRPr lang="en-US" sz="1000" dirty="0"/>
                    </a:p>
                  </a:txBody>
                  <a:tcPr/>
                </a:tc>
                <a:tc vMerge="1">
                  <a:txBody>
                    <a:bodyPr/>
                    <a:lstStyle/>
                    <a:p>
                      <a:endParaRPr lang="en-US" sz="1000" dirty="0"/>
                    </a:p>
                  </a:txBody>
                  <a:tcPr/>
                </a:tc>
                <a:tc gridSpan="2">
                  <a:txBody>
                    <a:bodyPr/>
                    <a:lstStyle/>
                    <a:p>
                      <a:r>
                        <a:rPr lang="en-US" sz="1000" dirty="0"/>
                        <a:t>c</a:t>
                      </a:r>
                    </a:p>
                  </a:txBody>
                  <a:tcPr/>
                </a:tc>
                <a:tc hMerge="1">
                  <a:txBody>
                    <a:bodyPr/>
                    <a:lstStyle/>
                    <a:p>
                      <a:endParaRPr lang="en-US" sz="1000" dirty="0"/>
                    </a:p>
                  </a:txBody>
                  <a:tcPr/>
                </a:tc>
                <a:extLst>
                  <a:ext uri="{0D108BD9-81ED-4DB2-BD59-A6C34878D82A}">
                    <a16:rowId xmlns:a16="http://schemas.microsoft.com/office/drawing/2014/main" val="1164497547"/>
                  </a:ext>
                </a:extLst>
              </a:tr>
              <a:tr h="244387">
                <a:tc gridSpan="2">
                  <a:txBody>
                    <a:bodyPr/>
                    <a:lstStyle/>
                    <a:p>
                      <a:r>
                        <a:rPr lang="en-US" sz="1000" dirty="0"/>
                        <a:t>d</a:t>
                      </a:r>
                    </a:p>
                  </a:txBody>
                  <a:tcPr/>
                </a:tc>
                <a:tc hMerge="1">
                  <a:txBody>
                    <a:bodyPr/>
                    <a:lstStyle/>
                    <a:p>
                      <a:endParaRPr lang="en-US" sz="1000" dirty="0"/>
                    </a:p>
                  </a:txBody>
                  <a:tcPr/>
                </a:tc>
                <a:tc vMerge="1">
                  <a:txBody>
                    <a:bodyPr/>
                    <a:lstStyle/>
                    <a:p>
                      <a:endParaRPr lang="en-US" sz="1000" dirty="0"/>
                    </a:p>
                  </a:txBody>
                  <a:tcPr/>
                </a:tc>
                <a:tc gridSpan="2">
                  <a:txBody>
                    <a:bodyPr/>
                    <a:lstStyle/>
                    <a:p>
                      <a:r>
                        <a:rPr lang="en-US" sz="1000" dirty="0"/>
                        <a:t>d</a:t>
                      </a:r>
                    </a:p>
                  </a:txBody>
                  <a:tcPr/>
                </a:tc>
                <a:tc hMerge="1">
                  <a:txBody>
                    <a:bodyPr/>
                    <a:lstStyle/>
                    <a:p>
                      <a:endParaRPr lang="en-US" sz="1000" dirty="0"/>
                    </a:p>
                  </a:txBody>
                  <a:tcPr/>
                </a:tc>
                <a:extLst>
                  <a:ext uri="{0D108BD9-81ED-4DB2-BD59-A6C34878D82A}">
                    <a16:rowId xmlns:a16="http://schemas.microsoft.com/office/drawing/2014/main" val="2802954201"/>
                  </a:ext>
                </a:extLst>
              </a:tr>
              <a:tr h="244387">
                <a:tc gridSpan="2">
                  <a:txBody>
                    <a:bodyPr/>
                    <a:lstStyle/>
                    <a:p>
                      <a:r>
                        <a:rPr lang="en-US" sz="1000" dirty="0"/>
                        <a:t>e</a:t>
                      </a:r>
                    </a:p>
                  </a:txBody>
                  <a:tcPr/>
                </a:tc>
                <a:tc hMerge="1">
                  <a:txBody>
                    <a:bodyPr/>
                    <a:lstStyle/>
                    <a:p>
                      <a:endParaRPr lang="en-US" sz="1000" dirty="0"/>
                    </a:p>
                  </a:txBody>
                  <a:tcPr/>
                </a:tc>
                <a:tc vMerge="1">
                  <a:txBody>
                    <a:bodyPr/>
                    <a:lstStyle/>
                    <a:p>
                      <a:endParaRPr lang="en-US" sz="1000" dirty="0"/>
                    </a:p>
                  </a:txBody>
                  <a:tcPr/>
                </a:tc>
                <a:tc gridSpan="2">
                  <a:txBody>
                    <a:bodyPr/>
                    <a:lstStyle/>
                    <a:p>
                      <a:r>
                        <a:rPr lang="en-US" sz="1000" dirty="0"/>
                        <a:t>e</a:t>
                      </a:r>
                    </a:p>
                  </a:txBody>
                  <a:tcPr/>
                </a:tc>
                <a:tc hMerge="1">
                  <a:txBody>
                    <a:bodyPr/>
                    <a:lstStyle/>
                    <a:p>
                      <a:endParaRPr lang="en-US" sz="1000" dirty="0"/>
                    </a:p>
                  </a:txBody>
                  <a:tcPr/>
                </a:tc>
                <a:extLst>
                  <a:ext uri="{0D108BD9-81ED-4DB2-BD59-A6C34878D82A}">
                    <a16:rowId xmlns:a16="http://schemas.microsoft.com/office/drawing/2014/main" val="134808458"/>
                  </a:ext>
                </a:extLst>
              </a:tr>
            </a:tbl>
          </a:graphicData>
        </a:graphic>
      </p:graphicFrame>
      <p:sp>
        <p:nvSpPr>
          <p:cNvPr id="3" name="Slide Number Placeholder 2">
            <a:extLst>
              <a:ext uri="{FF2B5EF4-FFF2-40B4-BE49-F238E27FC236}">
                <a16:creationId xmlns:a16="http://schemas.microsoft.com/office/drawing/2014/main" id="{4131B326-1AF2-4209-B725-9DB5DB0A431A}"/>
              </a:ext>
            </a:extLst>
          </p:cNvPr>
          <p:cNvSpPr>
            <a:spLocks noGrp="1"/>
          </p:cNvSpPr>
          <p:nvPr>
            <p:ph type="sldNum" sz="quarter" idx="12"/>
          </p:nvPr>
        </p:nvSpPr>
        <p:spPr/>
        <p:txBody>
          <a:bodyPr/>
          <a:lstStyle/>
          <a:p>
            <a:fld id="{B71F4361-184A-4A08-BEA5-E95DD1806974}" type="slidenum">
              <a:rPr lang="en-US" smtClean="0"/>
              <a:t>25</a:t>
            </a:fld>
            <a:endParaRPr lang="en-US"/>
          </a:p>
        </p:txBody>
      </p:sp>
    </p:spTree>
    <p:extLst>
      <p:ext uri="{BB962C8B-B14F-4D97-AF65-F5344CB8AC3E}">
        <p14:creationId xmlns:p14="http://schemas.microsoft.com/office/powerpoint/2010/main" val="913971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1322-7963-4FD6-864B-3BFA30E67B56}"/>
              </a:ext>
            </a:extLst>
          </p:cNvPr>
          <p:cNvSpPr>
            <a:spLocks noGrp="1"/>
          </p:cNvSpPr>
          <p:nvPr>
            <p:ph type="title"/>
          </p:nvPr>
        </p:nvSpPr>
        <p:spPr/>
        <p:txBody>
          <a:bodyPr/>
          <a:lstStyle/>
          <a:p>
            <a:r>
              <a:rPr lang="en-US" dirty="0"/>
              <a:t>Motivating Example</a:t>
            </a:r>
          </a:p>
        </p:txBody>
      </p:sp>
      <p:sp>
        <p:nvSpPr>
          <p:cNvPr id="3" name="Content Placeholder 2">
            <a:extLst>
              <a:ext uri="{FF2B5EF4-FFF2-40B4-BE49-F238E27FC236}">
                <a16:creationId xmlns:a16="http://schemas.microsoft.com/office/drawing/2014/main" id="{95CF54C0-789E-4EA9-9909-D54AC1D9E32C}"/>
              </a:ext>
            </a:extLst>
          </p:cNvPr>
          <p:cNvSpPr>
            <a:spLocks noGrp="1"/>
          </p:cNvSpPr>
          <p:nvPr>
            <p:ph sz="half" idx="1"/>
          </p:nvPr>
        </p:nvSpPr>
        <p:spPr>
          <a:xfrm>
            <a:off x="838199" y="1825625"/>
            <a:ext cx="5181601" cy="4351338"/>
          </a:xfrm>
        </p:spPr>
        <p:txBody>
          <a:bodyPr numCol="1"/>
          <a:lstStyle/>
          <a:p>
            <a:r>
              <a:rPr lang="en-US" dirty="0"/>
              <a:t>Imagine “WOW”</a:t>
            </a:r>
          </a:p>
          <a:p>
            <a:pPr lvl="1"/>
            <a:r>
              <a:rPr lang="en-US" dirty="0"/>
              <a:t>What letters look like</a:t>
            </a:r>
          </a:p>
          <a:p>
            <a:pPr lvl="1"/>
            <a:r>
              <a:rPr lang="en-US" dirty="0"/>
              <a:t>Their order</a:t>
            </a:r>
          </a:p>
          <a:p>
            <a:pPr lvl="1"/>
            <a:r>
              <a:rPr lang="en-US" dirty="0"/>
              <a:t>Mental visualization</a:t>
            </a:r>
          </a:p>
          <a:p>
            <a:r>
              <a:rPr lang="en-US" dirty="0"/>
              <a:t>Turn it upside-down</a:t>
            </a:r>
          </a:p>
          <a:p>
            <a:pPr lvl="1"/>
            <a:r>
              <a:rPr lang="en-US" dirty="0"/>
              <a:t>Mental image to target</a:t>
            </a:r>
          </a:p>
          <a:p>
            <a:pPr lvl="1"/>
            <a:r>
              <a:rPr lang="en-US" dirty="0"/>
              <a:t>Knowledge of “turn it upside-down”</a:t>
            </a:r>
          </a:p>
          <a:p>
            <a:pPr lvl="1"/>
            <a:r>
              <a:rPr lang="en-US" dirty="0"/>
              <a:t>Ability to rotate/mirror mental image</a:t>
            </a:r>
          </a:p>
        </p:txBody>
      </p:sp>
      <p:sp>
        <p:nvSpPr>
          <p:cNvPr id="5" name="Content Placeholder 4">
            <a:extLst>
              <a:ext uri="{FF2B5EF4-FFF2-40B4-BE49-F238E27FC236}">
                <a16:creationId xmlns:a16="http://schemas.microsoft.com/office/drawing/2014/main" id="{8000E05D-2781-40BE-81B9-EDED79E420E4}"/>
              </a:ext>
            </a:extLst>
          </p:cNvPr>
          <p:cNvSpPr>
            <a:spLocks noGrp="1"/>
          </p:cNvSpPr>
          <p:nvPr>
            <p:ph sz="half" idx="2"/>
          </p:nvPr>
        </p:nvSpPr>
        <p:spPr/>
        <p:txBody>
          <a:bodyPr/>
          <a:lstStyle/>
          <a:p>
            <a:r>
              <a:rPr lang="en-US" dirty="0"/>
              <a:t>Parse “MOM”</a:t>
            </a:r>
          </a:p>
          <a:p>
            <a:pPr lvl="1"/>
            <a:r>
              <a:rPr lang="en-US" dirty="0"/>
              <a:t>Recognize letters</a:t>
            </a:r>
          </a:p>
          <a:p>
            <a:pPr lvl="1"/>
            <a:r>
              <a:rPr lang="en-US" dirty="0"/>
              <a:t>Get letter spatial relationship</a:t>
            </a:r>
          </a:p>
          <a:p>
            <a:pPr lvl="1"/>
            <a:r>
              <a:rPr lang="en-US" dirty="0"/>
              <a:t>Know letters make words</a:t>
            </a:r>
          </a:p>
          <a:p>
            <a:pPr lvl="1"/>
            <a:r>
              <a:rPr lang="en-US" dirty="0"/>
              <a:t>Know “MOM” is a word</a:t>
            </a:r>
          </a:p>
          <a:p>
            <a:r>
              <a:rPr lang="en-US" dirty="0"/>
              <a:t>Last time spouse seen</a:t>
            </a:r>
          </a:p>
          <a:p>
            <a:pPr lvl="1"/>
            <a:r>
              <a:rPr lang="en-US" dirty="0"/>
              <a:t>Know spouse of mom is dad</a:t>
            </a:r>
          </a:p>
          <a:p>
            <a:pPr lvl="1"/>
            <a:r>
              <a:rPr lang="en-US" dirty="0"/>
              <a:t>Have episodic recall retrievable by element</a:t>
            </a:r>
          </a:p>
        </p:txBody>
      </p:sp>
      <p:sp>
        <p:nvSpPr>
          <p:cNvPr id="4" name="Slide Number Placeholder 3">
            <a:extLst>
              <a:ext uri="{FF2B5EF4-FFF2-40B4-BE49-F238E27FC236}">
                <a16:creationId xmlns:a16="http://schemas.microsoft.com/office/drawing/2014/main" id="{6C66C1AD-B639-4FD0-849D-ACD49FF4C1EA}"/>
              </a:ext>
            </a:extLst>
          </p:cNvPr>
          <p:cNvSpPr>
            <a:spLocks noGrp="1"/>
          </p:cNvSpPr>
          <p:nvPr>
            <p:ph type="sldNum" sz="quarter" idx="12"/>
          </p:nvPr>
        </p:nvSpPr>
        <p:spPr/>
        <p:txBody>
          <a:bodyPr/>
          <a:lstStyle/>
          <a:p>
            <a:fld id="{B71F4361-184A-4A08-BEA5-E95DD1806974}" type="slidenum">
              <a:rPr lang="en-US" smtClean="0"/>
              <a:t>26</a:t>
            </a:fld>
            <a:endParaRPr lang="en-US"/>
          </a:p>
        </p:txBody>
      </p:sp>
    </p:spTree>
    <p:extLst>
      <p:ext uri="{BB962C8B-B14F-4D97-AF65-F5344CB8AC3E}">
        <p14:creationId xmlns:p14="http://schemas.microsoft.com/office/powerpoint/2010/main" val="3078132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8BED-B029-4C66-B86E-C75E290857F4}"/>
              </a:ext>
            </a:extLst>
          </p:cNvPr>
          <p:cNvSpPr>
            <a:spLocks noGrp="1"/>
          </p:cNvSpPr>
          <p:nvPr>
            <p:ph type="title"/>
          </p:nvPr>
        </p:nvSpPr>
        <p:spPr/>
        <p:txBody>
          <a:bodyPr/>
          <a:lstStyle/>
          <a:p>
            <a:r>
              <a:rPr lang="en-US" dirty="0"/>
              <a:t>Visual-Symbolic Integration</a:t>
            </a:r>
          </a:p>
        </p:txBody>
      </p:sp>
      <p:sp>
        <p:nvSpPr>
          <p:cNvPr id="3" name="Content Placeholder 2">
            <a:extLst>
              <a:ext uri="{FF2B5EF4-FFF2-40B4-BE49-F238E27FC236}">
                <a16:creationId xmlns:a16="http://schemas.microsoft.com/office/drawing/2014/main" id="{AB512763-6E17-47DF-A7F2-6957E8DD9F19}"/>
              </a:ext>
            </a:extLst>
          </p:cNvPr>
          <p:cNvSpPr>
            <a:spLocks noGrp="1"/>
          </p:cNvSpPr>
          <p:nvPr>
            <p:ph idx="1"/>
          </p:nvPr>
        </p:nvSpPr>
        <p:spPr/>
        <p:txBody>
          <a:bodyPr/>
          <a:lstStyle/>
          <a:p>
            <a:r>
              <a:rPr lang="en-US" dirty="0"/>
              <a:t>“Visual”</a:t>
            </a:r>
          </a:p>
          <a:p>
            <a:pPr lvl="1"/>
            <a:r>
              <a:rPr lang="en-US" dirty="0"/>
              <a:t>Ranges from “anything derived from vision” to “specifically the image-like representation received from vision”</a:t>
            </a:r>
          </a:p>
          <a:p>
            <a:pPr lvl="1"/>
            <a:r>
              <a:rPr lang="en-US" dirty="0"/>
              <a:t>here, means “image-like representations derived from vision”</a:t>
            </a:r>
          </a:p>
          <a:p>
            <a:r>
              <a:rPr lang="en-US" dirty="0"/>
              <a:t>“Symbolic”</a:t>
            </a:r>
          </a:p>
          <a:p>
            <a:pPr lvl="1"/>
            <a:r>
              <a:rPr lang="en-US" dirty="0"/>
              <a:t>Representations which encapsulate logical propositions and permit logical or relational operations</a:t>
            </a:r>
          </a:p>
          <a:p>
            <a:r>
              <a:rPr lang="en-US" dirty="0"/>
              <a:t>VSI:</a:t>
            </a:r>
          </a:p>
          <a:p>
            <a:pPr lvl="1"/>
            <a:r>
              <a:rPr lang="en-US" dirty="0"/>
              <a:t>Ability to use visual and symbolic representations (knowledge &amp; reasoning) in conjunction</a:t>
            </a:r>
          </a:p>
        </p:txBody>
      </p:sp>
      <p:sp>
        <p:nvSpPr>
          <p:cNvPr id="5" name="Slide Number Placeholder 4">
            <a:extLst>
              <a:ext uri="{FF2B5EF4-FFF2-40B4-BE49-F238E27FC236}">
                <a16:creationId xmlns:a16="http://schemas.microsoft.com/office/drawing/2014/main" id="{B7F5D343-2B18-4C55-857D-FC8C814D71CC}"/>
              </a:ext>
            </a:extLst>
          </p:cNvPr>
          <p:cNvSpPr>
            <a:spLocks noGrp="1"/>
          </p:cNvSpPr>
          <p:nvPr>
            <p:ph type="sldNum" sz="quarter" idx="12"/>
          </p:nvPr>
        </p:nvSpPr>
        <p:spPr/>
        <p:txBody>
          <a:bodyPr/>
          <a:lstStyle/>
          <a:p>
            <a:fld id="{B71F4361-184A-4A08-BEA5-E95DD1806974}" type="slidenum">
              <a:rPr lang="en-US" smtClean="0"/>
              <a:t>27</a:t>
            </a:fld>
            <a:endParaRPr lang="en-US"/>
          </a:p>
        </p:txBody>
      </p:sp>
    </p:spTree>
    <p:extLst>
      <p:ext uri="{BB962C8B-B14F-4D97-AF65-F5344CB8AC3E}">
        <p14:creationId xmlns:p14="http://schemas.microsoft.com/office/powerpoint/2010/main" val="3873361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11AF-F39B-4338-86E6-69E5AAD7DEB7}"/>
              </a:ext>
            </a:extLst>
          </p:cNvPr>
          <p:cNvSpPr>
            <a:spLocks noGrp="1"/>
          </p:cNvSpPr>
          <p:nvPr>
            <p:ph type="title"/>
          </p:nvPr>
        </p:nvSpPr>
        <p:spPr/>
        <p:txBody>
          <a:bodyPr/>
          <a:lstStyle/>
          <a:p>
            <a:r>
              <a:rPr lang="en-US" dirty="0"/>
              <a:t>Cognitive architectures</a:t>
            </a:r>
          </a:p>
        </p:txBody>
      </p:sp>
      <p:sp>
        <p:nvSpPr>
          <p:cNvPr id="3" name="Content Placeholder 2">
            <a:extLst>
              <a:ext uri="{FF2B5EF4-FFF2-40B4-BE49-F238E27FC236}">
                <a16:creationId xmlns:a16="http://schemas.microsoft.com/office/drawing/2014/main" id="{076305F5-211B-4874-A9D9-C331648E2416}"/>
              </a:ext>
            </a:extLst>
          </p:cNvPr>
          <p:cNvSpPr>
            <a:spLocks noGrp="1"/>
          </p:cNvSpPr>
          <p:nvPr>
            <p:ph idx="1"/>
          </p:nvPr>
        </p:nvSpPr>
        <p:spPr>
          <a:xfrm>
            <a:off x="838200" y="1825625"/>
            <a:ext cx="5588726" cy="4351338"/>
          </a:xfrm>
        </p:spPr>
        <p:txBody>
          <a:bodyPr/>
          <a:lstStyle/>
          <a:p>
            <a:r>
              <a:rPr lang="en-US" dirty="0"/>
              <a:t>Overarching goal: design a blueprint for cognition</a:t>
            </a:r>
          </a:p>
          <a:p>
            <a:r>
              <a:rPr lang="en-US" dirty="0"/>
              <a:t>Establish what are the necessary components and interactions for an intelligent agent?</a:t>
            </a:r>
          </a:p>
          <a:p>
            <a:pPr lvl="1"/>
            <a:r>
              <a:rPr lang="en-US" dirty="0"/>
              <a:t>Make commitments! </a:t>
            </a:r>
          </a:p>
          <a:p>
            <a:r>
              <a:rPr lang="en-US" dirty="0"/>
              <a:t>Implement agents in the CA, test what it can do, adjust CA</a:t>
            </a:r>
          </a:p>
          <a:p>
            <a:r>
              <a:rPr lang="en-US" dirty="0"/>
              <a:t>Ideal for testing how parts of cognition (e.g., vision!) interact</a:t>
            </a:r>
          </a:p>
        </p:txBody>
      </p:sp>
      <p:sp>
        <p:nvSpPr>
          <p:cNvPr id="5" name="Slide Number Placeholder 4">
            <a:extLst>
              <a:ext uri="{FF2B5EF4-FFF2-40B4-BE49-F238E27FC236}">
                <a16:creationId xmlns:a16="http://schemas.microsoft.com/office/drawing/2014/main" id="{A9E1D95C-A202-4206-81B3-07F169059154}"/>
              </a:ext>
            </a:extLst>
          </p:cNvPr>
          <p:cNvSpPr>
            <a:spLocks noGrp="1"/>
          </p:cNvSpPr>
          <p:nvPr>
            <p:ph type="sldNum" sz="quarter" idx="12"/>
          </p:nvPr>
        </p:nvSpPr>
        <p:spPr/>
        <p:txBody>
          <a:bodyPr/>
          <a:lstStyle/>
          <a:p>
            <a:fld id="{B71F4361-184A-4A08-BEA5-E95DD1806974}" type="slidenum">
              <a:rPr lang="en-US" smtClean="0"/>
              <a:t>28</a:t>
            </a:fld>
            <a:endParaRPr lang="en-US"/>
          </a:p>
        </p:txBody>
      </p:sp>
      <p:sp>
        <p:nvSpPr>
          <p:cNvPr id="6" name="Rectangle 5">
            <a:extLst>
              <a:ext uri="{FF2B5EF4-FFF2-40B4-BE49-F238E27FC236}">
                <a16:creationId xmlns:a16="http://schemas.microsoft.com/office/drawing/2014/main" id="{51E7BE94-809E-45AD-80CB-4031F0EC0DED}"/>
              </a:ext>
            </a:extLst>
          </p:cNvPr>
          <p:cNvSpPr/>
          <p:nvPr/>
        </p:nvSpPr>
        <p:spPr>
          <a:xfrm>
            <a:off x="7741920" y="3189465"/>
            <a:ext cx="1645920" cy="731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Long-term memory</a:t>
            </a:r>
          </a:p>
        </p:txBody>
      </p:sp>
      <p:sp>
        <p:nvSpPr>
          <p:cNvPr id="8" name="Rectangle 7">
            <a:extLst>
              <a:ext uri="{FF2B5EF4-FFF2-40B4-BE49-F238E27FC236}">
                <a16:creationId xmlns:a16="http://schemas.microsoft.com/office/drawing/2014/main" id="{BA0A41BD-3F19-444F-A6BC-159D8065BD47}"/>
              </a:ext>
            </a:extLst>
          </p:cNvPr>
          <p:cNvSpPr/>
          <p:nvPr/>
        </p:nvSpPr>
        <p:spPr>
          <a:xfrm>
            <a:off x="9387840" y="4157403"/>
            <a:ext cx="1645920" cy="731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Perception</a:t>
            </a:r>
          </a:p>
        </p:txBody>
      </p:sp>
      <p:sp>
        <p:nvSpPr>
          <p:cNvPr id="9" name="Rectangle 8">
            <a:extLst>
              <a:ext uri="{FF2B5EF4-FFF2-40B4-BE49-F238E27FC236}">
                <a16:creationId xmlns:a16="http://schemas.microsoft.com/office/drawing/2014/main" id="{5DA5ED51-BE2F-464A-A3C5-57C9E732B7F3}"/>
              </a:ext>
            </a:extLst>
          </p:cNvPr>
          <p:cNvSpPr/>
          <p:nvPr/>
        </p:nvSpPr>
        <p:spPr>
          <a:xfrm>
            <a:off x="8564878" y="1248520"/>
            <a:ext cx="1645920" cy="731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Effect on world</a:t>
            </a:r>
          </a:p>
        </p:txBody>
      </p:sp>
      <p:sp>
        <p:nvSpPr>
          <p:cNvPr id="11" name="Rectangle 10">
            <a:extLst>
              <a:ext uri="{FF2B5EF4-FFF2-40B4-BE49-F238E27FC236}">
                <a16:creationId xmlns:a16="http://schemas.microsoft.com/office/drawing/2014/main" id="{E558EBB6-2B00-4000-8683-1919C921B16A}"/>
              </a:ext>
            </a:extLst>
          </p:cNvPr>
          <p:cNvSpPr/>
          <p:nvPr/>
        </p:nvSpPr>
        <p:spPr>
          <a:xfrm>
            <a:off x="7741919" y="3920985"/>
            <a:ext cx="3291839" cy="2335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Learning</a:t>
            </a:r>
          </a:p>
        </p:txBody>
      </p:sp>
      <p:sp>
        <p:nvSpPr>
          <p:cNvPr id="12" name="Rectangle 11">
            <a:extLst>
              <a:ext uri="{FF2B5EF4-FFF2-40B4-BE49-F238E27FC236}">
                <a16:creationId xmlns:a16="http://schemas.microsoft.com/office/drawing/2014/main" id="{20A3E910-A613-4BD4-A40B-A829D9C84C0E}"/>
              </a:ext>
            </a:extLst>
          </p:cNvPr>
          <p:cNvSpPr/>
          <p:nvPr/>
        </p:nvSpPr>
        <p:spPr>
          <a:xfrm>
            <a:off x="8564878" y="1985109"/>
            <a:ext cx="1645920" cy="2335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Acting</a:t>
            </a:r>
          </a:p>
        </p:txBody>
      </p:sp>
      <p:sp>
        <p:nvSpPr>
          <p:cNvPr id="13" name="Rectangle 12">
            <a:extLst>
              <a:ext uri="{FF2B5EF4-FFF2-40B4-BE49-F238E27FC236}">
                <a16:creationId xmlns:a16="http://schemas.microsoft.com/office/drawing/2014/main" id="{979407D6-5B86-45C1-AAFB-2B0F3B1A01A4}"/>
              </a:ext>
            </a:extLst>
          </p:cNvPr>
          <p:cNvSpPr/>
          <p:nvPr/>
        </p:nvSpPr>
        <p:spPr>
          <a:xfrm>
            <a:off x="7741920" y="4157403"/>
            <a:ext cx="1645920" cy="731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Goals</a:t>
            </a:r>
          </a:p>
        </p:txBody>
      </p:sp>
      <p:sp>
        <p:nvSpPr>
          <p:cNvPr id="4" name="Rectangle 3">
            <a:extLst>
              <a:ext uri="{FF2B5EF4-FFF2-40B4-BE49-F238E27FC236}">
                <a16:creationId xmlns:a16="http://schemas.microsoft.com/office/drawing/2014/main" id="{72D0F9D0-EF4E-4FFA-A053-179E9D1ED3F4}"/>
              </a:ext>
            </a:extLst>
          </p:cNvPr>
          <p:cNvSpPr/>
          <p:nvPr/>
        </p:nvSpPr>
        <p:spPr>
          <a:xfrm>
            <a:off x="9387840" y="3189465"/>
            <a:ext cx="1645920" cy="731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Short-term Memory</a:t>
            </a:r>
          </a:p>
        </p:txBody>
      </p:sp>
      <p:sp>
        <p:nvSpPr>
          <p:cNvPr id="10" name="Rectangle 9">
            <a:extLst>
              <a:ext uri="{FF2B5EF4-FFF2-40B4-BE49-F238E27FC236}">
                <a16:creationId xmlns:a16="http://schemas.microsoft.com/office/drawing/2014/main" id="{59551A11-335D-4559-A0EF-712210D658B6}"/>
              </a:ext>
            </a:extLst>
          </p:cNvPr>
          <p:cNvSpPr/>
          <p:nvPr/>
        </p:nvSpPr>
        <p:spPr>
          <a:xfrm>
            <a:off x="8564878" y="2951320"/>
            <a:ext cx="1645920" cy="2335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Planning</a:t>
            </a:r>
          </a:p>
        </p:txBody>
      </p:sp>
      <p:sp>
        <p:nvSpPr>
          <p:cNvPr id="14" name="Rectangle 13">
            <a:extLst>
              <a:ext uri="{FF2B5EF4-FFF2-40B4-BE49-F238E27FC236}">
                <a16:creationId xmlns:a16="http://schemas.microsoft.com/office/drawing/2014/main" id="{720725F5-31B8-44C1-94B0-927C59832703}"/>
              </a:ext>
            </a:extLst>
          </p:cNvPr>
          <p:cNvSpPr/>
          <p:nvPr/>
        </p:nvSpPr>
        <p:spPr>
          <a:xfrm>
            <a:off x="8564878" y="2221527"/>
            <a:ext cx="1645920" cy="7315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Decisions</a:t>
            </a:r>
          </a:p>
        </p:txBody>
      </p:sp>
    </p:spTree>
    <p:extLst>
      <p:ext uri="{BB962C8B-B14F-4D97-AF65-F5344CB8AC3E}">
        <p14:creationId xmlns:p14="http://schemas.microsoft.com/office/powerpoint/2010/main" val="3890983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9D80C9EF-3CC6-4ECC-9C2D-9D0396C96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CFD825-DCF6-4202-A352-F8F73ACB1ED5}"/>
              </a:ext>
            </a:extLst>
          </p:cNvPr>
          <p:cNvSpPr>
            <a:spLocks noGrp="1"/>
          </p:cNvSpPr>
          <p:nvPr>
            <p:ph type="title"/>
          </p:nvPr>
        </p:nvSpPr>
        <p:spPr>
          <a:xfrm>
            <a:off x="795528" y="386930"/>
            <a:ext cx="10141799" cy="1300554"/>
          </a:xfrm>
        </p:spPr>
        <p:txBody>
          <a:bodyPr anchor="b">
            <a:normAutofit/>
          </a:bodyPr>
          <a:lstStyle/>
          <a:p>
            <a:r>
              <a:rPr lang="en-US" sz="4800"/>
              <a:t>Background: Soar</a:t>
            </a:r>
          </a:p>
        </p:txBody>
      </p:sp>
      <p:sp>
        <p:nvSpPr>
          <p:cNvPr id="69" name="Rectangle 68">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black, meter&#10;&#10;Description automatically generated">
            <a:extLst>
              <a:ext uri="{FF2B5EF4-FFF2-40B4-BE49-F238E27FC236}">
                <a16:creationId xmlns:a16="http://schemas.microsoft.com/office/drawing/2014/main" id="{47F85043-A769-4B34-8C12-0309CC394495}"/>
              </a:ext>
            </a:extLst>
          </p:cNvPr>
          <p:cNvPicPr>
            <a:picLocks noChangeAspect="1"/>
          </p:cNvPicPr>
          <p:nvPr/>
        </p:nvPicPr>
        <p:blipFill rotWithShape="1">
          <a:blip r:embed="rId2">
            <a:extLst>
              <a:ext uri="{28A0092B-C50C-407E-A947-70E740481C1C}">
                <a14:useLocalDpi xmlns:a14="http://schemas.microsoft.com/office/drawing/2010/main" val="0"/>
              </a:ext>
            </a:extLst>
          </a:blip>
          <a:srcRect t="-1278" r="2" b="6295"/>
          <a:stretch/>
        </p:blipFill>
        <p:spPr>
          <a:xfrm>
            <a:off x="635295" y="2203079"/>
            <a:ext cx="5150277" cy="4035880"/>
          </a:xfrm>
          <a:prstGeom prst="rect">
            <a:avLst/>
          </a:prstGeom>
        </p:spPr>
      </p:pic>
      <p:sp>
        <p:nvSpPr>
          <p:cNvPr id="3" name="Content Placeholder 2">
            <a:extLst>
              <a:ext uri="{FF2B5EF4-FFF2-40B4-BE49-F238E27FC236}">
                <a16:creationId xmlns:a16="http://schemas.microsoft.com/office/drawing/2014/main" id="{F37596FA-9BBE-42F6-AA55-9C2C06777E3A}"/>
              </a:ext>
            </a:extLst>
          </p:cNvPr>
          <p:cNvSpPr>
            <a:spLocks noGrp="1"/>
          </p:cNvSpPr>
          <p:nvPr>
            <p:ph idx="1"/>
          </p:nvPr>
        </p:nvSpPr>
        <p:spPr>
          <a:xfrm>
            <a:off x="6406429" y="2599509"/>
            <a:ext cx="4530898" cy="3639450"/>
          </a:xfrm>
        </p:spPr>
        <p:txBody>
          <a:bodyPr anchor="ctr">
            <a:noAutofit/>
          </a:bodyPr>
          <a:lstStyle/>
          <a:p>
            <a:r>
              <a:rPr lang="en-US" sz="1800" dirty="0"/>
              <a:t>A </a:t>
            </a:r>
            <a:r>
              <a:rPr lang="en-US" sz="1800" i="1" dirty="0"/>
              <a:t>cognitive architecture</a:t>
            </a:r>
            <a:r>
              <a:rPr lang="en-US" sz="1800" dirty="0"/>
              <a:t>, tries to emulate cognition in general (not specifically human!)</a:t>
            </a:r>
          </a:p>
          <a:p>
            <a:r>
              <a:rPr lang="en-US" sz="1800" dirty="0"/>
              <a:t>Core memories: working memory, procedural memory</a:t>
            </a:r>
          </a:p>
          <a:p>
            <a:r>
              <a:rPr lang="en-US" sz="1800" dirty="0"/>
              <a:t>Reasoning mechanisms</a:t>
            </a:r>
          </a:p>
          <a:p>
            <a:pPr lvl="1"/>
            <a:r>
              <a:rPr lang="en-US" sz="1800" dirty="0"/>
              <a:t>Atomic: procedural rules</a:t>
            </a:r>
          </a:p>
          <a:p>
            <a:pPr lvl="1"/>
            <a:r>
              <a:rPr lang="en-US" sz="1800" dirty="0"/>
              <a:t>Complex: operators, Soar Cycle</a:t>
            </a:r>
          </a:p>
          <a:p>
            <a:r>
              <a:rPr lang="en-US" sz="1800" dirty="0"/>
              <a:t>Declarative long-term memories: </a:t>
            </a:r>
          </a:p>
          <a:p>
            <a:pPr lvl="1"/>
            <a:r>
              <a:rPr lang="en-US" sz="1800" dirty="0" err="1"/>
              <a:t>EpMem</a:t>
            </a:r>
            <a:endParaRPr lang="en-US" sz="1800" dirty="0"/>
          </a:p>
          <a:p>
            <a:pPr lvl="1"/>
            <a:r>
              <a:rPr lang="en-US" sz="1800" dirty="0" err="1"/>
              <a:t>Smem</a:t>
            </a:r>
            <a:endParaRPr lang="en-US" sz="1800" dirty="0"/>
          </a:p>
          <a:p>
            <a:r>
              <a:rPr lang="en-US" sz="1800" dirty="0"/>
              <a:t>All knowledge represented symbolically</a:t>
            </a:r>
          </a:p>
        </p:txBody>
      </p:sp>
      <p:sp>
        <p:nvSpPr>
          <p:cNvPr id="73" name="Rectangle 72">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6E5F299-283B-4A18-8619-E9A6766A315B}"/>
              </a:ext>
            </a:extLst>
          </p:cNvPr>
          <p:cNvSpPr>
            <a:spLocks noGrp="1"/>
          </p:cNvSpPr>
          <p:nvPr>
            <p:ph type="sldNum" sz="quarter" idx="12"/>
          </p:nvPr>
        </p:nvSpPr>
        <p:spPr/>
        <p:txBody>
          <a:bodyPr/>
          <a:lstStyle/>
          <a:p>
            <a:fld id="{B71F4361-184A-4A08-BEA5-E95DD1806974}" type="slidenum">
              <a:rPr lang="en-US" smtClean="0"/>
              <a:t>29</a:t>
            </a:fld>
            <a:endParaRPr lang="en-US"/>
          </a:p>
        </p:txBody>
      </p:sp>
    </p:spTree>
    <p:extLst>
      <p:ext uri="{BB962C8B-B14F-4D97-AF65-F5344CB8AC3E}">
        <p14:creationId xmlns:p14="http://schemas.microsoft.com/office/powerpoint/2010/main" val="1054644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16DEC-39EB-493B-BAC6-D3E47DA0E135}"/>
              </a:ext>
            </a:extLst>
          </p:cNvPr>
          <p:cNvSpPr>
            <a:spLocks noGrp="1"/>
          </p:cNvSpPr>
          <p:nvPr>
            <p:ph type="title"/>
          </p:nvPr>
        </p:nvSpPr>
        <p:spPr/>
        <p:txBody>
          <a:bodyPr/>
          <a:lstStyle/>
          <a:p>
            <a:r>
              <a:rPr lang="en-US" dirty="0"/>
              <a:t>What’s Missing in Cognitive Architectures</a:t>
            </a:r>
          </a:p>
        </p:txBody>
      </p:sp>
      <p:sp>
        <p:nvSpPr>
          <p:cNvPr id="3" name="Content Placeholder 2">
            <a:extLst>
              <a:ext uri="{FF2B5EF4-FFF2-40B4-BE49-F238E27FC236}">
                <a16:creationId xmlns:a16="http://schemas.microsoft.com/office/drawing/2014/main" id="{1F683E2C-E369-484E-8F0F-C844EF51EDA9}"/>
              </a:ext>
            </a:extLst>
          </p:cNvPr>
          <p:cNvSpPr>
            <a:spLocks noGrp="1"/>
          </p:cNvSpPr>
          <p:nvPr>
            <p:ph idx="1"/>
          </p:nvPr>
        </p:nvSpPr>
        <p:spPr/>
        <p:txBody>
          <a:bodyPr/>
          <a:lstStyle/>
          <a:p>
            <a:r>
              <a:rPr lang="en-US" dirty="0"/>
              <a:t>Integration of vision-based reasoning and symbolic reasoning</a:t>
            </a:r>
          </a:p>
          <a:p>
            <a:pPr lvl="1"/>
            <a:r>
              <a:rPr lang="en-US" dirty="0"/>
              <a:t>Bidirectional processing between vision and symbolic representations</a:t>
            </a:r>
          </a:p>
          <a:p>
            <a:r>
              <a:rPr lang="en-US" dirty="0"/>
              <a:t>Specifically: </a:t>
            </a:r>
          </a:p>
          <a:p>
            <a:pPr lvl="1"/>
            <a:r>
              <a:rPr lang="en-US" dirty="0"/>
              <a:t>Compositional reasoning over image-based representations controlled by symbolic knowledge</a:t>
            </a:r>
          </a:p>
          <a:p>
            <a:pPr lvl="1"/>
            <a:r>
              <a:rPr lang="en-US" dirty="0"/>
              <a:t>Long-term visual knowledge/memory and associations with symbolic knowledge/memory</a:t>
            </a:r>
          </a:p>
          <a:p>
            <a:endParaRPr lang="en-US" dirty="0"/>
          </a:p>
        </p:txBody>
      </p:sp>
      <p:sp>
        <p:nvSpPr>
          <p:cNvPr id="4" name="Slide Number Placeholder 3">
            <a:extLst>
              <a:ext uri="{FF2B5EF4-FFF2-40B4-BE49-F238E27FC236}">
                <a16:creationId xmlns:a16="http://schemas.microsoft.com/office/drawing/2014/main" id="{BA23D6DD-8A6E-426A-92FF-E1EF6D226164}"/>
              </a:ext>
            </a:extLst>
          </p:cNvPr>
          <p:cNvSpPr>
            <a:spLocks noGrp="1"/>
          </p:cNvSpPr>
          <p:nvPr>
            <p:ph type="sldNum" sz="quarter" idx="12"/>
          </p:nvPr>
        </p:nvSpPr>
        <p:spPr/>
        <p:txBody>
          <a:bodyPr/>
          <a:lstStyle/>
          <a:p>
            <a:fld id="{B71F4361-184A-4A08-BEA5-E95DD1806974}" type="slidenum">
              <a:rPr lang="en-US" smtClean="0"/>
              <a:t>3</a:t>
            </a:fld>
            <a:endParaRPr lang="en-US"/>
          </a:p>
        </p:txBody>
      </p:sp>
    </p:spTree>
    <p:extLst>
      <p:ext uri="{BB962C8B-B14F-4D97-AF65-F5344CB8AC3E}">
        <p14:creationId xmlns:p14="http://schemas.microsoft.com/office/powerpoint/2010/main" val="469057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5A03-784C-4D2C-95A6-EB388D40476F}"/>
              </a:ext>
            </a:extLst>
          </p:cNvPr>
          <p:cNvSpPr>
            <a:spLocks noGrp="1"/>
          </p:cNvSpPr>
          <p:nvPr>
            <p:ph type="title"/>
          </p:nvPr>
        </p:nvSpPr>
        <p:spPr>
          <a:xfrm>
            <a:off x="802037" y="574004"/>
            <a:ext cx="10515600" cy="1325563"/>
          </a:xfrm>
        </p:spPr>
        <p:txBody>
          <a:bodyPr/>
          <a:lstStyle/>
          <a:p>
            <a:r>
              <a:rPr lang="en-US" dirty="0"/>
              <a:t>Motivating Example</a:t>
            </a:r>
          </a:p>
        </p:txBody>
      </p:sp>
      <p:sp>
        <p:nvSpPr>
          <p:cNvPr id="4" name="Slide Number Placeholder 3">
            <a:extLst>
              <a:ext uri="{FF2B5EF4-FFF2-40B4-BE49-F238E27FC236}">
                <a16:creationId xmlns:a16="http://schemas.microsoft.com/office/drawing/2014/main" id="{014D131F-CE1F-4ED7-B6DF-48549E1D4281}"/>
              </a:ext>
            </a:extLst>
          </p:cNvPr>
          <p:cNvSpPr>
            <a:spLocks noGrp="1"/>
          </p:cNvSpPr>
          <p:nvPr>
            <p:ph type="sldNum" sz="quarter" idx="12"/>
          </p:nvPr>
        </p:nvSpPr>
        <p:spPr/>
        <p:txBody>
          <a:bodyPr/>
          <a:lstStyle/>
          <a:p>
            <a:fld id="{B71F4361-184A-4A08-BEA5-E95DD1806974}" type="slidenum">
              <a:rPr lang="en-US" smtClean="0"/>
              <a:t>30</a:t>
            </a:fld>
            <a:endParaRPr lang="en-US"/>
          </a:p>
        </p:txBody>
      </p:sp>
      <p:sp>
        <p:nvSpPr>
          <p:cNvPr id="5" name="Rectangle 4">
            <a:extLst>
              <a:ext uri="{FF2B5EF4-FFF2-40B4-BE49-F238E27FC236}">
                <a16:creationId xmlns:a16="http://schemas.microsoft.com/office/drawing/2014/main" id="{637E9F86-4A94-4183-8E39-9CC6D918C297}"/>
              </a:ext>
            </a:extLst>
          </p:cNvPr>
          <p:cNvSpPr/>
          <p:nvPr/>
        </p:nvSpPr>
        <p:spPr>
          <a:xfrm>
            <a:off x="2916475" y="1851645"/>
            <a:ext cx="6359050" cy="3154710"/>
          </a:xfrm>
          <a:prstGeom prst="rect">
            <a:avLst/>
          </a:prstGeom>
          <a:noFill/>
        </p:spPr>
        <p:txBody>
          <a:bodyPr wrap="none" lIns="91440" tIns="45720" rIns="91440" bIns="45720">
            <a:spAutoFit/>
          </a:bodyPr>
          <a:lstStyle/>
          <a:p>
            <a:pPr algn="ctr"/>
            <a:r>
              <a:rPr lang="en-US" sz="19900" b="0" cap="none" spc="0" dirty="0">
                <a:ln w="0"/>
                <a:solidFill>
                  <a:schemeClr val="tx1"/>
                </a:solidFill>
                <a:effectLst>
                  <a:outerShdw blurRad="38100" dist="19050" dir="2700000" algn="tl" rotWithShape="0">
                    <a:schemeClr val="dk1">
                      <a:alpha val="40000"/>
                    </a:schemeClr>
                  </a:outerShdw>
                </a:effectLst>
              </a:rPr>
              <a:t>WOW</a:t>
            </a:r>
          </a:p>
        </p:txBody>
      </p:sp>
      <p:sp>
        <p:nvSpPr>
          <p:cNvPr id="6" name="Thought Bubble: Cloud 5">
            <a:extLst>
              <a:ext uri="{FF2B5EF4-FFF2-40B4-BE49-F238E27FC236}">
                <a16:creationId xmlns:a16="http://schemas.microsoft.com/office/drawing/2014/main" id="{AB9C4E3F-3260-477E-B422-1A94598336B6}"/>
              </a:ext>
            </a:extLst>
          </p:cNvPr>
          <p:cNvSpPr/>
          <p:nvPr/>
        </p:nvSpPr>
        <p:spPr>
          <a:xfrm>
            <a:off x="1088756" y="1344478"/>
            <a:ext cx="10228881" cy="4529380"/>
          </a:xfrm>
          <a:prstGeom prst="cloudCallou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8" name="Graphic 17" descr="Woman with kid with solid fill">
            <a:extLst>
              <a:ext uri="{FF2B5EF4-FFF2-40B4-BE49-F238E27FC236}">
                <a16:creationId xmlns:a16="http://schemas.microsoft.com/office/drawing/2014/main" id="{F9274122-679C-49FC-AC5C-E898AD5B83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3918" y="2240085"/>
            <a:ext cx="2377829" cy="2377829"/>
          </a:xfrm>
          <a:prstGeom prst="rect">
            <a:avLst/>
          </a:prstGeom>
        </p:spPr>
      </p:pic>
      <p:pic>
        <p:nvPicPr>
          <p:cNvPr id="20" name="Graphic 19" descr="Man with kid with solid fill">
            <a:extLst>
              <a:ext uri="{FF2B5EF4-FFF2-40B4-BE49-F238E27FC236}">
                <a16:creationId xmlns:a16="http://schemas.microsoft.com/office/drawing/2014/main" id="{2B1B9284-3C3B-45FB-BB1F-9110A43E57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97696" y="2240085"/>
            <a:ext cx="2377829" cy="2377829"/>
          </a:xfrm>
          <a:prstGeom prst="rect">
            <a:avLst/>
          </a:prstGeom>
        </p:spPr>
      </p:pic>
      <p:sp>
        <p:nvSpPr>
          <p:cNvPr id="21" name="Rectangle 20">
            <a:extLst>
              <a:ext uri="{FF2B5EF4-FFF2-40B4-BE49-F238E27FC236}">
                <a16:creationId xmlns:a16="http://schemas.microsoft.com/office/drawing/2014/main" id="{59F52EDE-2C36-41FC-A1F0-A87247EFD5F2}"/>
              </a:ext>
            </a:extLst>
          </p:cNvPr>
          <p:cNvSpPr/>
          <p:nvPr/>
        </p:nvSpPr>
        <p:spPr>
          <a:xfrm>
            <a:off x="4408542" y="2967334"/>
            <a:ext cx="27510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spouse is</a:t>
            </a:r>
          </a:p>
        </p:txBody>
      </p:sp>
    </p:spTree>
    <p:extLst>
      <p:ext uri="{BB962C8B-B14F-4D97-AF65-F5344CB8AC3E}">
        <p14:creationId xmlns:p14="http://schemas.microsoft.com/office/powerpoint/2010/main" val="894811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1" nodeType="clickEffect">
                                  <p:stCondLst>
                                    <p:cond delay="0"/>
                                  </p:stCondLst>
                                  <p:childTnLst>
                                    <p:animRot by="10800000">
                                      <p:cBhvr>
                                        <p:cTn id="14" dur="1000" fill="hold"/>
                                        <p:tgtEl>
                                          <p:spTgt spid="5"/>
                                        </p:tgtEl>
                                        <p:attrNameLst>
                                          <p:attrName>r</p:attrName>
                                        </p:attrNameLst>
                                      </p:cBhvr>
                                    </p:animRot>
                                  </p:childTnLst>
                                </p:cTn>
                              </p:par>
                              <p:par>
                                <p:cTn id="15" presetID="64" presetClass="path" presetSubtype="0" accel="50000" decel="50000" fill="hold" grpId="2" nodeType="withEffect">
                                  <p:stCondLst>
                                    <p:cond delay="0"/>
                                  </p:stCondLst>
                                  <p:childTnLst>
                                    <p:animMotion origin="layout" path="M 0 0 L 0 -0.10255 " pathEditMode="relative" rAng="0" ptsTypes="AA">
                                      <p:cBhvr>
                                        <p:cTn id="16" dur="1000" fill="hold"/>
                                        <p:tgtEl>
                                          <p:spTgt spid="5"/>
                                        </p:tgtEl>
                                        <p:attrNameLst>
                                          <p:attrName>ppt_x</p:attrName>
                                          <p:attrName>ppt_y</p:attrName>
                                        </p:attrNameLst>
                                      </p:cBhvr>
                                      <p:rCtr x="0" y="-5139"/>
                                    </p:animMotion>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grpId="3" nodeType="clickEffect">
                                  <p:stCondLst>
                                    <p:cond delay="0"/>
                                  </p:stCondLst>
                                  <p:childTnLst>
                                    <p:animScale>
                                      <p:cBhvr>
                                        <p:cTn id="20" dur="1000" fill="hold"/>
                                        <p:tgtEl>
                                          <p:spTgt spid="5"/>
                                        </p:tgtEl>
                                      </p:cBhvr>
                                      <p:by x="50000" y="5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4" nodeType="clickEffect">
                                  <p:stCondLst>
                                    <p:cond delay="0"/>
                                  </p:stCondLst>
                                  <p:childTnLst>
                                    <p:animMotion origin="layout" path="M 0 -0.10255 L -0.21016 0 " pathEditMode="fixed" rAng="0" ptsTypes="AA">
                                      <p:cBhvr>
                                        <p:cTn id="24" dur="1000" fill="hold"/>
                                        <p:tgtEl>
                                          <p:spTgt spid="5"/>
                                        </p:tgtEl>
                                        <p:attrNameLst>
                                          <p:attrName>ppt_x</p:attrName>
                                          <p:attrName>ppt_y</p:attrName>
                                        </p:attrNameLst>
                                      </p:cBhvr>
                                      <p:rCtr x="-10508" y="5116"/>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500"/>
                                        <p:tgtEl>
                                          <p:spTgt spid="18"/>
                                        </p:tgtEl>
                                      </p:cBhvr>
                                    </p:animEffect>
                                  </p:childTnLst>
                                </p:cTn>
                              </p:par>
                              <p:par>
                                <p:cTn id="30" presetID="53" presetClass="entr" presetSubtype="16"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1500" fill="hold"/>
                                        <p:tgtEl>
                                          <p:spTgt spid="18"/>
                                        </p:tgtEl>
                                        <p:attrNameLst>
                                          <p:attrName>ppt_w</p:attrName>
                                        </p:attrNameLst>
                                      </p:cBhvr>
                                      <p:tavLst>
                                        <p:tav tm="0">
                                          <p:val>
                                            <p:fltVal val="0"/>
                                          </p:val>
                                        </p:tav>
                                        <p:tav tm="100000">
                                          <p:val>
                                            <p:strVal val="#ppt_w"/>
                                          </p:val>
                                        </p:tav>
                                      </p:tavLst>
                                    </p:anim>
                                    <p:anim calcmode="lin" valueType="num">
                                      <p:cBhvr>
                                        <p:cTn id="33" dur="1500" fill="hold"/>
                                        <p:tgtEl>
                                          <p:spTgt spid="18"/>
                                        </p:tgtEl>
                                        <p:attrNameLst>
                                          <p:attrName>ppt_h</p:attrName>
                                        </p:attrNameLst>
                                      </p:cBhvr>
                                      <p:tavLst>
                                        <p:tav tm="0">
                                          <p:val>
                                            <p:fltVal val="0"/>
                                          </p:val>
                                        </p:tav>
                                        <p:tav tm="100000">
                                          <p:val>
                                            <p:strVal val="#ppt_h"/>
                                          </p:val>
                                        </p:tav>
                                      </p:tavLst>
                                    </p:anim>
                                    <p:animEffect transition="in" filter="fade">
                                      <p:cBhvr>
                                        <p:cTn id="34" dur="1500"/>
                                        <p:tgtEl>
                                          <p:spTgt spid="18"/>
                                        </p:tgtEl>
                                      </p:cBhvr>
                                    </p:animEffect>
                                  </p:childTnLst>
                                </p:cTn>
                              </p:par>
                              <p:par>
                                <p:cTn id="35" presetID="10" presetClass="exit" presetSubtype="0" fill="hold" grpId="5" nodeType="withEffect">
                                  <p:stCondLst>
                                    <p:cond delay="0"/>
                                  </p:stCondLst>
                                  <p:childTnLst>
                                    <p:animEffect transition="out" filter="fade">
                                      <p:cBhvr>
                                        <p:cTn id="36" dur="1500"/>
                                        <p:tgtEl>
                                          <p:spTgt spid="5"/>
                                        </p:tgtEl>
                                      </p:cBhvr>
                                    </p:animEffect>
                                    <p:set>
                                      <p:cBhvr>
                                        <p:cTn id="37" dur="1" fill="hold">
                                          <p:stCondLst>
                                            <p:cond delay="14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bldLvl="3"/>
      <p:bldP spid="5" grpId="2"/>
      <p:bldP spid="5" grpId="3"/>
      <p:bldP spid="5" grpId="4"/>
      <p:bldP spid="5" grpId="5"/>
      <p:bldP spid="6"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8BED-B029-4C66-B86E-C75E290857F4}"/>
              </a:ext>
            </a:extLst>
          </p:cNvPr>
          <p:cNvSpPr>
            <a:spLocks noGrp="1"/>
          </p:cNvSpPr>
          <p:nvPr>
            <p:ph type="title"/>
          </p:nvPr>
        </p:nvSpPr>
        <p:spPr/>
        <p:txBody>
          <a:bodyPr/>
          <a:lstStyle/>
          <a:p>
            <a:r>
              <a:rPr lang="en-US" u="sng" dirty="0"/>
              <a:t>Visual</a:t>
            </a:r>
            <a:r>
              <a:rPr lang="en-US" dirty="0"/>
              <a:t>-Symbolic Integration</a:t>
            </a:r>
          </a:p>
        </p:txBody>
      </p:sp>
      <p:sp>
        <p:nvSpPr>
          <p:cNvPr id="11" name="Content Placeholder 10">
            <a:extLst>
              <a:ext uri="{FF2B5EF4-FFF2-40B4-BE49-F238E27FC236}">
                <a16:creationId xmlns:a16="http://schemas.microsoft.com/office/drawing/2014/main" id="{BD60AB06-5352-44A2-8E21-9180AAFF31F4}"/>
              </a:ext>
            </a:extLst>
          </p:cNvPr>
          <p:cNvSpPr>
            <a:spLocks noGrp="1"/>
          </p:cNvSpPr>
          <p:nvPr>
            <p:ph idx="1"/>
          </p:nvPr>
        </p:nvSpPr>
        <p:spPr>
          <a:xfrm>
            <a:off x="838200" y="1825625"/>
            <a:ext cx="10515600" cy="425630"/>
          </a:xfrm>
        </p:spPr>
        <p:txBody>
          <a:bodyPr>
            <a:normAutofit fontScale="92500" lnSpcReduction="10000"/>
          </a:bodyPr>
          <a:lstStyle/>
          <a:p>
            <a:pPr marL="0" indent="0">
              <a:buNone/>
            </a:pPr>
            <a:r>
              <a:rPr lang="en-US" dirty="0"/>
              <a:t>What does “visual” mean?</a:t>
            </a:r>
          </a:p>
        </p:txBody>
      </p:sp>
      <p:sp>
        <p:nvSpPr>
          <p:cNvPr id="5" name="Slide Number Placeholder 4">
            <a:extLst>
              <a:ext uri="{FF2B5EF4-FFF2-40B4-BE49-F238E27FC236}">
                <a16:creationId xmlns:a16="http://schemas.microsoft.com/office/drawing/2014/main" id="{B7F5D343-2B18-4C55-857D-FC8C814D71CC}"/>
              </a:ext>
            </a:extLst>
          </p:cNvPr>
          <p:cNvSpPr>
            <a:spLocks noGrp="1"/>
          </p:cNvSpPr>
          <p:nvPr>
            <p:ph type="sldNum" sz="quarter" idx="12"/>
          </p:nvPr>
        </p:nvSpPr>
        <p:spPr/>
        <p:txBody>
          <a:bodyPr/>
          <a:lstStyle/>
          <a:p>
            <a:fld id="{B71F4361-184A-4A08-BEA5-E95DD1806974}" type="slidenum">
              <a:rPr lang="en-US" smtClean="0"/>
              <a:t>31</a:t>
            </a:fld>
            <a:endParaRPr lang="en-US"/>
          </a:p>
        </p:txBody>
      </p:sp>
      <p:sp>
        <p:nvSpPr>
          <p:cNvPr id="6" name="Arrow: Left-Right 5">
            <a:extLst>
              <a:ext uri="{FF2B5EF4-FFF2-40B4-BE49-F238E27FC236}">
                <a16:creationId xmlns:a16="http://schemas.microsoft.com/office/drawing/2014/main" id="{87628DEF-0D7E-4987-87AC-3F3A38960B34}"/>
              </a:ext>
            </a:extLst>
          </p:cNvPr>
          <p:cNvSpPr/>
          <p:nvPr/>
        </p:nvSpPr>
        <p:spPr>
          <a:xfrm>
            <a:off x="838200" y="2386192"/>
            <a:ext cx="10515600" cy="143997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E8FD63E-50DE-449F-9DAD-F66BBD5AE164}"/>
              </a:ext>
            </a:extLst>
          </p:cNvPr>
          <p:cNvSpPr txBox="1"/>
          <p:nvPr/>
        </p:nvSpPr>
        <p:spPr>
          <a:xfrm>
            <a:off x="1553705" y="2386192"/>
            <a:ext cx="933773" cy="369332"/>
          </a:xfrm>
          <a:prstGeom prst="rect">
            <a:avLst/>
          </a:prstGeom>
          <a:noFill/>
        </p:spPr>
        <p:txBody>
          <a:bodyPr wrap="square" rtlCol="0">
            <a:spAutoFit/>
          </a:bodyPr>
          <a:lstStyle/>
          <a:p>
            <a:r>
              <a:rPr lang="en-US" dirty="0"/>
              <a:t>Broader</a:t>
            </a:r>
          </a:p>
        </p:txBody>
      </p:sp>
      <p:sp>
        <p:nvSpPr>
          <p:cNvPr id="9" name="TextBox 8">
            <a:extLst>
              <a:ext uri="{FF2B5EF4-FFF2-40B4-BE49-F238E27FC236}">
                <a16:creationId xmlns:a16="http://schemas.microsoft.com/office/drawing/2014/main" id="{A5C01625-FB91-4E1F-95D8-AD23C80523DF}"/>
              </a:ext>
            </a:extLst>
          </p:cNvPr>
          <p:cNvSpPr txBox="1"/>
          <p:nvPr/>
        </p:nvSpPr>
        <p:spPr>
          <a:xfrm>
            <a:off x="9558580" y="2386192"/>
            <a:ext cx="1079715" cy="369332"/>
          </a:xfrm>
          <a:prstGeom prst="rect">
            <a:avLst/>
          </a:prstGeom>
          <a:noFill/>
        </p:spPr>
        <p:txBody>
          <a:bodyPr wrap="square" rtlCol="0">
            <a:spAutoFit/>
          </a:bodyPr>
          <a:lstStyle/>
          <a:p>
            <a:r>
              <a:rPr lang="en-US" dirty="0"/>
              <a:t>Narrower</a:t>
            </a:r>
          </a:p>
        </p:txBody>
      </p:sp>
      <p:sp>
        <p:nvSpPr>
          <p:cNvPr id="10" name="TextBox 9">
            <a:extLst>
              <a:ext uri="{FF2B5EF4-FFF2-40B4-BE49-F238E27FC236}">
                <a16:creationId xmlns:a16="http://schemas.microsoft.com/office/drawing/2014/main" id="{6C54FDE7-B3D6-478A-85B5-AD971443F06C}"/>
              </a:ext>
            </a:extLst>
          </p:cNvPr>
          <p:cNvSpPr txBox="1"/>
          <p:nvPr/>
        </p:nvSpPr>
        <p:spPr>
          <a:xfrm>
            <a:off x="1553705" y="3481324"/>
            <a:ext cx="2041902" cy="646331"/>
          </a:xfrm>
          <a:prstGeom prst="rect">
            <a:avLst/>
          </a:prstGeom>
          <a:noFill/>
        </p:spPr>
        <p:txBody>
          <a:bodyPr wrap="square" rtlCol="0">
            <a:spAutoFit/>
          </a:bodyPr>
          <a:lstStyle/>
          <a:p>
            <a:r>
              <a:rPr lang="en-US" dirty="0"/>
              <a:t>“Anything that derives from vision” </a:t>
            </a:r>
          </a:p>
        </p:txBody>
      </p:sp>
      <p:sp>
        <p:nvSpPr>
          <p:cNvPr id="12" name="TextBox 11">
            <a:extLst>
              <a:ext uri="{FF2B5EF4-FFF2-40B4-BE49-F238E27FC236}">
                <a16:creationId xmlns:a16="http://schemas.microsoft.com/office/drawing/2014/main" id="{84493219-857A-4059-A7F0-ED6500DFC5CC}"/>
              </a:ext>
            </a:extLst>
          </p:cNvPr>
          <p:cNvSpPr txBox="1"/>
          <p:nvPr/>
        </p:nvSpPr>
        <p:spPr>
          <a:xfrm>
            <a:off x="8027377" y="3481342"/>
            <a:ext cx="2610918" cy="646331"/>
          </a:xfrm>
          <a:prstGeom prst="rect">
            <a:avLst/>
          </a:prstGeom>
          <a:noFill/>
        </p:spPr>
        <p:txBody>
          <a:bodyPr wrap="square" rtlCol="0">
            <a:spAutoFit/>
          </a:bodyPr>
          <a:lstStyle/>
          <a:p>
            <a:pPr algn="r"/>
            <a:r>
              <a:rPr lang="en-US" dirty="0"/>
              <a:t>“Exactly what is provided by visual sensors” </a:t>
            </a:r>
          </a:p>
        </p:txBody>
      </p:sp>
      <p:sp>
        <p:nvSpPr>
          <p:cNvPr id="13" name="TextBox 12">
            <a:extLst>
              <a:ext uri="{FF2B5EF4-FFF2-40B4-BE49-F238E27FC236}">
                <a16:creationId xmlns:a16="http://schemas.microsoft.com/office/drawing/2014/main" id="{ECC8F18E-0A2E-4CA2-BBC6-1150F4C154F1}"/>
              </a:ext>
            </a:extLst>
          </p:cNvPr>
          <p:cNvSpPr txBox="1"/>
          <p:nvPr/>
        </p:nvSpPr>
        <p:spPr>
          <a:xfrm>
            <a:off x="1553705" y="4377432"/>
            <a:ext cx="2874937" cy="1384995"/>
          </a:xfrm>
          <a:prstGeom prst="rect">
            <a:avLst/>
          </a:prstGeom>
          <a:noFill/>
        </p:spPr>
        <p:txBody>
          <a:bodyPr wrap="square" rtlCol="0">
            <a:spAutoFit/>
          </a:bodyPr>
          <a:lstStyle/>
          <a:p>
            <a:pPr marL="285750" indent="-285750">
              <a:buFont typeface="Arial" panose="020B0604020202020204" pitchFamily="34" charset="0"/>
              <a:buChar char="•"/>
            </a:pPr>
            <a:r>
              <a:rPr lang="en-US" sz="1200" i="1" dirty="0"/>
              <a:t>There are three blocks above the table</a:t>
            </a:r>
          </a:p>
          <a:p>
            <a:pPr marL="285750" indent="-285750">
              <a:buFont typeface="Arial" panose="020B0604020202020204" pitchFamily="34" charset="0"/>
              <a:buChar char="•"/>
            </a:pPr>
            <a:r>
              <a:rPr lang="en-US" sz="1200" i="1" dirty="0"/>
              <a:t>Block 1 is orange and 5cm x 5cm x 5cm</a:t>
            </a:r>
          </a:p>
          <a:p>
            <a:pPr marL="285750" indent="-285750">
              <a:buFont typeface="Arial" panose="020B0604020202020204" pitchFamily="34" charset="0"/>
              <a:buChar char="•"/>
            </a:pPr>
            <a:r>
              <a:rPr lang="en-US" sz="1200" i="1" dirty="0"/>
              <a:t>Block 2 is blue and 7cm x 4cm x 8cm</a:t>
            </a:r>
          </a:p>
          <a:p>
            <a:pPr marL="285750" indent="-285750">
              <a:buFont typeface="Arial" panose="020B0604020202020204" pitchFamily="34" charset="0"/>
              <a:buChar char="•"/>
            </a:pPr>
            <a:r>
              <a:rPr lang="en-US" sz="1200" i="1" dirty="0"/>
              <a:t>Block 3 is green and 3cm x 2cm x 4cm</a:t>
            </a:r>
          </a:p>
          <a:p>
            <a:pPr marL="285750" indent="-285750">
              <a:buFont typeface="Arial" panose="020B0604020202020204" pitchFamily="34" charset="0"/>
              <a:buChar char="•"/>
            </a:pPr>
            <a:r>
              <a:rPr lang="en-US" sz="1200" i="1" dirty="0"/>
              <a:t>Block 1 is on block 2</a:t>
            </a:r>
          </a:p>
          <a:p>
            <a:pPr marL="285750" indent="-285750">
              <a:buFont typeface="Arial" panose="020B0604020202020204" pitchFamily="34" charset="0"/>
              <a:buChar char="•"/>
            </a:pPr>
            <a:r>
              <a:rPr lang="en-US" sz="1200" i="1" dirty="0"/>
              <a:t>Block 2 is on the table</a:t>
            </a:r>
          </a:p>
          <a:p>
            <a:pPr marL="285750" indent="-285750">
              <a:buFont typeface="Arial" panose="020B0604020202020204" pitchFamily="34" charset="0"/>
              <a:buChar char="•"/>
            </a:pPr>
            <a:r>
              <a:rPr lang="en-US" sz="1200" i="1" dirty="0"/>
              <a:t>Block 3 is on the table</a:t>
            </a:r>
          </a:p>
        </p:txBody>
      </p:sp>
      <p:grpSp>
        <p:nvGrpSpPr>
          <p:cNvPr id="18" name="Group 17">
            <a:extLst>
              <a:ext uri="{FF2B5EF4-FFF2-40B4-BE49-F238E27FC236}">
                <a16:creationId xmlns:a16="http://schemas.microsoft.com/office/drawing/2014/main" id="{75997AB9-7F3A-46E0-8EE3-3302B9E5289D}"/>
              </a:ext>
            </a:extLst>
          </p:cNvPr>
          <p:cNvGrpSpPr/>
          <p:nvPr/>
        </p:nvGrpSpPr>
        <p:grpSpPr>
          <a:xfrm>
            <a:off x="8227737" y="4322457"/>
            <a:ext cx="2175270" cy="1439970"/>
            <a:chOff x="9078058" y="4322457"/>
            <a:chExt cx="1455127" cy="963255"/>
          </a:xfrm>
        </p:grpSpPr>
        <p:sp>
          <p:nvSpPr>
            <p:cNvPr id="14" name="Rectangle 13">
              <a:extLst>
                <a:ext uri="{FF2B5EF4-FFF2-40B4-BE49-F238E27FC236}">
                  <a16:creationId xmlns:a16="http://schemas.microsoft.com/office/drawing/2014/main" id="{16EBEA09-1560-4E0E-88F7-6B3F3D2F5EF6}"/>
                </a:ext>
              </a:extLst>
            </p:cNvPr>
            <p:cNvSpPr/>
            <p:nvPr/>
          </p:nvSpPr>
          <p:spPr>
            <a:xfrm>
              <a:off x="9078058" y="5150775"/>
              <a:ext cx="1455127" cy="13493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3A1BAD-1F4A-44EC-B9BA-22047B13DB76}"/>
                </a:ext>
              </a:extLst>
            </p:cNvPr>
            <p:cNvSpPr/>
            <p:nvPr/>
          </p:nvSpPr>
          <p:spPr>
            <a:xfrm>
              <a:off x="9843720" y="4322457"/>
              <a:ext cx="457200" cy="457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2666129-A46A-487C-AEFF-21F2E93A1EB5}"/>
                </a:ext>
              </a:extLst>
            </p:cNvPr>
            <p:cNvSpPr/>
            <p:nvPr/>
          </p:nvSpPr>
          <p:spPr>
            <a:xfrm>
              <a:off x="9752280" y="4781443"/>
              <a:ext cx="640080" cy="3657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0C529A8-D68B-447D-83B3-686F01A2D4DA}"/>
                </a:ext>
              </a:extLst>
            </p:cNvPr>
            <p:cNvSpPr/>
            <p:nvPr/>
          </p:nvSpPr>
          <p:spPr>
            <a:xfrm>
              <a:off x="9195709" y="4966109"/>
              <a:ext cx="274320" cy="18288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9" name="Rectangle: Rounded Corners 18">
            <a:extLst>
              <a:ext uri="{FF2B5EF4-FFF2-40B4-BE49-F238E27FC236}">
                <a16:creationId xmlns:a16="http://schemas.microsoft.com/office/drawing/2014/main" id="{376ACC7B-923D-4BE9-BD7E-17508DF25CEF}"/>
              </a:ext>
            </a:extLst>
          </p:cNvPr>
          <p:cNvSpPr/>
          <p:nvPr/>
        </p:nvSpPr>
        <p:spPr>
          <a:xfrm>
            <a:off x="7987414" y="4220876"/>
            <a:ext cx="2650881" cy="1687555"/>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23" name="Group 22">
            <a:extLst>
              <a:ext uri="{FF2B5EF4-FFF2-40B4-BE49-F238E27FC236}">
                <a16:creationId xmlns:a16="http://schemas.microsoft.com/office/drawing/2014/main" id="{5EF73594-46EE-4981-B8B4-609A0966826C}"/>
              </a:ext>
            </a:extLst>
          </p:cNvPr>
          <p:cNvGrpSpPr/>
          <p:nvPr/>
        </p:nvGrpSpPr>
        <p:grpSpPr>
          <a:xfrm>
            <a:off x="5813553" y="3465627"/>
            <a:ext cx="1903299" cy="1272341"/>
            <a:chOff x="5887978" y="3465627"/>
            <a:chExt cx="1763528" cy="1272341"/>
          </a:xfrm>
        </p:grpSpPr>
        <p:sp>
          <p:nvSpPr>
            <p:cNvPr id="20" name="Isosceles Triangle 19">
              <a:extLst>
                <a:ext uri="{FF2B5EF4-FFF2-40B4-BE49-F238E27FC236}">
                  <a16:creationId xmlns:a16="http://schemas.microsoft.com/office/drawing/2014/main" id="{8D73884D-F675-4D4E-943A-576088F75503}"/>
                </a:ext>
              </a:extLst>
            </p:cNvPr>
            <p:cNvSpPr/>
            <p:nvPr/>
          </p:nvSpPr>
          <p:spPr>
            <a:xfrm>
              <a:off x="6633796" y="3465627"/>
              <a:ext cx="254977" cy="349011"/>
            </a:xfrm>
            <a:prstGeom prst="triangl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D742154F-A285-4EA5-AC3F-222C6B6AF3E0}"/>
                </a:ext>
              </a:extLst>
            </p:cNvPr>
            <p:cNvSpPr/>
            <p:nvPr/>
          </p:nvSpPr>
          <p:spPr>
            <a:xfrm>
              <a:off x="5887978" y="3819817"/>
              <a:ext cx="1763528" cy="918151"/>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A69F6792-057B-4000-88B6-0BC4B9A12482}"/>
                </a:ext>
              </a:extLst>
            </p:cNvPr>
            <p:cNvSpPr txBox="1"/>
            <p:nvPr/>
          </p:nvSpPr>
          <p:spPr>
            <a:xfrm>
              <a:off x="5887978" y="3814638"/>
              <a:ext cx="1763528" cy="923330"/>
            </a:xfrm>
            <a:prstGeom prst="rect">
              <a:avLst/>
            </a:prstGeom>
            <a:noFill/>
          </p:spPr>
          <p:txBody>
            <a:bodyPr wrap="square" rtlCol="0">
              <a:spAutoFit/>
            </a:bodyPr>
            <a:lstStyle/>
            <a:p>
              <a:pPr marL="285750" indent="-285750">
                <a:buFont typeface="Arial" panose="020B0604020202020204" pitchFamily="34" charset="0"/>
                <a:buChar char="•"/>
              </a:pPr>
              <a:r>
                <a:rPr lang="en-US" dirty="0"/>
                <a:t>Image-like</a:t>
              </a:r>
            </a:p>
            <a:p>
              <a:pPr marL="285750" indent="-285750">
                <a:buFont typeface="Arial" panose="020B0604020202020204" pitchFamily="34" charset="0"/>
                <a:buChar char="•"/>
              </a:pPr>
              <a:r>
                <a:rPr lang="en-US" dirty="0"/>
                <a:t>Not </a:t>
              </a:r>
              <a:r>
                <a:rPr lang="en-US" i="1" dirty="0"/>
                <a:t>just </a:t>
              </a:r>
              <a:r>
                <a:rPr lang="en-US" dirty="0"/>
                <a:t>spatial</a:t>
              </a:r>
            </a:p>
            <a:p>
              <a:pPr marL="285750" indent="-285750">
                <a:buFont typeface="Arial" panose="020B0604020202020204" pitchFamily="34" charset="0"/>
                <a:buChar char="•"/>
              </a:pPr>
              <a:r>
                <a:rPr lang="en-US" dirty="0" err="1"/>
                <a:t>Groundable</a:t>
              </a:r>
              <a:endParaRPr lang="en-US" dirty="0"/>
            </a:p>
          </p:txBody>
        </p:sp>
      </p:grpSp>
    </p:spTree>
    <p:extLst>
      <p:ext uri="{BB962C8B-B14F-4D97-AF65-F5344CB8AC3E}">
        <p14:creationId xmlns:p14="http://schemas.microsoft.com/office/powerpoint/2010/main" val="1668431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p:bldP spid="10" grpId="0"/>
      <p:bldP spid="12" grpId="0"/>
      <p:bldP spid="13" grpId="0"/>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6604-D421-4046-AEEE-DDB7928CB776}"/>
              </a:ext>
            </a:extLst>
          </p:cNvPr>
          <p:cNvSpPr>
            <a:spLocks noGrp="1"/>
          </p:cNvSpPr>
          <p:nvPr>
            <p:ph type="title"/>
          </p:nvPr>
        </p:nvSpPr>
        <p:spPr/>
        <p:txBody>
          <a:bodyPr/>
          <a:lstStyle/>
          <a:p>
            <a:r>
              <a:rPr lang="en-US" dirty="0"/>
              <a:t>Visual Character Domain</a:t>
            </a:r>
          </a:p>
        </p:txBody>
      </p:sp>
      <p:sp>
        <p:nvSpPr>
          <p:cNvPr id="4" name="Slide Number Placeholder 3">
            <a:extLst>
              <a:ext uri="{FF2B5EF4-FFF2-40B4-BE49-F238E27FC236}">
                <a16:creationId xmlns:a16="http://schemas.microsoft.com/office/drawing/2014/main" id="{6FF8BA69-092F-4B70-BD64-FBDB42F0428D}"/>
              </a:ext>
            </a:extLst>
          </p:cNvPr>
          <p:cNvSpPr>
            <a:spLocks noGrp="1"/>
          </p:cNvSpPr>
          <p:nvPr>
            <p:ph type="sldNum" sz="quarter" idx="12"/>
          </p:nvPr>
        </p:nvSpPr>
        <p:spPr/>
        <p:txBody>
          <a:bodyPr/>
          <a:lstStyle/>
          <a:p>
            <a:fld id="{B71F4361-184A-4A08-BEA5-E95DD1806974}" type="slidenum">
              <a:rPr lang="en-US" smtClean="0"/>
              <a:t>32</a:t>
            </a:fld>
            <a:endParaRPr lang="en-US"/>
          </a:p>
        </p:txBody>
      </p:sp>
      <p:pic>
        <p:nvPicPr>
          <p:cNvPr id="15" name="Picture 14" descr="A white letter on a black background&#10;&#10;Description automatically generated with low confidence">
            <a:extLst>
              <a:ext uri="{FF2B5EF4-FFF2-40B4-BE49-F238E27FC236}">
                <a16:creationId xmlns:a16="http://schemas.microsoft.com/office/drawing/2014/main" id="{CE85813A-4C9A-4AA3-97A7-E81F9606A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607560"/>
            <a:ext cx="1219200" cy="1219200"/>
          </a:xfrm>
          <a:prstGeom prst="rect">
            <a:avLst/>
          </a:prstGeom>
        </p:spPr>
      </p:pic>
      <p:pic>
        <p:nvPicPr>
          <p:cNvPr id="17" name="Picture 16" descr="Icon&#10;&#10;Description automatically generated">
            <a:extLst>
              <a:ext uri="{FF2B5EF4-FFF2-40B4-BE49-F238E27FC236}">
                <a16:creationId xmlns:a16="http://schemas.microsoft.com/office/drawing/2014/main" id="{8BB4A755-E03E-4D5B-A1D3-6BDB2F4D86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3332480"/>
            <a:ext cx="1219200" cy="1219200"/>
          </a:xfrm>
          <a:prstGeom prst="rect">
            <a:avLst/>
          </a:prstGeom>
        </p:spPr>
      </p:pic>
      <p:pic>
        <p:nvPicPr>
          <p:cNvPr id="19" name="Picture 18" descr="Graphical user interface&#10;&#10;Description automatically generated with medium confidence">
            <a:extLst>
              <a:ext uri="{FF2B5EF4-FFF2-40B4-BE49-F238E27FC236}">
                <a16:creationId xmlns:a16="http://schemas.microsoft.com/office/drawing/2014/main" id="{5C76930D-BB7A-4AAE-8CC0-10CDC69880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2057400"/>
            <a:ext cx="1219200" cy="1219200"/>
          </a:xfrm>
          <a:prstGeom prst="rect">
            <a:avLst/>
          </a:prstGeom>
        </p:spPr>
      </p:pic>
      <p:sp>
        <p:nvSpPr>
          <p:cNvPr id="20" name="TextBox 19">
            <a:extLst>
              <a:ext uri="{FF2B5EF4-FFF2-40B4-BE49-F238E27FC236}">
                <a16:creationId xmlns:a16="http://schemas.microsoft.com/office/drawing/2014/main" id="{18F6A29B-672E-4763-B68A-56D9A9A2E7BD}"/>
              </a:ext>
            </a:extLst>
          </p:cNvPr>
          <p:cNvSpPr txBox="1"/>
          <p:nvPr/>
        </p:nvSpPr>
        <p:spPr>
          <a:xfrm>
            <a:off x="378883" y="1599737"/>
            <a:ext cx="2137834" cy="461665"/>
          </a:xfrm>
          <a:prstGeom prst="rect">
            <a:avLst/>
          </a:prstGeom>
          <a:noFill/>
        </p:spPr>
        <p:txBody>
          <a:bodyPr wrap="square" rtlCol="0">
            <a:spAutoFit/>
          </a:bodyPr>
          <a:lstStyle/>
          <a:p>
            <a:pPr algn="ctr"/>
            <a:r>
              <a:rPr lang="en-US" sz="2400" dirty="0"/>
              <a:t>Visual Inputs</a:t>
            </a:r>
            <a:endParaRPr lang="en-US" dirty="0"/>
          </a:p>
        </p:txBody>
      </p:sp>
      <p:pic>
        <p:nvPicPr>
          <p:cNvPr id="21" name="Picture 20" descr="Graphical user interface&#10;&#10;Description automatically generated with medium confidence">
            <a:extLst>
              <a:ext uri="{FF2B5EF4-FFF2-40B4-BE49-F238E27FC236}">
                <a16:creationId xmlns:a16="http://schemas.microsoft.com/office/drawing/2014/main" id="{BBB5E367-12A6-49E9-8B51-20446E6DC4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31272" y="2057400"/>
            <a:ext cx="1219200" cy="1219200"/>
          </a:xfrm>
          <a:prstGeom prst="rect">
            <a:avLst/>
          </a:prstGeom>
        </p:spPr>
      </p:pic>
      <p:pic>
        <p:nvPicPr>
          <p:cNvPr id="22" name="Picture 21" descr="Icon&#10;&#10;Description automatically generated">
            <a:extLst>
              <a:ext uri="{FF2B5EF4-FFF2-40B4-BE49-F238E27FC236}">
                <a16:creationId xmlns:a16="http://schemas.microsoft.com/office/drawing/2014/main" id="{28A2E893-D964-4F30-B909-864B66A5C4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33912" y="2057400"/>
            <a:ext cx="1219200" cy="1219200"/>
          </a:xfrm>
          <a:prstGeom prst="rect">
            <a:avLst/>
          </a:prstGeom>
        </p:spPr>
      </p:pic>
      <p:pic>
        <p:nvPicPr>
          <p:cNvPr id="23" name="Picture 22" descr="Graphical user interface&#10;&#10;Description automatically generated with medium confidence">
            <a:extLst>
              <a:ext uri="{FF2B5EF4-FFF2-40B4-BE49-F238E27FC236}">
                <a16:creationId xmlns:a16="http://schemas.microsoft.com/office/drawing/2014/main" id="{43E9CB0C-FE88-4249-B889-B2DC6B7C2F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5752" y="2057400"/>
            <a:ext cx="1219200" cy="1219200"/>
          </a:xfrm>
          <a:prstGeom prst="rect">
            <a:avLst/>
          </a:prstGeom>
        </p:spPr>
      </p:pic>
      <p:sp>
        <p:nvSpPr>
          <p:cNvPr id="24" name="TextBox 23">
            <a:extLst>
              <a:ext uri="{FF2B5EF4-FFF2-40B4-BE49-F238E27FC236}">
                <a16:creationId xmlns:a16="http://schemas.microsoft.com/office/drawing/2014/main" id="{CB2FFCD8-8A2C-4C64-BC36-5D938515771F}"/>
              </a:ext>
            </a:extLst>
          </p:cNvPr>
          <p:cNvSpPr txBox="1"/>
          <p:nvPr/>
        </p:nvSpPr>
        <p:spPr>
          <a:xfrm>
            <a:off x="3531272" y="1595735"/>
            <a:ext cx="2773680" cy="461665"/>
          </a:xfrm>
          <a:prstGeom prst="rect">
            <a:avLst/>
          </a:prstGeom>
          <a:noFill/>
        </p:spPr>
        <p:txBody>
          <a:bodyPr wrap="square" rtlCol="0">
            <a:spAutoFit/>
          </a:bodyPr>
          <a:lstStyle/>
          <a:p>
            <a:pPr algn="ctr"/>
            <a:r>
              <a:rPr lang="en-US" sz="2400" dirty="0"/>
              <a:t>WOW -&gt; MOM</a:t>
            </a:r>
          </a:p>
        </p:txBody>
      </p:sp>
      <p:grpSp>
        <p:nvGrpSpPr>
          <p:cNvPr id="30" name="Group 29">
            <a:extLst>
              <a:ext uri="{FF2B5EF4-FFF2-40B4-BE49-F238E27FC236}">
                <a16:creationId xmlns:a16="http://schemas.microsoft.com/office/drawing/2014/main" id="{EE076A49-0C13-4817-8F6E-5E7E415554C6}"/>
              </a:ext>
            </a:extLst>
          </p:cNvPr>
          <p:cNvGrpSpPr/>
          <p:nvPr/>
        </p:nvGrpSpPr>
        <p:grpSpPr>
          <a:xfrm rot="10800000">
            <a:off x="3531272" y="4114800"/>
            <a:ext cx="2773680" cy="1219200"/>
            <a:chOff x="4363720" y="4114800"/>
            <a:chExt cx="2773680" cy="1219200"/>
          </a:xfrm>
        </p:grpSpPr>
        <p:pic>
          <p:nvPicPr>
            <p:cNvPr id="25" name="Picture 24" descr="Graphical user interface&#10;&#10;Description automatically generated with medium confidence">
              <a:extLst>
                <a:ext uri="{FF2B5EF4-FFF2-40B4-BE49-F238E27FC236}">
                  <a16:creationId xmlns:a16="http://schemas.microsoft.com/office/drawing/2014/main" id="{82436065-A46A-45D0-BBB0-B453A3FD9C0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3720" y="4114800"/>
              <a:ext cx="1219200" cy="1219200"/>
            </a:xfrm>
            <a:prstGeom prst="rect">
              <a:avLst/>
            </a:prstGeom>
          </p:spPr>
        </p:pic>
        <p:pic>
          <p:nvPicPr>
            <p:cNvPr id="26" name="Picture 25" descr="Icon&#10;&#10;Description automatically generated">
              <a:extLst>
                <a:ext uri="{FF2B5EF4-FFF2-40B4-BE49-F238E27FC236}">
                  <a16:creationId xmlns:a16="http://schemas.microsoft.com/office/drawing/2014/main" id="{2448A3AB-6260-448C-9730-754CD45AA6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66360" y="4114800"/>
              <a:ext cx="1219200" cy="1219200"/>
            </a:xfrm>
            <a:prstGeom prst="rect">
              <a:avLst/>
            </a:prstGeom>
          </p:spPr>
        </p:pic>
        <p:pic>
          <p:nvPicPr>
            <p:cNvPr id="27" name="Picture 26" descr="Graphical user interface&#10;&#10;Description automatically generated with medium confidence">
              <a:extLst>
                <a:ext uri="{FF2B5EF4-FFF2-40B4-BE49-F238E27FC236}">
                  <a16:creationId xmlns:a16="http://schemas.microsoft.com/office/drawing/2014/main" id="{66CEC647-EF7B-4FE6-A2C3-AD1E5212CA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18200" y="4114800"/>
              <a:ext cx="1219200" cy="1219200"/>
            </a:xfrm>
            <a:prstGeom prst="rect">
              <a:avLst/>
            </a:prstGeom>
          </p:spPr>
        </p:pic>
      </p:grpSp>
      <p:sp>
        <p:nvSpPr>
          <p:cNvPr id="29" name="Thought Bubble: Cloud 28">
            <a:extLst>
              <a:ext uri="{FF2B5EF4-FFF2-40B4-BE49-F238E27FC236}">
                <a16:creationId xmlns:a16="http://schemas.microsoft.com/office/drawing/2014/main" id="{11F93378-E614-486D-9162-21FC0E42E9DB}"/>
              </a:ext>
            </a:extLst>
          </p:cNvPr>
          <p:cNvSpPr/>
          <p:nvPr/>
        </p:nvSpPr>
        <p:spPr>
          <a:xfrm>
            <a:off x="2703232" y="3581401"/>
            <a:ext cx="4404360" cy="2692399"/>
          </a:xfrm>
          <a:prstGeom prst="cloudCallou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31" name="TextBox 30">
            <a:extLst>
              <a:ext uri="{FF2B5EF4-FFF2-40B4-BE49-F238E27FC236}">
                <a16:creationId xmlns:a16="http://schemas.microsoft.com/office/drawing/2014/main" id="{BA8992A6-B605-4728-91ED-DEC1D471A2EB}"/>
              </a:ext>
            </a:extLst>
          </p:cNvPr>
          <p:cNvSpPr txBox="1"/>
          <p:nvPr/>
        </p:nvSpPr>
        <p:spPr>
          <a:xfrm>
            <a:off x="8295640" y="1595735"/>
            <a:ext cx="3058160" cy="461665"/>
          </a:xfrm>
          <a:prstGeom prst="rect">
            <a:avLst/>
          </a:prstGeom>
          <a:noFill/>
        </p:spPr>
        <p:txBody>
          <a:bodyPr wrap="square" rtlCol="0">
            <a:spAutoFit/>
          </a:bodyPr>
          <a:lstStyle/>
          <a:p>
            <a:pPr algn="ctr"/>
            <a:r>
              <a:rPr lang="en-US" sz="2400" dirty="0"/>
              <a:t>Other Tasks</a:t>
            </a:r>
          </a:p>
        </p:txBody>
      </p:sp>
      <p:sp>
        <p:nvSpPr>
          <p:cNvPr id="32" name="TextBox 31">
            <a:extLst>
              <a:ext uri="{FF2B5EF4-FFF2-40B4-BE49-F238E27FC236}">
                <a16:creationId xmlns:a16="http://schemas.microsoft.com/office/drawing/2014/main" id="{6FDDB35A-4B82-4AF0-9336-330FE696185A}"/>
              </a:ext>
            </a:extLst>
          </p:cNvPr>
          <p:cNvSpPr txBox="1"/>
          <p:nvPr/>
        </p:nvSpPr>
        <p:spPr>
          <a:xfrm>
            <a:off x="8295640" y="2179320"/>
            <a:ext cx="3058160" cy="2862322"/>
          </a:xfrm>
          <a:prstGeom prst="rect">
            <a:avLst/>
          </a:prstGeom>
          <a:noFill/>
        </p:spPr>
        <p:txBody>
          <a:bodyPr wrap="square" rtlCol="0">
            <a:spAutoFit/>
          </a:bodyPr>
          <a:lstStyle/>
          <a:p>
            <a:pPr marL="285750" indent="-285750">
              <a:buFont typeface="Arial" panose="020B0604020202020204" pitchFamily="34" charset="0"/>
              <a:buChar char="•"/>
            </a:pPr>
            <a:r>
              <a:rPr lang="en-US" dirty="0"/>
              <a:t>“What character is this?”</a:t>
            </a:r>
          </a:p>
          <a:p>
            <a:pPr marL="285750" indent="-285750">
              <a:buFont typeface="Arial" panose="020B0604020202020204" pitchFamily="34" charset="0"/>
              <a:buChar char="•"/>
            </a:pPr>
            <a:r>
              <a:rPr lang="en-US" dirty="0"/>
              <a:t>“What does an ‘o’ look like?”</a:t>
            </a:r>
          </a:p>
          <a:p>
            <a:pPr marL="285750" indent="-285750">
              <a:buFont typeface="Arial" panose="020B0604020202020204" pitchFamily="34" charset="0"/>
              <a:buChar char="•"/>
            </a:pPr>
            <a:r>
              <a:rPr lang="en-US" dirty="0">
                <a:latin typeface="CMR9"/>
              </a:rPr>
              <a:t>“</a:t>
            </a:r>
            <a:r>
              <a:rPr lang="en-US" sz="1800" b="0" i="0" u="none" strike="noStrike" baseline="0" dirty="0">
                <a:latin typeface="CMR9"/>
              </a:rPr>
              <a:t>What does this character look like upside-down?”</a:t>
            </a:r>
          </a:p>
          <a:p>
            <a:pPr marL="285750" indent="-285750">
              <a:buFont typeface="Arial" panose="020B0604020202020204" pitchFamily="34" charset="0"/>
              <a:buChar char="•"/>
            </a:pPr>
            <a:r>
              <a:rPr lang="en-US" dirty="0"/>
              <a:t>“What other character does this one look like upside-down?”</a:t>
            </a:r>
          </a:p>
          <a:p>
            <a:pPr marL="285750" indent="-285750">
              <a:buFont typeface="Arial" panose="020B0604020202020204" pitchFamily="34" charset="0"/>
              <a:buChar char="•"/>
            </a:pPr>
            <a:r>
              <a:rPr lang="en-US" dirty="0"/>
              <a:t>“</a:t>
            </a:r>
            <a:r>
              <a:rPr lang="en-US" sz="1800" b="0" i="0" u="none" strike="noStrike" baseline="0" dirty="0">
                <a:latin typeface="CMR9"/>
              </a:rPr>
              <a:t>What does this word mean?”</a:t>
            </a:r>
            <a:endParaRPr lang="en-US" dirty="0"/>
          </a:p>
        </p:txBody>
      </p:sp>
    </p:spTree>
    <p:extLst>
      <p:ext uri="{BB962C8B-B14F-4D97-AF65-F5344CB8AC3E}">
        <p14:creationId xmlns:p14="http://schemas.microsoft.com/office/powerpoint/2010/main" val="40041477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8BED-B029-4C66-B86E-C75E290857F4}"/>
              </a:ext>
            </a:extLst>
          </p:cNvPr>
          <p:cNvSpPr>
            <a:spLocks noGrp="1"/>
          </p:cNvSpPr>
          <p:nvPr>
            <p:ph type="title"/>
          </p:nvPr>
        </p:nvSpPr>
        <p:spPr/>
        <p:txBody>
          <a:bodyPr/>
          <a:lstStyle/>
          <a:p>
            <a:r>
              <a:rPr lang="en-US" dirty="0"/>
              <a:t>Visual-Symbolic </a:t>
            </a:r>
            <a:r>
              <a:rPr lang="en-US" u="sng" dirty="0"/>
              <a:t>Integration</a:t>
            </a:r>
          </a:p>
        </p:txBody>
      </p:sp>
      <p:sp>
        <p:nvSpPr>
          <p:cNvPr id="3" name="Content Placeholder 2">
            <a:extLst>
              <a:ext uri="{FF2B5EF4-FFF2-40B4-BE49-F238E27FC236}">
                <a16:creationId xmlns:a16="http://schemas.microsoft.com/office/drawing/2014/main" id="{AB512763-6E17-47DF-A7F2-6957E8DD9F19}"/>
              </a:ext>
            </a:extLst>
          </p:cNvPr>
          <p:cNvSpPr>
            <a:spLocks noGrp="1"/>
          </p:cNvSpPr>
          <p:nvPr>
            <p:ph idx="1"/>
          </p:nvPr>
        </p:nvSpPr>
        <p:spPr/>
        <p:txBody>
          <a:bodyPr/>
          <a:lstStyle/>
          <a:p>
            <a:pPr marL="0" indent="0">
              <a:buNone/>
            </a:pPr>
            <a:r>
              <a:rPr lang="en-US" dirty="0"/>
              <a:t>What does “integration” entail?</a:t>
            </a:r>
          </a:p>
          <a:p>
            <a:pPr lvl="1"/>
            <a:r>
              <a:rPr lang="en-US" dirty="0"/>
              <a:t>Ability to use visual and symbolic representations (knowledge &amp; reasoning) separately and </a:t>
            </a:r>
            <a:r>
              <a:rPr lang="en-US" u="sng" dirty="0"/>
              <a:t>in conjunction.</a:t>
            </a:r>
          </a:p>
          <a:p>
            <a:pPr marL="0" indent="0">
              <a:buNone/>
            </a:pPr>
            <a:endParaRPr lang="en-US" dirty="0"/>
          </a:p>
        </p:txBody>
      </p:sp>
      <p:sp>
        <p:nvSpPr>
          <p:cNvPr id="5" name="Slide Number Placeholder 4">
            <a:extLst>
              <a:ext uri="{FF2B5EF4-FFF2-40B4-BE49-F238E27FC236}">
                <a16:creationId xmlns:a16="http://schemas.microsoft.com/office/drawing/2014/main" id="{B7F5D343-2B18-4C55-857D-FC8C814D71CC}"/>
              </a:ext>
            </a:extLst>
          </p:cNvPr>
          <p:cNvSpPr>
            <a:spLocks noGrp="1"/>
          </p:cNvSpPr>
          <p:nvPr>
            <p:ph type="sldNum" sz="quarter" idx="12"/>
          </p:nvPr>
        </p:nvSpPr>
        <p:spPr/>
        <p:txBody>
          <a:bodyPr/>
          <a:lstStyle/>
          <a:p>
            <a:fld id="{B71F4361-184A-4A08-BEA5-E95DD1806974}" type="slidenum">
              <a:rPr lang="en-US" smtClean="0"/>
              <a:t>33</a:t>
            </a:fld>
            <a:endParaRPr lang="en-US"/>
          </a:p>
        </p:txBody>
      </p:sp>
    </p:spTree>
    <p:extLst>
      <p:ext uri="{BB962C8B-B14F-4D97-AF65-F5344CB8AC3E}">
        <p14:creationId xmlns:p14="http://schemas.microsoft.com/office/powerpoint/2010/main" val="12028092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20" name="Rectangle: Rounded Corners 219">
            <a:extLst>
              <a:ext uri="{FF2B5EF4-FFF2-40B4-BE49-F238E27FC236}">
                <a16:creationId xmlns:a16="http://schemas.microsoft.com/office/drawing/2014/main" id="{A7396E8B-4DB7-41B4-A3AD-BBB120BCC171}"/>
              </a:ext>
            </a:extLst>
          </p:cNvPr>
          <p:cNvSpPr/>
          <p:nvPr/>
        </p:nvSpPr>
        <p:spPr>
          <a:xfrm>
            <a:off x="5583256" y="2266057"/>
            <a:ext cx="1200150" cy="106362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a:t>Episodic Memory</a:t>
            </a:r>
          </a:p>
        </p:txBody>
      </p:sp>
      <p:sp>
        <p:nvSpPr>
          <p:cNvPr id="2" name="Title 1">
            <a:extLst>
              <a:ext uri="{FF2B5EF4-FFF2-40B4-BE49-F238E27FC236}">
                <a16:creationId xmlns:a16="http://schemas.microsoft.com/office/drawing/2014/main" id="{21CFD825-DCF6-4202-A352-F8F73ACB1ED5}"/>
              </a:ext>
            </a:extLst>
          </p:cNvPr>
          <p:cNvSpPr>
            <a:spLocks noGrp="1"/>
          </p:cNvSpPr>
          <p:nvPr>
            <p:ph type="title"/>
          </p:nvPr>
        </p:nvSpPr>
        <p:spPr>
          <a:xfrm>
            <a:off x="838200" y="365125"/>
            <a:ext cx="10515600" cy="1325563"/>
          </a:xfrm>
        </p:spPr>
        <p:txBody>
          <a:bodyPr>
            <a:normAutofit/>
          </a:bodyPr>
          <a:lstStyle/>
          <a:p>
            <a:r>
              <a:rPr lang="en-US" dirty="0"/>
              <a:t>Soar</a:t>
            </a:r>
          </a:p>
        </p:txBody>
      </p:sp>
      <p:sp>
        <p:nvSpPr>
          <p:cNvPr id="5" name="Slide Number Placeholder 4">
            <a:extLst>
              <a:ext uri="{FF2B5EF4-FFF2-40B4-BE49-F238E27FC236}">
                <a16:creationId xmlns:a16="http://schemas.microsoft.com/office/drawing/2014/main" id="{16E5F299-283B-4A18-8619-E9A6766A315B}"/>
              </a:ext>
            </a:extLst>
          </p:cNvPr>
          <p:cNvSpPr>
            <a:spLocks noGrp="1"/>
          </p:cNvSpPr>
          <p:nvPr>
            <p:ph type="sldNum" sz="quarter" idx="12"/>
          </p:nvPr>
        </p:nvSpPr>
        <p:spPr>
          <a:xfrm>
            <a:off x="8610600" y="6356350"/>
            <a:ext cx="2743200" cy="365125"/>
          </a:xfrm>
        </p:spPr>
        <p:txBody>
          <a:bodyPr>
            <a:normAutofit/>
          </a:bodyPr>
          <a:lstStyle/>
          <a:p>
            <a:fld id="{B71F4361-184A-4A08-BEA5-E95DD1806974}" type="slidenum">
              <a:rPr lang="en-US"/>
              <a:pPr/>
              <a:t>34</a:t>
            </a:fld>
            <a:endParaRPr lang="en-US"/>
          </a:p>
        </p:txBody>
      </p:sp>
      <p:sp>
        <p:nvSpPr>
          <p:cNvPr id="46" name="Rectangle: Rounded Corners 45">
            <a:extLst>
              <a:ext uri="{FF2B5EF4-FFF2-40B4-BE49-F238E27FC236}">
                <a16:creationId xmlns:a16="http://schemas.microsoft.com/office/drawing/2014/main" id="{7DB409E2-D193-4DB8-AFBC-CE64B319D66E}"/>
              </a:ext>
            </a:extLst>
          </p:cNvPr>
          <p:cNvSpPr/>
          <p:nvPr/>
        </p:nvSpPr>
        <p:spPr>
          <a:xfrm>
            <a:off x="3881966" y="3776133"/>
            <a:ext cx="2901440" cy="94305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Working Memory</a:t>
            </a:r>
          </a:p>
        </p:txBody>
      </p:sp>
      <p:grpSp>
        <p:nvGrpSpPr>
          <p:cNvPr id="149" name="Group 148">
            <a:extLst>
              <a:ext uri="{FF2B5EF4-FFF2-40B4-BE49-F238E27FC236}">
                <a16:creationId xmlns:a16="http://schemas.microsoft.com/office/drawing/2014/main" id="{AEB64AE5-2C3D-4C79-A9BF-F8BD9CA664AB}"/>
              </a:ext>
            </a:extLst>
          </p:cNvPr>
          <p:cNvGrpSpPr/>
          <p:nvPr/>
        </p:nvGrpSpPr>
        <p:grpSpPr>
          <a:xfrm>
            <a:off x="5018703" y="4199057"/>
            <a:ext cx="640157" cy="457200"/>
            <a:chOff x="2834640" y="3931920"/>
            <a:chExt cx="640157" cy="457200"/>
          </a:xfrm>
        </p:grpSpPr>
        <p:sp>
          <p:nvSpPr>
            <p:cNvPr id="47" name="Oval 46">
              <a:extLst>
                <a:ext uri="{FF2B5EF4-FFF2-40B4-BE49-F238E27FC236}">
                  <a16:creationId xmlns:a16="http://schemas.microsoft.com/office/drawing/2014/main" id="{4DE499B9-CF86-47CF-8D3F-5B1B24C5D7FD}"/>
                </a:ext>
              </a:extLst>
            </p:cNvPr>
            <p:cNvSpPr/>
            <p:nvPr/>
          </p:nvSpPr>
          <p:spPr>
            <a:xfrm>
              <a:off x="3020574" y="393192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0637827A-E060-4BE1-BE77-C5FB6CBD480A}"/>
                </a:ext>
              </a:extLst>
            </p:cNvPr>
            <p:cNvSpPr/>
            <p:nvPr/>
          </p:nvSpPr>
          <p:spPr>
            <a:xfrm>
              <a:off x="3203454" y="41148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05D3C975-9026-45C7-93C4-8FBCB065A150}"/>
                </a:ext>
              </a:extLst>
            </p:cNvPr>
            <p:cNvSpPr/>
            <p:nvPr/>
          </p:nvSpPr>
          <p:spPr>
            <a:xfrm>
              <a:off x="2835154" y="41148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CA0236FE-8BCB-4A3A-8024-B51B0465ACE8}"/>
                </a:ext>
              </a:extLst>
            </p:cNvPr>
            <p:cNvSpPr/>
            <p:nvPr/>
          </p:nvSpPr>
          <p:spPr>
            <a:xfrm>
              <a:off x="2834640" y="429768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272C1BC2-F2EC-4A99-BE4F-E590DD61B144}"/>
                </a:ext>
              </a:extLst>
            </p:cNvPr>
            <p:cNvSpPr/>
            <p:nvPr/>
          </p:nvSpPr>
          <p:spPr>
            <a:xfrm>
              <a:off x="3020574" y="429768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913483CC-775B-419B-AAF8-A35350C67384}"/>
                </a:ext>
              </a:extLst>
            </p:cNvPr>
            <p:cNvSpPr/>
            <p:nvPr/>
          </p:nvSpPr>
          <p:spPr>
            <a:xfrm>
              <a:off x="3203454" y="429768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80E32E43-58D4-4B25-9218-E8C52720D24C}"/>
                </a:ext>
              </a:extLst>
            </p:cNvPr>
            <p:cNvSpPr/>
            <p:nvPr/>
          </p:nvSpPr>
          <p:spPr>
            <a:xfrm>
              <a:off x="3023552" y="41148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9" name="Connector: Elbow 128">
              <a:extLst>
                <a:ext uri="{FF2B5EF4-FFF2-40B4-BE49-F238E27FC236}">
                  <a16:creationId xmlns:a16="http://schemas.microsoft.com/office/drawing/2014/main" id="{691036C0-9FAD-401F-BCFC-A77574454125}"/>
                </a:ext>
              </a:extLst>
            </p:cNvPr>
            <p:cNvCxnSpPr>
              <a:stCxn id="47" idx="2"/>
              <a:endCxn id="123" idx="0"/>
            </p:cNvCxnSpPr>
            <p:nvPr/>
          </p:nvCxnSpPr>
          <p:spPr>
            <a:xfrm rot="10800000" flipV="1">
              <a:off x="2880874" y="3977640"/>
              <a:ext cx="139700" cy="137160"/>
            </a:xfrm>
            <a:prstGeom prst="bentConnector2">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131" name="Connector: Elbow 130">
              <a:extLst>
                <a:ext uri="{FF2B5EF4-FFF2-40B4-BE49-F238E27FC236}">
                  <a16:creationId xmlns:a16="http://schemas.microsoft.com/office/drawing/2014/main" id="{CB279536-3F00-4C55-89CF-9A68139D5A01}"/>
                </a:ext>
              </a:extLst>
            </p:cNvPr>
            <p:cNvCxnSpPr>
              <a:stCxn id="47" idx="6"/>
              <a:endCxn id="122" idx="0"/>
            </p:cNvCxnSpPr>
            <p:nvPr/>
          </p:nvCxnSpPr>
          <p:spPr>
            <a:xfrm>
              <a:off x="3112014" y="3977640"/>
              <a:ext cx="137160" cy="137160"/>
            </a:xfrm>
            <a:prstGeom prst="bentConnector2">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725D4A15-A68E-4130-B972-4FA4F08571AE}"/>
                </a:ext>
              </a:extLst>
            </p:cNvPr>
            <p:cNvCxnSpPr>
              <a:stCxn id="123" idx="4"/>
              <a:endCxn id="124" idx="0"/>
            </p:cNvCxnSpPr>
            <p:nvPr/>
          </p:nvCxnSpPr>
          <p:spPr>
            <a:xfrm flipH="1">
              <a:off x="2880360" y="4206240"/>
              <a:ext cx="514" cy="9144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581F761B-8D91-4172-9372-B222E252E360}"/>
                </a:ext>
              </a:extLst>
            </p:cNvPr>
            <p:cNvCxnSpPr>
              <a:stCxn id="127" idx="4"/>
              <a:endCxn id="125" idx="0"/>
            </p:cNvCxnSpPr>
            <p:nvPr/>
          </p:nvCxnSpPr>
          <p:spPr>
            <a:xfrm flipH="1">
              <a:off x="3066294" y="4206240"/>
              <a:ext cx="2978" cy="9144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137" name="Straight Arrow Connector 136">
              <a:extLst>
                <a:ext uri="{FF2B5EF4-FFF2-40B4-BE49-F238E27FC236}">
                  <a16:creationId xmlns:a16="http://schemas.microsoft.com/office/drawing/2014/main" id="{028BA495-CDA2-4257-BB5C-F3199984BE43}"/>
                </a:ext>
              </a:extLst>
            </p:cNvPr>
            <p:cNvCxnSpPr>
              <a:stCxn id="122" idx="4"/>
              <a:endCxn id="126" idx="0"/>
            </p:cNvCxnSpPr>
            <p:nvPr/>
          </p:nvCxnSpPr>
          <p:spPr>
            <a:xfrm>
              <a:off x="3249174" y="4206240"/>
              <a:ext cx="0" cy="9144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cxnSp>
          <p:nvCxnSpPr>
            <p:cNvPr id="139" name="Straight Arrow Connector 138">
              <a:extLst>
                <a:ext uri="{FF2B5EF4-FFF2-40B4-BE49-F238E27FC236}">
                  <a16:creationId xmlns:a16="http://schemas.microsoft.com/office/drawing/2014/main" id="{C01D716B-5355-4DB0-A004-AB5B99089138}"/>
                </a:ext>
              </a:extLst>
            </p:cNvPr>
            <p:cNvCxnSpPr>
              <a:stCxn id="122" idx="2"/>
              <a:endCxn id="127" idx="6"/>
            </p:cNvCxnSpPr>
            <p:nvPr/>
          </p:nvCxnSpPr>
          <p:spPr>
            <a:xfrm flipH="1">
              <a:off x="3114992" y="4160520"/>
              <a:ext cx="88462" cy="0"/>
            </a:xfrm>
            <a:prstGeom prst="straightConnector1">
              <a:avLst/>
            </a:prstGeom>
            <a:ln>
              <a:headEnd type="none" w="sm" len="sm"/>
              <a:tailEnd type="triangle" w="sm" len="sm"/>
            </a:ln>
          </p:spPr>
          <p:style>
            <a:lnRef idx="1">
              <a:schemeClr val="dk1"/>
            </a:lnRef>
            <a:fillRef idx="0">
              <a:schemeClr val="dk1"/>
            </a:fillRef>
            <a:effectRef idx="0">
              <a:schemeClr val="dk1"/>
            </a:effectRef>
            <a:fontRef idx="minor">
              <a:schemeClr val="tx1"/>
            </a:fontRef>
          </p:style>
        </p:cxnSp>
        <p:sp>
          <p:nvSpPr>
            <p:cNvPr id="141" name="Oval 140">
              <a:extLst>
                <a:ext uri="{FF2B5EF4-FFF2-40B4-BE49-F238E27FC236}">
                  <a16:creationId xmlns:a16="http://schemas.microsoft.com/office/drawing/2014/main" id="{F783222B-C77A-4FDB-826A-114E91DF66F5}"/>
                </a:ext>
              </a:extLst>
            </p:cNvPr>
            <p:cNvSpPr/>
            <p:nvPr/>
          </p:nvSpPr>
          <p:spPr>
            <a:xfrm>
              <a:off x="3383357" y="429768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45" name="Connector: Elbow 144">
              <a:extLst>
                <a:ext uri="{FF2B5EF4-FFF2-40B4-BE49-F238E27FC236}">
                  <a16:creationId xmlns:a16="http://schemas.microsoft.com/office/drawing/2014/main" id="{9FF9B2D8-24F9-47F1-B4DE-E42E92BD3E11}"/>
                </a:ext>
              </a:extLst>
            </p:cNvPr>
            <p:cNvCxnSpPr>
              <a:stCxn id="122" idx="6"/>
            </p:cNvCxnSpPr>
            <p:nvPr/>
          </p:nvCxnSpPr>
          <p:spPr>
            <a:xfrm>
              <a:off x="3294894" y="4160520"/>
              <a:ext cx="134183" cy="137160"/>
            </a:xfrm>
            <a:prstGeom prst="bentConnector2">
              <a:avLst/>
            </a:prstGeom>
            <a:ln>
              <a:tailEnd type="triangle" w="sm" len="sm"/>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92378654-FA02-4945-BCD6-F3D940CD448F}"/>
                </a:ext>
              </a:extLst>
            </p:cNvPr>
            <p:cNvCxnSpPr>
              <a:stCxn id="141" idx="2"/>
              <a:endCxn id="126" idx="6"/>
            </p:cNvCxnSpPr>
            <p:nvPr/>
          </p:nvCxnSpPr>
          <p:spPr>
            <a:xfrm flipH="1">
              <a:off x="3294894" y="4343400"/>
              <a:ext cx="88463" cy="0"/>
            </a:xfrm>
            <a:prstGeom prst="straightConnector1">
              <a:avLst/>
            </a:prstGeom>
            <a:ln>
              <a:tailEnd type="triangle" w="sm" len="sm"/>
            </a:ln>
          </p:spPr>
          <p:style>
            <a:lnRef idx="1">
              <a:schemeClr val="dk1"/>
            </a:lnRef>
            <a:fillRef idx="0">
              <a:schemeClr val="dk1"/>
            </a:fillRef>
            <a:effectRef idx="0">
              <a:schemeClr val="dk1"/>
            </a:effectRef>
            <a:fontRef idx="minor">
              <a:schemeClr val="tx1"/>
            </a:fontRef>
          </p:style>
        </p:cxnSp>
      </p:grpSp>
      <p:grpSp>
        <p:nvGrpSpPr>
          <p:cNvPr id="279" name="Group 278">
            <a:extLst>
              <a:ext uri="{FF2B5EF4-FFF2-40B4-BE49-F238E27FC236}">
                <a16:creationId xmlns:a16="http://schemas.microsoft.com/office/drawing/2014/main" id="{9A275741-3BC5-4A2E-B7C3-0F0A0137D2EF}"/>
              </a:ext>
            </a:extLst>
          </p:cNvPr>
          <p:cNvGrpSpPr/>
          <p:nvPr/>
        </p:nvGrpSpPr>
        <p:grpSpPr>
          <a:xfrm>
            <a:off x="3894315" y="2266057"/>
            <a:ext cx="1200150" cy="1063625"/>
            <a:chOff x="3994150" y="2365375"/>
            <a:chExt cx="1200150" cy="1063625"/>
          </a:xfrm>
        </p:grpSpPr>
        <p:sp>
          <p:nvSpPr>
            <p:cNvPr id="98" name="Rectangle: Rounded Corners 97">
              <a:extLst>
                <a:ext uri="{FF2B5EF4-FFF2-40B4-BE49-F238E27FC236}">
                  <a16:creationId xmlns:a16="http://schemas.microsoft.com/office/drawing/2014/main" id="{BC711252-12D6-4132-A823-50E69232E241}"/>
                </a:ext>
              </a:extLst>
            </p:cNvPr>
            <p:cNvSpPr/>
            <p:nvPr/>
          </p:nvSpPr>
          <p:spPr>
            <a:xfrm>
              <a:off x="3994150" y="2365375"/>
              <a:ext cx="1200150" cy="106362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a:t>Semantic Memory</a:t>
              </a:r>
            </a:p>
          </p:txBody>
        </p:sp>
        <p:grpSp>
          <p:nvGrpSpPr>
            <p:cNvPr id="205" name="Group 204">
              <a:extLst>
                <a:ext uri="{FF2B5EF4-FFF2-40B4-BE49-F238E27FC236}">
                  <a16:creationId xmlns:a16="http://schemas.microsoft.com/office/drawing/2014/main" id="{52F11642-AD64-4DE3-BBD6-95F957EEDF84}"/>
                </a:ext>
              </a:extLst>
            </p:cNvPr>
            <p:cNvGrpSpPr/>
            <p:nvPr/>
          </p:nvGrpSpPr>
          <p:grpSpPr>
            <a:xfrm>
              <a:off x="4105629" y="3052206"/>
              <a:ext cx="1005840" cy="274320"/>
              <a:chOff x="2103120" y="2286000"/>
              <a:chExt cx="1005840" cy="274320"/>
            </a:xfrm>
          </p:grpSpPr>
          <p:sp>
            <p:nvSpPr>
              <p:cNvPr id="153" name="Oval 152">
                <a:extLst>
                  <a:ext uri="{FF2B5EF4-FFF2-40B4-BE49-F238E27FC236}">
                    <a16:creationId xmlns:a16="http://schemas.microsoft.com/office/drawing/2014/main" id="{F3FB2F62-E604-4218-9592-8E27168F44C9}"/>
                  </a:ext>
                </a:extLst>
              </p:cNvPr>
              <p:cNvSpPr/>
              <p:nvPr/>
            </p:nvSpPr>
            <p:spPr>
              <a:xfrm>
                <a:off x="2834640" y="22860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1CBD8B3F-3C89-44DF-A686-7F9DDDDC41A7}"/>
                  </a:ext>
                </a:extLst>
              </p:cNvPr>
              <p:cNvSpPr/>
              <p:nvPr/>
            </p:nvSpPr>
            <p:spPr>
              <a:xfrm>
                <a:off x="2651760" y="246731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6" name="Oval 155">
                <a:extLst>
                  <a:ext uri="{FF2B5EF4-FFF2-40B4-BE49-F238E27FC236}">
                    <a16:creationId xmlns:a16="http://schemas.microsoft.com/office/drawing/2014/main" id="{06667550-D8FB-478E-AE46-372DFC750557}"/>
                  </a:ext>
                </a:extLst>
              </p:cNvPr>
              <p:cNvSpPr/>
              <p:nvPr/>
            </p:nvSpPr>
            <p:spPr>
              <a:xfrm>
                <a:off x="3017520" y="246731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7" name="Oval 156">
                <a:extLst>
                  <a:ext uri="{FF2B5EF4-FFF2-40B4-BE49-F238E27FC236}">
                    <a16:creationId xmlns:a16="http://schemas.microsoft.com/office/drawing/2014/main" id="{23C6E6C9-12B1-4885-A5CC-9F9789841043}"/>
                  </a:ext>
                </a:extLst>
              </p:cNvPr>
              <p:cNvSpPr/>
              <p:nvPr/>
            </p:nvSpPr>
            <p:spPr>
              <a:xfrm>
                <a:off x="2286000" y="22860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8" name="Oval 157">
                <a:extLst>
                  <a:ext uri="{FF2B5EF4-FFF2-40B4-BE49-F238E27FC236}">
                    <a16:creationId xmlns:a16="http://schemas.microsoft.com/office/drawing/2014/main" id="{30A5B357-42A7-4BD4-8B93-5094876383E0}"/>
                  </a:ext>
                </a:extLst>
              </p:cNvPr>
              <p:cNvSpPr/>
              <p:nvPr/>
            </p:nvSpPr>
            <p:spPr>
              <a:xfrm>
                <a:off x="2286000" y="246888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59" name="Oval 158">
                <a:extLst>
                  <a:ext uri="{FF2B5EF4-FFF2-40B4-BE49-F238E27FC236}">
                    <a16:creationId xmlns:a16="http://schemas.microsoft.com/office/drawing/2014/main" id="{5A2CA231-234B-4D76-9B61-5403C44E2398}"/>
                  </a:ext>
                </a:extLst>
              </p:cNvPr>
              <p:cNvSpPr/>
              <p:nvPr/>
            </p:nvSpPr>
            <p:spPr>
              <a:xfrm>
                <a:off x="2468880" y="246888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60" name="Oval 159">
                <a:extLst>
                  <a:ext uri="{FF2B5EF4-FFF2-40B4-BE49-F238E27FC236}">
                    <a16:creationId xmlns:a16="http://schemas.microsoft.com/office/drawing/2014/main" id="{A7BADED5-CC6D-4322-9452-AD39F9E9A27C}"/>
                  </a:ext>
                </a:extLst>
              </p:cNvPr>
              <p:cNvSpPr/>
              <p:nvPr/>
            </p:nvSpPr>
            <p:spPr>
              <a:xfrm>
                <a:off x="2103120" y="246888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cxnSp>
            <p:nvCxnSpPr>
              <p:cNvPr id="170" name="Connector: Elbow 169">
                <a:extLst>
                  <a:ext uri="{FF2B5EF4-FFF2-40B4-BE49-F238E27FC236}">
                    <a16:creationId xmlns:a16="http://schemas.microsoft.com/office/drawing/2014/main" id="{E6856EFB-0C86-4BE6-8796-416B7644DA29}"/>
                  </a:ext>
                </a:extLst>
              </p:cNvPr>
              <p:cNvCxnSpPr>
                <a:stCxn id="157" idx="2"/>
                <a:endCxn id="160" idx="0"/>
              </p:cNvCxnSpPr>
              <p:nvPr/>
            </p:nvCxnSpPr>
            <p:spPr>
              <a:xfrm rot="10800000" flipV="1">
                <a:off x="2148840" y="2331720"/>
                <a:ext cx="137160" cy="137160"/>
              </a:xfrm>
              <a:prstGeom prst="bentConnector2">
                <a:avLst/>
              </a:prstGeom>
              <a:ln>
                <a:tailEnd type="triangle" w="sm" len="sm"/>
              </a:ln>
            </p:spPr>
            <p:style>
              <a:lnRef idx="2">
                <a:schemeClr val="dk1"/>
              </a:lnRef>
              <a:fillRef idx="1">
                <a:schemeClr val="lt1"/>
              </a:fillRef>
              <a:effectRef idx="0">
                <a:schemeClr val="dk1"/>
              </a:effectRef>
              <a:fontRef idx="minor">
                <a:schemeClr val="dk1"/>
              </a:fontRef>
            </p:style>
          </p:cxnSp>
          <p:cxnSp>
            <p:nvCxnSpPr>
              <p:cNvPr id="172" name="Straight Arrow Connector 171">
                <a:extLst>
                  <a:ext uri="{FF2B5EF4-FFF2-40B4-BE49-F238E27FC236}">
                    <a16:creationId xmlns:a16="http://schemas.microsoft.com/office/drawing/2014/main" id="{B1D87889-AC88-4175-9876-13339BB423D1}"/>
                  </a:ext>
                </a:extLst>
              </p:cNvPr>
              <p:cNvCxnSpPr>
                <a:stCxn id="157" idx="4"/>
                <a:endCxn id="158" idx="0"/>
              </p:cNvCxnSpPr>
              <p:nvPr/>
            </p:nvCxnSpPr>
            <p:spPr>
              <a:xfrm>
                <a:off x="2331720" y="2377440"/>
                <a:ext cx="0" cy="91440"/>
              </a:xfrm>
              <a:prstGeom prst="straightConnector1">
                <a:avLst/>
              </a:prstGeom>
              <a:ln>
                <a:tailEnd type="triangle" w="sm" len="sm"/>
              </a:ln>
            </p:spPr>
            <p:style>
              <a:lnRef idx="2">
                <a:schemeClr val="dk1"/>
              </a:lnRef>
              <a:fillRef idx="1">
                <a:schemeClr val="lt1"/>
              </a:fillRef>
              <a:effectRef idx="0">
                <a:schemeClr val="dk1"/>
              </a:effectRef>
              <a:fontRef idx="minor">
                <a:schemeClr val="dk1"/>
              </a:fontRef>
            </p:style>
          </p:cxnSp>
          <p:cxnSp>
            <p:nvCxnSpPr>
              <p:cNvPr id="176" name="Connector: Elbow 175">
                <a:extLst>
                  <a:ext uri="{FF2B5EF4-FFF2-40B4-BE49-F238E27FC236}">
                    <a16:creationId xmlns:a16="http://schemas.microsoft.com/office/drawing/2014/main" id="{AF1CC615-03D9-4B87-9E7E-5F68B5FE7561}"/>
                  </a:ext>
                </a:extLst>
              </p:cNvPr>
              <p:cNvCxnSpPr>
                <a:stCxn id="157" idx="6"/>
                <a:endCxn id="159" idx="0"/>
              </p:cNvCxnSpPr>
              <p:nvPr/>
            </p:nvCxnSpPr>
            <p:spPr>
              <a:xfrm>
                <a:off x="2377440" y="2331720"/>
                <a:ext cx="137160" cy="137160"/>
              </a:xfrm>
              <a:prstGeom prst="bentConnector2">
                <a:avLst/>
              </a:prstGeom>
              <a:ln>
                <a:tailEnd type="triangle" w="sm" len="sm"/>
              </a:ln>
            </p:spPr>
            <p:style>
              <a:lnRef idx="2">
                <a:schemeClr val="dk1"/>
              </a:lnRef>
              <a:fillRef idx="1">
                <a:schemeClr val="lt1"/>
              </a:fillRef>
              <a:effectRef idx="0">
                <a:schemeClr val="dk1"/>
              </a:effectRef>
              <a:fontRef idx="minor">
                <a:schemeClr val="dk1"/>
              </a:fontRef>
            </p:style>
          </p:cxnSp>
          <p:cxnSp>
            <p:nvCxnSpPr>
              <p:cNvPr id="178" name="Connector: Elbow 177">
                <a:extLst>
                  <a:ext uri="{FF2B5EF4-FFF2-40B4-BE49-F238E27FC236}">
                    <a16:creationId xmlns:a16="http://schemas.microsoft.com/office/drawing/2014/main" id="{D455574B-8105-4592-AEA1-6603F87DF483}"/>
                  </a:ext>
                </a:extLst>
              </p:cNvPr>
              <p:cNvCxnSpPr>
                <a:stCxn id="153" idx="2"/>
                <a:endCxn id="154" idx="0"/>
              </p:cNvCxnSpPr>
              <p:nvPr/>
            </p:nvCxnSpPr>
            <p:spPr>
              <a:xfrm rot="10800000" flipV="1">
                <a:off x="2697480" y="2331720"/>
                <a:ext cx="137160" cy="135596"/>
              </a:xfrm>
              <a:prstGeom prst="bentConnector2">
                <a:avLst/>
              </a:prstGeom>
              <a:ln>
                <a:tailEnd type="triangle" w="sm" len="sm"/>
              </a:ln>
            </p:spPr>
            <p:style>
              <a:lnRef idx="2">
                <a:schemeClr val="dk1"/>
              </a:lnRef>
              <a:fillRef idx="1">
                <a:schemeClr val="lt1"/>
              </a:fillRef>
              <a:effectRef idx="0">
                <a:schemeClr val="dk1"/>
              </a:effectRef>
              <a:fontRef idx="minor">
                <a:schemeClr val="dk1"/>
              </a:fontRef>
            </p:style>
          </p:cxnSp>
          <p:cxnSp>
            <p:nvCxnSpPr>
              <p:cNvPr id="182" name="Connector: Elbow 181">
                <a:extLst>
                  <a:ext uri="{FF2B5EF4-FFF2-40B4-BE49-F238E27FC236}">
                    <a16:creationId xmlns:a16="http://schemas.microsoft.com/office/drawing/2014/main" id="{53BCC400-F7CA-4ABF-A931-ADD2DAB6037F}"/>
                  </a:ext>
                </a:extLst>
              </p:cNvPr>
              <p:cNvCxnSpPr>
                <a:stCxn id="153" idx="6"/>
                <a:endCxn id="156" idx="0"/>
              </p:cNvCxnSpPr>
              <p:nvPr/>
            </p:nvCxnSpPr>
            <p:spPr>
              <a:xfrm>
                <a:off x="2926080" y="2331720"/>
                <a:ext cx="137160" cy="135596"/>
              </a:xfrm>
              <a:prstGeom prst="bentConnector2">
                <a:avLst/>
              </a:prstGeom>
              <a:ln>
                <a:tailEnd type="triangle" w="sm" len="sm"/>
              </a:ln>
            </p:spPr>
            <p:style>
              <a:lnRef idx="2">
                <a:schemeClr val="dk1"/>
              </a:lnRef>
              <a:fillRef idx="1">
                <a:schemeClr val="lt1"/>
              </a:fillRef>
              <a:effectRef idx="0">
                <a:schemeClr val="dk1"/>
              </a:effectRef>
              <a:fontRef idx="minor">
                <a:schemeClr val="dk1"/>
              </a:fontRef>
            </p:style>
          </p:cxnSp>
        </p:grpSp>
      </p:grpSp>
      <p:sp>
        <p:nvSpPr>
          <p:cNvPr id="221" name="Rectangle: Rounded Corners 220">
            <a:extLst>
              <a:ext uri="{FF2B5EF4-FFF2-40B4-BE49-F238E27FC236}">
                <a16:creationId xmlns:a16="http://schemas.microsoft.com/office/drawing/2014/main" id="{BC54CEB6-928B-4FA8-82DD-4EE1D79D3837}"/>
              </a:ext>
            </a:extLst>
          </p:cNvPr>
          <p:cNvSpPr/>
          <p:nvPr/>
        </p:nvSpPr>
        <p:spPr>
          <a:xfrm>
            <a:off x="5905582" y="2954922"/>
            <a:ext cx="368045" cy="23732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t"/>
          <a:lstStyle/>
          <a:p>
            <a:pPr algn="ctr"/>
            <a:endParaRPr lang="en-US" dirty="0"/>
          </a:p>
        </p:txBody>
      </p:sp>
      <p:sp>
        <p:nvSpPr>
          <p:cNvPr id="239" name="Rectangle: Rounded Corners 238">
            <a:extLst>
              <a:ext uri="{FF2B5EF4-FFF2-40B4-BE49-F238E27FC236}">
                <a16:creationId xmlns:a16="http://schemas.microsoft.com/office/drawing/2014/main" id="{55BB505C-44B8-453E-8638-38A4E177662E}"/>
              </a:ext>
            </a:extLst>
          </p:cNvPr>
          <p:cNvSpPr/>
          <p:nvPr/>
        </p:nvSpPr>
        <p:spPr>
          <a:xfrm>
            <a:off x="6088462" y="3000642"/>
            <a:ext cx="368045" cy="23732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t"/>
          <a:lstStyle/>
          <a:p>
            <a:pPr algn="ctr"/>
            <a:endParaRPr lang="en-US" dirty="0"/>
          </a:p>
        </p:txBody>
      </p:sp>
      <p:sp>
        <p:nvSpPr>
          <p:cNvPr id="240" name="Rectangle: Rounded Corners 239">
            <a:extLst>
              <a:ext uri="{FF2B5EF4-FFF2-40B4-BE49-F238E27FC236}">
                <a16:creationId xmlns:a16="http://schemas.microsoft.com/office/drawing/2014/main" id="{0BD795D8-908F-4E75-8D4E-4246F11D5A1D}"/>
              </a:ext>
            </a:extLst>
          </p:cNvPr>
          <p:cNvSpPr/>
          <p:nvPr/>
        </p:nvSpPr>
        <p:spPr>
          <a:xfrm>
            <a:off x="6271342" y="3046362"/>
            <a:ext cx="368045" cy="237322"/>
          </a:xfrm>
          <a:prstGeom prst="round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t"/>
          <a:lstStyle/>
          <a:p>
            <a:pPr algn="ctr"/>
            <a:endParaRPr lang="en-US" dirty="0"/>
          </a:p>
        </p:txBody>
      </p:sp>
      <p:grpSp>
        <p:nvGrpSpPr>
          <p:cNvPr id="275" name="Group 274">
            <a:extLst>
              <a:ext uri="{FF2B5EF4-FFF2-40B4-BE49-F238E27FC236}">
                <a16:creationId xmlns:a16="http://schemas.microsoft.com/office/drawing/2014/main" id="{C9694C04-5546-495D-AD3C-882A1B536B89}"/>
              </a:ext>
            </a:extLst>
          </p:cNvPr>
          <p:cNvGrpSpPr/>
          <p:nvPr/>
        </p:nvGrpSpPr>
        <p:grpSpPr>
          <a:xfrm>
            <a:off x="7391679" y="3720584"/>
            <a:ext cx="1472211" cy="1048386"/>
            <a:chOff x="4837149" y="5313625"/>
            <a:chExt cx="1472211" cy="1048386"/>
          </a:xfrm>
        </p:grpSpPr>
        <p:sp>
          <p:nvSpPr>
            <p:cNvPr id="241" name="Rectangle: Rounded Corners 240">
              <a:extLst>
                <a:ext uri="{FF2B5EF4-FFF2-40B4-BE49-F238E27FC236}">
                  <a16:creationId xmlns:a16="http://schemas.microsoft.com/office/drawing/2014/main" id="{C613B0B4-5C20-4863-94B0-9EFF5830AB9C}"/>
                </a:ext>
              </a:extLst>
            </p:cNvPr>
            <p:cNvSpPr/>
            <p:nvPr/>
          </p:nvSpPr>
          <p:spPr>
            <a:xfrm>
              <a:off x="4837149" y="5313625"/>
              <a:ext cx="1472211" cy="1048386"/>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a:t>Procedural Memory</a:t>
              </a:r>
            </a:p>
          </p:txBody>
        </p:sp>
        <p:sp>
          <p:nvSpPr>
            <p:cNvPr id="244" name="Oval 243">
              <a:extLst>
                <a:ext uri="{FF2B5EF4-FFF2-40B4-BE49-F238E27FC236}">
                  <a16:creationId xmlns:a16="http://schemas.microsoft.com/office/drawing/2014/main" id="{7003875A-5F4C-4D83-9E5E-6EBA0F7A8420}"/>
                </a:ext>
              </a:extLst>
            </p:cNvPr>
            <p:cNvSpPr/>
            <p:nvPr/>
          </p:nvSpPr>
          <p:spPr>
            <a:xfrm>
              <a:off x="4953801" y="5971719"/>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D7F5BE26-1987-4096-AACF-9E2EEC161C43}"/>
                </a:ext>
              </a:extLst>
            </p:cNvPr>
            <p:cNvSpPr/>
            <p:nvPr/>
          </p:nvSpPr>
          <p:spPr>
            <a:xfrm>
              <a:off x="4953801" y="6154599"/>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4" name="Straight Arrow Connector 253">
              <a:extLst>
                <a:ext uri="{FF2B5EF4-FFF2-40B4-BE49-F238E27FC236}">
                  <a16:creationId xmlns:a16="http://schemas.microsoft.com/office/drawing/2014/main" id="{50A62EF4-46D5-47C1-8787-37C6DD05C575}"/>
                </a:ext>
              </a:extLst>
            </p:cNvPr>
            <p:cNvCxnSpPr>
              <a:stCxn id="244" idx="4"/>
              <a:endCxn id="248" idx="0"/>
            </p:cNvCxnSpPr>
            <p:nvPr/>
          </p:nvCxnSpPr>
          <p:spPr>
            <a:xfrm>
              <a:off x="4999521" y="6063159"/>
              <a:ext cx="0" cy="91440"/>
            </a:xfrm>
            <a:prstGeom prst="straightConnector1">
              <a:avLst/>
            </a:prstGeom>
            <a:ln>
              <a:headEnd type="none" w="sm" len="sm"/>
              <a:tailEnd type="triangle" w="sm" len="sm"/>
            </a:ln>
          </p:spPr>
          <p:style>
            <a:lnRef idx="2">
              <a:schemeClr val="dk1"/>
            </a:lnRef>
            <a:fillRef idx="1">
              <a:schemeClr val="lt1"/>
            </a:fillRef>
            <a:effectRef idx="0">
              <a:schemeClr val="dk1"/>
            </a:effectRef>
            <a:fontRef idx="minor">
              <a:schemeClr val="dk1"/>
            </a:fontRef>
          </p:style>
        </p:cxnSp>
        <p:sp>
          <p:nvSpPr>
            <p:cNvPr id="256" name="Oval 255">
              <a:extLst>
                <a:ext uri="{FF2B5EF4-FFF2-40B4-BE49-F238E27FC236}">
                  <a16:creationId xmlns:a16="http://schemas.microsoft.com/office/drawing/2014/main" id="{BA397B7A-39A4-439D-90FA-95EACFD83395}"/>
                </a:ext>
              </a:extLst>
            </p:cNvPr>
            <p:cNvSpPr/>
            <p:nvPr/>
          </p:nvSpPr>
          <p:spPr>
            <a:xfrm>
              <a:off x="5133704" y="6154599"/>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7" name="Connector: Elbow 256">
              <a:extLst>
                <a:ext uri="{FF2B5EF4-FFF2-40B4-BE49-F238E27FC236}">
                  <a16:creationId xmlns:a16="http://schemas.microsoft.com/office/drawing/2014/main" id="{4C0FB01F-D283-4A96-AB5C-A4C7814DC2C7}"/>
                </a:ext>
              </a:extLst>
            </p:cNvPr>
            <p:cNvCxnSpPr>
              <a:stCxn id="244" idx="6"/>
            </p:cNvCxnSpPr>
            <p:nvPr/>
          </p:nvCxnSpPr>
          <p:spPr>
            <a:xfrm>
              <a:off x="5045241" y="6017439"/>
              <a:ext cx="134183" cy="137160"/>
            </a:xfrm>
            <a:prstGeom prst="bentConnector2">
              <a:avLst/>
            </a:prstGeom>
            <a:ln>
              <a:tailEnd type="triangle" w="sm" len="sm"/>
            </a:ln>
          </p:spPr>
          <p:style>
            <a:lnRef idx="2">
              <a:schemeClr val="dk1"/>
            </a:lnRef>
            <a:fillRef idx="1">
              <a:schemeClr val="lt1"/>
            </a:fillRef>
            <a:effectRef idx="0">
              <a:schemeClr val="dk1"/>
            </a:effectRef>
            <a:fontRef idx="minor">
              <a:schemeClr val="dk1"/>
            </a:fontRef>
          </p:style>
        </p:cxnSp>
        <p:cxnSp>
          <p:nvCxnSpPr>
            <p:cNvPr id="258" name="Straight Arrow Connector 257">
              <a:extLst>
                <a:ext uri="{FF2B5EF4-FFF2-40B4-BE49-F238E27FC236}">
                  <a16:creationId xmlns:a16="http://schemas.microsoft.com/office/drawing/2014/main" id="{BFA0E9A7-9705-45B4-92D2-5CD052EEE234}"/>
                </a:ext>
              </a:extLst>
            </p:cNvPr>
            <p:cNvCxnSpPr>
              <a:stCxn id="256" idx="2"/>
              <a:endCxn id="248" idx="6"/>
            </p:cNvCxnSpPr>
            <p:nvPr/>
          </p:nvCxnSpPr>
          <p:spPr>
            <a:xfrm flipH="1">
              <a:off x="5045241" y="6200319"/>
              <a:ext cx="88463" cy="0"/>
            </a:xfrm>
            <a:prstGeom prst="straightConnector1">
              <a:avLst/>
            </a:prstGeom>
            <a:ln>
              <a:tailEnd type="triangle" w="sm" len="sm"/>
            </a:ln>
          </p:spPr>
          <p:style>
            <a:lnRef idx="2">
              <a:schemeClr val="dk1"/>
            </a:lnRef>
            <a:fillRef idx="1">
              <a:schemeClr val="lt1"/>
            </a:fillRef>
            <a:effectRef idx="0">
              <a:schemeClr val="dk1"/>
            </a:effectRef>
            <a:fontRef idx="minor">
              <a:schemeClr val="dk1"/>
            </a:fontRef>
          </p:style>
        </p:cxnSp>
        <p:sp>
          <p:nvSpPr>
            <p:cNvPr id="259" name="Oval 258">
              <a:extLst>
                <a:ext uri="{FF2B5EF4-FFF2-40B4-BE49-F238E27FC236}">
                  <a16:creationId xmlns:a16="http://schemas.microsoft.com/office/drawing/2014/main" id="{65D86315-EDAC-49BF-B822-8DA2FA25F5D1}"/>
                </a:ext>
              </a:extLst>
            </p:cNvPr>
            <p:cNvSpPr/>
            <p:nvPr/>
          </p:nvSpPr>
          <p:spPr>
            <a:xfrm>
              <a:off x="5772009" y="596940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0" name="Oval 259">
              <a:extLst>
                <a:ext uri="{FF2B5EF4-FFF2-40B4-BE49-F238E27FC236}">
                  <a16:creationId xmlns:a16="http://schemas.microsoft.com/office/drawing/2014/main" id="{73E88159-E7BC-4FB1-A349-695D7182D575}"/>
                </a:ext>
              </a:extLst>
            </p:cNvPr>
            <p:cNvSpPr/>
            <p:nvPr/>
          </p:nvSpPr>
          <p:spPr>
            <a:xfrm>
              <a:off x="5772009" y="615228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p>
          </p:txBody>
        </p:sp>
        <p:cxnSp>
          <p:nvCxnSpPr>
            <p:cNvPr id="261" name="Straight Arrow Connector 260">
              <a:extLst>
                <a:ext uri="{FF2B5EF4-FFF2-40B4-BE49-F238E27FC236}">
                  <a16:creationId xmlns:a16="http://schemas.microsoft.com/office/drawing/2014/main" id="{3B1F7C5E-9644-4007-B418-85332A79FBA2}"/>
                </a:ext>
              </a:extLst>
            </p:cNvPr>
            <p:cNvCxnSpPr>
              <a:cxnSpLocks/>
              <a:stCxn id="259" idx="4"/>
              <a:endCxn id="260" idx="0"/>
            </p:cNvCxnSpPr>
            <p:nvPr/>
          </p:nvCxnSpPr>
          <p:spPr>
            <a:xfrm>
              <a:off x="5817729" y="6060847"/>
              <a:ext cx="0" cy="91440"/>
            </a:xfrm>
            <a:prstGeom prst="straightConnector1">
              <a:avLst/>
            </a:prstGeom>
            <a:ln>
              <a:headEnd type="none" w="sm" len="sm"/>
              <a:tailEnd type="triangle" w="sm" len="sm"/>
            </a:ln>
          </p:spPr>
          <p:style>
            <a:lnRef idx="2">
              <a:schemeClr val="dk1"/>
            </a:lnRef>
            <a:fillRef idx="1">
              <a:schemeClr val="lt1"/>
            </a:fillRef>
            <a:effectRef idx="0">
              <a:schemeClr val="dk1"/>
            </a:effectRef>
            <a:fontRef idx="minor">
              <a:schemeClr val="dk1"/>
            </a:fontRef>
          </p:style>
        </p:cxnSp>
        <p:sp>
          <p:nvSpPr>
            <p:cNvPr id="262" name="Oval 261">
              <a:extLst>
                <a:ext uri="{FF2B5EF4-FFF2-40B4-BE49-F238E27FC236}">
                  <a16:creationId xmlns:a16="http://schemas.microsoft.com/office/drawing/2014/main" id="{4B7E602B-75B5-471C-BACE-B3F0CD205310}"/>
                </a:ext>
              </a:extLst>
            </p:cNvPr>
            <p:cNvSpPr/>
            <p:nvPr/>
          </p:nvSpPr>
          <p:spPr>
            <a:xfrm>
              <a:off x="5951912" y="615228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3" name="Connector: Elbow 262">
              <a:extLst>
                <a:ext uri="{FF2B5EF4-FFF2-40B4-BE49-F238E27FC236}">
                  <a16:creationId xmlns:a16="http://schemas.microsoft.com/office/drawing/2014/main" id="{418C2464-9886-45D7-8A4B-50EC3A84CA7F}"/>
                </a:ext>
              </a:extLst>
            </p:cNvPr>
            <p:cNvCxnSpPr>
              <a:cxnSpLocks/>
              <a:stCxn id="259" idx="6"/>
            </p:cNvCxnSpPr>
            <p:nvPr/>
          </p:nvCxnSpPr>
          <p:spPr>
            <a:xfrm>
              <a:off x="5863449" y="6015127"/>
              <a:ext cx="134183" cy="137160"/>
            </a:xfrm>
            <a:prstGeom prst="bentConnector2">
              <a:avLst/>
            </a:prstGeom>
            <a:ln>
              <a:tailEnd type="triangle" w="sm" len="sm"/>
            </a:ln>
          </p:spPr>
          <p:style>
            <a:lnRef idx="2">
              <a:schemeClr val="dk1"/>
            </a:lnRef>
            <a:fillRef idx="1">
              <a:schemeClr val="lt1"/>
            </a:fillRef>
            <a:effectRef idx="0">
              <a:schemeClr val="dk1"/>
            </a:effectRef>
            <a:fontRef idx="minor">
              <a:schemeClr val="dk1"/>
            </a:fontRef>
          </p:style>
        </p:cxnSp>
        <p:cxnSp>
          <p:nvCxnSpPr>
            <p:cNvPr id="264" name="Straight Arrow Connector 263">
              <a:extLst>
                <a:ext uri="{FF2B5EF4-FFF2-40B4-BE49-F238E27FC236}">
                  <a16:creationId xmlns:a16="http://schemas.microsoft.com/office/drawing/2014/main" id="{0F1B4C91-E78B-493A-AEEB-282E24D17CF4}"/>
                </a:ext>
              </a:extLst>
            </p:cNvPr>
            <p:cNvCxnSpPr>
              <a:cxnSpLocks/>
              <a:stCxn id="262" idx="2"/>
              <a:endCxn id="260" idx="6"/>
            </p:cNvCxnSpPr>
            <p:nvPr/>
          </p:nvCxnSpPr>
          <p:spPr>
            <a:xfrm flipH="1">
              <a:off x="5863449" y="6198007"/>
              <a:ext cx="88463" cy="0"/>
            </a:xfrm>
            <a:prstGeom prst="straightConnector1">
              <a:avLst/>
            </a:prstGeom>
            <a:ln>
              <a:tailEnd type="triangle" w="sm" len="sm"/>
            </a:ln>
          </p:spPr>
          <p:style>
            <a:lnRef idx="2">
              <a:schemeClr val="dk1"/>
            </a:lnRef>
            <a:fillRef idx="1">
              <a:schemeClr val="lt1"/>
            </a:fillRef>
            <a:effectRef idx="0">
              <a:schemeClr val="dk1"/>
            </a:effectRef>
            <a:fontRef idx="minor">
              <a:schemeClr val="dk1"/>
            </a:fontRef>
          </p:style>
        </p:cxnSp>
        <p:sp>
          <p:nvSpPr>
            <p:cNvPr id="265" name="Oval 264">
              <a:extLst>
                <a:ext uri="{FF2B5EF4-FFF2-40B4-BE49-F238E27FC236}">
                  <a16:creationId xmlns:a16="http://schemas.microsoft.com/office/drawing/2014/main" id="{C68A7139-FB55-4EC6-AD5C-10ECF50E5112}"/>
                </a:ext>
              </a:extLst>
            </p:cNvPr>
            <p:cNvSpPr/>
            <p:nvPr/>
          </p:nvSpPr>
          <p:spPr>
            <a:xfrm>
              <a:off x="6133204" y="615228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67" name="Straight Arrow Connector 266">
              <a:extLst>
                <a:ext uri="{FF2B5EF4-FFF2-40B4-BE49-F238E27FC236}">
                  <a16:creationId xmlns:a16="http://schemas.microsoft.com/office/drawing/2014/main" id="{9C5247BC-8C67-4213-907C-88FDA2B32091}"/>
                </a:ext>
              </a:extLst>
            </p:cNvPr>
            <p:cNvCxnSpPr>
              <a:cxnSpLocks/>
              <a:stCxn id="262" idx="6"/>
              <a:endCxn id="265" idx="2"/>
            </p:cNvCxnSpPr>
            <p:nvPr/>
          </p:nvCxnSpPr>
          <p:spPr>
            <a:xfrm>
              <a:off x="6043352" y="6198007"/>
              <a:ext cx="89852" cy="0"/>
            </a:xfrm>
            <a:prstGeom prst="straightConnector1">
              <a:avLst/>
            </a:prstGeom>
            <a:ln>
              <a:tailEnd type="triangle" w="sm" len="sm"/>
            </a:ln>
          </p:spPr>
          <p:style>
            <a:lnRef idx="2">
              <a:schemeClr val="dk1"/>
            </a:lnRef>
            <a:fillRef idx="1">
              <a:schemeClr val="lt1"/>
            </a:fillRef>
            <a:effectRef idx="0">
              <a:schemeClr val="dk1"/>
            </a:effectRef>
            <a:fontRef idx="minor">
              <a:schemeClr val="dk1"/>
            </a:fontRef>
          </p:style>
        </p:cxnSp>
        <p:sp>
          <p:nvSpPr>
            <p:cNvPr id="272" name="Arrow: Right 271">
              <a:extLst>
                <a:ext uri="{FF2B5EF4-FFF2-40B4-BE49-F238E27FC236}">
                  <a16:creationId xmlns:a16="http://schemas.microsoft.com/office/drawing/2014/main" id="{20710D43-3287-4A5D-9A77-9AD193EA11CF}"/>
                </a:ext>
              </a:extLst>
            </p:cNvPr>
            <p:cNvSpPr/>
            <p:nvPr/>
          </p:nvSpPr>
          <p:spPr>
            <a:xfrm>
              <a:off x="5317302" y="6088183"/>
              <a:ext cx="364854" cy="6410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274" name="Straight Arrow Connector 273">
            <a:extLst>
              <a:ext uri="{FF2B5EF4-FFF2-40B4-BE49-F238E27FC236}">
                <a16:creationId xmlns:a16="http://schemas.microsoft.com/office/drawing/2014/main" id="{F589F09C-8CC2-445B-9BE8-F59C381D5719}"/>
              </a:ext>
            </a:extLst>
          </p:cNvPr>
          <p:cNvCxnSpPr>
            <a:cxnSpLocks/>
            <a:stCxn id="46" idx="3"/>
            <a:endCxn id="241" idx="1"/>
          </p:cNvCxnSpPr>
          <p:nvPr/>
        </p:nvCxnSpPr>
        <p:spPr>
          <a:xfrm flipV="1">
            <a:off x="6783406" y="4244777"/>
            <a:ext cx="608273" cy="2885"/>
          </a:xfrm>
          <a:prstGeom prst="straightConnector1">
            <a:avLst/>
          </a:prstGeom>
          <a:ln w="50800" cmpd="dbl">
            <a:headEnd type="triangle"/>
            <a:tailEnd type="triangle"/>
          </a:ln>
        </p:spPr>
        <p:style>
          <a:lnRef idx="3">
            <a:schemeClr val="dk1"/>
          </a:lnRef>
          <a:fillRef idx="0">
            <a:schemeClr val="dk1"/>
          </a:fillRef>
          <a:effectRef idx="2">
            <a:schemeClr val="dk1"/>
          </a:effectRef>
          <a:fontRef idx="minor">
            <a:schemeClr val="tx1"/>
          </a:fontRef>
        </p:style>
      </p:cxnSp>
      <p:cxnSp>
        <p:nvCxnSpPr>
          <p:cNvPr id="276" name="Straight Arrow Connector 275">
            <a:extLst>
              <a:ext uri="{FF2B5EF4-FFF2-40B4-BE49-F238E27FC236}">
                <a16:creationId xmlns:a16="http://schemas.microsoft.com/office/drawing/2014/main" id="{59C99CF3-15FB-4EA6-A6B1-86A400029BA7}"/>
              </a:ext>
            </a:extLst>
          </p:cNvPr>
          <p:cNvCxnSpPr>
            <a:cxnSpLocks/>
            <a:stCxn id="98" idx="2"/>
          </p:cNvCxnSpPr>
          <p:nvPr/>
        </p:nvCxnSpPr>
        <p:spPr>
          <a:xfrm>
            <a:off x="4494390" y="3329682"/>
            <a:ext cx="0" cy="446451"/>
          </a:xfrm>
          <a:prstGeom prst="straightConnector1">
            <a:avLst/>
          </a:prstGeom>
          <a:ln w="50800" cmpd="dbl">
            <a:headEnd type="triangle"/>
            <a:tailEnd type="triangle"/>
          </a:ln>
        </p:spPr>
        <p:style>
          <a:lnRef idx="3">
            <a:schemeClr val="dk1"/>
          </a:lnRef>
          <a:fillRef idx="0">
            <a:schemeClr val="dk1"/>
          </a:fillRef>
          <a:effectRef idx="2">
            <a:schemeClr val="dk1"/>
          </a:effectRef>
          <a:fontRef idx="minor">
            <a:schemeClr val="tx1"/>
          </a:fontRef>
        </p:style>
      </p:cxnSp>
      <p:cxnSp>
        <p:nvCxnSpPr>
          <p:cNvPr id="282" name="Straight Arrow Connector 281">
            <a:extLst>
              <a:ext uri="{FF2B5EF4-FFF2-40B4-BE49-F238E27FC236}">
                <a16:creationId xmlns:a16="http://schemas.microsoft.com/office/drawing/2014/main" id="{D36A62CD-D3E3-45F8-8A7C-E5B537BF91DF}"/>
              </a:ext>
            </a:extLst>
          </p:cNvPr>
          <p:cNvCxnSpPr>
            <a:cxnSpLocks/>
            <a:stCxn id="220" idx="2"/>
          </p:cNvCxnSpPr>
          <p:nvPr/>
        </p:nvCxnSpPr>
        <p:spPr>
          <a:xfrm>
            <a:off x="6183331" y="3329682"/>
            <a:ext cx="0" cy="446451"/>
          </a:xfrm>
          <a:prstGeom prst="straightConnector1">
            <a:avLst/>
          </a:prstGeom>
          <a:ln w="50800" cmpd="dbl">
            <a:headEnd type="triangle"/>
            <a:tailEnd type="triangle"/>
          </a:ln>
        </p:spPr>
        <p:style>
          <a:lnRef idx="3">
            <a:schemeClr val="dk1"/>
          </a:lnRef>
          <a:fillRef idx="0">
            <a:schemeClr val="dk1"/>
          </a:fillRef>
          <a:effectRef idx="2">
            <a:schemeClr val="dk1"/>
          </a:effectRef>
          <a:fontRef idx="minor">
            <a:schemeClr val="tx1"/>
          </a:fontRef>
        </p:style>
      </p:cxnSp>
      <p:sp>
        <p:nvSpPr>
          <p:cNvPr id="337" name="Rectangle: Rounded Corners 336">
            <a:extLst>
              <a:ext uri="{FF2B5EF4-FFF2-40B4-BE49-F238E27FC236}">
                <a16:creationId xmlns:a16="http://schemas.microsoft.com/office/drawing/2014/main" id="{43D7444B-F006-499E-994D-8799853B6C34}"/>
              </a:ext>
            </a:extLst>
          </p:cNvPr>
          <p:cNvSpPr/>
          <p:nvPr/>
        </p:nvSpPr>
        <p:spPr>
          <a:xfrm>
            <a:off x="4504443" y="4987741"/>
            <a:ext cx="1583268" cy="943058"/>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Spatial Scene</a:t>
            </a:r>
          </a:p>
        </p:txBody>
      </p:sp>
    </p:spTree>
    <p:extLst>
      <p:ext uri="{BB962C8B-B14F-4D97-AF65-F5344CB8AC3E}">
        <p14:creationId xmlns:p14="http://schemas.microsoft.com/office/powerpoint/2010/main" val="2538824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0DDBC-8CC7-4E1C-BC56-82E31B592BD6}"/>
              </a:ext>
            </a:extLst>
          </p:cNvPr>
          <p:cNvSpPr>
            <a:spLocks noGrp="1"/>
          </p:cNvSpPr>
          <p:nvPr>
            <p:ph type="title"/>
          </p:nvPr>
        </p:nvSpPr>
        <p:spPr/>
        <p:txBody>
          <a:bodyPr/>
          <a:lstStyle/>
          <a:p>
            <a:r>
              <a:rPr lang="en-US" dirty="0"/>
              <a:t>SVS 2 Changes</a:t>
            </a:r>
          </a:p>
        </p:txBody>
      </p:sp>
      <p:sp>
        <p:nvSpPr>
          <p:cNvPr id="5" name="Content Placeholder 4">
            <a:extLst>
              <a:ext uri="{FF2B5EF4-FFF2-40B4-BE49-F238E27FC236}">
                <a16:creationId xmlns:a16="http://schemas.microsoft.com/office/drawing/2014/main" id="{3B4233F7-AB9E-4122-B56F-A2C3C5679BEE}"/>
              </a:ext>
            </a:extLst>
          </p:cNvPr>
          <p:cNvSpPr>
            <a:spLocks noGrp="1"/>
          </p:cNvSpPr>
          <p:nvPr>
            <p:ph idx="1"/>
          </p:nvPr>
        </p:nvSpPr>
        <p:spPr/>
        <p:txBody>
          <a:bodyPr/>
          <a:lstStyle/>
          <a:p>
            <a:r>
              <a:rPr lang="en-US" dirty="0"/>
              <a:t>Spatial Scene:</a:t>
            </a:r>
          </a:p>
          <a:p>
            <a:pPr lvl="1"/>
            <a:r>
              <a:rPr lang="en-US" dirty="0"/>
              <a:t>Unchanged</a:t>
            </a:r>
          </a:p>
          <a:p>
            <a:r>
              <a:rPr lang="en-US" dirty="0"/>
              <a:t>Visual Buffer:</a:t>
            </a:r>
          </a:p>
          <a:p>
            <a:pPr lvl="1"/>
            <a:r>
              <a:rPr lang="en-US" dirty="0"/>
              <a:t>Renamed “Visual Sensory Memory”</a:t>
            </a:r>
          </a:p>
          <a:p>
            <a:pPr lvl="1"/>
            <a:r>
              <a:rPr lang="en-US" dirty="0"/>
              <a:t>No longer place for image manipulation</a:t>
            </a:r>
          </a:p>
          <a:p>
            <a:r>
              <a:rPr lang="en-US" dirty="0"/>
              <a:t>Perceptual LTM:</a:t>
            </a:r>
          </a:p>
          <a:p>
            <a:pPr lvl="1"/>
            <a:r>
              <a:rPr lang="en-US" dirty="0"/>
              <a:t>Replaced with “Visual Long-Term Memory”</a:t>
            </a:r>
          </a:p>
          <a:p>
            <a:pPr lvl="1"/>
            <a:r>
              <a:rPr lang="en-US" dirty="0"/>
              <a:t>Added means of storage and retrieval</a:t>
            </a:r>
          </a:p>
          <a:p>
            <a:r>
              <a:rPr lang="en-US" dirty="0"/>
              <a:t>Created Visual Working Memory</a:t>
            </a:r>
          </a:p>
        </p:txBody>
      </p:sp>
      <p:pic>
        <p:nvPicPr>
          <p:cNvPr id="3" name="Picture 2" descr="Diagram&#10;&#10;Description automatically generated">
            <a:extLst>
              <a:ext uri="{FF2B5EF4-FFF2-40B4-BE49-F238E27FC236}">
                <a16:creationId xmlns:a16="http://schemas.microsoft.com/office/drawing/2014/main" id="{2BB40F0F-CF63-437E-84EC-DA9E640F8B26}"/>
              </a:ext>
            </a:extLst>
          </p:cNvPr>
          <p:cNvPicPr>
            <a:picLocks noChangeAspect="1"/>
          </p:cNvPicPr>
          <p:nvPr/>
        </p:nvPicPr>
        <p:blipFill rotWithShape="1">
          <a:blip r:embed="rId2">
            <a:extLst>
              <a:ext uri="{28A0092B-C50C-407E-A947-70E740481C1C}">
                <a14:useLocalDpi xmlns:a14="http://schemas.microsoft.com/office/drawing/2010/main" val="0"/>
              </a:ext>
            </a:extLst>
          </a:blip>
          <a:srcRect t="29976"/>
          <a:stretch/>
        </p:blipFill>
        <p:spPr>
          <a:xfrm>
            <a:off x="7164174" y="1825625"/>
            <a:ext cx="4189626" cy="3722914"/>
          </a:xfrm>
          <a:prstGeom prst="rect">
            <a:avLst/>
          </a:prstGeom>
        </p:spPr>
      </p:pic>
      <p:sp>
        <p:nvSpPr>
          <p:cNvPr id="2" name="Slide Number Placeholder 1">
            <a:extLst>
              <a:ext uri="{FF2B5EF4-FFF2-40B4-BE49-F238E27FC236}">
                <a16:creationId xmlns:a16="http://schemas.microsoft.com/office/drawing/2014/main" id="{71FE9B88-043A-4A19-AB80-3F097FA9F923}"/>
              </a:ext>
            </a:extLst>
          </p:cNvPr>
          <p:cNvSpPr>
            <a:spLocks noGrp="1"/>
          </p:cNvSpPr>
          <p:nvPr>
            <p:ph type="sldNum" sz="quarter" idx="12"/>
          </p:nvPr>
        </p:nvSpPr>
        <p:spPr/>
        <p:txBody>
          <a:bodyPr/>
          <a:lstStyle/>
          <a:p>
            <a:fld id="{B71F4361-184A-4A08-BEA5-E95DD1806974}" type="slidenum">
              <a:rPr lang="en-US" smtClean="0"/>
              <a:t>35</a:t>
            </a:fld>
            <a:endParaRPr lang="en-US"/>
          </a:p>
        </p:txBody>
      </p:sp>
    </p:spTree>
    <p:extLst>
      <p:ext uri="{BB962C8B-B14F-4D97-AF65-F5344CB8AC3E}">
        <p14:creationId xmlns:p14="http://schemas.microsoft.com/office/powerpoint/2010/main" val="42733353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2" name="Table 32">
            <a:extLst>
              <a:ext uri="{FF2B5EF4-FFF2-40B4-BE49-F238E27FC236}">
                <a16:creationId xmlns:a16="http://schemas.microsoft.com/office/drawing/2014/main" id="{DE442BC0-7D45-4F36-B8A6-CBCEDDD0AAD1}"/>
              </a:ext>
            </a:extLst>
          </p:cNvPr>
          <p:cNvGraphicFramePr>
            <a:graphicFrameLocks noGrp="1"/>
          </p:cNvGraphicFramePr>
          <p:nvPr>
            <p:extLst>
              <p:ext uri="{D42A27DB-BD31-4B8C-83A1-F6EECF244321}">
                <p14:modId xmlns:p14="http://schemas.microsoft.com/office/powerpoint/2010/main" val="2396586160"/>
              </p:ext>
            </p:extLst>
          </p:nvPr>
        </p:nvGraphicFramePr>
        <p:xfrm>
          <a:off x="417635" y="2530268"/>
          <a:ext cx="10394654" cy="3575321"/>
        </p:xfrm>
        <a:graphic>
          <a:graphicData uri="http://schemas.openxmlformats.org/drawingml/2006/table">
            <a:tbl>
              <a:tblPr>
                <a:tableStyleId>{2D5ABB26-0587-4C30-8999-92F81FD0307C}</a:tableStyleId>
              </a:tblPr>
              <a:tblGrid>
                <a:gridCol w="491428">
                  <a:extLst>
                    <a:ext uri="{9D8B030D-6E8A-4147-A177-3AD203B41FA5}">
                      <a16:colId xmlns:a16="http://schemas.microsoft.com/office/drawing/2014/main" val="670904620"/>
                    </a:ext>
                  </a:extLst>
                </a:gridCol>
                <a:gridCol w="1062687">
                  <a:extLst>
                    <a:ext uri="{9D8B030D-6E8A-4147-A177-3AD203B41FA5}">
                      <a16:colId xmlns:a16="http://schemas.microsoft.com/office/drawing/2014/main" val="1747333258"/>
                    </a:ext>
                  </a:extLst>
                </a:gridCol>
                <a:gridCol w="4393712">
                  <a:extLst>
                    <a:ext uri="{9D8B030D-6E8A-4147-A177-3AD203B41FA5}">
                      <a16:colId xmlns:a16="http://schemas.microsoft.com/office/drawing/2014/main" val="27955751"/>
                    </a:ext>
                  </a:extLst>
                </a:gridCol>
                <a:gridCol w="4446827">
                  <a:extLst>
                    <a:ext uri="{9D8B030D-6E8A-4147-A177-3AD203B41FA5}">
                      <a16:colId xmlns:a16="http://schemas.microsoft.com/office/drawing/2014/main" val="1639425646"/>
                    </a:ext>
                  </a:extLst>
                </a:gridCol>
              </a:tblGrid>
              <a:tr h="479835">
                <a:tc>
                  <a:txBody>
                    <a:bodyPr/>
                    <a:lstStyle/>
                    <a:p>
                      <a:endParaRPr lang="en-US" dirty="0"/>
                    </a:p>
                  </a:txBody>
                  <a:tcPr/>
                </a:tc>
                <a:tc>
                  <a:txBody>
                    <a:bodyPr/>
                    <a:lstStyle/>
                    <a:p>
                      <a:endParaRPr lang="en-US" dirty="0"/>
                    </a:p>
                  </a:txBody>
                  <a:tcPr/>
                </a:tc>
                <a:tc gridSpan="2">
                  <a:txBody>
                    <a:bodyPr/>
                    <a:lstStyle/>
                    <a:p>
                      <a:pPr algn="ctr"/>
                      <a:r>
                        <a:rPr lang="en-US" dirty="0"/>
                        <a:t>From</a:t>
                      </a:r>
                    </a:p>
                  </a:txBody>
                  <a:tcPr anchor="ctr">
                    <a:lnB w="12700" cap="flat" cmpd="sng" algn="ctr">
                      <a:solidFill>
                        <a:schemeClr val="tx1"/>
                      </a:solidFill>
                      <a:prstDash val="solid"/>
                      <a:round/>
                      <a:headEnd type="none" w="med" len="med"/>
                      <a:tailEnd type="none" w="med" len="med"/>
                    </a:lnB>
                    <a:solidFill>
                      <a:schemeClr val="accent1">
                        <a:lumMod val="60000"/>
                        <a:lumOff val="40000"/>
                      </a:schemeClr>
                    </a:solidFill>
                  </a:tcPr>
                </a:tc>
                <a:tc hMerge="1">
                  <a:txBody>
                    <a:bodyPr/>
                    <a:lstStyle/>
                    <a:p>
                      <a:pPr algn="ctr"/>
                      <a:endParaRPr lang="en-US" dirty="0"/>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36575641"/>
                  </a:ext>
                </a:extLst>
              </a:tr>
              <a:tr h="479835">
                <a:tc>
                  <a:txBody>
                    <a:bodyPr/>
                    <a:lstStyle/>
                    <a:p>
                      <a:endParaRPr lang="en-US" dirty="0"/>
                    </a:p>
                  </a:txBody>
                  <a:tcPr/>
                </a:tc>
                <a:tc>
                  <a:txBody>
                    <a:bodyPr/>
                    <a:lstStyle/>
                    <a:p>
                      <a:endParaRPr lang="en-US" dirty="0"/>
                    </a:p>
                  </a:txBody>
                  <a:tcPr/>
                </a:tc>
                <a:tc>
                  <a:txBody>
                    <a:bodyPr/>
                    <a:lstStyle/>
                    <a:p>
                      <a:pPr algn="ctr"/>
                      <a:r>
                        <a:rPr lang="en-US" dirty="0"/>
                        <a:t>Visual</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n-US" dirty="0"/>
                        <a:t>Symbolic</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98816020"/>
                  </a:ext>
                </a:extLst>
              </a:tr>
              <a:tr h="1320109">
                <a:tc rowSpan="2">
                  <a:txBody>
                    <a:bodyPr/>
                    <a:lstStyle/>
                    <a:p>
                      <a:pPr algn="ctr"/>
                      <a:r>
                        <a:rPr lang="en-US" dirty="0"/>
                        <a:t>To</a:t>
                      </a:r>
                    </a:p>
                  </a:txBody>
                  <a:tcPr anchor="ctr">
                    <a:lnR w="12700" cap="flat" cmpd="sng" algn="ctr">
                      <a:solidFill>
                        <a:schemeClr val="tx1"/>
                      </a:solidFill>
                      <a:prstDash val="solid"/>
                      <a:round/>
                      <a:headEnd type="none" w="med" len="med"/>
                      <a:tailEnd type="none" w="med" len="med"/>
                    </a:lnR>
                    <a:solidFill>
                      <a:schemeClr val="accent1">
                        <a:lumMod val="60000"/>
                        <a:lumOff val="40000"/>
                      </a:schemeClr>
                    </a:solidFill>
                  </a:tcPr>
                </a:tc>
                <a:tc>
                  <a:txBody>
                    <a:bodyPr/>
                    <a:lstStyle/>
                    <a:p>
                      <a:pPr algn="ctr"/>
                      <a:r>
                        <a:rPr lang="en-US" dirty="0"/>
                        <a:t>Visual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26933420"/>
                  </a:ext>
                </a:extLst>
              </a:tr>
              <a:tr h="1295542">
                <a:tc vMerge="1">
                  <a:txBody>
                    <a:bodyPr/>
                    <a:lstStyle/>
                    <a:p>
                      <a:pPr algn="ctr"/>
                      <a:endParaRPr lang="en-US" dirty="0"/>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60000"/>
                        <a:lumOff val="40000"/>
                      </a:schemeClr>
                    </a:solidFill>
                  </a:tcPr>
                </a:tc>
                <a:tc>
                  <a:txBody>
                    <a:bodyPr/>
                    <a:lstStyle/>
                    <a:p>
                      <a:pPr algn="ctr"/>
                      <a:r>
                        <a:rPr lang="en-US" dirty="0"/>
                        <a:t>Symbolic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60000"/>
                        <a:lumOff val="4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1">
                        <a:lumMod val="20000"/>
                        <a:lumOff val="8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20000"/>
                        <a:lumOff val="80000"/>
                      </a:schemeClr>
                    </a:solidFill>
                  </a:tcPr>
                </a:tc>
                <a:extLst>
                  <a:ext uri="{0D108BD9-81ED-4DB2-BD59-A6C34878D82A}">
                    <a16:rowId xmlns:a16="http://schemas.microsoft.com/office/drawing/2014/main" val="1591400413"/>
                  </a:ext>
                </a:extLst>
              </a:tr>
            </a:tbl>
          </a:graphicData>
        </a:graphic>
      </p:graphicFrame>
      <p:sp>
        <p:nvSpPr>
          <p:cNvPr id="2" name="Title 1">
            <a:extLst>
              <a:ext uri="{FF2B5EF4-FFF2-40B4-BE49-F238E27FC236}">
                <a16:creationId xmlns:a16="http://schemas.microsoft.com/office/drawing/2014/main" id="{D74BC5F0-0CEC-4FE1-8DB8-5881D8A4DB92}"/>
              </a:ext>
            </a:extLst>
          </p:cNvPr>
          <p:cNvSpPr>
            <a:spLocks noGrp="1"/>
          </p:cNvSpPr>
          <p:nvPr>
            <p:ph type="title"/>
          </p:nvPr>
        </p:nvSpPr>
        <p:spPr/>
        <p:txBody>
          <a:bodyPr/>
          <a:lstStyle/>
          <a:p>
            <a:r>
              <a:rPr lang="en-US" dirty="0"/>
              <a:t>Motivational Insight</a:t>
            </a:r>
          </a:p>
        </p:txBody>
      </p:sp>
      <p:sp>
        <p:nvSpPr>
          <p:cNvPr id="6" name="Content Placeholder 5">
            <a:extLst>
              <a:ext uri="{FF2B5EF4-FFF2-40B4-BE49-F238E27FC236}">
                <a16:creationId xmlns:a16="http://schemas.microsoft.com/office/drawing/2014/main" id="{331740FB-BF71-4B2C-BEF0-ACFCB3782E5B}"/>
              </a:ext>
            </a:extLst>
          </p:cNvPr>
          <p:cNvSpPr>
            <a:spLocks noGrp="1"/>
          </p:cNvSpPr>
          <p:nvPr>
            <p:ph idx="1"/>
          </p:nvPr>
        </p:nvSpPr>
        <p:spPr/>
        <p:txBody>
          <a:bodyPr/>
          <a:lstStyle/>
          <a:p>
            <a:r>
              <a:rPr lang="en-US" dirty="0"/>
              <a:t>Intelligent action requires visual &amp; symbolic reasoning in concert:</a:t>
            </a:r>
          </a:p>
        </p:txBody>
      </p:sp>
      <p:sp>
        <p:nvSpPr>
          <p:cNvPr id="5" name="Slide Number Placeholder 4">
            <a:extLst>
              <a:ext uri="{FF2B5EF4-FFF2-40B4-BE49-F238E27FC236}">
                <a16:creationId xmlns:a16="http://schemas.microsoft.com/office/drawing/2014/main" id="{79888E58-20FA-44FF-B4CE-8212812EE090}"/>
              </a:ext>
            </a:extLst>
          </p:cNvPr>
          <p:cNvSpPr>
            <a:spLocks noGrp="1"/>
          </p:cNvSpPr>
          <p:nvPr>
            <p:ph type="sldNum" sz="quarter" idx="12"/>
          </p:nvPr>
        </p:nvSpPr>
        <p:spPr/>
        <p:txBody>
          <a:bodyPr/>
          <a:lstStyle/>
          <a:p>
            <a:fld id="{B71F4361-184A-4A08-BEA5-E95DD1806974}" type="slidenum">
              <a:rPr lang="en-US" smtClean="0"/>
              <a:t>36</a:t>
            </a:fld>
            <a:endParaRPr lang="en-US" dirty="0"/>
          </a:p>
        </p:txBody>
      </p:sp>
      <p:grpSp>
        <p:nvGrpSpPr>
          <p:cNvPr id="41" name="Group 40">
            <a:extLst>
              <a:ext uri="{FF2B5EF4-FFF2-40B4-BE49-F238E27FC236}">
                <a16:creationId xmlns:a16="http://schemas.microsoft.com/office/drawing/2014/main" id="{D408C4B5-2295-4A18-B65C-29702F8C37A4}"/>
              </a:ext>
            </a:extLst>
          </p:cNvPr>
          <p:cNvGrpSpPr/>
          <p:nvPr/>
        </p:nvGrpSpPr>
        <p:grpSpPr>
          <a:xfrm>
            <a:off x="2007404" y="3705691"/>
            <a:ext cx="4279421" cy="923330"/>
            <a:chOff x="1385484" y="3230977"/>
            <a:chExt cx="4279421" cy="923330"/>
          </a:xfrm>
        </p:grpSpPr>
        <p:sp>
          <p:nvSpPr>
            <p:cNvPr id="7" name="Rectangle 6">
              <a:extLst>
                <a:ext uri="{FF2B5EF4-FFF2-40B4-BE49-F238E27FC236}">
                  <a16:creationId xmlns:a16="http://schemas.microsoft.com/office/drawing/2014/main" id="{63D9E2C7-512B-46FF-B49E-F5CCF03E9F99}"/>
                </a:ext>
              </a:extLst>
            </p:cNvPr>
            <p:cNvSpPr/>
            <p:nvPr/>
          </p:nvSpPr>
          <p:spPr>
            <a:xfrm>
              <a:off x="1385484" y="3230977"/>
              <a:ext cx="184911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WOW</a:t>
              </a:r>
            </a:p>
          </p:txBody>
        </p:sp>
        <p:sp>
          <p:nvSpPr>
            <p:cNvPr id="13" name="Rectangle 12">
              <a:extLst>
                <a:ext uri="{FF2B5EF4-FFF2-40B4-BE49-F238E27FC236}">
                  <a16:creationId xmlns:a16="http://schemas.microsoft.com/office/drawing/2014/main" id="{FBE93AFD-6029-4431-A99E-5EB006FA7EB7}"/>
                </a:ext>
              </a:extLst>
            </p:cNvPr>
            <p:cNvSpPr/>
            <p:nvPr/>
          </p:nvSpPr>
          <p:spPr>
            <a:xfrm rot="10800000">
              <a:off x="3815787" y="3230977"/>
              <a:ext cx="1849118"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WOW</a:t>
              </a:r>
            </a:p>
          </p:txBody>
        </p:sp>
        <p:sp>
          <p:nvSpPr>
            <p:cNvPr id="14" name="Arrow: Right 13">
              <a:extLst>
                <a:ext uri="{FF2B5EF4-FFF2-40B4-BE49-F238E27FC236}">
                  <a16:creationId xmlns:a16="http://schemas.microsoft.com/office/drawing/2014/main" id="{D8B65D3F-BC95-45F1-8FDB-1C584BB4C4C0}"/>
                </a:ext>
              </a:extLst>
            </p:cNvPr>
            <p:cNvSpPr/>
            <p:nvPr/>
          </p:nvSpPr>
          <p:spPr>
            <a:xfrm>
              <a:off x="3234601" y="3552341"/>
              <a:ext cx="581187" cy="2806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715FE19E-C381-4409-AB77-FAB3E131EF25}"/>
              </a:ext>
            </a:extLst>
          </p:cNvPr>
          <p:cNvGrpSpPr/>
          <p:nvPr/>
        </p:nvGrpSpPr>
        <p:grpSpPr>
          <a:xfrm>
            <a:off x="6335288" y="5008198"/>
            <a:ext cx="4493155" cy="923330"/>
            <a:chOff x="6977019" y="4700545"/>
            <a:chExt cx="4493155" cy="923330"/>
          </a:xfrm>
        </p:grpSpPr>
        <p:sp>
          <p:nvSpPr>
            <p:cNvPr id="10" name="Rectangle 9">
              <a:extLst>
                <a:ext uri="{FF2B5EF4-FFF2-40B4-BE49-F238E27FC236}">
                  <a16:creationId xmlns:a16="http://schemas.microsoft.com/office/drawing/2014/main" id="{B15CD4FB-44A0-4F9E-B629-850D12F831D6}"/>
                </a:ext>
              </a:extLst>
            </p:cNvPr>
            <p:cNvSpPr/>
            <p:nvPr/>
          </p:nvSpPr>
          <p:spPr>
            <a:xfrm>
              <a:off x="6977019" y="4700545"/>
              <a:ext cx="1955984" cy="923330"/>
            </a:xfrm>
            <a:prstGeom prst="rect">
              <a:avLst/>
            </a:prstGeom>
            <a:noFill/>
          </p:spPr>
          <p:txBody>
            <a:bodyPr wrap="square" lIns="91440" tIns="45720" rIns="91440" bIns="45720">
              <a:spAutoFit/>
            </a:bodyPr>
            <a:lstStyle/>
            <a:p>
              <a:pPr algn="ctr"/>
              <a:r>
                <a:rPr lang="en-US" sz="5400" b="0" i="1" u="sng" cap="none" spc="0" dirty="0">
                  <a:ln w="0"/>
                  <a:solidFill>
                    <a:schemeClr val="tx1"/>
                  </a:solidFill>
                  <a:effectLst>
                    <a:outerShdw blurRad="38100" dist="19050" dir="2700000" algn="tl" rotWithShape="0">
                      <a:schemeClr val="dk1">
                        <a:alpha val="40000"/>
                      </a:schemeClr>
                    </a:outerShdw>
                  </a:effectLst>
                </a:rPr>
                <a:t>MOM</a:t>
              </a:r>
            </a:p>
          </p:txBody>
        </p:sp>
        <p:sp>
          <p:nvSpPr>
            <p:cNvPr id="11" name="Rectangle 10">
              <a:extLst>
                <a:ext uri="{FF2B5EF4-FFF2-40B4-BE49-F238E27FC236}">
                  <a16:creationId xmlns:a16="http://schemas.microsoft.com/office/drawing/2014/main" id="{4EA948F2-B95D-480E-A2DF-BD36C62C4E23}"/>
                </a:ext>
              </a:extLst>
            </p:cNvPr>
            <p:cNvSpPr/>
            <p:nvPr/>
          </p:nvSpPr>
          <p:spPr>
            <a:xfrm>
              <a:off x="9514190" y="4702883"/>
              <a:ext cx="1955984" cy="830997"/>
            </a:xfrm>
            <a:prstGeom prst="rect">
              <a:avLst/>
            </a:prstGeom>
            <a:noFill/>
          </p:spPr>
          <p:txBody>
            <a:bodyPr wrap="none" lIns="91440" tIns="45720" rIns="91440" bIns="45720">
              <a:spAutoFit/>
            </a:bodyPr>
            <a:lstStyle/>
            <a:p>
              <a:pPr algn="ctr"/>
              <a:r>
                <a:rPr lang="en-US" sz="2400" i="1" u="sng" dirty="0">
                  <a:ln w="0"/>
                  <a:effectLst>
                    <a:outerShdw blurRad="38100" dist="19050" dir="2700000" algn="tl" rotWithShape="0">
                      <a:schemeClr val="dk1">
                        <a:alpha val="40000"/>
                      </a:schemeClr>
                    </a:outerShdw>
                  </a:effectLst>
                </a:rPr>
                <a:t>s</a:t>
              </a:r>
              <a:r>
                <a:rPr lang="en-US" sz="2400" b="0" i="1" u="sng" cap="none" spc="0" dirty="0">
                  <a:ln w="0"/>
                  <a:solidFill>
                    <a:schemeClr val="tx1"/>
                  </a:solidFill>
                  <a:effectLst>
                    <a:outerShdw blurRad="38100" dist="19050" dir="2700000" algn="tl" rotWithShape="0">
                      <a:schemeClr val="dk1">
                        <a:alpha val="40000"/>
                      </a:schemeClr>
                    </a:outerShdw>
                  </a:effectLst>
                </a:rPr>
                <a:t>pouse-of dad</a:t>
              </a:r>
              <a:endParaRPr lang="en-US" sz="2400" i="1" u="sng" dirty="0">
                <a:ln w="0"/>
                <a:effectLst>
                  <a:outerShdw blurRad="38100" dist="19050" dir="2700000" algn="tl" rotWithShape="0">
                    <a:schemeClr val="dk1">
                      <a:alpha val="40000"/>
                    </a:schemeClr>
                  </a:outerShdw>
                </a:effectLst>
              </a:endParaRPr>
            </a:p>
            <a:p>
              <a:pPr algn="ctr"/>
              <a:r>
                <a:rPr lang="en-US" sz="2400" b="0" i="1" u="sng" cap="none" spc="0" dirty="0">
                  <a:ln w="0"/>
                  <a:solidFill>
                    <a:schemeClr val="tx1"/>
                  </a:solidFill>
                  <a:effectLst>
                    <a:outerShdw blurRad="38100" dist="19050" dir="2700000" algn="tl" rotWithShape="0">
                      <a:schemeClr val="dk1">
                        <a:alpha val="40000"/>
                      </a:schemeClr>
                    </a:outerShdw>
                  </a:effectLst>
                </a:rPr>
                <a:t>parent-of me</a:t>
              </a:r>
            </a:p>
          </p:txBody>
        </p:sp>
        <p:sp>
          <p:nvSpPr>
            <p:cNvPr id="15" name="Arrow: Right 14">
              <a:extLst>
                <a:ext uri="{FF2B5EF4-FFF2-40B4-BE49-F238E27FC236}">
                  <a16:creationId xmlns:a16="http://schemas.microsoft.com/office/drawing/2014/main" id="{8005E228-3FF1-4416-94FF-2027A7B68743}"/>
                </a:ext>
              </a:extLst>
            </p:cNvPr>
            <p:cNvSpPr/>
            <p:nvPr/>
          </p:nvSpPr>
          <p:spPr>
            <a:xfrm>
              <a:off x="8933003" y="4978081"/>
              <a:ext cx="581187" cy="2806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AAB934B9-65E8-4FA1-AE99-6359D18F6D0C}"/>
              </a:ext>
            </a:extLst>
          </p:cNvPr>
          <p:cNvGrpSpPr/>
          <p:nvPr/>
        </p:nvGrpSpPr>
        <p:grpSpPr>
          <a:xfrm>
            <a:off x="2012081" y="5008198"/>
            <a:ext cx="4274744" cy="923330"/>
            <a:chOff x="5946752" y="3224128"/>
            <a:chExt cx="4274744" cy="923330"/>
          </a:xfrm>
        </p:grpSpPr>
        <p:sp>
          <p:nvSpPr>
            <p:cNvPr id="8" name="Rectangle 7">
              <a:extLst>
                <a:ext uri="{FF2B5EF4-FFF2-40B4-BE49-F238E27FC236}">
                  <a16:creationId xmlns:a16="http://schemas.microsoft.com/office/drawing/2014/main" id="{F09A36C8-DCF9-4F7D-BE44-63B6D9BAA17A}"/>
                </a:ext>
              </a:extLst>
            </p:cNvPr>
            <p:cNvSpPr/>
            <p:nvPr/>
          </p:nvSpPr>
          <p:spPr>
            <a:xfrm rot="10800000">
              <a:off x="5946752" y="3224128"/>
              <a:ext cx="1846777" cy="923330"/>
            </a:xfrm>
            <a:prstGeom prst="rect">
              <a:avLst/>
            </a:prstGeom>
            <a:noFill/>
          </p:spPr>
          <p:txBody>
            <a:bodyPr wrap="squar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WOW</a:t>
              </a:r>
            </a:p>
          </p:txBody>
        </p:sp>
        <p:sp>
          <p:nvSpPr>
            <p:cNvPr id="12" name="Rectangle 11">
              <a:extLst>
                <a:ext uri="{FF2B5EF4-FFF2-40B4-BE49-F238E27FC236}">
                  <a16:creationId xmlns:a16="http://schemas.microsoft.com/office/drawing/2014/main" id="{E88E4EAD-8865-4B9A-B08C-67B4325F1EDD}"/>
                </a:ext>
              </a:extLst>
            </p:cNvPr>
            <p:cNvSpPr/>
            <p:nvPr/>
          </p:nvSpPr>
          <p:spPr>
            <a:xfrm>
              <a:off x="8374718" y="3224128"/>
              <a:ext cx="1846778" cy="923330"/>
            </a:xfrm>
            <a:prstGeom prst="rect">
              <a:avLst/>
            </a:prstGeom>
            <a:noFill/>
          </p:spPr>
          <p:txBody>
            <a:bodyPr wrap="square" lIns="91440" tIns="45720" rIns="91440" bIns="45720">
              <a:spAutoFit/>
            </a:bodyPr>
            <a:lstStyle/>
            <a:p>
              <a:pPr algn="ctr"/>
              <a:r>
                <a:rPr lang="en-US" sz="5400" b="0" i="1" u="sng" cap="none" spc="0" dirty="0">
                  <a:ln w="0"/>
                  <a:solidFill>
                    <a:schemeClr val="tx1"/>
                  </a:solidFill>
                  <a:effectLst>
                    <a:outerShdw blurRad="38100" dist="19050" dir="2700000" algn="tl" rotWithShape="0">
                      <a:schemeClr val="dk1">
                        <a:alpha val="40000"/>
                      </a:schemeClr>
                    </a:outerShdw>
                  </a:effectLst>
                </a:rPr>
                <a:t>MOM</a:t>
              </a:r>
            </a:p>
          </p:txBody>
        </p:sp>
        <p:sp>
          <p:nvSpPr>
            <p:cNvPr id="16" name="Arrow: Right 15">
              <a:extLst>
                <a:ext uri="{FF2B5EF4-FFF2-40B4-BE49-F238E27FC236}">
                  <a16:creationId xmlns:a16="http://schemas.microsoft.com/office/drawing/2014/main" id="{A0FA3CE2-8C9A-4262-A951-42FAE753800B}"/>
                </a:ext>
              </a:extLst>
            </p:cNvPr>
            <p:cNvSpPr/>
            <p:nvPr/>
          </p:nvSpPr>
          <p:spPr>
            <a:xfrm>
              <a:off x="7793530" y="3545492"/>
              <a:ext cx="581187" cy="2806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6F79265D-E7C4-4084-9617-AD08FCDF7B77}"/>
              </a:ext>
            </a:extLst>
          </p:cNvPr>
          <p:cNvGrpSpPr/>
          <p:nvPr/>
        </p:nvGrpSpPr>
        <p:grpSpPr>
          <a:xfrm>
            <a:off x="6868010" y="3682966"/>
            <a:ext cx="2037009" cy="946055"/>
            <a:chOff x="2474780" y="4977089"/>
            <a:chExt cx="2037009" cy="923330"/>
          </a:xfrm>
        </p:grpSpPr>
        <p:sp>
          <p:nvSpPr>
            <p:cNvPr id="29" name="Rectangle 28">
              <a:extLst>
                <a:ext uri="{FF2B5EF4-FFF2-40B4-BE49-F238E27FC236}">
                  <a16:creationId xmlns:a16="http://schemas.microsoft.com/office/drawing/2014/main" id="{2708B255-C6F2-4814-A89F-8063CC45320D}"/>
                </a:ext>
              </a:extLst>
            </p:cNvPr>
            <p:cNvSpPr/>
            <p:nvPr/>
          </p:nvSpPr>
          <p:spPr>
            <a:xfrm>
              <a:off x="2474780" y="4977089"/>
              <a:ext cx="1455822" cy="923330"/>
            </a:xfrm>
            <a:prstGeom prst="rect">
              <a:avLst/>
            </a:prstGeom>
            <a:noFill/>
          </p:spPr>
          <p:txBody>
            <a:bodyPr wrap="square" lIns="91440" tIns="45720" rIns="91440" bIns="45720">
              <a:spAutoFit/>
            </a:bodyPr>
            <a:lstStyle/>
            <a:p>
              <a:pPr algn="ctr"/>
              <a:r>
                <a:rPr lang="en-US" sz="5400" b="0" i="1" u="sng" cap="none" spc="0" dirty="0">
                  <a:ln w="0"/>
                  <a:solidFill>
                    <a:schemeClr val="tx1"/>
                  </a:solidFill>
                  <a:effectLst>
                    <a:outerShdw blurRad="38100" dist="19050" dir="2700000" algn="tl" rotWithShape="0">
                      <a:schemeClr val="dk1">
                        <a:alpha val="40000"/>
                      </a:schemeClr>
                    </a:outerShdw>
                  </a:effectLst>
                </a:rPr>
                <a:t>DAD</a:t>
              </a:r>
            </a:p>
          </p:txBody>
        </p:sp>
        <p:sp>
          <p:nvSpPr>
            <p:cNvPr id="31" name="Arrow: Right 30">
              <a:extLst>
                <a:ext uri="{FF2B5EF4-FFF2-40B4-BE49-F238E27FC236}">
                  <a16:creationId xmlns:a16="http://schemas.microsoft.com/office/drawing/2014/main" id="{205867C2-990D-49B5-BED8-BF1705750C31}"/>
                </a:ext>
              </a:extLst>
            </p:cNvPr>
            <p:cNvSpPr/>
            <p:nvPr/>
          </p:nvSpPr>
          <p:spPr>
            <a:xfrm>
              <a:off x="3930602" y="5298453"/>
              <a:ext cx="581187" cy="28060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45" name="Graphic 44" descr="Man with solid fill">
            <a:extLst>
              <a:ext uri="{FF2B5EF4-FFF2-40B4-BE49-F238E27FC236}">
                <a16:creationId xmlns:a16="http://schemas.microsoft.com/office/drawing/2014/main" id="{F4900C38-6B8C-48B1-A48D-BFACCB9F55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41114" y="3698793"/>
            <a:ext cx="914400" cy="914400"/>
          </a:xfrm>
          <a:prstGeom prst="rect">
            <a:avLst/>
          </a:prstGeom>
        </p:spPr>
      </p:pic>
    </p:spTree>
    <p:extLst>
      <p:ext uri="{BB962C8B-B14F-4D97-AF65-F5344CB8AC3E}">
        <p14:creationId xmlns:p14="http://schemas.microsoft.com/office/powerpoint/2010/main" val="3875825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A9A9-D210-485F-8865-DCE538815043}"/>
              </a:ext>
            </a:extLst>
          </p:cNvPr>
          <p:cNvSpPr>
            <a:spLocks noGrp="1"/>
          </p:cNvSpPr>
          <p:nvPr>
            <p:ph type="title"/>
          </p:nvPr>
        </p:nvSpPr>
        <p:spPr/>
        <p:txBody>
          <a:bodyPr/>
          <a:lstStyle/>
          <a:p>
            <a:r>
              <a:rPr lang="en-US" dirty="0"/>
              <a:t>VSI Requirements</a:t>
            </a:r>
          </a:p>
        </p:txBody>
      </p:sp>
      <p:sp>
        <p:nvSpPr>
          <p:cNvPr id="5" name="Content Placeholder 4">
            <a:extLst>
              <a:ext uri="{FF2B5EF4-FFF2-40B4-BE49-F238E27FC236}">
                <a16:creationId xmlns:a16="http://schemas.microsoft.com/office/drawing/2014/main" id="{3967E39C-8263-4958-925A-745061FED848}"/>
              </a:ext>
            </a:extLst>
          </p:cNvPr>
          <p:cNvSpPr>
            <a:spLocks noGrp="1"/>
          </p:cNvSpPr>
          <p:nvPr>
            <p:ph sz="half" idx="1"/>
          </p:nvPr>
        </p:nvSpPr>
        <p:spPr/>
        <p:txBody>
          <a:bodyPr/>
          <a:lstStyle/>
          <a:p>
            <a:r>
              <a:rPr lang="en-US" dirty="0"/>
              <a:t>R1: Visual representations</a:t>
            </a:r>
          </a:p>
          <a:p>
            <a:r>
              <a:rPr lang="en-US" dirty="0"/>
              <a:t>R2: Multi-representational knowledge</a:t>
            </a:r>
          </a:p>
          <a:p>
            <a:r>
              <a:rPr lang="en-US" dirty="0"/>
              <a:t>R3: Multi-representational reasoning</a:t>
            </a:r>
          </a:p>
          <a:p>
            <a:r>
              <a:rPr lang="en-US" dirty="0"/>
              <a:t>R4: Visual &amp; symbolic learning</a:t>
            </a:r>
          </a:p>
        </p:txBody>
      </p:sp>
      <p:sp>
        <p:nvSpPr>
          <p:cNvPr id="3" name="Slide Number Placeholder 2">
            <a:extLst>
              <a:ext uri="{FF2B5EF4-FFF2-40B4-BE49-F238E27FC236}">
                <a16:creationId xmlns:a16="http://schemas.microsoft.com/office/drawing/2014/main" id="{D865FDBE-87DA-43B1-A637-24EDE0112885}"/>
              </a:ext>
            </a:extLst>
          </p:cNvPr>
          <p:cNvSpPr>
            <a:spLocks noGrp="1"/>
          </p:cNvSpPr>
          <p:nvPr>
            <p:ph type="sldNum" sz="quarter" idx="12"/>
          </p:nvPr>
        </p:nvSpPr>
        <p:spPr/>
        <p:txBody>
          <a:bodyPr/>
          <a:lstStyle/>
          <a:p>
            <a:fld id="{B71F4361-184A-4A08-BEA5-E95DD1806974}" type="slidenum">
              <a:rPr lang="en-US" smtClean="0"/>
              <a:t>37</a:t>
            </a:fld>
            <a:endParaRPr lang="en-US"/>
          </a:p>
        </p:txBody>
      </p:sp>
      <p:sp>
        <p:nvSpPr>
          <p:cNvPr id="7" name="Content Placeholder 6">
            <a:extLst>
              <a:ext uri="{FF2B5EF4-FFF2-40B4-BE49-F238E27FC236}">
                <a16:creationId xmlns:a16="http://schemas.microsoft.com/office/drawing/2014/main" id="{76F13F60-9D8A-4B16-9362-7C2E6D1748FF}"/>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600728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778FE-8980-424E-8599-C6B604305CF0}"/>
              </a:ext>
            </a:extLst>
          </p:cNvPr>
          <p:cNvSpPr>
            <a:spLocks noGrp="1"/>
          </p:cNvSpPr>
          <p:nvPr>
            <p:ph type="title"/>
          </p:nvPr>
        </p:nvSpPr>
        <p:spPr/>
        <p:txBody>
          <a:bodyPr/>
          <a:lstStyle/>
          <a:p>
            <a:r>
              <a:rPr lang="en-US" dirty="0"/>
              <a:t>R1: Image-like representations</a:t>
            </a:r>
          </a:p>
        </p:txBody>
      </p:sp>
      <p:sp>
        <p:nvSpPr>
          <p:cNvPr id="21" name="Content Placeholder 20">
            <a:extLst>
              <a:ext uri="{FF2B5EF4-FFF2-40B4-BE49-F238E27FC236}">
                <a16:creationId xmlns:a16="http://schemas.microsoft.com/office/drawing/2014/main" id="{D20C5A5F-AB4A-475F-9731-AB98F1232613}"/>
              </a:ext>
            </a:extLst>
          </p:cNvPr>
          <p:cNvSpPr>
            <a:spLocks noGrp="1"/>
          </p:cNvSpPr>
          <p:nvPr>
            <p:ph idx="1"/>
          </p:nvPr>
        </p:nvSpPr>
        <p:spPr/>
        <p:txBody>
          <a:bodyPr/>
          <a:lstStyle/>
          <a:p>
            <a:r>
              <a:rPr lang="en-US" dirty="0"/>
              <a:t>a) should be able to recover</a:t>
            </a:r>
            <a:br>
              <a:rPr lang="en-US" dirty="0"/>
            </a:br>
            <a:r>
              <a:rPr lang="en-US" dirty="0"/>
              <a:t>images from visual </a:t>
            </a:r>
            <a:br>
              <a:rPr lang="en-US" dirty="0"/>
            </a:br>
            <a:r>
              <a:rPr lang="en-US" dirty="0"/>
              <a:t>representations</a:t>
            </a:r>
          </a:p>
          <a:p>
            <a:r>
              <a:rPr lang="en-US" dirty="0"/>
              <a:t>b) vision is largely about seeing what’s going on around the agent</a:t>
            </a:r>
          </a:p>
          <a:p>
            <a:r>
              <a:rPr lang="en-US" dirty="0"/>
              <a:t>c) agent needs to be able to think about how things change/combine</a:t>
            </a:r>
          </a:p>
          <a:p>
            <a:r>
              <a:rPr lang="en-US" dirty="0"/>
              <a:t>d) want to be able to imagine things while still seeing</a:t>
            </a:r>
          </a:p>
        </p:txBody>
      </p:sp>
      <p:pic>
        <p:nvPicPr>
          <p:cNvPr id="14" name="Picture 13">
            <a:extLst>
              <a:ext uri="{FF2B5EF4-FFF2-40B4-BE49-F238E27FC236}">
                <a16:creationId xmlns:a16="http://schemas.microsoft.com/office/drawing/2014/main" id="{A9D78423-D848-4833-BB8F-77067657F178}"/>
              </a:ext>
            </a:extLst>
          </p:cNvPr>
          <p:cNvPicPr>
            <a:picLocks noChangeAspect="1"/>
          </p:cNvPicPr>
          <p:nvPr/>
        </p:nvPicPr>
        <p:blipFill rotWithShape="1">
          <a:blip r:embed="rId2"/>
          <a:srcRect b="14727"/>
          <a:stretch/>
        </p:blipFill>
        <p:spPr>
          <a:xfrm>
            <a:off x="5403544" y="1825625"/>
            <a:ext cx="5950256" cy="888078"/>
          </a:xfrm>
          <a:prstGeom prst="rect">
            <a:avLst/>
          </a:prstGeom>
        </p:spPr>
      </p:pic>
      <p:sp>
        <p:nvSpPr>
          <p:cNvPr id="3" name="Slide Number Placeholder 2">
            <a:extLst>
              <a:ext uri="{FF2B5EF4-FFF2-40B4-BE49-F238E27FC236}">
                <a16:creationId xmlns:a16="http://schemas.microsoft.com/office/drawing/2014/main" id="{C8201903-4A3F-4E09-8988-BB4D2E406AA6}"/>
              </a:ext>
            </a:extLst>
          </p:cNvPr>
          <p:cNvSpPr>
            <a:spLocks noGrp="1"/>
          </p:cNvSpPr>
          <p:nvPr>
            <p:ph type="sldNum" sz="quarter" idx="12"/>
          </p:nvPr>
        </p:nvSpPr>
        <p:spPr/>
        <p:txBody>
          <a:bodyPr/>
          <a:lstStyle/>
          <a:p>
            <a:fld id="{B71F4361-184A-4A08-BEA5-E95DD1806974}" type="slidenum">
              <a:rPr lang="en-US" smtClean="0"/>
              <a:t>38</a:t>
            </a:fld>
            <a:endParaRPr lang="en-US"/>
          </a:p>
        </p:txBody>
      </p:sp>
    </p:spTree>
    <p:extLst>
      <p:ext uri="{BB962C8B-B14F-4D97-AF65-F5344CB8AC3E}">
        <p14:creationId xmlns:p14="http://schemas.microsoft.com/office/powerpoint/2010/main" val="31547785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5A5CE-6A76-40E0-921A-BB3A557EE571}"/>
              </a:ext>
            </a:extLst>
          </p:cNvPr>
          <p:cNvSpPr>
            <a:spLocks noGrp="1"/>
          </p:cNvSpPr>
          <p:nvPr>
            <p:ph type="title"/>
          </p:nvPr>
        </p:nvSpPr>
        <p:spPr/>
        <p:txBody>
          <a:bodyPr/>
          <a:lstStyle/>
          <a:p>
            <a:r>
              <a:rPr lang="en-US" dirty="0"/>
              <a:t>R2: Multi-representational knowledge</a:t>
            </a:r>
          </a:p>
        </p:txBody>
      </p:sp>
      <p:sp>
        <p:nvSpPr>
          <p:cNvPr id="3" name="Content Placeholder 2">
            <a:extLst>
              <a:ext uri="{FF2B5EF4-FFF2-40B4-BE49-F238E27FC236}">
                <a16:creationId xmlns:a16="http://schemas.microsoft.com/office/drawing/2014/main" id="{D8BBC644-A863-4FE1-A0CE-16D6F41D5240}"/>
              </a:ext>
            </a:extLst>
          </p:cNvPr>
          <p:cNvSpPr>
            <a:spLocks noGrp="1"/>
          </p:cNvSpPr>
          <p:nvPr>
            <p:ph idx="1"/>
          </p:nvPr>
        </p:nvSpPr>
        <p:spPr/>
        <p:txBody>
          <a:bodyPr/>
          <a:lstStyle/>
          <a:p>
            <a:r>
              <a:rPr lang="en-US" dirty="0"/>
              <a:t>a – d) needs short- and long-</a:t>
            </a:r>
            <a:br>
              <a:rPr lang="en-US" dirty="0"/>
            </a:br>
            <a:r>
              <a:rPr lang="en-US" dirty="0"/>
              <a:t>term memories for both</a:t>
            </a:r>
            <a:br>
              <a:rPr lang="en-US" dirty="0"/>
            </a:br>
            <a:r>
              <a:rPr lang="en-US" dirty="0"/>
              <a:t>knowledge representations</a:t>
            </a:r>
          </a:p>
          <a:p>
            <a:r>
              <a:rPr lang="en-US" dirty="0"/>
              <a:t>e) agent knowledge should</a:t>
            </a:r>
            <a:br>
              <a:rPr lang="en-US" dirty="0"/>
            </a:br>
            <a:r>
              <a:rPr lang="en-US" dirty="0"/>
              <a:t>be able to span both representations</a:t>
            </a:r>
          </a:p>
        </p:txBody>
      </p:sp>
      <p:pic>
        <p:nvPicPr>
          <p:cNvPr id="6" name="Picture 5">
            <a:extLst>
              <a:ext uri="{FF2B5EF4-FFF2-40B4-BE49-F238E27FC236}">
                <a16:creationId xmlns:a16="http://schemas.microsoft.com/office/drawing/2014/main" id="{37DCFBFF-D9A6-4D95-81A1-DE07AAD185D7}"/>
              </a:ext>
            </a:extLst>
          </p:cNvPr>
          <p:cNvPicPr>
            <a:picLocks noChangeAspect="1"/>
          </p:cNvPicPr>
          <p:nvPr/>
        </p:nvPicPr>
        <p:blipFill>
          <a:blip r:embed="rId2"/>
          <a:stretch>
            <a:fillRect/>
          </a:stretch>
        </p:blipFill>
        <p:spPr>
          <a:xfrm>
            <a:off x="5409660" y="1825625"/>
            <a:ext cx="5975657" cy="1625684"/>
          </a:xfrm>
          <a:prstGeom prst="rect">
            <a:avLst/>
          </a:prstGeom>
        </p:spPr>
      </p:pic>
      <p:sp>
        <p:nvSpPr>
          <p:cNvPr id="5" name="Slide Number Placeholder 4">
            <a:extLst>
              <a:ext uri="{FF2B5EF4-FFF2-40B4-BE49-F238E27FC236}">
                <a16:creationId xmlns:a16="http://schemas.microsoft.com/office/drawing/2014/main" id="{DD4CFB8D-0FD0-41FC-81F6-823C63739FDB}"/>
              </a:ext>
            </a:extLst>
          </p:cNvPr>
          <p:cNvSpPr>
            <a:spLocks noGrp="1"/>
          </p:cNvSpPr>
          <p:nvPr>
            <p:ph type="sldNum" sz="quarter" idx="12"/>
          </p:nvPr>
        </p:nvSpPr>
        <p:spPr/>
        <p:txBody>
          <a:bodyPr/>
          <a:lstStyle/>
          <a:p>
            <a:fld id="{B71F4361-184A-4A08-BEA5-E95DD1806974}" type="slidenum">
              <a:rPr lang="en-US" smtClean="0"/>
              <a:t>39</a:t>
            </a:fld>
            <a:endParaRPr lang="en-US"/>
          </a:p>
        </p:txBody>
      </p:sp>
    </p:spTree>
    <p:extLst>
      <p:ext uri="{BB962C8B-B14F-4D97-AF65-F5344CB8AC3E}">
        <p14:creationId xmlns:p14="http://schemas.microsoft.com/office/powerpoint/2010/main" val="233270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782BB-AC2C-4B26-BA15-EAC7238CEFFC}"/>
              </a:ext>
            </a:extLst>
          </p:cNvPr>
          <p:cNvSpPr>
            <a:spLocks noGrp="1"/>
          </p:cNvSpPr>
          <p:nvPr>
            <p:ph type="title"/>
          </p:nvPr>
        </p:nvSpPr>
        <p:spPr/>
        <p:txBody>
          <a:bodyPr/>
          <a:lstStyle/>
          <a:p>
            <a:r>
              <a:rPr lang="en-US" dirty="0"/>
              <a:t>Research Statement</a:t>
            </a:r>
          </a:p>
        </p:txBody>
      </p:sp>
      <p:sp>
        <p:nvSpPr>
          <p:cNvPr id="3" name="Content Placeholder 2">
            <a:extLst>
              <a:ext uri="{FF2B5EF4-FFF2-40B4-BE49-F238E27FC236}">
                <a16:creationId xmlns:a16="http://schemas.microsoft.com/office/drawing/2014/main" id="{DF7BCCC2-4CF4-4606-BF44-C1CFD4D33B28}"/>
              </a:ext>
            </a:extLst>
          </p:cNvPr>
          <p:cNvSpPr>
            <a:spLocks noGrp="1"/>
          </p:cNvSpPr>
          <p:nvPr>
            <p:ph idx="1"/>
          </p:nvPr>
        </p:nvSpPr>
        <p:spPr/>
        <p:txBody>
          <a:bodyPr/>
          <a:lstStyle/>
          <a:p>
            <a:r>
              <a:rPr lang="en-US" b="1" dirty="0"/>
              <a:t>Visual-symbolic integration within a cognitive architecture</a:t>
            </a:r>
            <a:endParaRPr lang="en-US" dirty="0"/>
          </a:p>
          <a:p>
            <a:pPr lvl="1"/>
            <a:endParaRPr lang="en-US" b="1" dirty="0"/>
          </a:p>
        </p:txBody>
      </p:sp>
      <p:sp>
        <p:nvSpPr>
          <p:cNvPr id="4" name="Slide Number Placeholder 3">
            <a:extLst>
              <a:ext uri="{FF2B5EF4-FFF2-40B4-BE49-F238E27FC236}">
                <a16:creationId xmlns:a16="http://schemas.microsoft.com/office/drawing/2014/main" id="{275A9540-7F5C-4E73-B386-FE188B3F91A6}"/>
              </a:ext>
            </a:extLst>
          </p:cNvPr>
          <p:cNvSpPr>
            <a:spLocks noGrp="1"/>
          </p:cNvSpPr>
          <p:nvPr>
            <p:ph type="sldNum" sz="quarter" idx="12"/>
          </p:nvPr>
        </p:nvSpPr>
        <p:spPr/>
        <p:txBody>
          <a:bodyPr/>
          <a:lstStyle/>
          <a:p>
            <a:fld id="{B71F4361-184A-4A08-BEA5-E95DD1806974}" type="slidenum">
              <a:rPr lang="en-US" smtClean="0"/>
              <a:t>4</a:t>
            </a:fld>
            <a:endParaRPr lang="en-US"/>
          </a:p>
        </p:txBody>
      </p:sp>
    </p:spTree>
    <p:extLst>
      <p:ext uri="{BB962C8B-B14F-4D97-AF65-F5344CB8AC3E}">
        <p14:creationId xmlns:p14="http://schemas.microsoft.com/office/powerpoint/2010/main" val="19489239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FA016-64BC-4D09-A546-148E559A09F6}"/>
              </a:ext>
            </a:extLst>
          </p:cNvPr>
          <p:cNvSpPr>
            <a:spLocks noGrp="1"/>
          </p:cNvSpPr>
          <p:nvPr>
            <p:ph type="title"/>
          </p:nvPr>
        </p:nvSpPr>
        <p:spPr/>
        <p:txBody>
          <a:bodyPr/>
          <a:lstStyle/>
          <a:p>
            <a:r>
              <a:rPr lang="en-US" dirty="0"/>
              <a:t>R3: Multi-representational reasoning</a:t>
            </a:r>
          </a:p>
        </p:txBody>
      </p:sp>
      <p:sp>
        <p:nvSpPr>
          <p:cNvPr id="3" name="Content Placeholder 2">
            <a:extLst>
              <a:ext uri="{FF2B5EF4-FFF2-40B4-BE49-F238E27FC236}">
                <a16:creationId xmlns:a16="http://schemas.microsoft.com/office/drawing/2014/main" id="{DACD3A45-BBAE-41AE-BA45-32BB08DA9D23}"/>
              </a:ext>
            </a:extLst>
          </p:cNvPr>
          <p:cNvSpPr>
            <a:spLocks noGrp="1"/>
          </p:cNvSpPr>
          <p:nvPr>
            <p:ph idx="1"/>
          </p:nvPr>
        </p:nvSpPr>
        <p:spPr/>
        <p:txBody>
          <a:bodyPr/>
          <a:lstStyle/>
          <a:p>
            <a:r>
              <a:rPr lang="en-US" dirty="0"/>
              <a:t>a – b) needs to be able to use</a:t>
            </a:r>
            <a:br>
              <a:rPr lang="en-US" dirty="0"/>
            </a:br>
            <a:r>
              <a:rPr lang="en-US" dirty="0"/>
              <a:t>either kind of knowledge</a:t>
            </a:r>
            <a:br>
              <a:rPr lang="en-US" dirty="0"/>
            </a:br>
            <a:r>
              <a:rPr lang="en-US" dirty="0"/>
              <a:t>while reasoning</a:t>
            </a:r>
          </a:p>
          <a:p>
            <a:r>
              <a:rPr lang="en-US" dirty="0"/>
              <a:t>c – d) should be able to get one kind of knowledge from the other using reasoning</a:t>
            </a:r>
          </a:p>
          <a:p>
            <a:r>
              <a:rPr lang="en-US" dirty="0"/>
              <a:t>e – f) should be able to use one kind of knowledge when reasoning on the other</a:t>
            </a:r>
          </a:p>
        </p:txBody>
      </p:sp>
      <p:pic>
        <p:nvPicPr>
          <p:cNvPr id="6" name="Picture 5">
            <a:extLst>
              <a:ext uri="{FF2B5EF4-FFF2-40B4-BE49-F238E27FC236}">
                <a16:creationId xmlns:a16="http://schemas.microsoft.com/office/drawing/2014/main" id="{CA0DCD4E-90F3-4D61-A34F-359043C4482B}"/>
              </a:ext>
            </a:extLst>
          </p:cNvPr>
          <p:cNvPicPr>
            <a:picLocks noChangeAspect="1"/>
          </p:cNvPicPr>
          <p:nvPr/>
        </p:nvPicPr>
        <p:blipFill rotWithShape="1">
          <a:blip r:embed="rId2"/>
          <a:srcRect l="429" t="1052" r="477" b="13238"/>
          <a:stretch/>
        </p:blipFill>
        <p:spPr>
          <a:xfrm>
            <a:off x="5419725" y="1825625"/>
            <a:ext cx="5934075" cy="1034136"/>
          </a:xfrm>
          <a:prstGeom prst="rect">
            <a:avLst/>
          </a:prstGeom>
        </p:spPr>
      </p:pic>
      <p:sp>
        <p:nvSpPr>
          <p:cNvPr id="5" name="Slide Number Placeholder 4">
            <a:extLst>
              <a:ext uri="{FF2B5EF4-FFF2-40B4-BE49-F238E27FC236}">
                <a16:creationId xmlns:a16="http://schemas.microsoft.com/office/drawing/2014/main" id="{B34D1F83-2F49-4BD8-9EE5-ED750C7E2E31}"/>
              </a:ext>
            </a:extLst>
          </p:cNvPr>
          <p:cNvSpPr>
            <a:spLocks noGrp="1"/>
          </p:cNvSpPr>
          <p:nvPr>
            <p:ph type="sldNum" sz="quarter" idx="12"/>
          </p:nvPr>
        </p:nvSpPr>
        <p:spPr/>
        <p:txBody>
          <a:bodyPr/>
          <a:lstStyle/>
          <a:p>
            <a:fld id="{B71F4361-184A-4A08-BEA5-E95DD1806974}" type="slidenum">
              <a:rPr lang="en-US" smtClean="0"/>
              <a:t>40</a:t>
            </a:fld>
            <a:endParaRPr lang="en-US"/>
          </a:p>
        </p:txBody>
      </p:sp>
    </p:spTree>
    <p:extLst>
      <p:ext uri="{BB962C8B-B14F-4D97-AF65-F5344CB8AC3E}">
        <p14:creationId xmlns:p14="http://schemas.microsoft.com/office/powerpoint/2010/main" val="3463692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46F36-3A2D-4B0E-BE50-3735ADE57AD6}"/>
              </a:ext>
            </a:extLst>
          </p:cNvPr>
          <p:cNvSpPr>
            <a:spLocks noGrp="1"/>
          </p:cNvSpPr>
          <p:nvPr>
            <p:ph type="title"/>
          </p:nvPr>
        </p:nvSpPr>
        <p:spPr/>
        <p:txBody>
          <a:bodyPr/>
          <a:lstStyle/>
          <a:p>
            <a:r>
              <a:rPr lang="en-US" dirty="0"/>
              <a:t>R4: Visual &amp; symbolic learning</a:t>
            </a:r>
          </a:p>
        </p:txBody>
      </p:sp>
      <p:sp>
        <p:nvSpPr>
          <p:cNvPr id="3" name="Content Placeholder 2">
            <a:extLst>
              <a:ext uri="{FF2B5EF4-FFF2-40B4-BE49-F238E27FC236}">
                <a16:creationId xmlns:a16="http://schemas.microsoft.com/office/drawing/2014/main" id="{7C17B3DB-AB6F-4EA3-85AB-DE2EAF256F8B}"/>
              </a:ext>
            </a:extLst>
          </p:cNvPr>
          <p:cNvSpPr>
            <a:spLocks noGrp="1"/>
          </p:cNvSpPr>
          <p:nvPr>
            <p:ph idx="1"/>
          </p:nvPr>
        </p:nvSpPr>
        <p:spPr/>
        <p:txBody>
          <a:bodyPr/>
          <a:lstStyle/>
          <a:p>
            <a:r>
              <a:rPr lang="en-US" dirty="0"/>
              <a:t>a – b) needs to be able to</a:t>
            </a:r>
            <a:br>
              <a:rPr lang="en-US" dirty="0"/>
            </a:br>
            <a:r>
              <a:rPr lang="en-US" dirty="0"/>
              <a:t>learn knowledge in either </a:t>
            </a:r>
            <a:br>
              <a:rPr lang="en-US" dirty="0"/>
            </a:br>
            <a:r>
              <a:rPr lang="en-US" dirty="0"/>
              <a:t>representation</a:t>
            </a:r>
          </a:p>
          <a:p>
            <a:r>
              <a:rPr lang="en-US" dirty="0"/>
              <a:t>c – d) needs to be able to learn new ways to manipulate either kind of knowledge</a:t>
            </a:r>
          </a:p>
          <a:p>
            <a:r>
              <a:rPr lang="en-US" dirty="0"/>
              <a:t>e) task and action learning must be able to include both kinds of reasoning</a:t>
            </a:r>
          </a:p>
        </p:txBody>
      </p:sp>
      <p:pic>
        <p:nvPicPr>
          <p:cNvPr id="6" name="Picture 5">
            <a:extLst>
              <a:ext uri="{FF2B5EF4-FFF2-40B4-BE49-F238E27FC236}">
                <a16:creationId xmlns:a16="http://schemas.microsoft.com/office/drawing/2014/main" id="{2D4E4DA7-90AD-4F8B-9DD3-C63D4B660895}"/>
              </a:ext>
            </a:extLst>
          </p:cNvPr>
          <p:cNvPicPr>
            <a:picLocks noChangeAspect="1"/>
          </p:cNvPicPr>
          <p:nvPr/>
        </p:nvPicPr>
        <p:blipFill rotWithShape="1">
          <a:blip r:embed="rId2"/>
          <a:srcRect t="1981"/>
          <a:stretch/>
        </p:blipFill>
        <p:spPr>
          <a:xfrm>
            <a:off x="5403544" y="1825625"/>
            <a:ext cx="5950256" cy="890105"/>
          </a:xfrm>
          <a:prstGeom prst="rect">
            <a:avLst/>
          </a:prstGeom>
        </p:spPr>
      </p:pic>
      <p:sp>
        <p:nvSpPr>
          <p:cNvPr id="5" name="Slide Number Placeholder 4">
            <a:extLst>
              <a:ext uri="{FF2B5EF4-FFF2-40B4-BE49-F238E27FC236}">
                <a16:creationId xmlns:a16="http://schemas.microsoft.com/office/drawing/2014/main" id="{CFC55A88-88B4-4977-8B6C-B2B4DE7FD2A7}"/>
              </a:ext>
            </a:extLst>
          </p:cNvPr>
          <p:cNvSpPr>
            <a:spLocks noGrp="1"/>
          </p:cNvSpPr>
          <p:nvPr>
            <p:ph type="sldNum" sz="quarter" idx="12"/>
          </p:nvPr>
        </p:nvSpPr>
        <p:spPr/>
        <p:txBody>
          <a:bodyPr/>
          <a:lstStyle/>
          <a:p>
            <a:fld id="{B71F4361-184A-4A08-BEA5-E95DD1806974}" type="slidenum">
              <a:rPr lang="en-US" smtClean="0"/>
              <a:t>41</a:t>
            </a:fld>
            <a:endParaRPr lang="en-US"/>
          </a:p>
        </p:txBody>
      </p:sp>
    </p:spTree>
    <p:extLst>
      <p:ext uri="{BB962C8B-B14F-4D97-AF65-F5344CB8AC3E}">
        <p14:creationId xmlns:p14="http://schemas.microsoft.com/office/powerpoint/2010/main" val="2954971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225BA-0AB8-4E0F-8190-75B8803B34CA}"/>
              </a:ext>
            </a:extLst>
          </p:cNvPr>
          <p:cNvSpPr>
            <a:spLocks noGrp="1"/>
          </p:cNvSpPr>
          <p:nvPr>
            <p:ph type="title"/>
          </p:nvPr>
        </p:nvSpPr>
        <p:spPr/>
        <p:txBody>
          <a:bodyPr/>
          <a:lstStyle/>
          <a:p>
            <a:r>
              <a:rPr lang="en-US" dirty="0"/>
              <a:t>Symbolic Representation</a:t>
            </a:r>
          </a:p>
        </p:txBody>
      </p:sp>
      <p:sp>
        <p:nvSpPr>
          <p:cNvPr id="4" name="Slide Number Placeholder 3">
            <a:extLst>
              <a:ext uri="{FF2B5EF4-FFF2-40B4-BE49-F238E27FC236}">
                <a16:creationId xmlns:a16="http://schemas.microsoft.com/office/drawing/2014/main" id="{67CACE23-64B1-4DE0-AECF-74592FFBC79C}"/>
              </a:ext>
            </a:extLst>
          </p:cNvPr>
          <p:cNvSpPr>
            <a:spLocks noGrp="1"/>
          </p:cNvSpPr>
          <p:nvPr>
            <p:ph type="sldNum" sz="quarter" idx="12"/>
          </p:nvPr>
        </p:nvSpPr>
        <p:spPr>
          <a:xfrm>
            <a:off x="3424672" y="6356350"/>
            <a:ext cx="2743200" cy="365125"/>
          </a:xfrm>
        </p:spPr>
        <p:txBody>
          <a:bodyPr/>
          <a:lstStyle/>
          <a:p>
            <a:fld id="{B71F4361-184A-4A08-BEA5-E95DD1806974}" type="slidenum">
              <a:rPr lang="en-US" smtClean="0"/>
              <a:t>42</a:t>
            </a:fld>
            <a:endParaRPr lang="en-US"/>
          </a:p>
        </p:txBody>
      </p:sp>
      <p:grpSp>
        <p:nvGrpSpPr>
          <p:cNvPr id="32" name="Group 31">
            <a:extLst>
              <a:ext uri="{FF2B5EF4-FFF2-40B4-BE49-F238E27FC236}">
                <a16:creationId xmlns:a16="http://schemas.microsoft.com/office/drawing/2014/main" id="{A8051CEE-AD37-45F7-8AA9-7C0F3BA6060F}"/>
              </a:ext>
            </a:extLst>
          </p:cNvPr>
          <p:cNvGrpSpPr/>
          <p:nvPr/>
        </p:nvGrpSpPr>
        <p:grpSpPr>
          <a:xfrm>
            <a:off x="832813" y="1691734"/>
            <a:ext cx="5558197" cy="4795851"/>
            <a:chOff x="832813" y="1691734"/>
            <a:chExt cx="5558197" cy="4795851"/>
          </a:xfrm>
        </p:grpSpPr>
        <p:sp>
          <p:nvSpPr>
            <p:cNvPr id="21" name="Oval 20">
              <a:extLst>
                <a:ext uri="{FF2B5EF4-FFF2-40B4-BE49-F238E27FC236}">
                  <a16:creationId xmlns:a16="http://schemas.microsoft.com/office/drawing/2014/main" id="{0F6813FC-5A04-4D43-950E-9E41811C6F33}"/>
                </a:ext>
              </a:extLst>
            </p:cNvPr>
            <p:cNvSpPr/>
            <p:nvPr/>
          </p:nvSpPr>
          <p:spPr>
            <a:xfrm>
              <a:off x="3309354" y="1691734"/>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23" name="TextBox 22">
              <a:extLst>
                <a:ext uri="{FF2B5EF4-FFF2-40B4-BE49-F238E27FC236}">
                  <a16:creationId xmlns:a16="http://schemas.microsoft.com/office/drawing/2014/main" id="{2FA574D4-CEE9-4EC5-A45F-70660F04D0CF}"/>
                </a:ext>
              </a:extLst>
            </p:cNvPr>
            <p:cNvSpPr txBox="1"/>
            <p:nvPr/>
          </p:nvSpPr>
          <p:spPr>
            <a:xfrm>
              <a:off x="3309354" y="1735668"/>
              <a:ext cx="457200" cy="369332"/>
            </a:xfrm>
            <a:prstGeom prst="rect">
              <a:avLst/>
            </a:prstGeom>
            <a:noFill/>
          </p:spPr>
          <p:txBody>
            <a:bodyPr wrap="square" rtlCol="0" anchor="ctr">
              <a:spAutoFit/>
            </a:bodyPr>
            <a:lstStyle/>
            <a:p>
              <a:pPr algn="ctr"/>
              <a:r>
                <a:rPr lang="en-US" dirty="0"/>
                <a:t>B1</a:t>
              </a:r>
            </a:p>
          </p:txBody>
        </p:sp>
        <p:sp>
          <p:nvSpPr>
            <p:cNvPr id="24" name="Oval 23">
              <a:extLst>
                <a:ext uri="{FF2B5EF4-FFF2-40B4-BE49-F238E27FC236}">
                  <a16:creationId xmlns:a16="http://schemas.microsoft.com/office/drawing/2014/main" id="{E672CA34-9D71-457E-9923-1C9062B0A77A}"/>
                </a:ext>
              </a:extLst>
            </p:cNvPr>
            <p:cNvSpPr/>
            <p:nvPr/>
          </p:nvSpPr>
          <p:spPr>
            <a:xfrm>
              <a:off x="2623554" y="2153736"/>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25" name="TextBox 24">
              <a:extLst>
                <a:ext uri="{FF2B5EF4-FFF2-40B4-BE49-F238E27FC236}">
                  <a16:creationId xmlns:a16="http://schemas.microsoft.com/office/drawing/2014/main" id="{4569BC41-1C9F-4809-AD9E-A695A94884AE}"/>
                </a:ext>
              </a:extLst>
            </p:cNvPr>
            <p:cNvSpPr txBox="1"/>
            <p:nvPr/>
          </p:nvSpPr>
          <p:spPr>
            <a:xfrm>
              <a:off x="2623554" y="2197670"/>
              <a:ext cx="457200" cy="369332"/>
            </a:xfrm>
            <a:prstGeom prst="rect">
              <a:avLst/>
            </a:prstGeom>
            <a:noFill/>
          </p:spPr>
          <p:txBody>
            <a:bodyPr wrap="square" rtlCol="0" anchor="ctr">
              <a:spAutoFit/>
            </a:bodyPr>
            <a:lstStyle/>
            <a:p>
              <a:pPr algn="ctr"/>
              <a:r>
                <a:rPr lang="en-US" dirty="0"/>
                <a:t>B2</a:t>
              </a:r>
            </a:p>
          </p:txBody>
        </p:sp>
        <p:sp>
          <p:nvSpPr>
            <p:cNvPr id="26" name="Oval 25">
              <a:extLst>
                <a:ext uri="{FF2B5EF4-FFF2-40B4-BE49-F238E27FC236}">
                  <a16:creationId xmlns:a16="http://schemas.microsoft.com/office/drawing/2014/main" id="{A096F7EE-7A49-4066-8C59-3DC694496915}"/>
                </a:ext>
              </a:extLst>
            </p:cNvPr>
            <p:cNvSpPr/>
            <p:nvPr/>
          </p:nvSpPr>
          <p:spPr>
            <a:xfrm>
              <a:off x="3995154" y="2148934"/>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27" name="TextBox 26">
              <a:extLst>
                <a:ext uri="{FF2B5EF4-FFF2-40B4-BE49-F238E27FC236}">
                  <a16:creationId xmlns:a16="http://schemas.microsoft.com/office/drawing/2014/main" id="{630FF6D7-AD4A-44A3-A389-C5357E14962B}"/>
                </a:ext>
              </a:extLst>
            </p:cNvPr>
            <p:cNvSpPr txBox="1"/>
            <p:nvPr/>
          </p:nvSpPr>
          <p:spPr>
            <a:xfrm>
              <a:off x="3995154" y="2192868"/>
              <a:ext cx="457200" cy="369332"/>
            </a:xfrm>
            <a:prstGeom prst="rect">
              <a:avLst/>
            </a:prstGeom>
            <a:noFill/>
          </p:spPr>
          <p:txBody>
            <a:bodyPr wrap="square" rtlCol="0" anchor="ctr">
              <a:spAutoFit/>
            </a:bodyPr>
            <a:lstStyle/>
            <a:p>
              <a:pPr algn="ctr"/>
              <a:r>
                <a:rPr lang="en-US" dirty="0"/>
                <a:t>D2</a:t>
              </a:r>
            </a:p>
          </p:txBody>
        </p:sp>
        <p:sp>
          <p:nvSpPr>
            <p:cNvPr id="28" name="Oval 27">
              <a:extLst>
                <a:ext uri="{FF2B5EF4-FFF2-40B4-BE49-F238E27FC236}">
                  <a16:creationId xmlns:a16="http://schemas.microsoft.com/office/drawing/2014/main" id="{902A457D-89FD-41C1-A0C3-0B0896BF9A9C}"/>
                </a:ext>
              </a:extLst>
            </p:cNvPr>
            <p:cNvSpPr/>
            <p:nvPr/>
          </p:nvSpPr>
          <p:spPr>
            <a:xfrm>
              <a:off x="2127885" y="2606134"/>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29" name="TextBox 28">
              <a:extLst>
                <a:ext uri="{FF2B5EF4-FFF2-40B4-BE49-F238E27FC236}">
                  <a16:creationId xmlns:a16="http://schemas.microsoft.com/office/drawing/2014/main" id="{D855CAA2-BDD0-4C74-9872-822731CA23BE}"/>
                </a:ext>
              </a:extLst>
            </p:cNvPr>
            <p:cNvSpPr txBox="1"/>
            <p:nvPr/>
          </p:nvSpPr>
          <p:spPr>
            <a:xfrm>
              <a:off x="2127885" y="2650068"/>
              <a:ext cx="457200" cy="369332"/>
            </a:xfrm>
            <a:prstGeom prst="rect">
              <a:avLst/>
            </a:prstGeom>
            <a:noFill/>
          </p:spPr>
          <p:txBody>
            <a:bodyPr wrap="square" rtlCol="0" anchor="ctr">
              <a:spAutoFit/>
            </a:bodyPr>
            <a:lstStyle/>
            <a:p>
              <a:pPr algn="ctr"/>
              <a:r>
                <a:rPr lang="en-US" dirty="0"/>
                <a:t>B3</a:t>
              </a:r>
            </a:p>
          </p:txBody>
        </p:sp>
        <p:sp>
          <p:nvSpPr>
            <p:cNvPr id="30" name="Oval 29">
              <a:extLst>
                <a:ext uri="{FF2B5EF4-FFF2-40B4-BE49-F238E27FC236}">
                  <a16:creationId xmlns:a16="http://schemas.microsoft.com/office/drawing/2014/main" id="{7251ECB5-692E-4D39-B2A1-116A5BDF445D}"/>
                </a:ext>
              </a:extLst>
            </p:cNvPr>
            <p:cNvSpPr/>
            <p:nvPr/>
          </p:nvSpPr>
          <p:spPr>
            <a:xfrm>
              <a:off x="3080754" y="2606134"/>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31" name="TextBox 30">
              <a:extLst>
                <a:ext uri="{FF2B5EF4-FFF2-40B4-BE49-F238E27FC236}">
                  <a16:creationId xmlns:a16="http://schemas.microsoft.com/office/drawing/2014/main" id="{E7579A45-152C-4859-ACA8-0D92286320FC}"/>
                </a:ext>
              </a:extLst>
            </p:cNvPr>
            <p:cNvSpPr txBox="1"/>
            <p:nvPr/>
          </p:nvSpPr>
          <p:spPr>
            <a:xfrm>
              <a:off x="3080754" y="2650068"/>
              <a:ext cx="457200" cy="369332"/>
            </a:xfrm>
            <a:prstGeom prst="rect">
              <a:avLst/>
            </a:prstGeom>
            <a:noFill/>
          </p:spPr>
          <p:txBody>
            <a:bodyPr wrap="square" rtlCol="0" anchor="ctr">
              <a:spAutoFit/>
            </a:bodyPr>
            <a:lstStyle/>
            <a:p>
              <a:pPr algn="ctr"/>
              <a:r>
                <a:rPr lang="en-US" dirty="0"/>
                <a:t>D4</a:t>
              </a:r>
            </a:p>
          </p:txBody>
        </p:sp>
        <p:cxnSp>
          <p:nvCxnSpPr>
            <p:cNvPr id="34" name="Straight Arrow Connector 33">
              <a:extLst>
                <a:ext uri="{FF2B5EF4-FFF2-40B4-BE49-F238E27FC236}">
                  <a16:creationId xmlns:a16="http://schemas.microsoft.com/office/drawing/2014/main" id="{3B26E6BA-E3AF-4CD4-AEF0-0C6217455102}"/>
                </a:ext>
              </a:extLst>
            </p:cNvPr>
            <p:cNvCxnSpPr>
              <a:cxnSpLocks/>
              <a:stCxn id="23" idx="1"/>
              <a:endCxn id="24" idx="0"/>
            </p:cNvCxnSpPr>
            <p:nvPr/>
          </p:nvCxnSpPr>
          <p:spPr>
            <a:xfrm rot="10800000" flipV="1">
              <a:off x="2852154" y="1920334"/>
              <a:ext cx="457200" cy="23340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FB375D1D-668C-48DF-BA46-F5EE799949E0}"/>
                </a:ext>
              </a:extLst>
            </p:cNvPr>
            <p:cNvCxnSpPr>
              <a:cxnSpLocks/>
              <a:stCxn id="25" idx="1"/>
              <a:endCxn id="28" idx="0"/>
            </p:cNvCxnSpPr>
            <p:nvPr/>
          </p:nvCxnSpPr>
          <p:spPr>
            <a:xfrm rot="10800000" flipV="1">
              <a:off x="2356486" y="2382336"/>
              <a:ext cx="267069" cy="22379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A6E2F205-FC4E-4804-B8CB-979681E2827B}"/>
                </a:ext>
              </a:extLst>
            </p:cNvPr>
            <p:cNvCxnSpPr>
              <a:cxnSpLocks/>
              <a:stCxn id="25" idx="3"/>
              <a:endCxn id="30" idx="0"/>
            </p:cNvCxnSpPr>
            <p:nvPr/>
          </p:nvCxnSpPr>
          <p:spPr>
            <a:xfrm>
              <a:off x="3080754" y="2382336"/>
              <a:ext cx="228600" cy="22379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Connector: Elbow 40">
              <a:extLst>
                <a:ext uri="{FF2B5EF4-FFF2-40B4-BE49-F238E27FC236}">
                  <a16:creationId xmlns:a16="http://schemas.microsoft.com/office/drawing/2014/main" id="{113718E7-5C95-4465-9814-6CED9089F3CA}"/>
                </a:ext>
              </a:extLst>
            </p:cNvPr>
            <p:cNvCxnSpPr>
              <a:cxnSpLocks/>
              <a:stCxn id="21" idx="6"/>
              <a:endCxn id="26" idx="0"/>
            </p:cNvCxnSpPr>
            <p:nvPr/>
          </p:nvCxnSpPr>
          <p:spPr>
            <a:xfrm>
              <a:off x="3766554" y="1920334"/>
              <a:ext cx="457200" cy="22860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
          <p:nvSpPr>
            <p:cNvPr id="42" name="Oval 41">
              <a:extLst>
                <a:ext uri="{FF2B5EF4-FFF2-40B4-BE49-F238E27FC236}">
                  <a16:creationId xmlns:a16="http://schemas.microsoft.com/office/drawing/2014/main" id="{B43BE2A1-403D-4DBC-A6E7-6D91B509E7A6}"/>
                </a:ext>
              </a:extLst>
            </p:cNvPr>
            <p:cNvSpPr/>
            <p:nvPr/>
          </p:nvSpPr>
          <p:spPr>
            <a:xfrm>
              <a:off x="1670685" y="3107268"/>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43" name="TextBox 42">
              <a:extLst>
                <a:ext uri="{FF2B5EF4-FFF2-40B4-BE49-F238E27FC236}">
                  <a16:creationId xmlns:a16="http://schemas.microsoft.com/office/drawing/2014/main" id="{376D8550-7ABC-4505-9D7A-201CE35A10E2}"/>
                </a:ext>
              </a:extLst>
            </p:cNvPr>
            <p:cNvSpPr txBox="1"/>
            <p:nvPr/>
          </p:nvSpPr>
          <p:spPr>
            <a:xfrm>
              <a:off x="1670685" y="3151202"/>
              <a:ext cx="457200" cy="369332"/>
            </a:xfrm>
            <a:prstGeom prst="rect">
              <a:avLst/>
            </a:prstGeom>
            <a:noFill/>
          </p:spPr>
          <p:txBody>
            <a:bodyPr wrap="square" rtlCol="0" anchor="ctr">
              <a:spAutoFit/>
            </a:bodyPr>
            <a:lstStyle/>
            <a:p>
              <a:pPr algn="ctr"/>
              <a:r>
                <a:rPr lang="en-US" dirty="0"/>
                <a:t>D7</a:t>
              </a:r>
            </a:p>
          </p:txBody>
        </p:sp>
        <p:cxnSp>
          <p:nvCxnSpPr>
            <p:cNvPr id="45" name="Connector: Elbow 44">
              <a:extLst>
                <a:ext uri="{FF2B5EF4-FFF2-40B4-BE49-F238E27FC236}">
                  <a16:creationId xmlns:a16="http://schemas.microsoft.com/office/drawing/2014/main" id="{4D9E8CF8-6DAE-486F-8292-E0AD82BAAC21}"/>
                </a:ext>
              </a:extLst>
            </p:cNvPr>
            <p:cNvCxnSpPr>
              <a:cxnSpLocks/>
              <a:stCxn id="29" idx="1"/>
              <a:endCxn id="42" idx="0"/>
            </p:cNvCxnSpPr>
            <p:nvPr/>
          </p:nvCxnSpPr>
          <p:spPr>
            <a:xfrm rot="10800000" flipV="1">
              <a:off x="1899285" y="2834734"/>
              <a:ext cx="228600" cy="27253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pic>
          <p:nvPicPr>
            <p:cNvPr id="48" name="Graphic 47" descr="Tug boat with solid fill">
              <a:extLst>
                <a:ext uri="{FF2B5EF4-FFF2-40B4-BE49-F238E27FC236}">
                  <a16:creationId xmlns:a16="http://schemas.microsoft.com/office/drawing/2014/main" id="{EC995A3E-767E-42DE-8854-A38EF7B02FD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23881" y="5573185"/>
              <a:ext cx="914400" cy="914400"/>
            </a:xfrm>
            <a:prstGeom prst="rect">
              <a:avLst/>
            </a:prstGeom>
          </p:spPr>
        </p:pic>
        <p:pic>
          <p:nvPicPr>
            <p:cNvPr id="50" name="Graphic 49" descr="Captain male with solid fill">
              <a:extLst>
                <a:ext uri="{FF2B5EF4-FFF2-40B4-BE49-F238E27FC236}">
                  <a16:creationId xmlns:a16="http://schemas.microsoft.com/office/drawing/2014/main" id="{2E35653E-7486-459C-A96A-258D2C79134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813" y="3744385"/>
              <a:ext cx="914400" cy="914400"/>
            </a:xfrm>
            <a:prstGeom prst="rect">
              <a:avLst/>
            </a:prstGeom>
          </p:spPr>
        </p:pic>
        <p:pic>
          <p:nvPicPr>
            <p:cNvPr id="52" name="Graphic 51" descr="Captain female with solid fill">
              <a:extLst>
                <a:ext uri="{FF2B5EF4-FFF2-40B4-BE49-F238E27FC236}">
                  <a16:creationId xmlns:a16="http://schemas.microsoft.com/office/drawing/2014/main" id="{D24B767E-6D78-4742-9E6C-043BD30DAB5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32813" y="4658785"/>
              <a:ext cx="914400" cy="914400"/>
            </a:xfrm>
            <a:prstGeom prst="rect">
              <a:avLst/>
            </a:prstGeom>
          </p:spPr>
        </p:pic>
        <p:pic>
          <p:nvPicPr>
            <p:cNvPr id="54" name="Graphic 53" descr="Sailboat with solid fill">
              <a:extLst>
                <a:ext uri="{FF2B5EF4-FFF2-40B4-BE49-F238E27FC236}">
                  <a16:creationId xmlns:a16="http://schemas.microsoft.com/office/drawing/2014/main" id="{76A0437A-0FA2-4B78-8D5C-40A214611D3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23881" y="3744385"/>
              <a:ext cx="914400" cy="914400"/>
            </a:xfrm>
            <a:prstGeom prst="rect">
              <a:avLst/>
            </a:prstGeom>
          </p:spPr>
        </p:pic>
        <p:pic>
          <p:nvPicPr>
            <p:cNvPr id="56" name="Graphic 55" descr="Cruise ship with solid fill">
              <a:extLst>
                <a:ext uri="{FF2B5EF4-FFF2-40B4-BE49-F238E27FC236}">
                  <a16:creationId xmlns:a16="http://schemas.microsoft.com/office/drawing/2014/main" id="{A9FB4C58-B650-46F9-956C-44C4AFD0A2E1}"/>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23881" y="4595852"/>
              <a:ext cx="914400" cy="914400"/>
            </a:xfrm>
            <a:prstGeom prst="rect">
              <a:avLst/>
            </a:prstGeom>
          </p:spPr>
        </p:pic>
        <p:pic>
          <p:nvPicPr>
            <p:cNvPr id="57" name="Graphic 56" descr="Captain male with solid fill">
              <a:extLst>
                <a:ext uri="{FF2B5EF4-FFF2-40B4-BE49-F238E27FC236}">
                  <a16:creationId xmlns:a16="http://schemas.microsoft.com/office/drawing/2014/main" id="{A065DAAB-B6DE-4B10-89DF-8072FD3E91A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32813" y="5573185"/>
              <a:ext cx="914400" cy="914400"/>
            </a:xfrm>
            <a:prstGeom prst="rect">
              <a:avLst/>
            </a:prstGeom>
          </p:spPr>
        </p:pic>
        <p:sp>
          <p:nvSpPr>
            <p:cNvPr id="61" name="Arrow: Bent 60">
              <a:extLst>
                <a:ext uri="{FF2B5EF4-FFF2-40B4-BE49-F238E27FC236}">
                  <a16:creationId xmlns:a16="http://schemas.microsoft.com/office/drawing/2014/main" id="{600DF48A-D9BD-4FE9-BD4D-DF52FB628935}"/>
                </a:ext>
              </a:extLst>
            </p:cNvPr>
            <p:cNvSpPr/>
            <p:nvPr/>
          </p:nvSpPr>
          <p:spPr>
            <a:xfrm>
              <a:off x="2960062" y="3676683"/>
              <a:ext cx="999069" cy="85146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6" name="Arrow: Bent 65">
              <a:extLst>
                <a:ext uri="{FF2B5EF4-FFF2-40B4-BE49-F238E27FC236}">
                  <a16:creationId xmlns:a16="http://schemas.microsoft.com/office/drawing/2014/main" id="{96C4C99D-D34B-4A7E-A1C1-5A36C65F7AF2}"/>
                </a:ext>
              </a:extLst>
            </p:cNvPr>
            <p:cNvSpPr/>
            <p:nvPr/>
          </p:nvSpPr>
          <p:spPr>
            <a:xfrm rot="10800000" flipV="1">
              <a:off x="2960062" y="4658786"/>
              <a:ext cx="999066" cy="9144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7" name="Arrow: U-Turn 66">
              <a:extLst>
                <a:ext uri="{FF2B5EF4-FFF2-40B4-BE49-F238E27FC236}">
                  <a16:creationId xmlns:a16="http://schemas.microsoft.com/office/drawing/2014/main" id="{C2D824DD-8AF3-41C2-8280-A9C03AE370ED}"/>
                </a:ext>
              </a:extLst>
            </p:cNvPr>
            <p:cNvSpPr/>
            <p:nvPr/>
          </p:nvSpPr>
          <p:spPr>
            <a:xfrm>
              <a:off x="2960063" y="5572656"/>
              <a:ext cx="999068" cy="829274"/>
            </a:xfrm>
            <a:prstGeom prst="utur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9" name="Straight Arrow Connector 78">
              <a:extLst>
                <a:ext uri="{FF2B5EF4-FFF2-40B4-BE49-F238E27FC236}">
                  <a16:creationId xmlns:a16="http://schemas.microsoft.com/office/drawing/2014/main" id="{C3F00E01-F7A6-48B7-A788-C4FB0D6686D8}"/>
                </a:ext>
              </a:extLst>
            </p:cNvPr>
            <p:cNvCxnSpPr>
              <a:cxnSpLocks/>
              <a:stCxn id="28" idx="4"/>
              <a:endCxn id="44" idx="1"/>
            </p:cNvCxnSpPr>
            <p:nvPr/>
          </p:nvCxnSpPr>
          <p:spPr>
            <a:xfrm>
              <a:off x="2356485" y="3063334"/>
              <a:ext cx="3003843" cy="2238714"/>
            </a:xfrm>
            <a:prstGeom prst="straightConnector1">
              <a:avLst/>
            </a:prstGeom>
            <a:ln w="88900">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25D5A66E-A3AE-46A6-82C2-49F97408FE7E}"/>
                </a:ext>
              </a:extLst>
            </p:cNvPr>
            <p:cNvCxnSpPr>
              <a:cxnSpLocks/>
              <a:stCxn id="28" idx="4"/>
              <a:endCxn id="54" idx="0"/>
            </p:cNvCxnSpPr>
            <p:nvPr/>
          </p:nvCxnSpPr>
          <p:spPr>
            <a:xfrm flipH="1">
              <a:off x="2081081" y="3063334"/>
              <a:ext cx="275404" cy="681051"/>
            </a:xfrm>
            <a:prstGeom prst="straightConnector1">
              <a:avLst/>
            </a:prstGeom>
            <a:ln w="88900">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09371B91-FFAB-4E18-8B59-7E07895DEE20}"/>
                </a:ext>
              </a:extLst>
            </p:cNvPr>
            <p:cNvCxnSpPr>
              <a:cxnSpLocks/>
              <a:stCxn id="28" idx="4"/>
              <a:endCxn id="67" idx="3"/>
            </p:cNvCxnSpPr>
            <p:nvPr/>
          </p:nvCxnSpPr>
          <p:spPr>
            <a:xfrm>
              <a:off x="2356485" y="3063334"/>
              <a:ext cx="1051282" cy="2509322"/>
            </a:xfrm>
            <a:prstGeom prst="straightConnector1">
              <a:avLst/>
            </a:prstGeom>
            <a:ln w="88900">
              <a:tailEnd type="triangle"/>
            </a:ln>
          </p:spPr>
          <p:style>
            <a:lnRef idx="1">
              <a:schemeClr val="dk1"/>
            </a:lnRef>
            <a:fillRef idx="0">
              <a:schemeClr val="dk1"/>
            </a:fillRef>
            <a:effectRef idx="0">
              <a:schemeClr val="dk1"/>
            </a:effectRef>
            <a:fontRef idx="minor">
              <a:schemeClr val="tx1"/>
            </a:fontRef>
          </p:style>
        </p:cxnSp>
        <p:grpSp>
          <p:nvGrpSpPr>
            <p:cNvPr id="38" name="Group 37">
              <a:extLst>
                <a:ext uri="{FF2B5EF4-FFF2-40B4-BE49-F238E27FC236}">
                  <a16:creationId xmlns:a16="http://schemas.microsoft.com/office/drawing/2014/main" id="{77F2BC77-2BFD-4772-9E65-A8BDA300946D}"/>
                </a:ext>
              </a:extLst>
            </p:cNvPr>
            <p:cNvGrpSpPr/>
            <p:nvPr/>
          </p:nvGrpSpPr>
          <p:grpSpPr>
            <a:xfrm>
              <a:off x="4215740" y="4960314"/>
              <a:ext cx="2175270" cy="1439970"/>
              <a:chOff x="9078058" y="4322457"/>
              <a:chExt cx="1455127" cy="963255"/>
            </a:xfrm>
          </p:grpSpPr>
          <p:sp>
            <p:nvSpPr>
              <p:cNvPr id="40" name="Rectangle 39">
                <a:extLst>
                  <a:ext uri="{FF2B5EF4-FFF2-40B4-BE49-F238E27FC236}">
                    <a16:creationId xmlns:a16="http://schemas.microsoft.com/office/drawing/2014/main" id="{C6D28104-21F1-48B3-85A7-0EA4C9DA459B}"/>
                  </a:ext>
                </a:extLst>
              </p:cNvPr>
              <p:cNvSpPr/>
              <p:nvPr/>
            </p:nvSpPr>
            <p:spPr>
              <a:xfrm>
                <a:off x="9078058" y="5150775"/>
                <a:ext cx="1455127" cy="13493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B66D64C9-D1ED-40BE-A2D5-4A4BD62CA2DF}"/>
                  </a:ext>
                </a:extLst>
              </p:cNvPr>
              <p:cNvSpPr/>
              <p:nvPr/>
            </p:nvSpPr>
            <p:spPr>
              <a:xfrm>
                <a:off x="9843720" y="4322457"/>
                <a:ext cx="457200" cy="457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2AB123F-027F-4DA9-8A28-9913AA86985E}"/>
                  </a:ext>
                </a:extLst>
              </p:cNvPr>
              <p:cNvSpPr/>
              <p:nvPr/>
            </p:nvSpPr>
            <p:spPr>
              <a:xfrm>
                <a:off x="9752280" y="4781443"/>
                <a:ext cx="640080" cy="3657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127D42E-2716-46AE-97B8-FCAA43565355}"/>
                  </a:ext>
                </a:extLst>
              </p:cNvPr>
              <p:cNvSpPr/>
              <p:nvPr/>
            </p:nvSpPr>
            <p:spPr>
              <a:xfrm>
                <a:off x="9195709" y="4966109"/>
                <a:ext cx="274320" cy="18288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nvGrpSpPr>
          <p:cNvPr id="22" name="Group 21">
            <a:extLst>
              <a:ext uri="{FF2B5EF4-FFF2-40B4-BE49-F238E27FC236}">
                <a16:creationId xmlns:a16="http://schemas.microsoft.com/office/drawing/2014/main" id="{E0E713C0-2468-4DFD-B1AF-B08753D01A3E}"/>
              </a:ext>
            </a:extLst>
          </p:cNvPr>
          <p:cNvGrpSpPr/>
          <p:nvPr/>
        </p:nvGrpSpPr>
        <p:grpSpPr>
          <a:xfrm>
            <a:off x="6501377" y="4159252"/>
            <a:ext cx="5170935" cy="2328333"/>
            <a:chOff x="7974256" y="2401629"/>
            <a:chExt cx="5170935" cy="2328333"/>
          </a:xfrm>
        </p:grpSpPr>
        <p:pic>
          <p:nvPicPr>
            <p:cNvPr id="37" name="Graphic 36" descr="Web cam with solid fill">
              <a:extLst>
                <a:ext uri="{FF2B5EF4-FFF2-40B4-BE49-F238E27FC236}">
                  <a16:creationId xmlns:a16="http://schemas.microsoft.com/office/drawing/2014/main" id="{4098ED23-9C2D-4B1A-B090-002F8E6AE9D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974256" y="3069483"/>
              <a:ext cx="914400" cy="914400"/>
            </a:xfrm>
            <a:prstGeom prst="rect">
              <a:avLst/>
            </a:prstGeom>
          </p:spPr>
        </p:pic>
        <p:grpSp>
          <p:nvGrpSpPr>
            <p:cNvPr id="51" name="Group 50">
              <a:extLst>
                <a:ext uri="{FF2B5EF4-FFF2-40B4-BE49-F238E27FC236}">
                  <a16:creationId xmlns:a16="http://schemas.microsoft.com/office/drawing/2014/main" id="{65C5ADFC-04AA-4DD0-B296-0F428E5EAF2A}"/>
                </a:ext>
              </a:extLst>
            </p:cNvPr>
            <p:cNvGrpSpPr/>
            <p:nvPr/>
          </p:nvGrpSpPr>
          <p:grpSpPr>
            <a:xfrm>
              <a:off x="9170937" y="2903697"/>
              <a:ext cx="499533" cy="499533"/>
              <a:chOff x="1752600" y="3512067"/>
              <a:chExt cx="457200" cy="457200"/>
            </a:xfrm>
          </p:grpSpPr>
          <p:sp>
            <p:nvSpPr>
              <p:cNvPr id="53" name="Oval 52">
                <a:extLst>
                  <a:ext uri="{FF2B5EF4-FFF2-40B4-BE49-F238E27FC236}">
                    <a16:creationId xmlns:a16="http://schemas.microsoft.com/office/drawing/2014/main" id="{61331256-7D1B-4D48-9864-D3AB3F8FF348}"/>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55" name="TextBox 54">
                <a:extLst>
                  <a:ext uri="{FF2B5EF4-FFF2-40B4-BE49-F238E27FC236}">
                    <a16:creationId xmlns:a16="http://schemas.microsoft.com/office/drawing/2014/main" id="{9C2F034F-C233-4B85-B70A-615475CC847E}"/>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R1</a:t>
                </a:r>
              </a:p>
            </p:txBody>
          </p:sp>
        </p:grpSp>
        <p:grpSp>
          <p:nvGrpSpPr>
            <p:cNvPr id="62" name="Group 61">
              <a:extLst>
                <a:ext uri="{FF2B5EF4-FFF2-40B4-BE49-F238E27FC236}">
                  <a16:creationId xmlns:a16="http://schemas.microsoft.com/office/drawing/2014/main" id="{A27EBCD1-3FDE-4630-851A-CA0DE7C61BD6}"/>
                </a:ext>
              </a:extLst>
            </p:cNvPr>
            <p:cNvGrpSpPr/>
            <p:nvPr/>
          </p:nvGrpSpPr>
          <p:grpSpPr>
            <a:xfrm>
              <a:off x="9902457" y="3316029"/>
              <a:ext cx="499533" cy="499533"/>
              <a:chOff x="1752600" y="3512067"/>
              <a:chExt cx="457200" cy="457200"/>
            </a:xfrm>
          </p:grpSpPr>
          <p:sp>
            <p:nvSpPr>
              <p:cNvPr id="63" name="Oval 62">
                <a:extLst>
                  <a:ext uri="{FF2B5EF4-FFF2-40B4-BE49-F238E27FC236}">
                    <a16:creationId xmlns:a16="http://schemas.microsoft.com/office/drawing/2014/main" id="{4D4E1507-D50A-475E-A40B-5141AFDDFB99}"/>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64" name="TextBox 63">
                <a:extLst>
                  <a:ext uri="{FF2B5EF4-FFF2-40B4-BE49-F238E27FC236}">
                    <a16:creationId xmlns:a16="http://schemas.microsoft.com/office/drawing/2014/main" id="{C5B94200-23D5-4404-B84F-A526D5B0827B}"/>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P1</a:t>
                </a:r>
              </a:p>
            </p:txBody>
          </p:sp>
        </p:grpSp>
        <p:cxnSp>
          <p:nvCxnSpPr>
            <p:cNvPr id="65" name="Connector: Elbow 64">
              <a:extLst>
                <a:ext uri="{FF2B5EF4-FFF2-40B4-BE49-F238E27FC236}">
                  <a16:creationId xmlns:a16="http://schemas.microsoft.com/office/drawing/2014/main" id="{481057A4-239C-43D0-B92E-181FDB5755D4}"/>
                </a:ext>
              </a:extLst>
            </p:cNvPr>
            <p:cNvCxnSpPr>
              <a:stCxn id="55" idx="3"/>
              <a:endCxn id="63" idx="0"/>
            </p:cNvCxnSpPr>
            <p:nvPr/>
          </p:nvCxnSpPr>
          <p:spPr>
            <a:xfrm>
              <a:off x="9670470" y="3153461"/>
              <a:ext cx="481754" cy="16256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68" name="Group 67">
              <a:extLst>
                <a:ext uri="{FF2B5EF4-FFF2-40B4-BE49-F238E27FC236}">
                  <a16:creationId xmlns:a16="http://schemas.microsoft.com/office/drawing/2014/main" id="{A0BFAD59-BA74-478A-A934-C16FD7786140}"/>
                </a:ext>
              </a:extLst>
            </p:cNvPr>
            <p:cNvGrpSpPr/>
            <p:nvPr/>
          </p:nvGrpSpPr>
          <p:grpSpPr>
            <a:xfrm>
              <a:off x="10816857" y="3316029"/>
              <a:ext cx="499533" cy="499533"/>
              <a:chOff x="1752600" y="3512067"/>
              <a:chExt cx="457200" cy="457200"/>
            </a:xfrm>
          </p:grpSpPr>
          <p:sp>
            <p:nvSpPr>
              <p:cNvPr id="69" name="Oval 68">
                <a:extLst>
                  <a:ext uri="{FF2B5EF4-FFF2-40B4-BE49-F238E27FC236}">
                    <a16:creationId xmlns:a16="http://schemas.microsoft.com/office/drawing/2014/main" id="{D2B81F92-EB65-492A-848F-85DD6157E30E}"/>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70" name="TextBox 69">
                <a:extLst>
                  <a:ext uri="{FF2B5EF4-FFF2-40B4-BE49-F238E27FC236}">
                    <a16:creationId xmlns:a16="http://schemas.microsoft.com/office/drawing/2014/main" id="{2F1D1534-E539-4C14-B4C0-E770354E2281}"/>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P2</a:t>
                </a:r>
              </a:p>
            </p:txBody>
          </p:sp>
        </p:grpSp>
        <p:cxnSp>
          <p:nvCxnSpPr>
            <p:cNvPr id="71" name="Connector: Elbow 70">
              <a:extLst>
                <a:ext uri="{FF2B5EF4-FFF2-40B4-BE49-F238E27FC236}">
                  <a16:creationId xmlns:a16="http://schemas.microsoft.com/office/drawing/2014/main" id="{F1C5A1CC-08BD-4D71-8D03-24AB0F572AB2}"/>
                </a:ext>
              </a:extLst>
            </p:cNvPr>
            <p:cNvCxnSpPr>
              <a:stCxn id="55" idx="3"/>
              <a:endCxn id="69" idx="0"/>
            </p:cNvCxnSpPr>
            <p:nvPr/>
          </p:nvCxnSpPr>
          <p:spPr>
            <a:xfrm>
              <a:off x="9670470" y="3153461"/>
              <a:ext cx="1396154" cy="16256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72" name="Straight Arrow Connector 71">
              <a:extLst>
                <a:ext uri="{FF2B5EF4-FFF2-40B4-BE49-F238E27FC236}">
                  <a16:creationId xmlns:a16="http://schemas.microsoft.com/office/drawing/2014/main" id="{FCB0BF02-4D7A-4EC0-A888-607D12478443}"/>
                </a:ext>
              </a:extLst>
            </p:cNvPr>
            <p:cNvCxnSpPr>
              <a:stCxn id="63" idx="6"/>
              <a:endCxn id="70" idx="1"/>
            </p:cNvCxnSpPr>
            <p:nvPr/>
          </p:nvCxnSpPr>
          <p:spPr>
            <a:xfrm flipV="1">
              <a:off x="10401990" y="3565793"/>
              <a:ext cx="414867" cy="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3" name="Straight Connector 72">
              <a:extLst>
                <a:ext uri="{FF2B5EF4-FFF2-40B4-BE49-F238E27FC236}">
                  <a16:creationId xmlns:a16="http://schemas.microsoft.com/office/drawing/2014/main" id="{53A6F8BA-3D67-4162-AD42-7BEB37183645}"/>
                </a:ext>
              </a:extLst>
            </p:cNvPr>
            <p:cNvCxnSpPr>
              <a:stCxn id="55" idx="3"/>
              <a:endCxn id="53" idx="6"/>
            </p:cNvCxnSpPr>
            <p:nvPr/>
          </p:nvCxnSpPr>
          <p:spPr>
            <a:xfrm>
              <a:off x="9670470" y="3153461"/>
              <a:ext cx="0" cy="3"/>
            </a:xfrm>
            <a:prstGeom prst="line">
              <a:avLst/>
            </a:prstGeom>
          </p:spPr>
          <p:style>
            <a:lnRef idx="3">
              <a:schemeClr val="dk1"/>
            </a:lnRef>
            <a:fillRef idx="0">
              <a:schemeClr val="dk1"/>
            </a:fillRef>
            <a:effectRef idx="2">
              <a:schemeClr val="dk1"/>
            </a:effectRef>
            <a:fontRef idx="minor">
              <a:schemeClr val="tx1"/>
            </a:fontRef>
          </p:style>
        </p:cxnSp>
        <p:grpSp>
          <p:nvGrpSpPr>
            <p:cNvPr id="74" name="Group 73">
              <a:extLst>
                <a:ext uri="{FF2B5EF4-FFF2-40B4-BE49-F238E27FC236}">
                  <a16:creationId xmlns:a16="http://schemas.microsoft.com/office/drawing/2014/main" id="{FE90F8F7-2C72-4E87-9F86-327534B004D9}"/>
                </a:ext>
              </a:extLst>
            </p:cNvPr>
            <p:cNvGrpSpPr/>
            <p:nvPr/>
          </p:nvGrpSpPr>
          <p:grpSpPr>
            <a:xfrm>
              <a:off x="11731257" y="3316029"/>
              <a:ext cx="499533" cy="499533"/>
              <a:chOff x="1752600" y="3512067"/>
              <a:chExt cx="457200" cy="457200"/>
            </a:xfrm>
          </p:grpSpPr>
          <p:sp>
            <p:nvSpPr>
              <p:cNvPr id="75" name="Oval 74">
                <a:extLst>
                  <a:ext uri="{FF2B5EF4-FFF2-40B4-BE49-F238E27FC236}">
                    <a16:creationId xmlns:a16="http://schemas.microsoft.com/office/drawing/2014/main" id="{51BCA51D-B2DC-493C-969B-6F98DB27FB9B}"/>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76" name="TextBox 75">
                <a:extLst>
                  <a:ext uri="{FF2B5EF4-FFF2-40B4-BE49-F238E27FC236}">
                    <a16:creationId xmlns:a16="http://schemas.microsoft.com/office/drawing/2014/main" id="{EC912E7B-0D2F-4F15-A244-B37925BC0E06}"/>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a:t>
                </a:r>
              </a:p>
            </p:txBody>
          </p:sp>
        </p:grpSp>
        <p:grpSp>
          <p:nvGrpSpPr>
            <p:cNvPr id="77" name="Group 76">
              <a:extLst>
                <a:ext uri="{FF2B5EF4-FFF2-40B4-BE49-F238E27FC236}">
                  <a16:creationId xmlns:a16="http://schemas.microsoft.com/office/drawing/2014/main" id="{D5C72A38-413C-47F0-909F-2890266F13BA}"/>
                </a:ext>
              </a:extLst>
            </p:cNvPr>
            <p:cNvGrpSpPr/>
            <p:nvPr/>
          </p:nvGrpSpPr>
          <p:grpSpPr>
            <a:xfrm>
              <a:off x="12645657" y="3316029"/>
              <a:ext cx="499534" cy="499533"/>
              <a:chOff x="1752599" y="3512067"/>
              <a:chExt cx="457201" cy="457200"/>
            </a:xfrm>
          </p:grpSpPr>
          <p:sp>
            <p:nvSpPr>
              <p:cNvPr id="78" name="Oval 77">
                <a:extLst>
                  <a:ext uri="{FF2B5EF4-FFF2-40B4-BE49-F238E27FC236}">
                    <a16:creationId xmlns:a16="http://schemas.microsoft.com/office/drawing/2014/main" id="{1E750381-D9DA-4FD4-8F94-3F56B5D4A1BF}"/>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80" name="TextBox 79">
                <a:extLst>
                  <a:ext uri="{FF2B5EF4-FFF2-40B4-BE49-F238E27FC236}">
                    <a16:creationId xmlns:a16="http://schemas.microsoft.com/office/drawing/2014/main" id="{FB264438-79AE-4989-9DEA-FC50E571C5FA}"/>
                  </a:ext>
                </a:extLst>
              </p:cNvPr>
              <p:cNvSpPr txBox="1"/>
              <p:nvPr/>
            </p:nvSpPr>
            <p:spPr>
              <a:xfrm>
                <a:off x="1752599" y="3571651"/>
                <a:ext cx="457200" cy="338033"/>
              </a:xfrm>
              <a:prstGeom prst="rect">
                <a:avLst/>
              </a:prstGeom>
              <a:noFill/>
            </p:spPr>
            <p:txBody>
              <a:bodyPr wrap="square" rtlCol="0" anchor="ctr">
                <a:normAutofit fontScale="62500" lnSpcReduction="20000"/>
              </a:bodyPr>
              <a:lstStyle/>
              <a:p>
                <a:pPr algn="ctr"/>
                <a:r>
                  <a:rPr lang="en-US" dirty="0"/>
                  <a:t>P128</a:t>
                </a:r>
              </a:p>
            </p:txBody>
          </p:sp>
        </p:grpSp>
        <p:cxnSp>
          <p:nvCxnSpPr>
            <p:cNvPr id="82" name="Straight Connector 81">
              <a:extLst>
                <a:ext uri="{FF2B5EF4-FFF2-40B4-BE49-F238E27FC236}">
                  <a16:creationId xmlns:a16="http://schemas.microsoft.com/office/drawing/2014/main" id="{898108CD-E85C-4A64-9908-E450C8CDEC0C}"/>
                </a:ext>
              </a:extLst>
            </p:cNvPr>
            <p:cNvCxnSpPr>
              <a:cxnSpLocks/>
            </p:cNvCxnSpPr>
            <p:nvPr/>
          </p:nvCxnSpPr>
          <p:spPr>
            <a:xfrm>
              <a:off x="10928377" y="3153644"/>
              <a:ext cx="458218" cy="0"/>
            </a:xfrm>
            <a:prstGeom prst="line">
              <a:avLst/>
            </a:prstGeom>
          </p:spPr>
          <p:style>
            <a:lnRef idx="3">
              <a:schemeClr val="dk1"/>
            </a:lnRef>
            <a:fillRef idx="0">
              <a:schemeClr val="dk1"/>
            </a:fillRef>
            <a:effectRef idx="2">
              <a:schemeClr val="dk1"/>
            </a:effectRef>
            <a:fontRef idx="minor">
              <a:schemeClr val="tx1"/>
            </a:fontRef>
          </p:style>
        </p:cxnSp>
        <p:cxnSp>
          <p:nvCxnSpPr>
            <p:cNvPr id="84" name="Straight Connector 83">
              <a:extLst>
                <a:ext uri="{FF2B5EF4-FFF2-40B4-BE49-F238E27FC236}">
                  <a16:creationId xmlns:a16="http://schemas.microsoft.com/office/drawing/2014/main" id="{A105EE84-133D-4342-BE88-E6B2CE509E16}"/>
                </a:ext>
              </a:extLst>
            </p:cNvPr>
            <p:cNvCxnSpPr>
              <a:cxnSpLocks/>
            </p:cNvCxnSpPr>
            <p:nvPr/>
          </p:nvCxnSpPr>
          <p:spPr>
            <a:xfrm flipV="1">
              <a:off x="11386595" y="3143080"/>
              <a:ext cx="1113203" cy="10564"/>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85" name="Connector: Elbow 84">
              <a:extLst>
                <a:ext uri="{FF2B5EF4-FFF2-40B4-BE49-F238E27FC236}">
                  <a16:creationId xmlns:a16="http://schemas.microsoft.com/office/drawing/2014/main" id="{A3BF851D-7EB4-42D1-B3F9-656E7B33179D}"/>
                </a:ext>
              </a:extLst>
            </p:cNvPr>
            <p:cNvCxnSpPr>
              <a:cxnSpLocks/>
              <a:endCxn id="78" idx="0"/>
            </p:cNvCxnSpPr>
            <p:nvPr/>
          </p:nvCxnSpPr>
          <p:spPr>
            <a:xfrm>
              <a:off x="12499798" y="3143080"/>
              <a:ext cx="395627" cy="17294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2AF62758-7C0F-439D-9E77-5C9579EDA02C}"/>
                </a:ext>
              </a:extLst>
            </p:cNvPr>
            <p:cNvCxnSpPr>
              <a:stCxn id="70" idx="3"/>
              <a:endCxn id="76" idx="1"/>
            </p:cNvCxnSpPr>
            <p:nvPr/>
          </p:nvCxnSpPr>
          <p:spPr>
            <a:xfrm>
              <a:off x="11316390" y="3565793"/>
              <a:ext cx="414867"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7" name="Straight Arrow Connector 86">
              <a:extLst>
                <a:ext uri="{FF2B5EF4-FFF2-40B4-BE49-F238E27FC236}">
                  <a16:creationId xmlns:a16="http://schemas.microsoft.com/office/drawing/2014/main" id="{CE5E9FE0-D629-4C6D-A16F-22DBB923E4FE}"/>
                </a:ext>
              </a:extLst>
            </p:cNvPr>
            <p:cNvCxnSpPr>
              <a:stCxn id="76" idx="3"/>
              <a:endCxn id="80" idx="1"/>
            </p:cNvCxnSpPr>
            <p:nvPr/>
          </p:nvCxnSpPr>
          <p:spPr>
            <a:xfrm>
              <a:off x="12230790" y="3565793"/>
              <a:ext cx="414867" cy="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nvGrpSpPr>
            <p:cNvPr id="88" name="Group 87">
              <a:extLst>
                <a:ext uri="{FF2B5EF4-FFF2-40B4-BE49-F238E27FC236}">
                  <a16:creationId xmlns:a16="http://schemas.microsoft.com/office/drawing/2014/main" id="{2EC06FFA-25BD-4B9C-868E-434DF4224156}"/>
                </a:ext>
              </a:extLst>
            </p:cNvPr>
            <p:cNvGrpSpPr/>
            <p:nvPr/>
          </p:nvGrpSpPr>
          <p:grpSpPr>
            <a:xfrm>
              <a:off x="9170937" y="3773229"/>
              <a:ext cx="499533" cy="499533"/>
              <a:chOff x="1752600" y="3512067"/>
              <a:chExt cx="457200" cy="457200"/>
            </a:xfrm>
          </p:grpSpPr>
          <p:sp>
            <p:nvSpPr>
              <p:cNvPr id="89" name="Oval 88">
                <a:extLst>
                  <a:ext uri="{FF2B5EF4-FFF2-40B4-BE49-F238E27FC236}">
                    <a16:creationId xmlns:a16="http://schemas.microsoft.com/office/drawing/2014/main" id="{F00AAC54-D983-4EEC-9C13-5FA4D313BE79}"/>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90" name="TextBox 89">
                <a:extLst>
                  <a:ext uri="{FF2B5EF4-FFF2-40B4-BE49-F238E27FC236}">
                    <a16:creationId xmlns:a16="http://schemas.microsoft.com/office/drawing/2014/main" id="{D1CA1D31-82CB-4C38-856C-A2B06FD43CA4}"/>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R2</a:t>
                </a:r>
              </a:p>
            </p:txBody>
          </p:sp>
        </p:grpSp>
        <p:grpSp>
          <p:nvGrpSpPr>
            <p:cNvPr id="91" name="Group 90">
              <a:extLst>
                <a:ext uri="{FF2B5EF4-FFF2-40B4-BE49-F238E27FC236}">
                  <a16:creationId xmlns:a16="http://schemas.microsoft.com/office/drawing/2014/main" id="{192595BC-5AE6-44D4-8FE6-E7C87B66DFE8}"/>
                </a:ext>
              </a:extLst>
            </p:cNvPr>
            <p:cNvGrpSpPr/>
            <p:nvPr/>
          </p:nvGrpSpPr>
          <p:grpSpPr>
            <a:xfrm>
              <a:off x="9902457" y="4230429"/>
              <a:ext cx="499533" cy="499533"/>
              <a:chOff x="1752600" y="3512067"/>
              <a:chExt cx="457200" cy="457200"/>
            </a:xfrm>
          </p:grpSpPr>
          <p:sp>
            <p:nvSpPr>
              <p:cNvPr id="92" name="Oval 91">
                <a:extLst>
                  <a:ext uri="{FF2B5EF4-FFF2-40B4-BE49-F238E27FC236}">
                    <a16:creationId xmlns:a16="http://schemas.microsoft.com/office/drawing/2014/main" id="{CB21EEAD-3298-4D65-B77A-7B35C481EDB8}"/>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93" name="TextBox 92">
                <a:extLst>
                  <a:ext uri="{FF2B5EF4-FFF2-40B4-BE49-F238E27FC236}">
                    <a16:creationId xmlns:a16="http://schemas.microsoft.com/office/drawing/2014/main" id="{B6B1A917-3D95-40BC-9C22-572971E84266}"/>
                  </a:ext>
                </a:extLst>
              </p:cNvPr>
              <p:cNvSpPr txBox="1"/>
              <p:nvPr/>
            </p:nvSpPr>
            <p:spPr>
              <a:xfrm>
                <a:off x="1752600" y="3616002"/>
                <a:ext cx="457200" cy="338033"/>
              </a:xfrm>
              <a:prstGeom prst="rect">
                <a:avLst/>
              </a:prstGeom>
              <a:noFill/>
            </p:spPr>
            <p:txBody>
              <a:bodyPr wrap="square" rtlCol="0" anchor="ctr">
                <a:normAutofit fontScale="62500" lnSpcReduction="20000"/>
              </a:bodyPr>
              <a:lstStyle/>
              <a:p>
                <a:pPr algn="ctr"/>
                <a:r>
                  <a:rPr lang="en-US" dirty="0"/>
                  <a:t>P129</a:t>
                </a:r>
              </a:p>
            </p:txBody>
          </p:sp>
        </p:grpSp>
        <p:cxnSp>
          <p:nvCxnSpPr>
            <p:cNvPr id="94" name="Connector: Elbow 93">
              <a:extLst>
                <a:ext uri="{FF2B5EF4-FFF2-40B4-BE49-F238E27FC236}">
                  <a16:creationId xmlns:a16="http://schemas.microsoft.com/office/drawing/2014/main" id="{13B4038E-35AE-4233-AEA8-4CB25A10BE4A}"/>
                </a:ext>
              </a:extLst>
            </p:cNvPr>
            <p:cNvCxnSpPr>
              <a:stCxn id="90" idx="3"/>
              <a:endCxn id="92" idx="0"/>
            </p:cNvCxnSpPr>
            <p:nvPr/>
          </p:nvCxnSpPr>
          <p:spPr>
            <a:xfrm>
              <a:off x="9670470" y="4022993"/>
              <a:ext cx="481754" cy="20743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95" name="Group 94">
              <a:extLst>
                <a:ext uri="{FF2B5EF4-FFF2-40B4-BE49-F238E27FC236}">
                  <a16:creationId xmlns:a16="http://schemas.microsoft.com/office/drawing/2014/main" id="{15E95E47-896E-4A1E-9C12-FAEB0181CDC0}"/>
                </a:ext>
              </a:extLst>
            </p:cNvPr>
            <p:cNvGrpSpPr/>
            <p:nvPr/>
          </p:nvGrpSpPr>
          <p:grpSpPr>
            <a:xfrm>
              <a:off x="10816857" y="4230429"/>
              <a:ext cx="499533" cy="499533"/>
              <a:chOff x="1752600" y="3512067"/>
              <a:chExt cx="457200" cy="457200"/>
            </a:xfrm>
          </p:grpSpPr>
          <p:sp>
            <p:nvSpPr>
              <p:cNvPr id="96" name="Oval 95">
                <a:extLst>
                  <a:ext uri="{FF2B5EF4-FFF2-40B4-BE49-F238E27FC236}">
                    <a16:creationId xmlns:a16="http://schemas.microsoft.com/office/drawing/2014/main" id="{727746EC-E0AF-4218-BD08-F0F72F3123F3}"/>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97" name="TextBox 96">
                <a:extLst>
                  <a:ext uri="{FF2B5EF4-FFF2-40B4-BE49-F238E27FC236}">
                    <a16:creationId xmlns:a16="http://schemas.microsoft.com/office/drawing/2014/main" id="{C0933134-457C-4AED-A145-9D3CC3BD3866}"/>
                  </a:ext>
                </a:extLst>
              </p:cNvPr>
              <p:cNvSpPr txBox="1"/>
              <p:nvPr/>
            </p:nvSpPr>
            <p:spPr>
              <a:xfrm>
                <a:off x="1752600" y="3571648"/>
                <a:ext cx="457200" cy="338033"/>
              </a:xfrm>
              <a:prstGeom prst="rect">
                <a:avLst/>
              </a:prstGeom>
              <a:noFill/>
            </p:spPr>
            <p:txBody>
              <a:bodyPr wrap="square" rtlCol="0" anchor="ctr">
                <a:normAutofit fontScale="62500" lnSpcReduction="20000"/>
              </a:bodyPr>
              <a:lstStyle/>
              <a:p>
                <a:pPr algn="ctr"/>
                <a:r>
                  <a:rPr lang="en-US" dirty="0"/>
                  <a:t>P130</a:t>
                </a:r>
              </a:p>
            </p:txBody>
          </p:sp>
        </p:grpSp>
        <p:cxnSp>
          <p:nvCxnSpPr>
            <p:cNvPr id="98" name="Connector: Elbow 97">
              <a:extLst>
                <a:ext uri="{FF2B5EF4-FFF2-40B4-BE49-F238E27FC236}">
                  <a16:creationId xmlns:a16="http://schemas.microsoft.com/office/drawing/2014/main" id="{2CAB5201-F1A1-4B95-A1FB-E56233E67CC2}"/>
                </a:ext>
              </a:extLst>
            </p:cNvPr>
            <p:cNvCxnSpPr>
              <a:cxnSpLocks/>
              <a:stCxn id="90" idx="3"/>
              <a:endCxn id="96" idx="0"/>
            </p:cNvCxnSpPr>
            <p:nvPr/>
          </p:nvCxnSpPr>
          <p:spPr>
            <a:xfrm>
              <a:off x="9670470" y="4022993"/>
              <a:ext cx="1396154" cy="20743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99" name="Straight Arrow Connector 98">
              <a:extLst>
                <a:ext uri="{FF2B5EF4-FFF2-40B4-BE49-F238E27FC236}">
                  <a16:creationId xmlns:a16="http://schemas.microsoft.com/office/drawing/2014/main" id="{021E3B9A-1A60-4D62-86F2-6F15307817B0}"/>
                </a:ext>
              </a:extLst>
            </p:cNvPr>
            <p:cNvCxnSpPr>
              <a:stCxn id="92" idx="6"/>
              <a:endCxn id="97" idx="1"/>
            </p:cNvCxnSpPr>
            <p:nvPr/>
          </p:nvCxnSpPr>
          <p:spPr>
            <a:xfrm flipV="1">
              <a:off x="10401990" y="4480193"/>
              <a:ext cx="414867" cy="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A4ABCE89-9865-4771-B2EA-1153CBAFA13C}"/>
                </a:ext>
              </a:extLst>
            </p:cNvPr>
            <p:cNvCxnSpPr>
              <a:stCxn id="90" idx="3"/>
              <a:endCxn id="89" idx="6"/>
            </p:cNvCxnSpPr>
            <p:nvPr/>
          </p:nvCxnSpPr>
          <p:spPr>
            <a:xfrm>
              <a:off x="9670470" y="4022993"/>
              <a:ext cx="0" cy="3"/>
            </a:xfrm>
            <a:prstGeom prst="line">
              <a:avLst/>
            </a:prstGeom>
          </p:spPr>
          <p:style>
            <a:lnRef idx="3">
              <a:schemeClr val="dk1"/>
            </a:lnRef>
            <a:fillRef idx="0">
              <a:schemeClr val="dk1"/>
            </a:fillRef>
            <a:effectRef idx="2">
              <a:schemeClr val="dk1"/>
            </a:effectRef>
            <a:fontRef idx="minor">
              <a:schemeClr val="tx1"/>
            </a:fontRef>
          </p:style>
        </p:cxnSp>
        <p:grpSp>
          <p:nvGrpSpPr>
            <p:cNvPr id="101" name="Group 100">
              <a:extLst>
                <a:ext uri="{FF2B5EF4-FFF2-40B4-BE49-F238E27FC236}">
                  <a16:creationId xmlns:a16="http://schemas.microsoft.com/office/drawing/2014/main" id="{0E67BD60-B402-46D6-A58D-FD044EC8A98A}"/>
                </a:ext>
              </a:extLst>
            </p:cNvPr>
            <p:cNvGrpSpPr/>
            <p:nvPr/>
          </p:nvGrpSpPr>
          <p:grpSpPr>
            <a:xfrm>
              <a:off x="11731257" y="4230429"/>
              <a:ext cx="499533" cy="499533"/>
              <a:chOff x="1752600" y="3512067"/>
              <a:chExt cx="457200" cy="457200"/>
            </a:xfrm>
          </p:grpSpPr>
          <p:sp>
            <p:nvSpPr>
              <p:cNvPr id="102" name="Oval 101">
                <a:extLst>
                  <a:ext uri="{FF2B5EF4-FFF2-40B4-BE49-F238E27FC236}">
                    <a16:creationId xmlns:a16="http://schemas.microsoft.com/office/drawing/2014/main" id="{6BB10D6A-D1B0-4A6F-A2BB-3D6F54896D4C}"/>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03" name="TextBox 102">
                <a:extLst>
                  <a:ext uri="{FF2B5EF4-FFF2-40B4-BE49-F238E27FC236}">
                    <a16:creationId xmlns:a16="http://schemas.microsoft.com/office/drawing/2014/main" id="{015E74F6-EC10-4D14-85D0-35FF8061C18C}"/>
                  </a:ext>
                </a:extLst>
              </p:cNvPr>
              <p:cNvSpPr txBox="1"/>
              <p:nvPr/>
            </p:nvSpPr>
            <p:spPr>
              <a:xfrm>
                <a:off x="1752600" y="3571648"/>
                <a:ext cx="457200" cy="338033"/>
              </a:xfrm>
              <a:prstGeom prst="rect">
                <a:avLst/>
              </a:prstGeom>
              <a:noFill/>
            </p:spPr>
            <p:txBody>
              <a:bodyPr wrap="square" rtlCol="0" anchor="ctr">
                <a:normAutofit/>
              </a:bodyPr>
              <a:lstStyle/>
              <a:p>
                <a:pPr algn="ctr"/>
                <a:r>
                  <a:rPr lang="en-US" dirty="0"/>
                  <a:t>…</a:t>
                </a:r>
              </a:p>
            </p:txBody>
          </p:sp>
        </p:grpSp>
        <p:grpSp>
          <p:nvGrpSpPr>
            <p:cNvPr id="104" name="Group 103">
              <a:extLst>
                <a:ext uri="{FF2B5EF4-FFF2-40B4-BE49-F238E27FC236}">
                  <a16:creationId xmlns:a16="http://schemas.microsoft.com/office/drawing/2014/main" id="{FB572659-21F2-4A35-AD3C-0C5A3A090B3C}"/>
                </a:ext>
              </a:extLst>
            </p:cNvPr>
            <p:cNvGrpSpPr/>
            <p:nvPr/>
          </p:nvGrpSpPr>
          <p:grpSpPr>
            <a:xfrm>
              <a:off x="12645657" y="4230429"/>
              <a:ext cx="499534" cy="499533"/>
              <a:chOff x="1752599" y="3512067"/>
              <a:chExt cx="457201" cy="457200"/>
            </a:xfrm>
          </p:grpSpPr>
          <p:sp>
            <p:nvSpPr>
              <p:cNvPr id="105" name="Oval 104">
                <a:extLst>
                  <a:ext uri="{FF2B5EF4-FFF2-40B4-BE49-F238E27FC236}">
                    <a16:creationId xmlns:a16="http://schemas.microsoft.com/office/drawing/2014/main" id="{9E35CEB7-A426-416D-AB89-88AD292ADA3C}"/>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06" name="TextBox 105">
                <a:extLst>
                  <a:ext uri="{FF2B5EF4-FFF2-40B4-BE49-F238E27FC236}">
                    <a16:creationId xmlns:a16="http://schemas.microsoft.com/office/drawing/2014/main" id="{66456C93-8461-490D-98F7-6825891CC716}"/>
                  </a:ext>
                </a:extLst>
              </p:cNvPr>
              <p:cNvSpPr txBox="1"/>
              <p:nvPr/>
            </p:nvSpPr>
            <p:spPr>
              <a:xfrm>
                <a:off x="1752599" y="3571651"/>
                <a:ext cx="457200" cy="338033"/>
              </a:xfrm>
              <a:prstGeom prst="rect">
                <a:avLst/>
              </a:prstGeom>
              <a:noFill/>
            </p:spPr>
            <p:txBody>
              <a:bodyPr wrap="square" rtlCol="0" anchor="ctr">
                <a:normAutofit fontScale="62500" lnSpcReduction="20000"/>
              </a:bodyPr>
              <a:lstStyle/>
              <a:p>
                <a:pPr algn="ctr"/>
                <a:r>
                  <a:rPr lang="en-US" dirty="0"/>
                  <a:t>P256</a:t>
                </a:r>
              </a:p>
            </p:txBody>
          </p:sp>
        </p:grpSp>
        <p:cxnSp>
          <p:nvCxnSpPr>
            <p:cNvPr id="107" name="Straight Connector 106">
              <a:extLst>
                <a:ext uri="{FF2B5EF4-FFF2-40B4-BE49-F238E27FC236}">
                  <a16:creationId xmlns:a16="http://schemas.microsoft.com/office/drawing/2014/main" id="{C2146B58-D455-48C2-A63F-94EE1FD5E9D4}"/>
                </a:ext>
              </a:extLst>
            </p:cNvPr>
            <p:cNvCxnSpPr>
              <a:cxnSpLocks/>
            </p:cNvCxnSpPr>
            <p:nvPr/>
          </p:nvCxnSpPr>
          <p:spPr>
            <a:xfrm>
              <a:off x="11386595" y="4022993"/>
              <a:ext cx="1259062"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108" name="Connector: Elbow 107">
              <a:extLst>
                <a:ext uri="{FF2B5EF4-FFF2-40B4-BE49-F238E27FC236}">
                  <a16:creationId xmlns:a16="http://schemas.microsoft.com/office/drawing/2014/main" id="{5AE50A1B-B2AA-4D3B-95B5-C25C9466AB43}"/>
                </a:ext>
              </a:extLst>
            </p:cNvPr>
            <p:cNvCxnSpPr>
              <a:cxnSpLocks/>
              <a:endCxn id="105" idx="0"/>
            </p:cNvCxnSpPr>
            <p:nvPr/>
          </p:nvCxnSpPr>
          <p:spPr>
            <a:xfrm>
              <a:off x="12593587" y="4022993"/>
              <a:ext cx="301838" cy="20743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09" name="Straight Arrow Connector 108">
              <a:extLst>
                <a:ext uri="{FF2B5EF4-FFF2-40B4-BE49-F238E27FC236}">
                  <a16:creationId xmlns:a16="http://schemas.microsoft.com/office/drawing/2014/main" id="{71A09B50-7EE4-43B5-B6AD-76ADE128AF8A}"/>
                </a:ext>
              </a:extLst>
            </p:cNvPr>
            <p:cNvCxnSpPr>
              <a:cxnSpLocks/>
              <a:stCxn id="97" idx="3"/>
              <a:endCxn id="103" idx="1"/>
            </p:cNvCxnSpPr>
            <p:nvPr/>
          </p:nvCxnSpPr>
          <p:spPr>
            <a:xfrm>
              <a:off x="11316390" y="4480193"/>
              <a:ext cx="414867"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0" name="Straight Arrow Connector 109">
              <a:extLst>
                <a:ext uri="{FF2B5EF4-FFF2-40B4-BE49-F238E27FC236}">
                  <a16:creationId xmlns:a16="http://schemas.microsoft.com/office/drawing/2014/main" id="{04430C94-983E-4A7C-A71D-DCEDE164CB2C}"/>
                </a:ext>
              </a:extLst>
            </p:cNvPr>
            <p:cNvCxnSpPr>
              <a:stCxn id="103" idx="3"/>
              <a:endCxn id="106" idx="1"/>
            </p:cNvCxnSpPr>
            <p:nvPr/>
          </p:nvCxnSpPr>
          <p:spPr>
            <a:xfrm>
              <a:off x="12230790" y="4480193"/>
              <a:ext cx="414867" cy="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11" name="Straight Connector 110">
              <a:extLst>
                <a:ext uri="{FF2B5EF4-FFF2-40B4-BE49-F238E27FC236}">
                  <a16:creationId xmlns:a16="http://schemas.microsoft.com/office/drawing/2014/main" id="{D3DA78A9-4A12-4F9A-9093-FB23EDEBC4F1}"/>
                </a:ext>
              </a:extLst>
            </p:cNvPr>
            <p:cNvCxnSpPr>
              <a:cxnSpLocks/>
            </p:cNvCxnSpPr>
            <p:nvPr/>
          </p:nvCxnSpPr>
          <p:spPr>
            <a:xfrm>
              <a:off x="10609423" y="3565793"/>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12" name="Straight Connector 111">
              <a:extLst>
                <a:ext uri="{FF2B5EF4-FFF2-40B4-BE49-F238E27FC236}">
                  <a16:creationId xmlns:a16="http://schemas.microsoft.com/office/drawing/2014/main" id="{36961AF1-F0A8-46FB-82C3-1D66AD4FBAC0}"/>
                </a:ext>
              </a:extLst>
            </p:cNvPr>
            <p:cNvCxnSpPr>
              <a:cxnSpLocks/>
            </p:cNvCxnSpPr>
            <p:nvPr/>
          </p:nvCxnSpPr>
          <p:spPr>
            <a:xfrm>
              <a:off x="11523823" y="3565793"/>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13" name="Straight Connector 112">
              <a:extLst>
                <a:ext uri="{FF2B5EF4-FFF2-40B4-BE49-F238E27FC236}">
                  <a16:creationId xmlns:a16="http://schemas.microsoft.com/office/drawing/2014/main" id="{62A6D45C-7319-4FC8-8DD9-4778D7F13F3B}"/>
                </a:ext>
              </a:extLst>
            </p:cNvPr>
            <p:cNvCxnSpPr>
              <a:cxnSpLocks/>
            </p:cNvCxnSpPr>
            <p:nvPr/>
          </p:nvCxnSpPr>
          <p:spPr>
            <a:xfrm>
              <a:off x="12438223" y="3565793"/>
              <a:ext cx="0" cy="914400"/>
            </a:xfrm>
            <a:prstGeom prst="line">
              <a:avLst/>
            </a:prstGeom>
          </p:spPr>
          <p:style>
            <a:lnRef idx="3">
              <a:schemeClr val="dk1"/>
            </a:lnRef>
            <a:fillRef idx="0">
              <a:schemeClr val="dk1"/>
            </a:fillRef>
            <a:effectRef idx="2">
              <a:schemeClr val="dk1"/>
            </a:effectRef>
            <a:fontRef idx="minor">
              <a:schemeClr val="tx1"/>
            </a:fontRef>
          </p:style>
        </p:cxnSp>
        <p:grpSp>
          <p:nvGrpSpPr>
            <p:cNvPr id="114" name="Group 113">
              <a:extLst>
                <a:ext uri="{FF2B5EF4-FFF2-40B4-BE49-F238E27FC236}">
                  <a16:creationId xmlns:a16="http://schemas.microsoft.com/office/drawing/2014/main" id="{670C9F5C-1043-4C4B-AF26-C70E7104BCF0}"/>
                </a:ext>
              </a:extLst>
            </p:cNvPr>
            <p:cNvGrpSpPr/>
            <p:nvPr/>
          </p:nvGrpSpPr>
          <p:grpSpPr>
            <a:xfrm>
              <a:off x="9902457" y="2401629"/>
              <a:ext cx="499533" cy="499533"/>
              <a:chOff x="1752600" y="3512067"/>
              <a:chExt cx="457200" cy="457200"/>
            </a:xfrm>
          </p:grpSpPr>
          <p:sp>
            <p:nvSpPr>
              <p:cNvPr id="115" name="Oval 114">
                <a:extLst>
                  <a:ext uri="{FF2B5EF4-FFF2-40B4-BE49-F238E27FC236}">
                    <a16:creationId xmlns:a16="http://schemas.microsoft.com/office/drawing/2014/main" id="{899346E0-11C7-413B-99E9-6D2F7C178792}"/>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16" name="TextBox 115">
                <a:extLst>
                  <a:ext uri="{FF2B5EF4-FFF2-40B4-BE49-F238E27FC236}">
                    <a16:creationId xmlns:a16="http://schemas.microsoft.com/office/drawing/2014/main" id="{CB9316C6-1AD4-4918-BBCF-9DDDE9748A14}"/>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C1</a:t>
                </a:r>
              </a:p>
            </p:txBody>
          </p:sp>
        </p:grpSp>
        <p:cxnSp>
          <p:nvCxnSpPr>
            <p:cNvPr id="117" name="Straight Connector 116">
              <a:extLst>
                <a:ext uri="{FF2B5EF4-FFF2-40B4-BE49-F238E27FC236}">
                  <a16:creationId xmlns:a16="http://schemas.microsoft.com/office/drawing/2014/main" id="{8AFB6343-37EE-41AE-86C0-D45CC576E21C}"/>
                </a:ext>
              </a:extLst>
            </p:cNvPr>
            <p:cNvCxnSpPr>
              <a:cxnSpLocks/>
            </p:cNvCxnSpPr>
            <p:nvPr/>
          </p:nvCxnSpPr>
          <p:spPr>
            <a:xfrm>
              <a:off x="11049160" y="4022993"/>
              <a:ext cx="390315" cy="0"/>
            </a:xfrm>
            <a:prstGeom prst="line">
              <a:avLst/>
            </a:prstGeom>
          </p:spPr>
          <p:style>
            <a:lnRef idx="3">
              <a:schemeClr val="dk1"/>
            </a:lnRef>
            <a:fillRef idx="0">
              <a:schemeClr val="dk1"/>
            </a:fillRef>
            <a:effectRef idx="2">
              <a:schemeClr val="dk1"/>
            </a:effectRef>
            <a:fontRef idx="minor">
              <a:schemeClr val="tx1"/>
            </a:fontRef>
          </p:style>
        </p:cxnSp>
        <p:cxnSp>
          <p:nvCxnSpPr>
            <p:cNvPr id="118" name="Connector: Elbow 117">
              <a:extLst>
                <a:ext uri="{FF2B5EF4-FFF2-40B4-BE49-F238E27FC236}">
                  <a16:creationId xmlns:a16="http://schemas.microsoft.com/office/drawing/2014/main" id="{02C4B126-7DA4-4187-9B83-A04C97F57C91}"/>
                </a:ext>
              </a:extLst>
            </p:cNvPr>
            <p:cNvCxnSpPr>
              <a:stCxn id="116" idx="1"/>
              <a:endCxn id="64" idx="1"/>
            </p:cNvCxnSpPr>
            <p:nvPr/>
          </p:nvCxnSpPr>
          <p:spPr>
            <a:xfrm rot="10800000" flipV="1">
              <a:off x="9902457" y="2651393"/>
              <a:ext cx="12700" cy="914400"/>
            </a:xfrm>
            <a:prstGeom prst="bentConnector3">
              <a:avLst>
                <a:gd name="adj1" fmla="val 1012496"/>
              </a:avLst>
            </a:prstGeom>
            <a:ln>
              <a:tailEnd type="triangle"/>
            </a:ln>
          </p:spPr>
          <p:style>
            <a:lnRef idx="3">
              <a:schemeClr val="dk1"/>
            </a:lnRef>
            <a:fillRef idx="0">
              <a:schemeClr val="dk1"/>
            </a:fillRef>
            <a:effectRef idx="2">
              <a:schemeClr val="dk1"/>
            </a:effectRef>
            <a:fontRef idx="minor">
              <a:schemeClr val="tx1"/>
            </a:fontRef>
          </p:style>
        </p:cxnSp>
        <p:cxnSp>
          <p:nvCxnSpPr>
            <p:cNvPr id="119" name="Connector: Elbow 118">
              <a:extLst>
                <a:ext uri="{FF2B5EF4-FFF2-40B4-BE49-F238E27FC236}">
                  <a16:creationId xmlns:a16="http://schemas.microsoft.com/office/drawing/2014/main" id="{AD0FF617-9F4A-4A21-B302-506066149C65}"/>
                </a:ext>
              </a:extLst>
            </p:cNvPr>
            <p:cNvCxnSpPr>
              <a:cxnSpLocks/>
              <a:stCxn id="116" idx="1"/>
              <a:endCxn id="92" idx="2"/>
            </p:cNvCxnSpPr>
            <p:nvPr/>
          </p:nvCxnSpPr>
          <p:spPr>
            <a:xfrm rot="10800000" flipV="1">
              <a:off x="9902457" y="2651392"/>
              <a:ext cx="12700" cy="1828803"/>
            </a:xfrm>
            <a:prstGeom prst="bentConnector3">
              <a:avLst>
                <a:gd name="adj1" fmla="val 1012496"/>
              </a:avLst>
            </a:prstGeom>
            <a:ln>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D278E56F-5276-4176-AE2F-A4A1397A4177}"/>
                </a:ext>
              </a:extLst>
            </p:cNvPr>
            <p:cNvCxnSpPr>
              <a:stCxn id="53" idx="4"/>
              <a:endCxn id="89" idx="0"/>
            </p:cNvCxnSpPr>
            <p:nvPr/>
          </p:nvCxnSpPr>
          <p:spPr>
            <a:xfrm>
              <a:off x="9420704" y="3403230"/>
              <a:ext cx="0" cy="36999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nvGrpSpPr>
            <p:cNvPr id="121" name="Group 120">
              <a:extLst>
                <a:ext uri="{FF2B5EF4-FFF2-40B4-BE49-F238E27FC236}">
                  <a16:creationId xmlns:a16="http://schemas.microsoft.com/office/drawing/2014/main" id="{1AF7D92E-851C-4F39-803F-48824FD8B561}"/>
                </a:ext>
              </a:extLst>
            </p:cNvPr>
            <p:cNvGrpSpPr/>
            <p:nvPr/>
          </p:nvGrpSpPr>
          <p:grpSpPr>
            <a:xfrm>
              <a:off x="10815059" y="2401629"/>
              <a:ext cx="499533" cy="499533"/>
              <a:chOff x="1752600" y="3512067"/>
              <a:chExt cx="457200" cy="457200"/>
            </a:xfrm>
          </p:grpSpPr>
          <p:sp>
            <p:nvSpPr>
              <p:cNvPr id="122" name="Oval 121">
                <a:extLst>
                  <a:ext uri="{FF2B5EF4-FFF2-40B4-BE49-F238E27FC236}">
                    <a16:creationId xmlns:a16="http://schemas.microsoft.com/office/drawing/2014/main" id="{1C3653AC-E8A2-4D34-8EBC-4FC32D1732ED}"/>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23" name="TextBox 122">
                <a:extLst>
                  <a:ext uri="{FF2B5EF4-FFF2-40B4-BE49-F238E27FC236}">
                    <a16:creationId xmlns:a16="http://schemas.microsoft.com/office/drawing/2014/main" id="{2F080542-C568-4A66-B56D-65C991E464E6}"/>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C1</a:t>
                </a:r>
              </a:p>
            </p:txBody>
          </p:sp>
        </p:grpSp>
        <p:cxnSp>
          <p:nvCxnSpPr>
            <p:cNvPr id="124" name="Connector: Elbow 123">
              <a:extLst>
                <a:ext uri="{FF2B5EF4-FFF2-40B4-BE49-F238E27FC236}">
                  <a16:creationId xmlns:a16="http://schemas.microsoft.com/office/drawing/2014/main" id="{90E42ECD-3DB5-4407-9C5D-A76B81146FE0}"/>
                </a:ext>
              </a:extLst>
            </p:cNvPr>
            <p:cNvCxnSpPr>
              <a:stCxn id="123" idx="1"/>
            </p:cNvCxnSpPr>
            <p:nvPr/>
          </p:nvCxnSpPr>
          <p:spPr>
            <a:xfrm rot="10800000" flipV="1">
              <a:off x="10815059" y="2651393"/>
              <a:ext cx="12700" cy="914400"/>
            </a:xfrm>
            <a:prstGeom prst="bentConnector3">
              <a:avLst>
                <a:gd name="adj1" fmla="val 1012496"/>
              </a:avLst>
            </a:prstGeom>
            <a:ln>
              <a:tailEnd type="triangle"/>
            </a:ln>
          </p:spPr>
          <p:style>
            <a:lnRef idx="3">
              <a:schemeClr val="dk1"/>
            </a:lnRef>
            <a:fillRef idx="0">
              <a:schemeClr val="dk1"/>
            </a:fillRef>
            <a:effectRef idx="2">
              <a:schemeClr val="dk1"/>
            </a:effectRef>
            <a:fontRef idx="minor">
              <a:schemeClr val="tx1"/>
            </a:fontRef>
          </p:style>
        </p:cxnSp>
        <p:cxnSp>
          <p:nvCxnSpPr>
            <p:cNvPr id="125" name="Connector: Elbow 124">
              <a:extLst>
                <a:ext uri="{FF2B5EF4-FFF2-40B4-BE49-F238E27FC236}">
                  <a16:creationId xmlns:a16="http://schemas.microsoft.com/office/drawing/2014/main" id="{7A0F2D5B-960E-4941-AB43-E953AF59AA77}"/>
                </a:ext>
              </a:extLst>
            </p:cNvPr>
            <p:cNvCxnSpPr>
              <a:cxnSpLocks/>
              <a:stCxn id="123" idx="1"/>
            </p:cNvCxnSpPr>
            <p:nvPr/>
          </p:nvCxnSpPr>
          <p:spPr>
            <a:xfrm rot="10800000" flipV="1">
              <a:off x="10815059" y="2651392"/>
              <a:ext cx="12700" cy="1828803"/>
            </a:xfrm>
            <a:prstGeom prst="bentConnector3">
              <a:avLst>
                <a:gd name="adj1" fmla="val 1012496"/>
              </a:avLst>
            </a:prstGeom>
            <a:ln>
              <a:tailEnd type="triangle"/>
            </a:ln>
          </p:spPr>
          <p:style>
            <a:lnRef idx="3">
              <a:schemeClr val="dk1"/>
            </a:lnRef>
            <a:fillRef idx="0">
              <a:schemeClr val="dk1"/>
            </a:fillRef>
            <a:effectRef idx="2">
              <a:schemeClr val="dk1"/>
            </a:effectRef>
            <a:fontRef idx="minor">
              <a:schemeClr val="tx1"/>
            </a:fontRef>
          </p:style>
        </p:cxnSp>
        <p:cxnSp>
          <p:nvCxnSpPr>
            <p:cNvPr id="126" name="Straight Arrow Connector 125">
              <a:extLst>
                <a:ext uri="{FF2B5EF4-FFF2-40B4-BE49-F238E27FC236}">
                  <a16:creationId xmlns:a16="http://schemas.microsoft.com/office/drawing/2014/main" id="{52210DD5-8ACB-416A-A8DA-E70F89FD3415}"/>
                </a:ext>
              </a:extLst>
            </p:cNvPr>
            <p:cNvCxnSpPr>
              <a:cxnSpLocks/>
              <a:stCxn id="116" idx="3"/>
              <a:endCxn id="123" idx="1"/>
            </p:cNvCxnSpPr>
            <p:nvPr/>
          </p:nvCxnSpPr>
          <p:spPr>
            <a:xfrm>
              <a:off x="10401990" y="2651393"/>
              <a:ext cx="41306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27" name="Arrow: Right 126">
              <a:extLst>
                <a:ext uri="{FF2B5EF4-FFF2-40B4-BE49-F238E27FC236}">
                  <a16:creationId xmlns:a16="http://schemas.microsoft.com/office/drawing/2014/main" id="{59F81422-60CD-45A3-A005-1C57625F7D51}"/>
                </a:ext>
              </a:extLst>
            </p:cNvPr>
            <p:cNvSpPr/>
            <p:nvPr/>
          </p:nvSpPr>
          <p:spPr>
            <a:xfrm>
              <a:off x="8737452" y="3388361"/>
              <a:ext cx="584689" cy="4046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0275683C-13BF-4002-817D-E04604FCC143}"/>
              </a:ext>
            </a:extLst>
          </p:cNvPr>
          <p:cNvGrpSpPr/>
          <p:nvPr/>
        </p:nvGrpSpPr>
        <p:grpSpPr>
          <a:xfrm>
            <a:off x="5839916" y="1927006"/>
            <a:ext cx="5832395" cy="1920240"/>
            <a:chOff x="9272719" y="391281"/>
            <a:chExt cx="5832395" cy="1920240"/>
          </a:xfrm>
        </p:grpSpPr>
        <p:pic>
          <p:nvPicPr>
            <p:cNvPr id="128" name="Graphic 127" descr="Web cam with solid fill">
              <a:extLst>
                <a:ext uri="{FF2B5EF4-FFF2-40B4-BE49-F238E27FC236}">
                  <a16:creationId xmlns:a16="http://schemas.microsoft.com/office/drawing/2014/main" id="{1716DBE5-F2C7-4AB3-9B49-689356D51CD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272719" y="879044"/>
              <a:ext cx="914400" cy="914400"/>
            </a:xfrm>
            <a:prstGeom prst="rect">
              <a:avLst/>
            </a:prstGeom>
          </p:spPr>
        </p:pic>
        <p:sp>
          <p:nvSpPr>
            <p:cNvPr id="135" name="Arrow: Right 134">
              <a:extLst>
                <a:ext uri="{FF2B5EF4-FFF2-40B4-BE49-F238E27FC236}">
                  <a16:creationId xmlns:a16="http://schemas.microsoft.com/office/drawing/2014/main" id="{40005F0B-0A83-4D84-BDA3-5AEDE33755FD}"/>
                </a:ext>
              </a:extLst>
            </p:cNvPr>
            <p:cNvSpPr/>
            <p:nvPr/>
          </p:nvSpPr>
          <p:spPr>
            <a:xfrm>
              <a:off x="10130540" y="1097425"/>
              <a:ext cx="584689" cy="4046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6" name="Explosion: 8 Points 135">
              <a:extLst>
                <a:ext uri="{FF2B5EF4-FFF2-40B4-BE49-F238E27FC236}">
                  <a16:creationId xmlns:a16="http://schemas.microsoft.com/office/drawing/2014/main" id="{78C4A7D1-BB74-4D97-9DD5-E80EEEA3CE2F}"/>
                </a:ext>
              </a:extLst>
            </p:cNvPr>
            <p:cNvSpPr/>
            <p:nvPr/>
          </p:nvSpPr>
          <p:spPr>
            <a:xfrm>
              <a:off x="10739783" y="711135"/>
              <a:ext cx="1468315" cy="1177184"/>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Parser</a:t>
              </a:r>
            </a:p>
          </p:txBody>
        </p:sp>
        <p:sp>
          <p:nvSpPr>
            <p:cNvPr id="137" name="Arrow: Right 136">
              <a:extLst>
                <a:ext uri="{FF2B5EF4-FFF2-40B4-BE49-F238E27FC236}">
                  <a16:creationId xmlns:a16="http://schemas.microsoft.com/office/drawing/2014/main" id="{BBB66839-3319-40B7-8DC3-143FC79EA8C2}"/>
                </a:ext>
              </a:extLst>
            </p:cNvPr>
            <p:cNvSpPr/>
            <p:nvPr/>
          </p:nvSpPr>
          <p:spPr>
            <a:xfrm>
              <a:off x="12239400" y="1095592"/>
              <a:ext cx="584689" cy="4046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8" name="Group 137">
              <a:extLst>
                <a:ext uri="{FF2B5EF4-FFF2-40B4-BE49-F238E27FC236}">
                  <a16:creationId xmlns:a16="http://schemas.microsoft.com/office/drawing/2014/main" id="{B7E30555-F878-49E9-AE3A-0B4A22E5A4D0}"/>
                </a:ext>
              </a:extLst>
            </p:cNvPr>
            <p:cNvGrpSpPr/>
            <p:nvPr/>
          </p:nvGrpSpPr>
          <p:grpSpPr>
            <a:xfrm>
              <a:off x="14647914" y="1122801"/>
              <a:ext cx="457200" cy="457200"/>
              <a:chOff x="9005236" y="4328243"/>
              <a:chExt cx="457200" cy="457200"/>
            </a:xfrm>
          </p:grpSpPr>
          <p:sp>
            <p:nvSpPr>
              <p:cNvPr id="139" name="Oval 138">
                <a:extLst>
                  <a:ext uri="{FF2B5EF4-FFF2-40B4-BE49-F238E27FC236}">
                    <a16:creationId xmlns:a16="http://schemas.microsoft.com/office/drawing/2014/main" id="{E6BF8ECC-B3C3-4B1B-87DB-070938AA99FF}"/>
                  </a:ext>
                </a:extLst>
              </p:cNvPr>
              <p:cNvSpPr/>
              <p:nvPr/>
            </p:nvSpPr>
            <p:spPr>
              <a:xfrm>
                <a:off x="9005236" y="43282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40" name="TextBox 139">
                <a:extLst>
                  <a:ext uri="{FF2B5EF4-FFF2-40B4-BE49-F238E27FC236}">
                    <a16:creationId xmlns:a16="http://schemas.microsoft.com/office/drawing/2014/main" id="{5826F4EA-B228-49A0-B183-786A72F494B3}"/>
                  </a:ext>
                </a:extLst>
              </p:cNvPr>
              <p:cNvSpPr txBox="1"/>
              <p:nvPr/>
            </p:nvSpPr>
            <p:spPr>
              <a:xfrm>
                <a:off x="9005236" y="4372177"/>
                <a:ext cx="457200" cy="369332"/>
              </a:xfrm>
              <a:prstGeom prst="rect">
                <a:avLst/>
              </a:prstGeom>
              <a:noFill/>
            </p:spPr>
            <p:txBody>
              <a:bodyPr wrap="square" rtlCol="0" anchor="ctr">
                <a:spAutoFit/>
              </a:bodyPr>
              <a:lstStyle/>
              <a:p>
                <a:pPr algn="ctr"/>
                <a:r>
                  <a:rPr lang="en-US" dirty="0"/>
                  <a:t>B1</a:t>
                </a:r>
              </a:p>
            </p:txBody>
          </p:sp>
        </p:grpSp>
        <p:grpSp>
          <p:nvGrpSpPr>
            <p:cNvPr id="141" name="Group 140">
              <a:extLst>
                <a:ext uri="{FF2B5EF4-FFF2-40B4-BE49-F238E27FC236}">
                  <a16:creationId xmlns:a16="http://schemas.microsoft.com/office/drawing/2014/main" id="{67C6DFC5-44D8-45CD-8575-1DBFC478A687}"/>
                </a:ext>
              </a:extLst>
            </p:cNvPr>
            <p:cNvGrpSpPr/>
            <p:nvPr/>
          </p:nvGrpSpPr>
          <p:grpSpPr>
            <a:xfrm>
              <a:off x="13824954" y="1122801"/>
              <a:ext cx="457200" cy="457200"/>
              <a:chOff x="8319436" y="4790245"/>
              <a:chExt cx="457200" cy="457200"/>
            </a:xfrm>
          </p:grpSpPr>
          <p:sp>
            <p:nvSpPr>
              <p:cNvPr id="142" name="Oval 141">
                <a:extLst>
                  <a:ext uri="{FF2B5EF4-FFF2-40B4-BE49-F238E27FC236}">
                    <a16:creationId xmlns:a16="http://schemas.microsoft.com/office/drawing/2014/main" id="{341E8A9F-D00C-4D33-94C9-44D335A34615}"/>
                  </a:ext>
                </a:extLst>
              </p:cNvPr>
              <p:cNvSpPr/>
              <p:nvPr/>
            </p:nvSpPr>
            <p:spPr>
              <a:xfrm>
                <a:off x="8319436" y="4790245"/>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43" name="TextBox 142">
                <a:extLst>
                  <a:ext uri="{FF2B5EF4-FFF2-40B4-BE49-F238E27FC236}">
                    <a16:creationId xmlns:a16="http://schemas.microsoft.com/office/drawing/2014/main" id="{52243C53-6B94-4C4C-A7DB-9DC84197824E}"/>
                  </a:ext>
                </a:extLst>
              </p:cNvPr>
              <p:cNvSpPr txBox="1"/>
              <p:nvPr/>
            </p:nvSpPr>
            <p:spPr>
              <a:xfrm>
                <a:off x="8319436" y="4834179"/>
                <a:ext cx="457200" cy="369332"/>
              </a:xfrm>
              <a:prstGeom prst="rect">
                <a:avLst/>
              </a:prstGeom>
              <a:noFill/>
            </p:spPr>
            <p:txBody>
              <a:bodyPr wrap="square" rtlCol="0" anchor="ctr">
                <a:spAutoFit/>
              </a:bodyPr>
              <a:lstStyle/>
              <a:p>
                <a:pPr algn="ctr"/>
                <a:r>
                  <a:rPr lang="en-US" dirty="0"/>
                  <a:t>B2</a:t>
                </a:r>
              </a:p>
            </p:txBody>
          </p:sp>
        </p:grpSp>
        <p:grpSp>
          <p:nvGrpSpPr>
            <p:cNvPr id="144" name="Group 143">
              <a:extLst>
                <a:ext uri="{FF2B5EF4-FFF2-40B4-BE49-F238E27FC236}">
                  <a16:creationId xmlns:a16="http://schemas.microsoft.com/office/drawing/2014/main" id="{ABC130AD-2F37-4BE0-BED6-75B5D18782EF}"/>
                </a:ext>
              </a:extLst>
            </p:cNvPr>
            <p:cNvGrpSpPr/>
            <p:nvPr/>
          </p:nvGrpSpPr>
          <p:grpSpPr>
            <a:xfrm>
              <a:off x="14647914" y="1854321"/>
              <a:ext cx="457200" cy="457200"/>
              <a:chOff x="9691036" y="4785443"/>
              <a:chExt cx="457200" cy="457200"/>
            </a:xfrm>
          </p:grpSpPr>
          <p:sp>
            <p:nvSpPr>
              <p:cNvPr id="145" name="Oval 144">
                <a:extLst>
                  <a:ext uri="{FF2B5EF4-FFF2-40B4-BE49-F238E27FC236}">
                    <a16:creationId xmlns:a16="http://schemas.microsoft.com/office/drawing/2014/main" id="{89EB90B3-E900-4C0F-B323-4A33C9444286}"/>
                  </a:ext>
                </a:extLst>
              </p:cNvPr>
              <p:cNvSpPr/>
              <p:nvPr/>
            </p:nvSpPr>
            <p:spPr>
              <a:xfrm>
                <a:off x="9691036" y="47854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46" name="TextBox 145">
                <a:extLst>
                  <a:ext uri="{FF2B5EF4-FFF2-40B4-BE49-F238E27FC236}">
                    <a16:creationId xmlns:a16="http://schemas.microsoft.com/office/drawing/2014/main" id="{B73EEB20-4C83-4958-9FFA-4999441EDC85}"/>
                  </a:ext>
                </a:extLst>
              </p:cNvPr>
              <p:cNvSpPr txBox="1"/>
              <p:nvPr/>
            </p:nvSpPr>
            <p:spPr>
              <a:xfrm>
                <a:off x="9691036" y="4829377"/>
                <a:ext cx="457200" cy="369332"/>
              </a:xfrm>
              <a:prstGeom prst="rect">
                <a:avLst/>
              </a:prstGeom>
              <a:noFill/>
            </p:spPr>
            <p:txBody>
              <a:bodyPr wrap="square" rtlCol="0" anchor="ctr">
                <a:normAutofit fontScale="85000" lnSpcReduction="10000"/>
              </a:bodyPr>
              <a:lstStyle/>
              <a:p>
                <a:pPr algn="ctr"/>
                <a:r>
                  <a:rPr lang="en-US" dirty="0"/>
                  <a:t>“B”</a:t>
                </a:r>
              </a:p>
            </p:txBody>
          </p:sp>
        </p:grpSp>
        <p:grpSp>
          <p:nvGrpSpPr>
            <p:cNvPr id="147" name="Group 146">
              <a:extLst>
                <a:ext uri="{FF2B5EF4-FFF2-40B4-BE49-F238E27FC236}">
                  <a16:creationId xmlns:a16="http://schemas.microsoft.com/office/drawing/2014/main" id="{7542B1E9-0E7A-49A1-97BC-2502914F94A6}"/>
                </a:ext>
              </a:extLst>
            </p:cNvPr>
            <p:cNvGrpSpPr/>
            <p:nvPr/>
          </p:nvGrpSpPr>
          <p:grpSpPr>
            <a:xfrm>
              <a:off x="13001994" y="1122801"/>
              <a:ext cx="457200" cy="457200"/>
              <a:chOff x="7823767" y="5242643"/>
              <a:chExt cx="457200" cy="457200"/>
            </a:xfrm>
          </p:grpSpPr>
          <p:sp>
            <p:nvSpPr>
              <p:cNvPr id="148" name="Oval 147">
                <a:extLst>
                  <a:ext uri="{FF2B5EF4-FFF2-40B4-BE49-F238E27FC236}">
                    <a16:creationId xmlns:a16="http://schemas.microsoft.com/office/drawing/2014/main" id="{F4D605D0-B578-43CE-928D-2246A1204925}"/>
                  </a:ext>
                </a:extLst>
              </p:cNvPr>
              <p:cNvSpPr/>
              <p:nvPr/>
            </p:nvSpPr>
            <p:spPr>
              <a:xfrm>
                <a:off x="7823767" y="52426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49" name="TextBox 148">
                <a:extLst>
                  <a:ext uri="{FF2B5EF4-FFF2-40B4-BE49-F238E27FC236}">
                    <a16:creationId xmlns:a16="http://schemas.microsoft.com/office/drawing/2014/main" id="{5DBB4F25-C56F-4BFC-8AA5-88556F618826}"/>
                  </a:ext>
                </a:extLst>
              </p:cNvPr>
              <p:cNvSpPr txBox="1"/>
              <p:nvPr/>
            </p:nvSpPr>
            <p:spPr>
              <a:xfrm>
                <a:off x="7823767" y="5286577"/>
                <a:ext cx="457200" cy="369332"/>
              </a:xfrm>
              <a:prstGeom prst="rect">
                <a:avLst/>
              </a:prstGeom>
              <a:noFill/>
            </p:spPr>
            <p:txBody>
              <a:bodyPr wrap="square" rtlCol="0" anchor="ctr">
                <a:spAutoFit/>
              </a:bodyPr>
              <a:lstStyle/>
              <a:p>
                <a:pPr algn="ctr"/>
                <a:r>
                  <a:rPr lang="en-US" dirty="0"/>
                  <a:t>B3</a:t>
                </a:r>
              </a:p>
            </p:txBody>
          </p:sp>
        </p:grpSp>
        <p:grpSp>
          <p:nvGrpSpPr>
            <p:cNvPr id="150" name="Group 149">
              <a:extLst>
                <a:ext uri="{FF2B5EF4-FFF2-40B4-BE49-F238E27FC236}">
                  <a16:creationId xmlns:a16="http://schemas.microsoft.com/office/drawing/2014/main" id="{7D987916-7292-47E5-9DE5-BD3075F98F17}"/>
                </a:ext>
              </a:extLst>
            </p:cNvPr>
            <p:cNvGrpSpPr/>
            <p:nvPr/>
          </p:nvGrpSpPr>
          <p:grpSpPr>
            <a:xfrm>
              <a:off x="13824954" y="1854321"/>
              <a:ext cx="457200" cy="457200"/>
              <a:chOff x="8776636" y="5242643"/>
              <a:chExt cx="457200" cy="457200"/>
            </a:xfrm>
          </p:grpSpPr>
          <p:sp>
            <p:nvSpPr>
              <p:cNvPr id="151" name="Oval 150">
                <a:extLst>
                  <a:ext uri="{FF2B5EF4-FFF2-40B4-BE49-F238E27FC236}">
                    <a16:creationId xmlns:a16="http://schemas.microsoft.com/office/drawing/2014/main" id="{D2DCAFAB-68ED-440C-9A69-52974257CFA3}"/>
                  </a:ext>
                </a:extLst>
              </p:cNvPr>
              <p:cNvSpPr/>
              <p:nvPr/>
            </p:nvSpPr>
            <p:spPr>
              <a:xfrm>
                <a:off x="8776636" y="52426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52" name="TextBox 151">
                <a:extLst>
                  <a:ext uri="{FF2B5EF4-FFF2-40B4-BE49-F238E27FC236}">
                    <a16:creationId xmlns:a16="http://schemas.microsoft.com/office/drawing/2014/main" id="{010AC1A9-3067-42FB-8562-B6C9A24385B4}"/>
                  </a:ext>
                </a:extLst>
              </p:cNvPr>
              <p:cNvSpPr txBox="1"/>
              <p:nvPr/>
            </p:nvSpPr>
            <p:spPr>
              <a:xfrm>
                <a:off x="8776636" y="5286577"/>
                <a:ext cx="457200" cy="369332"/>
              </a:xfrm>
              <a:prstGeom prst="rect">
                <a:avLst/>
              </a:prstGeom>
              <a:noFill/>
            </p:spPr>
            <p:txBody>
              <a:bodyPr wrap="square" rtlCol="0" anchor="ctr">
                <a:normAutofit fontScale="77500" lnSpcReduction="20000"/>
              </a:bodyPr>
              <a:lstStyle/>
              <a:p>
                <a:pPr algn="ctr"/>
                <a:r>
                  <a:rPr lang="en-US" dirty="0"/>
                  <a:t>“O”</a:t>
                </a:r>
              </a:p>
            </p:txBody>
          </p:sp>
        </p:grpSp>
        <p:grpSp>
          <p:nvGrpSpPr>
            <p:cNvPr id="153" name="Group 152">
              <a:extLst>
                <a:ext uri="{FF2B5EF4-FFF2-40B4-BE49-F238E27FC236}">
                  <a16:creationId xmlns:a16="http://schemas.microsoft.com/office/drawing/2014/main" id="{AA27EAF9-405A-4FA9-82B7-45217D9E6CEC}"/>
                </a:ext>
              </a:extLst>
            </p:cNvPr>
            <p:cNvGrpSpPr/>
            <p:nvPr/>
          </p:nvGrpSpPr>
          <p:grpSpPr>
            <a:xfrm>
              <a:off x="13001994" y="1854321"/>
              <a:ext cx="457200" cy="457200"/>
              <a:chOff x="7366567" y="5743777"/>
              <a:chExt cx="457200" cy="457200"/>
            </a:xfrm>
          </p:grpSpPr>
          <p:sp>
            <p:nvSpPr>
              <p:cNvPr id="154" name="Oval 153">
                <a:extLst>
                  <a:ext uri="{FF2B5EF4-FFF2-40B4-BE49-F238E27FC236}">
                    <a16:creationId xmlns:a16="http://schemas.microsoft.com/office/drawing/2014/main" id="{86347EEC-B45E-407A-8388-073C75F56026}"/>
                  </a:ext>
                </a:extLst>
              </p:cNvPr>
              <p:cNvSpPr/>
              <p:nvPr/>
            </p:nvSpPr>
            <p:spPr>
              <a:xfrm>
                <a:off x="7366567" y="574377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55" name="TextBox 154">
                <a:extLst>
                  <a:ext uri="{FF2B5EF4-FFF2-40B4-BE49-F238E27FC236}">
                    <a16:creationId xmlns:a16="http://schemas.microsoft.com/office/drawing/2014/main" id="{E534497D-F973-4B38-AF35-13364C229458}"/>
                  </a:ext>
                </a:extLst>
              </p:cNvPr>
              <p:cNvSpPr txBox="1"/>
              <p:nvPr/>
            </p:nvSpPr>
            <p:spPr>
              <a:xfrm>
                <a:off x="7366567" y="5787711"/>
                <a:ext cx="457200" cy="369332"/>
              </a:xfrm>
              <a:prstGeom prst="rect">
                <a:avLst/>
              </a:prstGeom>
              <a:noFill/>
            </p:spPr>
            <p:txBody>
              <a:bodyPr wrap="square" rtlCol="0" anchor="ctr">
                <a:normAutofit fontScale="77500" lnSpcReduction="20000"/>
              </a:bodyPr>
              <a:lstStyle/>
              <a:p>
                <a:pPr algn="ctr"/>
                <a:r>
                  <a:rPr lang="en-US" dirty="0"/>
                  <a:t>“G”</a:t>
                </a:r>
              </a:p>
            </p:txBody>
          </p:sp>
        </p:grpSp>
        <p:grpSp>
          <p:nvGrpSpPr>
            <p:cNvPr id="156" name="Group 155">
              <a:extLst>
                <a:ext uri="{FF2B5EF4-FFF2-40B4-BE49-F238E27FC236}">
                  <a16:creationId xmlns:a16="http://schemas.microsoft.com/office/drawing/2014/main" id="{069F0D53-B4C4-49CC-BB82-4BE041AE00C1}"/>
                </a:ext>
              </a:extLst>
            </p:cNvPr>
            <p:cNvGrpSpPr/>
            <p:nvPr/>
          </p:nvGrpSpPr>
          <p:grpSpPr>
            <a:xfrm>
              <a:off x="13824954" y="391281"/>
              <a:ext cx="457200" cy="457200"/>
              <a:chOff x="9691036" y="4785443"/>
              <a:chExt cx="457200" cy="457200"/>
            </a:xfrm>
          </p:grpSpPr>
          <p:sp>
            <p:nvSpPr>
              <p:cNvPr id="157" name="Oval 156">
                <a:extLst>
                  <a:ext uri="{FF2B5EF4-FFF2-40B4-BE49-F238E27FC236}">
                    <a16:creationId xmlns:a16="http://schemas.microsoft.com/office/drawing/2014/main" id="{E1B107AF-AB46-40EF-869C-6C943B6735F3}"/>
                  </a:ext>
                </a:extLst>
              </p:cNvPr>
              <p:cNvSpPr/>
              <p:nvPr/>
            </p:nvSpPr>
            <p:spPr>
              <a:xfrm>
                <a:off x="9691036" y="47854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58" name="TextBox 157">
                <a:extLst>
                  <a:ext uri="{FF2B5EF4-FFF2-40B4-BE49-F238E27FC236}">
                    <a16:creationId xmlns:a16="http://schemas.microsoft.com/office/drawing/2014/main" id="{3F9264B6-BC04-4C6F-A75C-7DEA1880061E}"/>
                  </a:ext>
                </a:extLst>
              </p:cNvPr>
              <p:cNvSpPr txBox="1"/>
              <p:nvPr/>
            </p:nvSpPr>
            <p:spPr>
              <a:xfrm>
                <a:off x="9691036" y="4829377"/>
                <a:ext cx="457200" cy="369332"/>
              </a:xfrm>
              <a:prstGeom prst="rect">
                <a:avLst/>
              </a:prstGeom>
              <a:noFill/>
            </p:spPr>
            <p:txBody>
              <a:bodyPr wrap="square" rtlCol="0" anchor="ctr">
                <a:spAutoFit/>
              </a:bodyPr>
              <a:lstStyle/>
              <a:p>
                <a:pPr algn="ctr"/>
                <a:r>
                  <a:rPr lang="en-US" dirty="0"/>
                  <a:t>T1</a:t>
                </a:r>
              </a:p>
            </p:txBody>
          </p:sp>
        </p:grpSp>
        <p:cxnSp>
          <p:nvCxnSpPr>
            <p:cNvPr id="159" name="Connector: Elbow 158">
              <a:extLst>
                <a:ext uri="{FF2B5EF4-FFF2-40B4-BE49-F238E27FC236}">
                  <a16:creationId xmlns:a16="http://schemas.microsoft.com/office/drawing/2014/main" id="{17338D40-FEA0-4A20-8D2D-0CA874197DA9}"/>
                </a:ext>
              </a:extLst>
            </p:cNvPr>
            <p:cNvCxnSpPr>
              <a:stCxn id="158" idx="1"/>
              <a:endCxn id="148" idx="0"/>
            </p:cNvCxnSpPr>
            <p:nvPr/>
          </p:nvCxnSpPr>
          <p:spPr>
            <a:xfrm rot="10800000" flipV="1">
              <a:off x="13230594" y="619881"/>
              <a:ext cx="594360" cy="502920"/>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0" name="Connector: Elbow 159">
              <a:extLst>
                <a:ext uri="{FF2B5EF4-FFF2-40B4-BE49-F238E27FC236}">
                  <a16:creationId xmlns:a16="http://schemas.microsoft.com/office/drawing/2014/main" id="{0C2BC353-4A94-4EC8-8DB4-7A72004A5584}"/>
                </a:ext>
              </a:extLst>
            </p:cNvPr>
            <p:cNvCxnSpPr>
              <a:stCxn id="158" idx="3"/>
              <a:endCxn id="139" idx="0"/>
            </p:cNvCxnSpPr>
            <p:nvPr/>
          </p:nvCxnSpPr>
          <p:spPr>
            <a:xfrm>
              <a:off x="14282154" y="619881"/>
              <a:ext cx="594360" cy="502920"/>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1" name="Straight Arrow Connector 160">
              <a:extLst>
                <a:ext uri="{FF2B5EF4-FFF2-40B4-BE49-F238E27FC236}">
                  <a16:creationId xmlns:a16="http://schemas.microsoft.com/office/drawing/2014/main" id="{681B5CCF-B7A0-43CB-B2EB-8CA144DB3BAF}"/>
                </a:ext>
              </a:extLst>
            </p:cNvPr>
            <p:cNvCxnSpPr>
              <a:stCxn id="139" idx="2"/>
              <a:endCxn id="143" idx="3"/>
            </p:cNvCxnSpPr>
            <p:nvPr/>
          </p:nvCxnSpPr>
          <p:spPr>
            <a:xfrm flipH="1">
              <a:off x="14282154" y="1351401"/>
              <a:ext cx="36576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62" name="Straight Arrow Connector 161">
              <a:extLst>
                <a:ext uri="{FF2B5EF4-FFF2-40B4-BE49-F238E27FC236}">
                  <a16:creationId xmlns:a16="http://schemas.microsoft.com/office/drawing/2014/main" id="{B1EF4086-DE5A-414F-9F4F-E87A90AF7989}"/>
                </a:ext>
              </a:extLst>
            </p:cNvPr>
            <p:cNvCxnSpPr>
              <a:stCxn id="148" idx="4"/>
              <a:endCxn id="154" idx="0"/>
            </p:cNvCxnSpPr>
            <p:nvPr/>
          </p:nvCxnSpPr>
          <p:spPr>
            <a:xfrm>
              <a:off x="13230594" y="1580001"/>
              <a:ext cx="0"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3" name="Straight Arrow Connector 162">
              <a:extLst>
                <a:ext uri="{FF2B5EF4-FFF2-40B4-BE49-F238E27FC236}">
                  <a16:creationId xmlns:a16="http://schemas.microsoft.com/office/drawing/2014/main" id="{B949C147-E790-4DA2-9522-23CDD8826973}"/>
                </a:ext>
              </a:extLst>
            </p:cNvPr>
            <p:cNvCxnSpPr>
              <a:stCxn id="142" idx="4"/>
              <a:endCxn id="151" idx="0"/>
            </p:cNvCxnSpPr>
            <p:nvPr/>
          </p:nvCxnSpPr>
          <p:spPr>
            <a:xfrm>
              <a:off x="14053554" y="1580001"/>
              <a:ext cx="0"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4" name="Straight Arrow Connector 163">
              <a:extLst>
                <a:ext uri="{FF2B5EF4-FFF2-40B4-BE49-F238E27FC236}">
                  <a16:creationId xmlns:a16="http://schemas.microsoft.com/office/drawing/2014/main" id="{D84C3510-4DA1-4133-A9FC-81051532AF5B}"/>
                </a:ext>
              </a:extLst>
            </p:cNvPr>
            <p:cNvCxnSpPr>
              <a:stCxn id="139" idx="4"/>
              <a:endCxn id="145" idx="0"/>
            </p:cNvCxnSpPr>
            <p:nvPr/>
          </p:nvCxnSpPr>
          <p:spPr>
            <a:xfrm>
              <a:off x="14876514" y="1580001"/>
              <a:ext cx="0"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4744763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9DE37-2CDD-4829-B022-EEDE29703A21}"/>
              </a:ext>
            </a:extLst>
          </p:cNvPr>
          <p:cNvSpPr>
            <a:spLocks noGrp="1"/>
          </p:cNvSpPr>
          <p:nvPr>
            <p:ph type="title"/>
          </p:nvPr>
        </p:nvSpPr>
        <p:spPr/>
        <p:txBody>
          <a:bodyPr/>
          <a:lstStyle/>
          <a:p>
            <a:r>
              <a:rPr lang="en-US" dirty="0"/>
              <a:t>Soar &amp; Symbolic Representation</a:t>
            </a:r>
          </a:p>
        </p:txBody>
      </p:sp>
      <p:sp>
        <p:nvSpPr>
          <p:cNvPr id="4" name="Slide Number Placeholder 3">
            <a:extLst>
              <a:ext uri="{FF2B5EF4-FFF2-40B4-BE49-F238E27FC236}">
                <a16:creationId xmlns:a16="http://schemas.microsoft.com/office/drawing/2014/main" id="{75615EDC-630D-4C4A-97D1-FE9E9AFC649E}"/>
              </a:ext>
            </a:extLst>
          </p:cNvPr>
          <p:cNvSpPr>
            <a:spLocks noGrp="1"/>
          </p:cNvSpPr>
          <p:nvPr>
            <p:ph type="sldNum" sz="quarter" idx="12"/>
          </p:nvPr>
        </p:nvSpPr>
        <p:spPr/>
        <p:txBody>
          <a:bodyPr/>
          <a:lstStyle/>
          <a:p>
            <a:fld id="{B71F4361-184A-4A08-BEA5-E95DD1806974}" type="slidenum">
              <a:rPr lang="en-US" smtClean="0"/>
              <a:t>43</a:t>
            </a:fld>
            <a:endParaRPr lang="en-US"/>
          </a:p>
        </p:txBody>
      </p:sp>
      <p:pic>
        <p:nvPicPr>
          <p:cNvPr id="7" name="Graphic 6" descr="Tic Tac Toe with solid fill">
            <a:extLst>
              <a:ext uri="{FF2B5EF4-FFF2-40B4-BE49-F238E27FC236}">
                <a16:creationId xmlns:a16="http://schemas.microsoft.com/office/drawing/2014/main" id="{3C335816-62A3-4975-A117-EA2EC2C88B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1379272"/>
            <a:ext cx="1862669" cy="1862669"/>
          </a:xfrm>
          <a:prstGeom prst="rect">
            <a:avLst/>
          </a:prstGeom>
        </p:spPr>
      </p:pic>
      <p:pic>
        <p:nvPicPr>
          <p:cNvPr id="9" name="Graphic 8" descr="Robot with solid fill">
            <a:extLst>
              <a:ext uri="{FF2B5EF4-FFF2-40B4-BE49-F238E27FC236}">
                <a16:creationId xmlns:a16="http://schemas.microsoft.com/office/drawing/2014/main" id="{FA6D815B-D977-42A0-BD99-A74ECD6913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583179" y="1473994"/>
            <a:ext cx="1710267" cy="1710267"/>
          </a:xfrm>
          <a:prstGeom prst="rect">
            <a:avLst/>
          </a:prstGeom>
        </p:spPr>
      </p:pic>
      <p:pic>
        <p:nvPicPr>
          <p:cNvPr id="13" name="Graphic 12" descr="Soldier male with solid fill">
            <a:extLst>
              <a:ext uri="{FF2B5EF4-FFF2-40B4-BE49-F238E27FC236}">
                <a16:creationId xmlns:a16="http://schemas.microsoft.com/office/drawing/2014/main" id="{D8AE5265-C3EE-4011-B68B-53A9CD0B5BE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36666" y="1253199"/>
            <a:ext cx="914400" cy="914400"/>
          </a:xfrm>
          <a:prstGeom prst="rect">
            <a:avLst/>
          </a:prstGeom>
        </p:spPr>
      </p:pic>
      <p:pic>
        <p:nvPicPr>
          <p:cNvPr id="16" name="Graphic 15" descr="Soldier female with solid fill">
            <a:extLst>
              <a:ext uri="{FF2B5EF4-FFF2-40B4-BE49-F238E27FC236}">
                <a16:creationId xmlns:a16="http://schemas.microsoft.com/office/drawing/2014/main" id="{469C7994-D303-41C4-BCB9-E3A2CA7B18F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470259" y="1212759"/>
            <a:ext cx="914400" cy="914400"/>
          </a:xfrm>
          <a:prstGeom prst="rect">
            <a:avLst/>
          </a:prstGeom>
        </p:spPr>
      </p:pic>
      <p:pic>
        <p:nvPicPr>
          <p:cNvPr id="20" name="Graphic 19" descr="Artificial Intelligence with solid fill">
            <a:extLst>
              <a:ext uri="{FF2B5EF4-FFF2-40B4-BE49-F238E27FC236}">
                <a16:creationId xmlns:a16="http://schemas.microsoft.com/office/drawing/2014/main" id="{F9B7C308-D733-46DE-9BC1-16A9218ED8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38200" y="5441950"/>
            <a:ext cx="914400" cy="914400"/>
          </a:xfrm>
          <a:prstGeom prst="rect">
            <a:avLst/>
          </a:prstGeom>
        </p:spPr>
      </p:pic>
      <p:sp>
        <p:nvSpPr>
          <p:cNvPr id="21" name="Thought Bubble: Cloud 20">
            <a:extLst>
              <a:ext uri="{FF2B5EF4-FFF2-40B4-BE49-F238E27FC236}">
                <a16:creationId xmlns:a16="http://schemas.microsoft.com/office/drawing/2014/main" id="{C150A0DD-6BE6-455F-AB3B-711AE427D495}"/>
              </a:ext>
            </a:extLst>
          </p:cNvPr>
          <p:cNvSpPr/>
          <p:nvPr/>
        </p:nvSpPr>
        <p:spPr>
          <a:xfrm>
            <a:off x="266700" y="3187699"/>
            <a:ext cx="2823634" cy="2218267"/>
          </a:xfrm>
          <a:prstGeom prst="cloudCallout">
            <a:avLst>
              <a:gd name="adj1" fmla="val -16652"/>
              <a:gd name="adj2" fmla="val 5383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32" name="Group 31">
            <a:extLst>
              <a:ext uri="{FF2B5EF4-FFF2-40B4-BE49-F238E27FC236}">
                <a16:creationId xmlns:a16="http://schemas.microsoft.com/office/drawing/2014/main" id="{986B38B5-49B3-43F4-B5D1-E1B0085AC061}"/>
              </a:ext>
            </a:extLst>
          </p:cNvPr>
          <p:cNvGrpSpPr/>
          <p:nvPr/>
        </p:nvGrpSpPr>
        <p:grpSpPr>
          <a:xfrm>
            <a:off x="1490532" y="3393926"/>
            <a:ext cx="499533" cy="499533"/>
            <a:chOff x="1752600" y="3512067"/>
            <a:chExt cx="457200" cy="457200"/>
          </a:xfrm>
        </p:grpSpPr>
        <p:sp>
          <p:nvSpPr>
            <p:cNvPr id="33" name="Oval 32">
              <a:extLst>
                <a:ext uri="{FF2B5EF4-FFF2-40B4-BE49-F238E27FC236}">
                  <a16:creationId xmlns:a16="http://schemas.microsoft.com/office/drawing/2014/main" id="{8B3F46E4-126B-46C8-B90B-6B01E3939DBF}"/>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34" name="TextBox 33">
              <a:extLst>
                <a:ext uri="{FF2B5EF4-FFF2-40B4-BE49-F238E27FC236}">
                  <a16:creationId xmlns:a16="http://schemas.microsoft.com/office/drawing/2014/main" id="{F2EFBE60-42D7-45D1-99DC-61FB2C0921A4}"/>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B1</a:t>
              </a:r>
            </a:p>
          </p:txBody>
        </p:sp>
      </p:grpSp>
      <p:grpSp>
        <p:nvGrpSpPr>
          <p:cNvPr id="36" name="Group 35">
            <a:extLst>
              <a:ext uri="{FF2B5EF4-FFF2-40B4-BE49-F238E27FC236}">
                <a16:creationId xmlns:a16="http://schemas.microsoft.com/office/drawing/2014/main" id="{6F8E8971-6319-4E86-8E4B-955CA34DBBB3}"/>
              </a:ext>
            </a:extLst>
          </p:cNvPr>
          <p:cNvGrpSpPr/>
          <p:nvPr/>
        </p:nvGrpSpPr>
        <p:grpSpPr>
          <a:xfrm>
            <a:off x="679569" y="3885645"/>
            <a:ext cx="499533" cy="499533"/>
            <a:chOff x="1752600" y="3512067"/>
            <a:chExt cx="457200" cy="457200"/>
          </a:xfrm>
        </p:grpSpPr>
        <p:sp>
          <p:nvSpPr>
            <p:cNvPr id="37" name="Oval 36">
              <a:extLst>
                <a:ext uri="{FF2B5EF4-FFF2-40B4-BE49-F238E27FC236}">
                  <a16:creationId xmlns:a16="http://schemas.microsoft.com/office/drawing/2014/main" id="{90AE58EA-06AB-40FF-80E7-DC468906B9EE}"/>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38" name="TextBox 37">
              <a:extLst>
                <a:ext uri="{FF2B5EF4-FFF2-40B4-BE49-F238E27FC236}">
                  <a16:creationId xmlns:a16="http://schemas.microsoft.com/office/drawing/2014/main" id="{47B97967-22F9-41A6-9476-0C0121F9BF58}"/>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0,1</a:t>
              </a:r>
            </a:p>
          </p:txBody>
        </p:sp>
      </p:grpSp>
      <p:grpSp>
        <p:nvGrpSpPr>
          <p:cNvPr id="42" name="Group 41">
            <a:extLst>
              <a:ext uri="{FF2B5EF4-FFF2-40B4-BE49-F238E27FC236}">
                <a16:creationId xmlns:a16="http://schemas.microsoft.com/office/drawing/2014/main" id="{B2D85FE3-D1DF-422A-8D73-D6DDADCF53C7}"/>
              </a:ext>
            </a:extLst>
          </p:cNvPr>
          <p:cNvGrpSpPr/>
          <p:nvPr/>
        </p:nvGrpSpPr>
        <p:grpSpPr>
          <a:xfrm>
            <a:off x="1222393" y="3889554"/>
            <a:ext cx="499533" cy="499533"/>
            <a:chOff x="1752600" y="3512067"/>
            <a:chExt cx="457200" cy="457200"/>
          </a:xfrm>
        </p:grpSpPr>
        <p:sp>
          <p:nvSpPr>
            <p:cNvPr id="43" name="Oval 42">
              <a:extLst>
                <a:ext uri="{FF2B5EF4-FFF2-40B4-BE49-F238E27FC236}">
                  <a16:creationId xmlns:a16="http://schemas.microsoft.com/office/drawing/2014/main" id="{C39F57A8-5974-434F-84D6-545A9BEA097D}"/>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44" name="TextBox 43">
              <a:extLst>
                <a:ext uri="{FF2B5EF4-FFF2-40B4-BE49-F238E27FC236}">
                  <a16:creationId xmlns:a16="http://schemas.microsoft.com/office/drawing/2014/main" id="{452F2E66-2109-4D7A-BFD4-7A440A20750E}"/>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1,0</a:t>
              </a:r>
            </a:p>
          </p:txBody>
        </p:sp>
      </p:grpSp>
      <p:grpSp>
        <p:nvGrpSpPr>
          <p:cNvPr id="45" name="Group 44">
            <a:extLst>
              <a:ext uri="{FF2B5EF4-FFF2-40B4-BE49-F238E27FC236}">
                <a16:creationId xmlns:a16="http://schemas.microsoft.com/office/drawing/2014/main" id="{4AECCCC9-727F-4DF9-80F7-330DE267AE81}"/>
              </a:ext>
            </a:extLst>
          </p:cNvPr>
          <p:cNvGrpSpPr/>
          <p:nvPr/>
        </p:nvGrpSpPr>
        <p:grpSpPr>
          <a:xfrm>
            <a:off x="1764661" y="3887721"/>
            <a:ext cx="499533" cy="499533"/>
            <a:chOff x="1752600" y="3512067"/>
            <a:chExt cx="457200" cy="457200"/>
          </a:xfrm>
        </p:grpSpPr>
        <p:sp>
          <p:nvSpPr>
            <p:cNvPr id="46" name="Oval 45">
              <a:extLst>
                <a:ext uri="{FF2B5EF4-FFF2-40B4-BE49-F238E27FC236}">
                  <a16:creationId xmlns:a16="http://schemas.microsoft.com/office/drawing/2014/main" id="{2B805925-6F11-424B-8971-754158BFB17F}"/>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47" name="TextBox 46">
              <a:extLst>
                <a:ext uri="{FF2B5EF4-FFF2-40B4-BE49-F238E27FC236}">
                  <a16:creationId xmlns:a16="http://schemas.microsoft.com/office/drawing/2014/main" id="{18AC4361-DCC3-4839-BAB0-BB4F59BC8EF7}"/>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1,2</a:t>
              </a:r>
            </a:p>
          </p:txBody>
        </p:sp>
      </p:grpSp>
      <p:grpSp>
        <p:nvGrpSpPr>
          <p:cNvPr id="48" name="Group 47">
            <a:extLst>
              <a:ext uri="{FF2B5EF4-FFF2-40B4-BE49-F238E27FC236}">
                <a16:creationId xmlns:a16="http://schemas.microsoft.com/office/drawing/2014/main" id="{2887C16B-59B4-4962-8B0F-A977C30EB717}"/>
              </a:ext>
            </a:extLst>
          </p:cNvPr>
          <p:cNvGrpSpPr/>
          <p:nvPr/>
        </p:nvGrpSpPr>
        <p:grpSpPr>
          <a:xfrm>
            <a:off x="2301496" y="3885642"/>
            <a:ext cx="499533" cy="499533"/>
            <a:chOff x="1752600" y="3512067"/>
            <a:chExt cx="457200" cy="457200"/>
          </a:xfrm>
        </p:grpSpPr>
        <p:sp>
          <p:nvSpPr>
            <p:cNvPr id="49" name="Oval 48">
              <a:extLst>
                <a:ext uri="{FF2B5EF4-FFF2-40B4-BE49-F238E27FC236}">
                  <a16:creationId xmlns:a16="http://schemas.microsoft.com/office/drawing/2014/main" id="{3C56B184-6E66-47ED-A99A-222D3EAE0070}"/>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50" name="TextBox 49">
              <a:extLst>
                <a:ext uri="{FF2B5EF4-FFF2-40B4-BE49-F238E27FC236}">
                  <a16:creationId xmlns:a16="http://schemas.microsoft.com/office/drawing/2014/main" id="{CDC90437-BD15-4A76-B9DF-1C50F673CF03}"/>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2,1</a:t>
              </a:r>
            </a:p>
          </p:txBody>
        </p:sp>
      </p:grpSp>
      <p:cxnSp>
        <p:nvCxnSpPr>
          <p:cNvPr id="52" name="Connector: Elbow 51">
            <a:extLst>
              <a:ext uri="{FF2B5EF4-FFF2-40B4-BE49-F238E27FC236}">
                <a16:creationId xmlns:a16="http://schemas.microsoft.com/office/drawing/2014/main" id="{269B2437-CFCC-4193-AF8C-125E972F5DBE}"/>
              </a:ext>
            </a:extLst>
          </p:cNvPr>
          <p:cNvCxnSpPr>
            <a:stCxn id="34" idx="1"/>
            <a:endCxn id="37" idx="0"/>
          </p:cNvCxnSpPr>
          <p:nvPr/>
        </p:nvCxnSpPr>
        <p:spPr>
          <a:xfrm rot="10800000" flipV="1">
            <a:off x="929336" y="3643689"/>
            <a:ext cx="561196" cy="241955"/>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F1A5A259-AB3D-4110-97A3-DBCEAD23B28D}"/>
              </a:ext>
            </a:extLst>
          </p:cNvPr>
          <p:cNvCxnSpPr>
            <a:cxnSpLocks/>
            <a:stCxn id="34" idx="1"/>
            <a:endCxn id="43" idx="0"/>
          </p:cNvCxnSpPr>
          <p:nvPr/>
        </p:nvCxnSpPr>
        <p:spPr>
          <a:xfrm rot="10800000" flipV="1">
            <a:off x="1472160" y="3643690"/>
            <a:ext cx="18372" cy="24586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B69403F2-8E7A-4F04-AD9D-A23656337C66}"/>
              </a:ext>
            </a:extLst>
          </p:cNvPr>
          <p:cNvCxnSpPr>
            <a:stCxn id="33" idx="6"/>
            <a:endCxn id="46" idx="0"/>
          </p:cNvCxnSpPr>
          <p:nvPr/>
        </p:nvCxnSpPr>
        <p:spPr>
          <a:xfrm>
            <a:off x="1990065" y="3643693"/>
            <a:ext cx="24363" cy="24402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Connector: Elbow 61">
            <a:extLst>
              <a:ext uri="{FF2B5EF4-FFF2-40B4-BE49-F238E27FC236}">
                <a16:creationId xmlns:a16="http://schemas.microsoft.com/office/drawing/2014/main" id="{54C67EC1-545D-4434-BCEF-8633B20755A1}"/>
              </a:ext>
            </a:extLst>
          </p:cNvPr>
          <p:cNvCxnSpPr>
            <a:stCxn id="34" idx="3"/>
            <a:endCxn id="49" idx="0"/>
          </p:cNvCxnSpPr>
          <p:nvPr/>
        </p:nvCxnSpPr>
        <p:spPr>
          <a:xfrm>
            <a:off x="1990065" y="3643690"/>
            <a:ext cx="561198" cy="24195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63" name="Group 62">
            <a:extLst>
              <a:ext uri="{FF2B5EF4-FFF2-40B4-BE49-F238E27FC236}">
                <a16:creationId xmlns:a16="http://schemas.microsoft.com/office/drawing/2014/main" id="{60311116-D8D1-4713-BFF2-2D6561AD6E47}"/>
              </a:ext>
            </a:extLst>
          </p:cNvPr>
          <p:cNvGrpSpPr/>
          <p:nvPr/>
        </p:nvGrpSpPr>
        <p:grpSpPr>
          <a:xfrm>
            <a:off x="972626" y="4610099"/>
            <a:ext cx="499533" cy="499533"/>
            <a:chOff x="1752600" y="3512067"/>
            <a:chExt cx="457200" cy="457200"/>
          </a:xfrm>
        </p:grpSpPr>
        <p:sp>
          <p:nvSpPr>
            <p:cNvPr id="64" name="Oval 63">
              <a:extLst>
                <a:ext uri="{FF2B5EF4-FFF2-40B4-BE49-F238E27FC236}">
                  <a16:creationId xmlns:a16="http://schemas.microsoft.com/office/drawing/2014/main" id="{30918E6A-6CC7-46CA-B93F-499F1AD069D4}"/>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65" name="TextBox 64">
              <a:extLst>
                <a:ext uri="{FF2B5EF4-FFF2-40B4-BE49-F238E27FC236}">
                  <a16:creationId xmlns:a16="http://schemas.microsoft.com/office/drawing/2014/main" id="{D5F70BA8-44E9-41FB-ADAD-D7EEFF647AD6}"/>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win</a:t>
              </a:r>
            </a:p>
          </p:txBody>
        </p:sp>
      </p:grpSp>
      <p:cxnSp>
        <p:nvCxnSpPr>
          <p:cNvPr id="67" name="Connector: Elbow 66">
            <a:extLst>
              <a:ext uri="{FF2B5EF4-FFF2-40B4-BE49-F238E27FC236}">
                <a16:creationId xmlns:a16="http://schemas.microsoft.com/office/drawing/2014/main" id="{E256274F-BE41-4B2F-89C1-68697AE0DC66}"/>
              </a:ext>
            </a:extLst>
          </p:cNvPr>
          <p:cNvCxnSpPr>
            <a:stCxn id="37" idx="4"/>
            <a:endCxn id="64" idx="0"/>
          </p:cNvCxnSpPr>
          <p:nvPr/>
        </p:nvCxnSpPr>
        <p:spPr>
          <a:xfrm rot="16200000" flipH="1">
            <a:off x="963404" y="4351109"/>
            <a:ext cx="224921" cy="293057"/>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49B33C8D-B2B1-4D16-9FC0-8CE20E10C7E4}"/>
              </a:ext>
            </a:extLst>
          </p:cNvPr>
          <p:cNvCxnSpPr>
            <a:stCxn id="43" idx="4"/>
            <a:endCxn id="64" idx="0"/>
          </p:cNvCxnSpPr>
          <p:nvPr/>
        </p:nvCxnSpPr>
        <p:spPr>
          <a:xfrm rot="5400000">
            <a:off x="1236771" y="4374710"/>
            <a:ext cx="221012" cy="249767"/>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pic>
        <p:nvPicPr>
          <p:cNvPr id="70" name="Graphic 69" descr="Artificial Intelligence with solid fill">
            <a:extLst>
              <a:ext uri="{FF2B5EF4-FFF2-40B4-BE49-F238E27FC236}">
                <a16:creationId xmlns:a16="http://schemas.microsoft.com/office/drawing/2014/main" id="{0E7D0AD1-A632-4642-8D2E-AF0180BED0A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639412" y="5460472"/>
            <a:ext cx="914400" cy="914400"/>
          </a:xfrm>
          <a:prstGeom prst="rect">
            <a:avLst/>
          </a:prstGeom>
        </p:spPr>
      </p:pic>
      <p:sp>
        <p:nvSpPr>
          <p:cNvPr id="71" name="Thought Bubble: Cloud 70">
            <a:extLst>
              <a:ext uri="{FF2B5EF4-FFF2-40B4-BE49-F238E27FC236}">
                <a16:creationId xmlns:a16="http://schemas.microsoft.com/office/drawing/2014/main" id="{E93A2B76-41FA-4636-A62D-D374E40B3166}"/>
              </a:ext>
            </a:extLst>
          </p:cNvPr>
          <p:cNvSpPr/>
          <p:nvPr/>
        </p:nvSpPr>
        <p:spPr>
          <a:xfrm>
            <a:off x="4067912" y="3206221"/>
            <a:ext cx="2823634" cy="2218267"/>
          </a:xfrm>
          <a:prstGeom prst="cloudCallout">
            <a:avLst>
              <a:gd name="adj1" fmla="val -16652"/>
              <a:gd name="adj2" fmla="val 5383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72" name="Group 71">
            <a:extLst>
              <a:ext uri="{FF2B5EF4-FFF2-40B4-BE49-F238E27FC236}">
                <a16:creationId xmlns:a16="http://schemas.microsoft.com/office/drawing/2014/main" id="{7591BD48-C419-4885-8F24-0136ACA10FC9}"/>
              </a:ext>
            </a:extLst>
          </p:cNvPr>
          <p:cNvGrpSpPr/>
          <p:nvPr/>
        </p:nvGrpSpPr>
        <p:grpSpPr>
          <a:xfrm>
            <a:off x="5138568" y="3412448"/>
            <a:ext cx="499533" cy="499533"/>
            <a:chOff x="1752600" y="3512067"/>
            <a:chExt cx="457200" cy="457200"/>
          </a:xfrm>
        </p:grpSpPr>
        <p:sp>
          <p:nvSpPr>
            <p:cNvPr id="73" name="Oval 72">
              <a:extLst>
                <a:ext uri="{FF2B5EF4-FFF2-40B4-BE49-F238E27FC236}">
                  <a16:creationId xmlns:a16="http://schemas.microsoft.com/office/drawing/2014/main" id="{44603BDB-83FA-45CD-ABF6-41F9B0EF3119}"/>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74" name="TextBox 73">
              <a:extLst>
                <a:ext uri="{FF2B5EF4-FFF2-40B4-BE49-F238E27FC236}">
                  <a16:creationId xmlns:a16="http://schemas.microsoft.com/office/drawing/2014/main" id="{73F55773-27CC-4EBB-87C8-BBBFCB8CF83D}"/>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G1</a:t>
              </a:r>
            </a:p>
          </p:txBody>
        </p:sp>
      </p:grpSp>
      <p:grpSp>
        <p:nvGrpSpPr>
          <p:cNvPr id="75" name="Group 74">
            <a:extLst>
              <a:ext uri="{FF2B5EF4-FFF2-40B4-BE49-F238E27FC236}">
                <a16:creationId xmlns:a16="http://schemas.microsoft.com/office/drawing/2014/main" id="{714BC87D-A12A-47F0-BD3C-5F5EC65601A9}"/>
              </a:ext>
            </a:extLst>
          </p:cNvPr>
          <p:cNvGrpSpPr/>
          <p:nvPr/>
        </p:nvGrpSpPr>
        <p:grpSpPr>
          <a:xfrm>
            <a:off x="4566405" y="3919020"/>
            <a:ext cx="499533" cy="499533"/>
            <a:chOff x="1752600" y="3512067"/>
            <a:chExt cx="457200" cy="457200"/>
          </a:xfrm>
        </p:grpSpPr>
        <p:sp>
          <p:nvSpPr>
            <p:cNvPr id="76" name="Oval 75">
              <a:extLst>
                <a:ext uri="{FF2B5EF4-FFF2-40B4-BE49-F238E27FC236}">
                  <a16:creationId xmlns:a16="http://schemas.microsoft.com/office/drawing/2014/main" id="{4065F4E3-FE41-4F0D-AC57-D25D919F1E08}"/>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77" name="TextBox 76">
              <a:extLst>
                <a:ext uri="{FF2B5EF4-FFF2-40B4-BE49-F238E27FC236}">
                  <a16:creationId xmlns:a16="http://schemas.microsoft.com/office/drawing/2014/main" id="{0CBE20E2-E0B7-48F5-90E0-B45758DD858F}"/>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R2</a:t>
              </a:r>
            </a:p>
          </p:txBody>
        </p:sp>
      </p:grpSp>
      <p:grpSp>
        <p:nvGrpSpPr>
          <p:cNvPr id="78" name="Group 77">
            <a:extLst>
              <a:ext uri="{FF2B5EF4-FFF2-40B4-BE49-F238E27FC236}">
                <a16:creationId xmlns:a16="http://schemas.microsoft.com/office/drawing/2014/main" id="{38B95501-7128-41B5-9E4D-6BE9D6C2855D}"/>
              </a:ext>
            </a:extLst>
          </p:cNvPr>
          <p:cNvGrpSpPr/>
          <p:nvPr/>
        </p:nvGrpSpPr>
        <p:grpSpPr>
          <a:xfrm>
            <a:off x="5710731" y="3911976"/>
            <a:ext cx="499533" cy="499533"/>
            <a:chOff x="1752600" y="3512067"/>
            <a:chExt cx="457200" cy="457200"/>
          </a:xfrm>
        </p:grpSpPr>
        <p:sp>
          <p:nvSpPr>
            <p:cNvPr id="79" name="Oval 78">
              <a:extLst>
                <a:ext uri="{FF2B5EF4-FFF2-40B4-BE49-F238E27FC236}">
                  <a16:creationId xmlns:a16="http://schemas.microsoft.com/office/drawing/2014/main" id="{4547D5AC-08D0-44DF-9610-67DEB749645F}"/>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80" name="TextBox 79">
              <a:extLst>
                <a:ext uri="{FF2B5EF4-FFF2-40B4-BE49-F238E27FC236}">
                  <a16:creationId xmlns:a16="http://schemas.microsoft.com/office/drawing/2014/main" id="{DF40E84C-D718-4AAC-9151-A355250F53EC}"/>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R3</a:t>
              </a:r>
            </a:p>
          </p:txBody>
        </p:sp>
      </p:grpSp>
      <p:cxnSp>
        <p:nvCxnSpPr>
          <p:cNvPr id="88" name="Connector: Elbow 87">
            <a:extLst>
              <a:ext uri="{FF2B5EF4-FFF2-40B4-BE49-F238E27FC236}">
                <a16:creationId xmlns:a16="http://schemas.microsoft.com/office/drawing/2014/main" id="{FE173442-896B-450E-8AEE-2AD0E703F031}"/>
              </a:ext>
            </a:extLst>
          </p:cNvPr>
          <p:cNvCxnSpPr>
            <a:cxnSpLocks/>
            <a:stCxn id="74" idx="3"/>
            <a:endCxn id="79" idx="0"/>
          </p:cNvCxnSpPr>
          <p:nvPr/>
        </p:nvCxnSpPr>
        <p:spPr>
          <a:xfrm>
            <a:off x="5638101" y="3662212"/>
            <a:ext cx="322397" cy="24976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91" name="Group 90">
            <a:extLst>
              <a:ext uri="{FF2B5EF4-FFF2-40B4-BE49-F238E27FC236}">
                <a16:creationId xmlns:a16="http://schemas.microsoft.com/office/drawing/2014/main" id="{64DDB53F-1295-40DB-ACC8-D6DB77A133F4}"/>
              </a:ext>
            </a:extLst>
          </p:cNvPr>
          <p:cNvGrpSpPr/>
          <p:nvPr/>
        </p:nvGrpSpPr>
        <p:grpSpPr>
          <a:xfrm>
            <a:off x="4292678" y="4431505"/>
            <a:ext cx="499533" cy="499533"/>
            <a:chOff x="1752600" y="3512067"/>
            <a:chExt cx="457200" cy="457200"/>
          </a:xfrm>
        </p:grpSpPr>
        <p:sp>
          <p:nvSpPr>
            <p:cNvPr id="92" name="Oval 91">
              <a:extLst>
                <a:ext uri="{FF2B5EF4-FFF2-40B4-BE49-F238E27FC236}">
                  <a16:creationId xmlns:a16="http://schemas.microsoft.com/office/drawing/2014/main" id="{48F4E6F0-F504-4512-ADC0-2B77FAAF6FAA}"/>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93" name="TextBox 92">
              <a:extLst>
                <a:ext uri="{FF2B5EF4-FFF2-40B4-BE49-F238E27FC236}">
                  <a16:creationId xmlns:a16="http://schemas.microsoft.com/office/drawing/2014/main" id="{56AC1AE2-4308-4852-A7FA-D4287A9E1BC7}"/>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F1</a:t>
              </a:r>
            </a:p>
          </p:txBody>
        </p:sp>
      </p:grpSp>
      <p:cxnSp>
        <p:nvCxnSpPr>
          <p:cNvPr id="94" name="Connector: Elbow 93">
            <a:extLst>
              <a:ext uri="{FF2B5EF4-FFF2-40B4-BE49-F238E27FC236}">
                <a16:creationId xmlns:a16="http://schemas.microsoft.com/office/drawing/2014/main" id="{7D8AE02F-4519-4109-BF44-175F2D2E6EFB}"/>
              </a:ext>
            </a:extLst>
          </p:cNvPr>
          <p:cNvCxnSpPr>
            <a:cxnSpLocks/>
            <a:stCxn id="77" idx="1"/>
            <a:endCxn id="92" idx="0"/>
          </p:cNvCxnSpPr>
          <p:nvPr/>
        </p:nvCxnSpPr>
        <p:spPr>
          <a:xfrm rot="10800000" flipV="1">
            <a:off x="4542445" y="4168783"/>
            <a:ext cx="23960" cy="26272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id="{604FDD0A-4856-43A1-B8EE-27AB425925BA}"/>
              </a:ext>
            </a:extLst>
          </p:cNvPr>
          <p:cNvCxnSpPr>
            <a:stCxn id="74" idx="1"/>
            <a:endCxn id="76" idx="0"/>
          </p:cNvCxnSpPr>
          <p:nvPr/>
        </p:nvCxnSpPr>
        <p:spPr>
          <a:xfrm rot="10800000" flipV="1">
            <a:off x="4816172" y="3662212"/>
            <a:ext cx="322396" cy="25680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102" name="Group 101">
            <a:extLst>
              <a:ext uri="{FF2B5EF4-FFF2-40B4-BE49-F238E27FC236}">
                <a16:creationId xmlns:a16="http://schemas.microsoft.com/office/drawing/2014/main" id="{B91326D1-749A-492E-9765-0938E1EC85C5}"/>
              </a:ext>
            </a:extLst>
          </p:cNvPr>
          <p:cNvGrpSpPr/>
          <p:nvPr/>
        </p:nvGrpSpPr>
        <p:grpSpPr>
          <a:xfrm>
            <a:off x="4840695" y="4429533"/>
            <a:ext cx="499533" cy="499533"/>
            <a:chOff x="1752600" y="3512067"/>
            <a:chExt cx="457200" cy="457200"/>
          </a:xfrm>
        </p:grpSpPr>
        <p:sp>
          <p:nvSpPr>
            <p:cNvPr id="103" name="Oval 102">
              <a:extLst>
                <a:ext uri="{FF2B5EF4-FFF2-40B4-BE49-F238E27FC236}">
                  <a16:creationId xmlns:a16="http://schemas.microsoft.com/office/drawing/2014/main" id="{AC53ECFE-76C3-450B-9006-B018ADC08C44}"/>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04" name="TextBox 103">
              <a:extLst>
                <a:ext uri="{FF2B5EF4-FFF2-40B4-BE49-F238E27FC236}">
                  <a16:creationId xmlns:a16="http://schemas.microsoft.com/office/drawing/2014/main" id="{F8C16890-CE4D-4DAE-8760-49C41F990E5A}"/>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10</a:t>
              </a:r>
            </a:p>
          </p:txBody>
        </p:sp>
      </p:grpSp>
      <p:cxnSp>
        <p:nvCxnSpPr>
          <p:cNvPr id="106" name="Connector: Elbow 105">
            <a:extLst>
              <a:ext uri="{FF2B5EF4-FFF2-40B4-BE49-F238E27FC236}">
                <a16:creationId xmlns:a16="http://schemas.microsoft.com/office/drawing/2014/main" id="{C45E1C7B-8714-4599-B674-89F72B88DF5E}"/>
              </a:ext>
            </a:extLst>
          </p:cNvPr>
          <p:cNvCxnSpPr>
            <a:stCxn id="77" idx="3"/>
            <a:endCxn id="103" idx="0"/>
          </p:cNvCxnSpPr>
          <p:nvPr/>
        </p:nvCxnSpPr>
        <p:spPr>
          <a:xfrm>
            <a:off x="5065938" y="4168784"/>
            <a:ext cx="24524" cy="26074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107" name="Group 106">
            <a:extLst>
              <a:ext uri="{FF2B5EF4-FFF2-40B4-BE49-F238E27FC236}">
                <a16:creationId xmlns:a16="http://schemas.microsoft.com/office/drawing/2014/main" id="{71BD5112-1E8C-40F1-9006-10118270D78E}"/>
              </a:ext>
            </a:extLst>
          </p:cNvPr>
          <p:cNvGrpSpPr/>
          <p:nvPr/>
        </p:nvGrpSpPr>
        <p:grpSpPr>
          <a:xfrm>
            <a:off x="5438629" y="4424600"/>
            <a:ext cx="499533" cy="499533"/>
            <a:chOff x="1752600" y="3512067"/>
            <a:chExt cx="457200" cy="457200"/>
          </a:xfrm>
        </p:grpSpPr>
        <p:sp>
          <p:nvSpPr>
            <p:cNvPr id="108" name="Oval 107">
              <a:extLst>
                <a:ext uri="{FF2B5EF4-FFF2-40B4-BE49-F238E27FC236}">
                  <a16:creationId xmlns:a16="http://schemas.microsoft.com/office/drawing/2014/main" id="{0C7970A6-5FD9-439E-956E-2F596FE49080}"/>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09" name="TextBox 108">
              <a:extLst>
                <a:ext uri="{FF2B5EF4-FFF2-40B4-BE49-F238E27FC236}">
                  <a16:creationId xmlns:a16="http://schemas.microsoft.com/office/drawing/2014/main" id="{40C9AEC1-6B72-45FD-B9F1-04098D3E0D60}"/>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F2</a:t>
              </a:r>
            </a:p>
          </p:txBody>
        </p:sp>
      </p:grpSp>
      <p:grpSp>
        <p:nvGrpSpPr>
          <p:cNvPr id="110" name="Group 109">
            <a:extLst>
              <a:ext uri="{FF2B5EF4-FFF2-40B4-BE49-F238E27FC236}">
                <a16:creationId xmlns:a16="http://schemas.microsoft.com/office/drawing/2014/main" id="{7FE4FFA1-5307-4CCF-8DC0-02552676BE06}"/>
              </a:ext>
            </a:extLst>
          </p:cNvPr>
          <p:cNvGrpSpPr/>
          <p:nvPr/>
        </p:nvGrpSpPr>
        <p:grpSpPr>
          <a:xfrm>
            <a:off x="5986646" y="4422628"/>
            <a:ext cx="499533" cy="499533"/>
            <a:chOff x="1752600" y="3512067"/>
            <a:chExt cx="457200" cy="457200"/>
          </a:xfrm>
        </p:grpSpPr>
        <p:sp>
          <p:nvSpPr>
            <p:cNvPr id="111" name="Oval 110">
              <a:extLst>
                <a:ext uri="{FF2B5EF4-FFF2-40B4-BE49-F238E27FC236}">
                  <a16:creationId xmlns:a16="http://schemas.microsoft.com/office/drawing/2014/main" id="{C684DD62-08E6-4638-AEC2-80ECA458FCDF}"/>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12" name="TextBox 111">
              <a:extLst>
                <a:ext uri="{FF2B5EF4-FFF2-40B4-BE49-F238E27FC236}">
                  <a16:creationId xmlns:a16="http://schemas.microsoft.com/office/drawing/2014/main" id="{571C7767-9AC5-4480-BFAD-D4D4C1A6BD83}"/>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15</a:t>
              </a:r>
            </a:p>
          </p:txBody>
        </p:sp>
      </p:grpSp>
      <p:cxnSp>
        <p:nvCxnSpPr>
          <p:cNvPr id="114" name="Connector: Elbow 113">
            <a:extLst>
              <a:ext uri="{FF2B5EF4-FFF2-40B4-BE49-F238E27FC236}">
                <a16:creationId xmlns:a16="http://schemas.microsoft.com/office/drawing/2014/main" id="{0A30656C-79F6-45EB-A90B-7EAE2BE273B8}"/>
              </a:ext>
            </a:extLst>
          </p:cNvPr>
          <p:cNvCxnSpPr>
            <a:stCxn id="79" idx="2"/>
            <a:endCxn id="108" idx="0"/>
          </p:cNvCxnSpPr>
          <p:nvPr/>
        </p:nvCxnSpPr>
        <p:spPr>
          <a:xfrm rot="10800000" flipV="1">
            <a:off x="5688397" y="4161742"/>
            <a:ext cx="22335" cy="2628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16" name="Connector: Elbow 115">
            <a:extLst>
              <a:ext uri="{FF2B5EF4-FFF2-40B4-BE49-F238E27FC236}">
                <a16:creationId xmlns:a16="http://schemas.microsoft.com/office/drawing/2014/main" id="{3F21508B-A65C-43A0-8012-31F4FD0C6A68}"/>
              </a:ext>
            </a:extLst>
          </p:cNvPr>
          <p:cNvCxnSpPr>
            <a:stCxn id="80" idx="3"/>
            <a:endCxn id="111" idx="0"/>
          </p:cNvCxnSpPr>
          <p:nvPr/>
        </p:nvCxnSpPr>
        <p:spPr>
          <a:xfrm>
            <a:off x="6210264" y="4161740"/>
            <a:ext cx="26149" cy="26088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pic>
        <p:nvPicPr>
          <p:cNvPr id="117" name="Graphic 116" descr="Artificial Intelligence with solid fill">
            <a:extLst>
              <a:ext uri="{FF2B5EF4-FFF2-40B4-BE49-F238E27FC236}">
                <a16:creationId xmlns:a16="http://schemas.microsoft.com/office/drawing/2014/main" id="{5A86D03C-5FF5-4728-8850-D4A49453A3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153400" y="5441950"/>
            <a:ext cx="914400" cy="914400"/>
          </a:xfrm>
          <a:prstGeom prst="rect">
            <a:avLst/>
          </a:prstGeom>
        </p:spPr>
      </p:pic>
      <p:pic>
        <p:nvPicPr>
          <p:cNvPr id="118" name="Graphic 117" descr="Soldier female with solid fill">
            <a:extLst>
              <a:ext uri="{FF2B5EF4-FFF2-40B4-BE49-F238E27FC236}">
                <a16:creationId xmlns:a16="http://schemas.microsoft.com/office/drawing/2014/main" id="{A9E3BCB5-7777-4946-8DF8-C8B59D660602}"/>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736666" y="2310605"/>
            <a:ext cx="914400" cy="914400"/>
          </a:xfrm>
          <a:prstGeom prst="rect">
            <a:avLst/>
          </a:prstGeom>
        </p:spPr>
      </p:pic>
      <p:pic>
        <p:nvPicPr>
          <p:cNvPr id="120" name="Graphic 119" descr="Soldier male with solid fill">
            <a:extLst>
              <a:ext uri="{FF2B5EF4-FFF2-40B4-BE49-F238E27FC236}">
                <a16:creationId xmlns:a16="http://schemas.microsoft.com/office/drawing/2014/main" id="{A3504719-23B2-4B14-B162-D2508BA6D83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681366" y="2327541"/>
            <a:ext cx="914400" cy="914400"/>
          </a:xfrm>
          <a:prstGeom prst="rect">
            <a:avLst/>
          </a:prstGeom>
        </p:spPr>
      </p:pic>
      <p:sp>
        <p:nvSpPr>
          <p:cNvPr id="121" name="Thought Bubble: Cloud 120">
            <a:extLst>
              <a:ext uri="{FF2B5EF4-FFF2-40B4-BE49-F238E27FC236}">
                <a16:creationId xmlns:a16="http://schemas.microsoft.com/office/drawing/2014/main" id="{9BB9EAB3-B5E2-4A0F-BA9C-D045005F13F4}"/>
              </a:ext>
            </a:extLst>
          </p:cNvPr>
          <p:cNvSpPr/>
          <p:nvPr/>
        </p:nvSpPr>
        <p:spPr>
          <a:xfrm>
            <a:off x="7869125" y="3184261"/>
            <a:ext cx="3100481" cy="2218267"/>
          </a:xfrm>
          <a:prstGeom prst="cloudCallout">
            <a:avLst>
              <a:gd name="adj1" fmla="val -16652"/>
              <a:gd name="adj2" fmla="val 5383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122" name="Group 121">
            <a:extLst>
              <a:ext uri="{FF2B5EF4-FFF2-40B4-BE49-F238E27FC236}">
                <a16:creationId xmlns:a16="http://schemas.microsoft.com/office/drawing/2014/main" id="{627E819F-19FF-4354-B142-77FE8EEAB7CD}"/>
              </a:ext>
            </a:extLst>
          </p:cNvPr>
          <p:cNvGrpSpPr/>
          <p:nvPr/>
        </p:nvGrpSpPr>
        <p:grpSpPr>
          <a:xfrm>
            <a:off x="9114126" y="3459024"/>
            <a:ext cx="499533" cy="499533"/>
            <a:chOff x="1752600" y="3512067"/>
            <a:chExt cx="457200" cy="457200"/>
          </a:xfrm>
        </p:grpSpPr>
        <p:sp>
          <p:nvSpPr>
            <p:cNvPr id="123" name="Oval 122">
              <a:extLst>
                <a:ext uri="{FF2B5EF4-FFF2-40B4-BE49-F238E27FC236}">
                  <a16:creationId xmlns:a16="http://schemas.microsoft.com/office/drawing/2014/main" id="{B1215852-56A0-40EB-85A5-596BAB74F038}"/>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24" name="TextBox 123">
              <a:extLst>
                <a:ext uri="{FF2B5EF4-FFF2-40B4-BE49-F238E27FC236}">
                  <a16:creationId xmlns:a16="http://schemas.microsoft.com/office/drawing/2014/main" id="{3ACFA3B7-8371-4F83-ACA0-7F033C32F983}"/>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B1</a:t>
              </a:r>
            </a:p>
          </p:txBody>
        </p:sp>
      </p:grpSp>
      <p:grpSp>
        <p:nvGrpSpPr>
          <p:cNvPr id="125" name="Group 124">
            <a:extLst>
              <a:ext uri="{FF2B5EF4-FFF2-40B4-BE49-F238E27FC236}">
                <a16:creationId xmlns:a16="http://schemas.microsoft.com/office/drawing/2014/main" id="{32630EAB-623D-4568-AE8F-F4EA48E72D6B}"/>
              </a:ext>
            </a:extLst>
          </p:cNvPr>
          <p:cNvGrpSpPr/>
          <p:nvPr/>
        </p:nvGrpSpPr>
        <p:grpSpPr>
          <a:xfrm>
            <a:off x="8303163" y="3950743"/>
            <a:ext cx="499533" cy="499533"/>
            <a:chOff x="1752600" y="3512067"/>
            <a:chExt cx="457200" cy="457200"/>
          </a:xfrm>
        </p:grpSpPr>
        <p:sp>
          <p:nvSpPr>
            <p:cNvPr id="126" name="Oval 125">
              <a:extLst>
                <a:ext uri="{FF2B5EF4-FFF2-40B4-BE49-F238E27FC236}">
                  <a16:creationId xmlns:a16="http://schemas.microsoft.com/office/drawing/2014/main" id="{5314F969-3CC2-495E-9258-BA2A434EA158}"/>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27" name="TextBox 126">
              <a:extLst>
                <a:ext uri="{FF2B5EF4-FFF2-40B4-BE49-F238E27FC236}">
                  <a16:creationId xmlns:a16="http://schemas.microsoft.com/office/drawing/2014/main" id="{F7012C57-1FC6-4CEF-BFFC-9A1AB2C447E1}"/>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E1</a:t>
              </a:r>
            </a:p>
          </p:txBody>
        </p:sp>
      </p:grpSp>
      <p:grpSp>
        <p:nvGrpSpPr>
          <p:cNvPr id="128" name="Group 127">
            <a:extLst>
              <a:ext uri="{FF2B5EF4-FFF2-40B4-BE49-F238E27FC236}">
                <a16:creationId xmlns:a16="http://schemas.microsoft.com/office/drawing/2014/main" id="{86AF8E37-08D9-4EB5-9FB2-6AF477A466E5}"/>
              </a:ext>
            </a:extLst>
          </p:cNvPr>
          <p:cNvGrpSpPr/>
          <p:nvPr/>
        </p:nvGrpSpPr>
        <p:grpSpPr>
          <a:xfrm>
            <a:off x="8845987" y="3954652"/>
            <a:ext cx="499533" cy="499533"/>
            <a:chOff x="1752600" y="3512067"/>
            <a:chExt cx="457200" cy="457200"/>
          </a:xfrm>
        </p:grpSpPr>
        <p:sp>
          <p:nvSpPr>
            <p:cNvPr id="129" name="Oval 128">
              <a:extLst>
                <a:ext uri="{FF2B5EF4-FFF2-40B4-BE49-F238E27FC236}">
                  <a16:creationId xmlns:a16="http://schemas.microsoft.com/office/drawing/2014/main" id="{77C62D1E-603F-4955-9991-C15EEBA2EFA6}"/>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30" name="TextBox 129">
              <a:extLst>
                <a:ext uri="{FF2B5EF4-FFF2-40B4-BE49-F238E27FC236}">
                  <a16:creationId xmlns:a16="http://schemas.microsoft.com/office/drawing/2014/main" id="{EBD4A4B0-B056-44C8-BB92-89751FB2E870}"/>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E2</a:t>
              </a:r>
            </a:p>
          </p:txBody>
        </p:sp>
      </p:grpSp>
      <p:grpSp>
        <p:nvGrpSpPr>
          <p:cNvPr id="131" name="Group 130">
            <a:extLst>
              <a:ext uri="{FF2B5EF4-FFF2-40B4-BE49-F238E27FC236}">
                <a16:creationId xmlns:a16="http://schemas.microsoft.com/office/drawing/2014/main" id="{26455E2A-B815-4352-B85F-73FC5D8F3551}"/>
              </a:ext>
            </a:extLst>
          </p:cNvPr>
          <p:cNvGrpSpPr/>
          <p:nvPr/>
        </p:nvGrpSpPr>
        <p:grpSpPr>
          <a:xfrm>
            <a:off x="9388255" y="3952819"/>
            <a:ext cx="499533" cy="499533"/>
            <a:chOff x="1752600" y="3512067"/>
            <a:chExt cx="457200" cy="457200"/>
          </a:xfrm>
        </p:grpSpPr>
        <p:sp>
          <p:nvSpPr>
            <p:cNvPr id="132" name="Oval 131">
              <a:extLst>
                <a:ext uri="{FF2B5EF4-FFF2-40B4-BE49-F238E27FC236}">
                  <a16:creationId xmlns:a16="http://schemas.microsoft.com/office/drawing/2014/main" id="{8FE83448-24FE-4D42-84DD-0F210141BA5E}"/>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33" name="TextBox 132">
              <a:extLst>
                <a:ext uri="{FF2B5EF4-FFF2-40B4-BE49-F238E27FC236}">
                  <a16:creationId xmlns:a16="http://schemas.microsoft.com/office/drawing/2014/main" id="{897F93DA-9A67-4D84-884B-A9E6D7B650AC}"/>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A1</a:t>
              </a:r>
            </a:p>
          </p:txBody>
        </p:sp>
      </p:grpSp>
      <p:grpSp>
        <p:nvGrpSpPr>
          <p:cNvPr id="134" name="Group 133">
            <a:extLst>
              <a:ext uri="{FF2B5EF4-FFF2-40B4-BE49-F238E27FC236}">
                <a16:creationId xmlns:a16="http://schemas.microsoft.com/office/drawing/2014/main" id="{B68077D9-28C3-440E-8626-16991CCF8813}"/>
              </a:ext>
            </a:extLst>
          </p:cNvPr>
          <p:cNvGrpSpPr/>
          <p:nvPr/>
        </p:nvGrpSpPr>
        <p:grpSpPr>
          <a:xfrm>
            <a:off x="9925090" y="3950740"/>
            <a:ext cx="499533" cy="499533"/>
            <a:chOff x="1752600" y="3512067"/>
            <a:chExt cx="457200" cy="457200"/>
          </a:xfrm>
        </p:grpSpPr>
        <p:sp>
          <p:nvSpPr>
            <p:cNvPr id="135" name="Oval 134">
              <a:extLst>
                <a:ext uri="{FF2B5EF4-FFF2-40B4-BE49-F238E27FC236}">
                  <a16:creationId xmlns:a16="http://schemas.microsoft.com/office/drawing/2014/main" id="{0784FBCD-E36F-4E9C-8C6C-E3EBB52AC8D0}"/>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36" name="TextBox 135">
              <a:extLst>
                <a:ext uri="{FF2B5EF4-FFF2-40B4-BE49-F238E27FC236}">
                  <a16:creationId xmlns:a16="http://schemas.microsoft.com/office/drawing/2014/main" id="{8A2CE624-D366-4AE0-B69B-CAFA7BA22F2F}"/>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A2</a:t>
              </a:r>
            </a:p>
          </p:txBody>
        </p:sp>
      </p:grpSp>
      <p:cxnSp>
        <p:nvCxnSpPr>
          <p:cNvPr id="137" name="Connector: Elbow 136">
            <a:extLst>
              <a:ext uri="{FF2B5EF4-FFF2-40B4-BE49-F238E27FC236}">
                <a16:creationId xmlns:a16="http://schemas.microsoft.com/office/drawing/2014/main" id="{6A677B87-6278-45A1-9D5E-25369E6B1AB9}"/>
              </a:ext>
            </a:extLst>
          </p:cNvPr>
          <p:cNvCxnSpPr>
            <a:stCxn id="124" idx="1"/>
            <a:endCxn id="126" idx="0"/>
          </p:cNvCxnSpPr>
          <p:nvPr/>
        </p:nvCxnSpPr>
        <p:spPr>
          <a:xfrm rot="10800000" flipV="1">
            <a:off x="8552930" y="3708787"/>
            <a:ext cx="561196" cy="241955"/>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38" name="Connector: Elbow 137">
            <a:extLst>
              <a:ext uri="{FF2B5EF4-FFF2-40B4-BE49-F238E27FC236}">
                <a16:creationId xmlns:a16="http://schemas.microsoft.com/office/drawing/2014/main" id="{A082A808-1537-454B-93D8-45950F4098F6}"/>
              </a:ext>
            </a:extLst>
          </p:cNvPr>
          <p:cNvCxnSpPr>
            <a:cxnSpLocks/>
            <a:stCxn id="124" idx="1"/>
            <a:endCxn id="129" idx="0"/>
          </p:cNvCxnSpPr>
          <p:nvPr/>
        </p:nvCxnSpPr>
        <p:spPr>
          <a:xfrm rot="10800000" flipV="1">
            <a:off x="9095754" y="3708788"/>
            <a:ext cx="18372" cy="24586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39" name="Connector: Elbow 138">
            <a:extLst>
              <a:ext uri="{FF2B5EF4-FFF2-40B4-BE49-F238E27FC236}">
                <a16:creationId xmlns:a16="http://schemas.microsoft.com/office/drawing/2014/main" id="{32F865FE-E65B-4370-BF5F-45825977E856}"/>
              </a:ext>
            </a:extLst>
          </p:cNvPr>
          <p:cNvCxnSpPr>
            <a:stCxn id="123" idx="6"/>
            <a:endCxn id="132" idx="0"/>
          </p:cNvCxnSpPr>
          <p:nvPr/>
        </p:nvCxnSpPr>
        <p:spPr>
          <a:xfrm>
            <a:off x="9613659" y="3708791"/>
            <a:ext cx="24363" cy="24402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0" name="Connector: Elbow 139">
            <a:extLst>
              <a:ext uri="{FF2B5EF4-FFF2-40B4-BE49-F238E27FC236}">
                <a16:creationId xmlns:a16="http://schemas.microsoft.com/office/drawing/2014/main" id="{543CBBFC-8DB8-41E8-BB12-56435E6EE6A3}"/>
              </a:ext>
            </a:extLst>
          </p:cNvPr>
          <p:cNvCxnSpPr>
            <a:stCxn id="124" idx="3"/>
            <a:endCxn id="135" idx="0"/>
          </p:cNvCxnSpPr>
          <p:nvPr/>
        </p:nvCxnSpPr>
        <p:spPr>
          <a:xfrm>
            <a:off x="9613659" y="3708788"/>
            <a:ext cx="561198" cy="24195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141" name="Group 140">
            <a:extLst>
              <a:ext uri="{FF2B5EF4-FFF2-40B4-BE49-F238E27FC236}">
                <a16:creationId xmlns:a16="http://schemas.microsoft.com/office/drawing/2014/main" id="{F1B25285-7A6E-401A-8AB0-0CCB87F783C3}"/>
              </a:ext>
            </a:extLst>
          </p:cNvPr>
          <p:cNvGrpSpPr/>
          <p:nvPr/>
        </p:nvGrpSpPr>
        <p:grpSpPr>
          <a:xfrm>
            <a:off x="8551092" y="4533709"/>
            <a:ext cx="499533" cy="499533"/>
            <a:chOff x="1752600" y="3512067"/>
            <a:chExt cx="457200" cy="457200"/>
          </a:xfrm>
        </p:grpSpPr>
        <p:sp>
          <p:nvSpPr>
            <p:cNvPr id="142" name="Oval 141">
              <a:extLst>
                <a:ext uri="{FF2B5EF4-FFF2-40B4-BE49-F238E27FC236}">
                  <a16:creationId xmlns:a16="http://schemas.microsoft.com/office/drawing/2014/main" id="{91BDC165-2334-4BD2-A4D0-5D5199AA7C91}"/>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43" name="TextBox 142">
              <a:extLst>
                <a:ext uri="{FF2B5EF4-FFF2-40B4-BE49-F238E27FC236}">
                  <a16:creationId xmlns:a16="http://schemas.microsoft.com/office/drawing/2014/main" id="{843F8F01-DA1B-4500-99BB-0F7537A0A802}"/>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S1</a:t>
              </a:r>
            </a:p>
          </p:txBody>
        </p:sp>
      </p:grpSp>
      <p:cxnSp>
        <p:nvCxnSpPr>
          <p:cNvPr id="145" name="Connector: Elbow 144">
            <a:extLst>
              <a:ext uri="{FF2B5EF4-FFF2-40B4-BE49-F238E27FC236}">
                <a16:creationId xmlns:a16="http://schemas.microsoft.com/office/drawing/2014/main" id="{7D772A63-1E11-447E-87C5-5F299CF2A41F}"/>
              </a:ext>
            </a:extLst>
          </p:cNvPr>
          <p:cNvCxnSpPr>
            <a:cxnSpLocks/>
            <a:stCxn id="126" idx="3"/>
            <a:endCxn id="143" idx="1"/>
          </p:cNvCxnSpPr>
          <p:nvPr/>
        </p:nvCxnSpPr>
        <p:spPr>
          <a:xfrm rot="16200000" flipH="1">
            <a:off x="8260529" y="4492910"/>
            <a:ext cx="406352" cy="17477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48" name="Connector: Elbow 147">
            <a:extLst>
              <a:ext uri="{FF2B5EF4-FFF2-40B4-BE49-F238E27FC236}">
                <a16:creationId xmlns:a16="http://schemas.microsoft.com/office/drawing/2014/main" id="{1E312159-768E-468A-AFF6-FB5EF185EA82}"/>
              </a:ext>
            </a:extLst>
          </p:cNvPr>
          <p:cNvCxnSpPr>
            <a:cxnSpLocks/>
            <a:stCxn id="129" idx="5"/>
            <a:endCxn id="142" idx="6"/>
          </p:cNvCxnSpPr>
          <p:nvPr/>
        </p:nvCxnSpPr>
        <p:spPr>
          <a:xfrm rot="5400000">
            <a:off x="8960272" y="4471383"/>
            <a:ext cx="402446" cy="221740"/>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150" name="Group 149">
            <a:extLst>
              <a:ext uri="{FF2B5EF4-FFF2-40B4-BE49-F238E27FC236}">
                <a16:creationId xmlns:a16="http://schemas.microsoft.com/office/drawing/2014/main" id="{FC419003-B27D-4A71-85D5-20D468E69CBF}"/>
              </a:ext>
            </a:extLst>
          </p:cNvPr>
          <p:cNvGrpSpPr/>
          <p:nvPr/>
        </p:nvGrpSpPr>
        <p:grpSpPr>
          <a:xfrm>
            <a:off x="9694333" y="4524120"/>
            <a:ext cx="499533" cy="499533"/>
            <a:chOff x="1752600" y="3512067"/>
            <a:chExt cx="457200" cy="457200"/>
          </a:xfrm>
        </p:grpSpPr>
        <p:sp>
          <p:nvSpPr>
            <p:cNvPr id="151" name="Oval 150">
              <a:extLst>
                <a:ext uri="{FF2B5EF4-FFF2-40B4-BE49-F238E27FC236}">
                  <a16:creationId xmlns:a16="http://schemas.microsoft.com/office/drawing/2014/main" id="{86171EB8-0599-4EE3-B630-82FF85FDEC09}"/>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52" name="TextBox 151">
              <a:extLst>
                <a:ext uri="{FF2B5EF4-FFF2-40B4-BE49-F238E27FC236}">
                  <a16:creationId xmlns:a16="http://schemas.microsoft.com/office/drawing/2014/main" id="{22C5D618-1C2A-474E-BFF0-9C6F24B6FD43}"/>
                </a:ext>
              </a:extLst>
            </p:cNvPr>
            <p:cNvSpPr txBox="1"/>
            <p:nvPr/>
          </p:nvSpPr>
          <p:spPr>
            <a:xfrm>
              <a:off x="1752600" y="3571646"/>
              <a:ext cx="457200" cy="338033"/>
            </a:xfrm>
            <a:prstGeom prst="rect">
              <a:avLst/>
            </a:prstGeom>
            <a:noFill/>
          </p:spPr>
          <p:txBody>
            <a:bodyPr wrap="square" rtlCol="0" anchor="ctr">
              <a:spAutoFit/>
            </a:bodyPr>
            <a:lstStyle/>
            <a:p>
              <a:pPr algn="ctr"/>
              <a:r>
                <a:rPr lang="en-US" dirty="0"/>
                <a:t>S2</a:t>
              </a:r>
            </a:p>
          </p:txBody>
        </p:sp>
      </p:grpSp>
      <p:cxnSp>
        <p:nvCxnSpPr>
          <p:cNvPr id="154" name="Connector: Elbow 153">
            <a:extLst>
              <a:ext uri="{FF2B5EF4-FFF2-40B4-BE49-F238E27FC236}">
                <a16:creationId xmlns:a16="http://schemas.microsoft.com/office/drawing/2014/main" id="{2BC3DB5F-A45E-41B1-AC21-77BF3698ED4B}"/>
              </a:ext>
            </a:extLst>
          </p:cNvPr>
          <p:cNvCxnSpPr>
            <a:cxnSpLocks/>
            <a:stCxn id="132" idx="3"/>
            <a:endCxn id="152" idx="1"/>
          </p:cNvCxnSpPr>
          <p:nvPr/>
        </p:nvCxnSpPr>
        <p:spPr>
          <a:xfrm rot="16200000" flipH="1">
            <a:off x="9380529" y="4460077"/>
            <a:ext cx="394685" cy="232923"/>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Connector: Elbow 157">
            <a:extLst>
              <a:ext uri="{FF2B5EF4-FFF2-40B4-BE49-F238E27FC236}">
                <a16:creationId xmlns:a16="http://schemas.microsoft.com/office/drawing/2014/main" id="{A2698F53-5524-46F5-A666-5EE15F4EF0EB}"/>
              </a:ext>
            </a:extLst>
          </p:cNvPr>
          <p:cNvCxnSpPr>
            <a:stCxn id="135" idx="5"/>
            <a:endCxn id="152" idx="3"/>
          </p:cNvCxnSpPr>
          <p:nvPr/>
        </p:nvCxnSpPr>
        <p:spPr>
          <a:xfrm rot="5400000">
            <a:off x="10074285" y="4496699"/>
            <a:ext cx="396764" cy="15760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587845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90DDBC-8CC7-4E1C-BC56-82E31B592BD6}"/>
              </a:ext>
            </a:extLst>
          </p:cNvPr>
          <p:cNvSpPr>
            <a:spLocks noGrp="1"/>
          </p:cNvSpPr>
          <p:nvPr>
            <p:ph type="title"/>
          </p:nvPr>
        </p:nvSpPr>
        <p:spPr/>
        <p:txBody>
          <a:bodyPr/>
          <a:lstStyle/>
          <a:p>
            <a:r>
              <a:rPr lang="en-US" dirty="0"/>
              <a:t>SVS 2</a:t>
            </a:r>
          </a:p>
        </p:txBody>
      </p:sp>
      <p:sp>
        <p:nvSpPr>
          <p:cNvPr id="39" name="Content Placeholder 38">
            <a:extLst>
              <a:ext uri="{FF2B5EF4-FFF2-40B4-BE49-F238E27FC236}">
                <a16:creationId xmlns:a16="http://schemas.microsoft.com/office/drawing/2014/main" id="{62737C23-4427-433B-8162-FB3D770D0B5E}"/>
              </a:ext>
            </a:extLst>
          </p:cNvPr>
          <p:cNvSpPr>
            <a:spLocks noGrp="1"/>
          </p:cNvSpPr>
          <p:nvPr>
            <p:ph sz="half" idx="1"/>
          </p:nvPr>
        </p:nvSpPr>
        <p:spPr/>
        <p:txBody>
          <a:bodyPr>
            <a:normAutofit/>
          </a:bodyPr>
          <a:lstStyle/>
          <a:p>
            <a:endParaRPr lang="en-US" sz="2400" dirty="0"/>
          </a:p>
        </p:txBody>
      </p:sp>
      <p:sp>
        <p:nvSpPr>
          <p:cNvPr id="2" name="Slide Number Placeholder 1">
            <a:extLst>
              <a:ext uri="{FF2B5EF4-FFF2-40B4-BE49-F238E27FC236}">
                <a16:creationId xmlns:a16="http://schemas.microsoft.com/office/drawing/2014/main" id="{71FE9B88-043A-4A19-AB80-3F097FA9F923}"/>
              </a:ext>
            </a:extLst>
          </p:cNvPr>
          <p:cNvSpPr>
            <a:spLocks noGrp="1"/>
          </p:cNvSpPr>
          <p:nvPr>
            <p:ph type="sldNum" sz="quarter" idx="12"/>
          </p:nvPr>
        </p:nvSpPr>
        <p:spPr/>
        <p:txBody>
          <a:bodyPr/>
          <a:lstStyle/>
          <a:p>
            <a:fld id="{B71F4361-184A-4A08-BEA5-E95DD1806974}" type="slidenum">
              <a:rPr lang="en-US" smtClean="0"/>
              <a:t>44</a:t>
            </a:fld>
            <a:endParaRPr lang="en-US"/>
          </a:p>
        </p:txBody>
      </p:sp>
      <p:pic>
        <p:nvPicPr>
          <p:cNvPr id="3" name="Picture 2" descr="Diagram&#10;&#10;Description automatically generated">
            <a:extLst>
              <a:ext uri="{FF2B5EF4-FFF2-40B4-BE49-F238E27FC236}">
                <a16:creationId xmlns:a16="http://schemas.microsoft.com/office/drawing/2014/main" id="{2BB40F0F-CF63-437E-84EC-DA9E640F8B26}"/>
              </a:ext>
            </a:extLst>
          </p:cNvPr>
          <p:cNvPicPr>
            <a:picLocks noChangeAspect="1"/>
          </p:cNvPicPr>
          <p:nvPr/>
        </p:nvPicPr>
        <p:blipFill rotWithShape="1">
          <a:blip r:embed="rId3">
            <a:extLst>
              <a:ext uri="{28A0092B-C50C-407E-A947-70E740481C1C}">
                <a14:useLocalDpi xmlns:a14="http://schemas.microsoft.com/office/drawing/2010/main" val="0"/>
              </a:ext>
            </a:extLst>
          </a:blip>
          <a:srcRect t="29976"/>
          <a:stretch/>
        </p:blipFill>
        <p:spPr>
          <a:xfrm>
            <a:off x="7164174" y="1825625"/>
            <a:ext cx="4189626" cy="3722914"/>
          </a:xfrm>
          <a:prstGeom prst="rect">
            <a:avLst/>
          </a:prstGeom>
        </p:spPr>
      </p:pic>
    </p:spTree>
    <p:extLst>
      <p:ext uri="{BB962C8B-B14F-4D97-AF65-F5344CB8AC3E}">
        <p14:creationId xmlns:p14="http://schemas.microsoft.com/office/powerpoint/2010/main" val="3384566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203B-48BC-4DF1-8420-BF5A433DF53A}"/>
              </a:ext>
            </a:extLst>
          </p:cNvPr>
          <p:cNvSpPr>
            <a:spLocks noGrp="1"/>
          </p:cNvSpPr>
          <p:nvPr>
            <p:ph type="title"/>
          </p:nvPr>
        </p:nvSpPr>
        <p:spPr>
          <a:xfrm>
            <a:off x="841248" y="365125"/>
            <a:ext cx="9328784" cy="1325563"/>
          </a:xfrm>
        </p:spPr>
        <p:txBody>
          <a:bodyPr>
            <a:normAutofit/>
          </a:bodyPr>
          <a:lstStyle/>
          <a:p>
            <a:r>
              <a:rPr lang="en-US" dirty="0"/>
              <a:t>Visual Sensory Memory</a:t>
            </a:r>
          </a:p>
        </p:txBody>
      </p:sp>
      <p:sp>
        <p:nvSpPr>
          <p:cNvPr id="3" name="Content Placeholder 2">
            <a:extLst>
              <a:ext uri="{FF2B5EF4-FFF2-40B4-BE49-F238E27FC236}">
                <a16:creationId xmlns:a16="http://schemas.microsoft.com/office/drawing/2014/main" id="{724515A6-CA32-425C-BC5C-D46E0AD84CAB}"/>
              </a:ext>
            </a:extLst>
          </p:cNvPr>
          <p:cNvSpPr>
            <a:spLocks noGrp="1"/>
          </p:cNvSpPr>
          <p:nvPr>
            <p:ph idx="1"/>
          </p:nvPr>
        </p:nvSpPr>
        <p:spPr>
          <a:xfrm>
            <a:off x="841248" y="1825625"/>
            <a:ext cx="9328785" cy="4351338"/>
          </a:xfrm>
        </p:spPr>
        <p:txBody>
          <a:bodyPr>
            <a:normAutofit/>
          </a:bodyPr>
          <a:lstStyle/>
          <a:p>
            <a:pPr marL="514350" indent="-514350">
              <a:buFont typeface="+mj-lt"/>
              <a:buAutoNum type="arabicPeriod"/>
            </a:pPr>
            <a:r>
              <a:rPr lang="en-US" dirty="0"/>
              <a:t>Purpose:</a:t>
            </a:r>
          </a:p>
          <a:p>
            <a:pPr marL="914400" lvl="1" indent="-457200">
              <a:buFont typeface="+mj-lt"/>
              <a:buAutoNum type="alphaLcParenR"/>
            </a:pPr>
            <a:r>
              <a:rPr lang="en-US" dirty="0"/>
              <a:t>Holds visual input from sensors</a:t>
            </a:r>
          </a:p>
          <a:p>
            <a:pPr marL="914400" lvl="1" indent="-457200">
              <a:buFont typeface="+mj-lt"/>
              <a:buAutoNum type="alphaLcParenR"/>
            </a:pPr>
            <a:r>
              <a:rPr lang="en-US" dirty="0"/>
              <a:t>Enables easy separation between mental and perceptual imagery</a:t>
            </a:r>
          </a:p>
          <a:p>
            <a:pPr marL="514350" indent="-514350">
              <a:buFont typeface="+mj-lt"/>
              <a:buAutoNum type="arabicPeriod"/>
            </a:pPr>
            <a:r>
              <a:rPr lang="en-US" dirty="0"/>
              <a:t>Representation:</a:t>
            </a:r>
          </a:p>
          <a:p>
            <a:pPr marL="914400" lvl="1" indent="-457200">
              <a:buFont typeface="+mj-lt"/>
              <a:buAutoNum type="alphaLcParenR"/>
            </a:pPr>
            <a:r>
              <a:rPr lang="en-US" dirty="0"/>
              <a:t>Highly-detailed, highly-grounded</a:t>
            </a:r>
          </a:p>
          <a:p>
            <a:pPr marL="914400" lvl="1" indent="-457200">
              <a:buFont typeface="+mj-lt"/>
              <a:buAutoNum type="alphaLcParenR"/>
            </a:pPr>
            <a:r>
              <a:rPr lang="en-US" dirty="0"/>
              <a:t>Copy of input image</a:t>
            </a:r>
          </a:p>
          <a:p>
            <a:pPr marL="914400" lvl="1" indent="-457200">
              <a:buFont typeface="+mj-lt"/>
              <a:buAutoNum type="alphaLcParenR"/>
            </a:pPr>
            <a:r>
              <a:rPr lang="en-US" dirty="0"/>
              <a:t>Indicates in WM when image is updated</a:t>
            </a:r>
          </a:p>
          <a:p>
            <a:pPr marL="514350" indent="-514350">
              <a:buFont typeface="+mj-lt"/>
              <a:buAutoNum type="arabicPeriod"/>
            </a:pPr>
            <a:r>
              <a:rPr lang="en-US" dirty="0"/>
              <a:t>Manipulation &amp; reasoning:</a:t>
            </a:r>
          </a:p>
          <a:p>
            <a:pPr marL="914400" lvl="1" indent="-457200">
              <a:buFont typeface="+mj-lt"/>
              <a:buAutoNum type="alphaLcParenR"/>
            </a:pPr>
            <a:r>
              <a:rPr lang="en-US" dirty="0"/>
              <a:t>No manipulation of image, no writing to VSM</a:t>
            </a:r>
          </a:p>
          <a:p>
            <a:pPr marL="914400" lvl="1" indent="-457200">
              <a:buFont typeface="+mj-lt"/>
              <a:buAutoNum type="alphaLcParenR"/>
            </a:pPr>
            <a:r>
              <a:rPr lang="en-US" dirty="0"/>
              <a:t>Copy latest input to VWM</a:t>
            </a:r>
          </a:p>
        </p:txBody>
      </p:sp>
      <p:pic>
        <p:nvPicPr>
          <p:cNvPr id="9" name="Picture 8" descr="Diagram&#10;&#10;Description automatically generated">
            <a:extLst>
              <a:ext uri="{FF2B5EF4-FFF2-40B4-BE49-F238E27FC236}">
                <a16:creationId xmlns:a16="http://schemas.microsoft.com/office/drawing/2014/main" id="{A7416844-DA44-4924-9472-5FDFF80B653E}"/>
              </a:ext>
            </a:extLst>
          </p:cNvPr>
          <p:cNvPicPr>
            <a:picLocks noChangeAspect="1"/>
          </p:cNvPicPr>
          <p:nvPr/>
        </p:nvPicPr>
        <p:blipFill rotWithShape="1">
          <a:blip r:embed="rId2">
            <a:extLst>
              <a:ext uri="{28A0092B-C50C-407E-A947-70E740481C1C}">
                <a14:useLocalDpi xmlns:a14="http://schemas.microsoft.com/office/drawing/2010/main" val="0"/>
              </a:ext>
            </a:extLst>
          </a:blip>
          <a:srcRect t="29976"/>
          <a:stretch/>
        </p:blipFill>
        <p:spPr>
          <a:xfrm>
            <a:off x="9900202" y="210887"/>
            <a:ext cx="2054489" cy="1825625"/>
          </a:xfrm>
          <a:prstGeom prst="rect">
            <a:avLst/>
          </a:prstGeom>
        </p:spPr>
      </p:pic>
      <p:sp>
        <p:nvSpPr>
          <p:cNvPr id="14" name="Freeform: Shape 13">
            <a:extLst>
              <a:ext uri="{FF2B5EF4-FFF2-40B4-BE49-F238E27FC236}">
                <a16:creationId xmlns:a16="http://schemas.microsoft.com/office/drawing/2014/main" id="{730F8807-8B2E-4F13-BE07-FE79F8D4A11F}"/>
              </a:ext>
            </a:extLst>
          </p:cNvPr>
          <p:cNvSpPr/>
          <p:nvPr/>
        </p:nvSpPr>
        <p:spPr>
          <a:xfrm>
            <a:off x="9900202" y="210887"/>
            <a:ext cx="2054489" cy="1825625"/>
          </a:xfrm>
          <a:custGeom>
            <a:avLst/>
            <a:gdLst>
              <a:gd name="connsiteX0" fmla="*/ 210144 w 2054489"/>
              <a:gd name="connsiteY0" fmla="*/ 1151167 h 1825625"/>
              <a:gd name="connsiteX1" fmla="*/ 210144 w 2054489"/>
              <a:gd name="connsiteY1" fmla="*/ 1452813 h 1825625"/>
              <a:gd name="connsiteX2" fmla="*/ 704626 w 2054489"/>
              <a:gd name="connsiteY2" fmla="*/ 1452813 h 1825625"/>
              <a:gd name="connsiteX3" fmla="*/ 704626 w 2054489"/>
              <a:gd name="connsiteY3" fmla="*/ 1151167 h 1825625"/>
              <a:gd name="connsiteX4" fmla="*/ 0 w 2054489"/>
              <a:gd name="connsiteY4" fmla="*/ 0 h 1825625"/>
              <a:gd name="connsiteX5" fmla="*/ 2054489 w 2054489"/>
              <a:gd name="connsiteY5" fmla="*/ 0 h 1825625"/>
              <a:gd name="connsiteX6" fmla="*/ 2054489 w 2054489"/>
              <a:gd name="connsiteY6" fmla="*/ 1825625 h 1825625"/>
              <a:gd name="connsiteX7" fmla="*/ 0 w 2054489"/>
              <a:gd name="connsiteY7" fmla="*/ 1825625 h 182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4489" h="1825625">
                <a:moveTo>
                  <a:pt x="210144" y="1151167"/>
                </a:moveTo>
                <a:lnTo>
                  <a:pt x="210144" y="1452813"/>
                </a:lnTo>
                <a:lnTo>
                  <a:pt x="704626" y="1452813"/>
                </a:lnTo>
                <a:lnTo>
                  <a:pt x="704626" y="1151167"/>
                </a:lnTo>
                <a:close/>
                <a:moveTo>
                  <a:pt x="0" y="0"/>
                </a:moveTo>
                <a:lnTo>
                  <a:pt x="2054489" y="0"/>
                </a:lnTo>
                <a:lnTo>
                  <a:pt x="2054489" y="1825625"/>
                </a:lnTo>
                <a:lnTo>
                  <a:pt x="0" y="1825625"/>
                </a:lnTo>
                <a:close/>
              </a:path>
            </a:pathLst>
          </a:custGeom>
          <a:solidFill>
            <a:srgbClr val="A5A5A5">
              <a:alpha val="67059"/>
            </a:srgb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dirty="0"/>
          </a:p>
        </p:txBody>
      </p:sp>
      <p:sp>
        <p:nvSpPr>
          <p:cNvPr id="4" name="Slide Number Placeholder 3">
            <a:extLst>
              <a:ext uri="{FF2B5EF4-FFF2-40B4-BE49-F238E27FC236}">
                <a16:creationId xmlns:a16="http://schemas.microsoft.com/office/drawing/2014/main" id="{EAD188D5-5658-4B7C-AE4C-499CDE8A7694}"/>
              </a:ext>
            </a:extLst>
          </p:cNvPr>
          <p:cNvSpPr>
            <a:spLocks noGrp="1"/>
          </p:cNvSpPr>
          <p:nvPr>
            <p:ph type="sldNum" sz="quarter" idx="12"/>
          </p:nvPr>
        </p:nvSpPr>
        <p:spPr/>
        <p:txBody>
          <a:bodyPr/>
          <a:lstStyle/>
          <a:p>
            <a:fld id="{B71F4361-184A-4A08-BEA5-E95DD1806974}" type="slidenum">
              <a:rPr lang="en-US" smtClean="0"/>
              <a:t>45</a:t>
            </a:fld>
            <a:endParaRPr lang="en-US"/>
          </a:p>
        </p:txBody>
      </p:sp>
    </p:spTree>
    <p:extLst>
      <p:ext uri="{BB962C8B-B14F-4D97-AF65-F5344CB8AC3E}">
        <p14:creationId xmlns:p14="http://schemas.microsoft.com/office/powerpoint/2010/main" val="32251350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F096-2709-478A-BFFF-50F2830EA1C8}"/>
              </a:ext>
            </a:extLst>
          </p:cNvPr>
          <p:cNvSpPr>
            <a:spLocks noGrp="1"/>
          </p:cNvSpPr>
          <p:nvPr>
            <p:ph type="title"/>
          </p:nvPr>
        </p:nvSpPr>
        <p:spPr/>
        <p:txBody>
          <a:bodyPr/>
          <a:lstStyle/>
          <a:p>
            <a:r>
              <a:rPr lang="en-US" dirty="0"/>
              <a:t>Visual Working Memory</a:t>
            </a:r>
          </a:p>
        </p:txBody>
      </p:sp>
      <p:sp>
        <p:nvSpPr>
          <p:cNvPr id="3" name="Content Placeholder 2">
            <a:extLst>
              <a:ext uri="{FF2B5EF4-FFF2-40B4-BE49-F238E27FC236}">
                <a16:creationId xmlns:a16="http://schemas.microsoft.com/office/drawing/2014/main" id="{E8FD140D-5C80-4994-AB6D-6FAF9F7B0E1B}"/>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Purpose:</a:t>
            </a:r>
          </a:p>
          <a:p>
            <a:pPr marL="914400" lvl="1" indent="-457200">
              <a:buFont typeface="+mj-lt"/>
              <a:buAutoNum type="alphaLcParenR"/>
            </a:pPr>
            <a:r>
              <a:rPr lang="en-US" dirty="0"/>
              <a:t>Holds short-term visual knowledge</a:t>
            </a:r>
          </a:p>
          <a:p>
            <a:pPr marL="914400" lvl="1" indent="-457200">
              <a:buFont typeface="+mj-lt"/>
              <a:buAutoNum type="alphaLcParenR"/>
            </a:pPr>
            <a:r>
              <a:rPr lang="en-US" dirty="0"/>
              <a:t>Center of visual reasoning: enables imagination, composition, manipulation, and reasoning</a:t>
            </a:r>
          </a:p>
          <a:p>
            <a:pPr marL="514350" indent="-514350">
              <a:buFont typeface="+mj-lt"/>
              <a:buAutoNum type="arabicPeriod"/>
            </a:pPr>
            <a:r>
              <a:rPr lang="en-US" dirty="0"/>
              <a:t>Representation:</a:t>
            </a:r>
          </a:p>
          <a:p>
            <a:pPr marL="914400" lvl="1" indent="-457200">
              <a:buFont typeface="+mj-lt"/>
              <a:buAutoNum type="alphaLcParenR"/>
            </a:pPr>
            <a:r>
              <a:rPr lang="en-US" dirty="0"/>
              <a:t>Graph structure of Visual Working Memory Elements</a:t>
            </a:r>
          </a:p>
          <a:p>
            <a:pPr marL="914400" lvl="1" indent="-457200">
              <a:buFont typeface="+mj-lt"/>
              <a:buAutoNum type="alphaLcParenR"/>
            </a:pPr>
            <a:r>
              <a:rPr lang="en-US" dirty="0"/>
              <a:t>Edges between WMEs are relational: indicate how WMEs combine (translation, rotation, scale, etc.)</a:t>
            </a:r>
          </a:p>
          <a:p>
            <a:pPr marL="914400" lvl="1" indent="-457200">
              <a:buFont typeface="+mj-lt"/>
              <a:buAutoNum type="alphaLcParenR"/>
            </a:pPr>
            <a:r>
              <a:rPr lang="en-US" dirty="0"/>
              <a:t>Moderately abstracted</a:t>
            </a:r>
          </a:p>
          <a:p>
            <a:pPr marL="914400" lvl="1" indent="-457200">
              <a:buFont typeface="+mj-lt"/>
              <a:buAutoNum type="alphaLcParenR"/>
            </a:pPr>
            <a:r>
              <a:rPr lang="en-US" dirty="0"/>
              <a:t>Manipulable by visual operations</a:t>
            </a:r>
          </a:p>
          <a:p>
            <a:pPr marL="514350" indent="-514350">
              <a:buFont typeface="+mj-lt"/>
              <a:buAutoNum type="arabicPeriod"/>
            </a:pPr>
            <a:r>
              <a:rPr lang="en-US" dirty="0"/>
              <a:t>Manipulation &amp; reasoning:</a:t>
            </a:r>
          </a:p>
          <a:p>
            <a:pPr marL="914400" lvl="1" indent="-457200">
              <a:buFont typeface="+mj-lt"/>
              <a:buAutoNum type="alphaLcParenR"/>
            </a:pPr>
            <a:r>
              <a:rPr lang="en-US" dirty="0"/>
              <a:t>Operations which mutate a VWME directly (non-compositional)</a:t>
            </a:r>
          </a:p>
          <a:p>
            <a:pPr marL="914400" lvl="1" indent="-457200">
              <a:buFont typeface="+mj-lt"/>
              <a:buAutoNum type="alphaLcParenR"/>
            </a:pPr>
            <a:r>
              <a:rPr lang="en-US" dirty="0"/>
              <a:t>Operations which combine VWMEs into a new VWME (compositional, edges)</a:t>
            </a:r>
          </a:p>
        </p:txBody>
      </p:sp>
      <p:pic>
        <p:nvPicPr>
          <p:cNvPr id="8" name="Picture 7" descr="Diagram&#10;&#10;Description automatically generated">
            <a:extLst>
              <a:ext uri="{FF2B5EF4-FFF2-40B4-BE49-F238E27FC236}">
                <a16:creationId xmlns:a16="http://schemas.microsoft.com/office/drawing/2014/main" id="{A260F6DD-C07D-4E4A-854D-A4159CE4FFFD}"/>
              </a:ext>
            </a:extLst>
          </p:cNvPr>
          <p:cNvPicPr>
            <a:picLocks noChangeAspect="1"/>
          </p:cNvPicPr>
          <p:nvPr/>
        </p:nvPicPr>
        <p:blipFill rotWithShape="1">
          <a:blip r:embed="rId2">
            <a:extLst>
              <a:ext uri="{28A0092B-C50C-407E-A947-70E740481C1C}">
                <a14:useLocalDpi xmlns:a14="http://schemas.microsoft.com/office/drawing/2010/main" val="0"/>
              </a:ext>
            </a:extLst>
          </a:blip>
          <a:srcRect t="29976"/>
          <a:stretch/>
        </p:blipFill>
        <p:spPr>
          <a:xfrm>
            <a:off x="9900202" y="210887"/>
            <a:ext cx="2054489" cy="1825625"/>
          </a:xfrm>
          <a:prstGeom prst="rect">
            <a:avLst/>
          </a:prstGeom>
        </p:spPr>
      </p:pic>
      <p:sp>
        <p:nvSpPr>
          <p:cNvPr id="13" name="Freeform: Shape 12">
            <a:extLst>
              <a:ext uri="{FF2B5EF4-FFF2-40B4-BE49-F238E27FC236}">
                <a16:creationId xmlns:a16="http://schemas.microsoft.com/office/drawing/2014/main" id="{83AB5D63-3276-4218-92A7-13058FAD6B09}"/>
              </a:ext>
            </a:extLst>
          </p:cNvPr>
          <p:cNvSpPr/>
          <p:nvPr/>
        </p:nvSpPr>
        <p:spPr>
          <a:xfrm>
            <a:off x="9900202" y="210887"/>
            <a:ext cx="2054489" cy="1825625"/>
          </a:xfrm>
          <a:custGeom>
            <a:avLst/>
            <a:gdLst>
              <a:gd name="connsiteX0" fmla="*/ 210144 w 2054489"/>
              <a:gd name="connsiteY0" fmla="*/ 761989 h 1825625"/>
              <a:gd name="connsiteX1" fmla="*/ 210144 w 2054489"/>
              <a:gd name="connsiteY1" fmla="*/ 1063635 h 1825625"/>
              <a:gd name="connsiteX2" fmla="*/ 704626 w 2054489"/>
              <a:gd name="connsiteY2" fmla="*/ 1063635 h 1825625"/>
              <a:gd name="connsiteX3" fmla="*/ 704626 w 2054489"/>
              <a:gd name="connsiteY3" fmla="*/ 761989 h 1825625"/>
              <a:gd name="connsiteX4" fmla="*/ 0 w 2054489"/>
              <a:gd name="connsiteY4" fmla="*/ 0 h 1825625"/>
              <a:gd name="connsiteX5" fmla="*/ 2054489 w 2054489"/>
              <a:gd name="connsiteY5" fmla="*/ 0 h 1825625"/>
              <a:gd name="connsiteX6" fmla="*/ 2054489 w 2054489"/>
              <a:gd name="connsiteY6" fmla="*/ 1825625 h 1825625"/>
              <a:gd name="connsiteX7" fmla="*/ 0 w 2054489"/>
              <a:gd name="connsiteY7" fmla="*/ 1825625 h 182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4489" h="1825625">
                <a:moveTo>
                  <a:pt x="210144" y="761989"/>
                </a:moveTo>
                <a:lnTo>
                  <a:pt x="210144" y="1063635"/>
                </a:lnTo>
                <a:lnTo>
                  <a:pt x="704626" y="1063635"/>
                </a:lnTo>
                <a:lnTo>
                  <a:pt x="704626" y="761989"/>
                </a:lnTo>
                <a:close/>
                <a:moveTo>
                  <a:pt x="0" y="0"/>
                </a:moveTo>
                <a:lnTo>
                  <a:pt x="2054489" y="0"/>
                </a:lnTo>
                <a:lnTo>
                  <a:pt x="2054489" y="1825625"/>
                </a:lnTo>
                <a:lnTo>
                  <a:pt x="0" y="1825625"/>
                </a:lnTo>
                <a:close/>
              </a:path>
            </a:pathLst>
          </a:custGeom>
          <a:solidFill>
            <a:srgbClr val="A5A5A5">
              <a:alpha val="67059"/>
            </a:srgb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CB826751-A3A6-4361-B16B-E293026FBAC7}"/>
              </a:ext>
            </a:extLst>
          </p:cNvPr>
          <p:cNvSpPr>
            <a:spLocks noGrp="1"/>
          </p:cNvSpPr>
          <p:nvPr>
            <p:ph type="sldNum" sz="quarter" idx="12"/>
          </p:nvPr>
        </p:nvSpPr>
        <p:spPr/>
        <p:txBody>
          <a:bodyPr/>
          <a:lstStyle/>
          <a:p>
            <a:fld id="{B71F4361-184A-4A08-BEA5-E95DD1806974}" type="slidenum">
              <a:rPr lang="en-US" smtClean="0"/>
              <a:t>46</a:t>
            </a:fld>
            <a:endParaRPr lang="en-US"/>
          </a:p>
        </p:txBody>
      </p:sp>
    </p:spTree>
    <p:extLst>
      <p:ext uri="{BB962C8B-B14F-4D97-AF65-F5344CB8AC3E}">
        <p14:creationId xmlns:p14="http://schemas.microsoft.com/office/powerpoint/2010/main" val="2208247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2F096-2709-478A-BFFF-50F2830EA1C8}"/>
              </a:ext>
            </a:extLst>
          </p:cNvPr>
          <p:cNvSpPr>
            <a:spLocks noGrp="1"/>
          </p:cNvSpPr>
          <p:nvPr>
            <p:ph type="title"/>
          </p:nvPr>
        </p:nvSpPr>
        <p:spPr/>
        <p:txBody>
          <a:bodyPr/>
          <a:lstStyle/>
          <a:p>
            <a:r>
              <a:rPr lang="en-US" dirty="0"/>
              <a:t>Visual Working Memory Elements</a:t>
            </a:r>
          </a:p>
        </p:txBody>
      </p:sp>
      <p:sp>
        <p:nvSpPr>
          <p:cNvPr id="3" name="Content Placeholder 2">
            <a:extLst>
              <a:ext uri="{FF2B5EF4-FFF2-40B4-BE49-F238E27FC236}">
                <a16:creationId xmlns:a16="http://schemas.microsoft.com/office/drawing/2014/main" id="{E8FD140D-5C80-4994-AB6D-6FAF9F7B0E1B}"/>
              </a:ext>
            </a:extLst>
          </p:cNvPr>
          <p:cNvSpPr>
            <a:spLocks noGrp="1"/>
          </p:cNvSpPr>
          <p:nvPr>
            <p:ph idx="1"/>
          </p:nvPr>
        </p:nvSpPr>
        <p:spPr/>
        <p:txBody>
          <a:bodyPr>
            <a:normAutofit/>
          </a:bodyPr>
          <a:lstStyle/>
          <a:p>
            <a:pPr marL="514350" indent="-514350">
              <a:buFont typeface="+mj-lt"/>
              <a:buAutoNum type="arabicPeriod"/>
            </a:pPr>
            <a:r>
              <a:rPr lang="en-US" dirty="0"/>
              <a:t>Purpose:</a:t>
            </a:r>
          </a:p>
          <a:p>
            <a:pPr marL="914400" lvl="1" indent="-457200">
              <a:buFont typeface="+mj-lt"/>
              <a:buAutoNum type="alphaLcParenR"/>
            </a:pPr>
            <a:r>
              <a:rPr lang="en-US" dirty="0"/>
              <a:t>Holds an item of short-term visual knowledge</a:t>
            </a:r>
          </a:p>
          <a:p>
            <a:pPr marL="914400" lvl="1" indent="-457200">
              <a:buFont typeface="+mj-lt"/>
              <a:buAutoNum type="alphaLcParenR"/>
            </a:pPr>
            <a:r>
              <a:rPr lang="en-US" dirty="0"/>
              <a:t>Enables VWM to compose and manipulate visual knowledge</a:t>
            </a:r>
          </a:p>
          <a:p>
            <a:pPr marL="914400" lvl="1" indent="-457200">
              <a:buFont typeface="+mj-lt"/>
              <a:buAutoNum type="alphaLcParenR"/>
            </a:pPr>
            <a:r>
              <a:rPr lang="en-US" dirty="0"/>
              <a:t>Connects short-term visual knowledge to short- and long-term symbolic knowledge</a:t>
            </a:r>
          </a:p>
          <a:p>
            <a:pPr marL="514350" indent="-514350">
              <a:buFont typeface="+mj-lt"/>
              <a:buAutoNum type="arabicPeriod"/>
            </a:pPr>
            <a:r>
              <a:rPr lang="en-US" dirty="0"/>
              <a:t>Representation:</a:t>
            </a:r>
          </a:p>
          <a:p>
            <a:pPr marL="914400" lvl="1" indent="-457200">
              <a:buFont typeface="+mj-lt"/>
              <a:buAutoNum type="alphaLcParenR"/>
            </a:pPr>
            <a:r>
              <a:rPr lang="en-US" dirty="0"/>
              <a:t>Leaf VWMEs represent basic (atomic, non-composed) visual knowledge</a:t>
            </a:r>
          </a:p>
          <a:p>
            <a:pPr marL="914400" lvl="1" indent="-457200">
              <a:buFont typeface="+mj-lt"/>
              <a:buAutoNum type="alphaLcParenR"/>
            </a:pPr>
            <a:r>
              <a:rPr lang="en-US" dirty="0"/>
              <a:t>Non-</a:t>
            </a:r>
            <a:r>
              <a:rPr lang="en-US" dirty="0" err="1"/>
              <a:t>leafs</a:t>
            </a:r>
            <a:r>
              <a:rPr lang="en-US" dirty="0"/>
              <a:t> compose other VWMEs</a:t>
            </a:r>
          </a:p>
          <a:p>
            <a:pPr marL="914400" lvl="1" indent="-457200">
              <a:buFont typeface="+mj-lt"/>
              <a:buAutoNum type="alphaLcParenR"/>
            </a:pPr>
            <a:r>
              <a:rPr lang="en-US" dirty="0"/>
              <a:t>Both are image-like, both have paired symbolic WME</a:t>
            </a:r>
          </a:p>
        </p:txBody>
      </p:sp>
      <p:pic>
        <p:nvPicPr>
          <p:cNvPr id="8" name="Picture 7" descr="Diagram&#10;&#10;Description automatically generated">
            <a:extLst>
              <a:ext uri="{FF2B5EF4-FFF2-40B4-BE49-F238E27FC236}">
                <a16:creationId xmlns:a16="http://schemas.microsoft.com/office/drawing/2014/main" id="{A260F6DD-C07D-4E4A-854D-A4159CE4FFFD}"/>
              </a:ext>
            </a:extLst>
          </p:cNvPr>
          <p:cNvPicPr>
            <a:picLocks noChangeAspect="1"/>
          </p:cNvPicPr>
          <p:nvPr/>
        </p:nvPicPr>
        <p:blipFill rotWithShape="1">
          <a:blip r:embed="rId2">
            <a:extLst>
              <a:ext uri="{28A0092B-C50C-407E-A947-70E740481C1C}">
                <a14:useLocalDpi xmlns:a14="http://schemas.microsoft.com/office/drawing/2010/main" val="0"/>
              </a:ext>
            </a:extLst>
          </a:blip>
          <a:srcRect t="29976"/>
          <a:stretch/>
        </p:blipFill>
        <p:spPr>
          <a:xfrm>
            <a:off x="9900202" y="210887"/>
            <a:ext cx="2054489" cy="1825625"/>
          </a:xfrm>
          <a:prstGeom prst="rect">
            <a:avLst/>
          </a:prstGeom>
        </p:spPr>
      </p:pic>
      <p:sp>
        <p:nvSpPr>
          <p:cNvPr id="13" name="Freeform: Shape 12">
            <a:extLst>
              <a:ext uri="{FF2B5EF4-FFF2-40B4-BE49-F238E27FC236}">
                <a16:creationId xmlns:a16="http://schemas.microsoft.com/office/drawing/2014/main" id="{83AB5D63-3276-4218-92A7-13058FAD6B09}"/>
              </a:ext>
            </a:extLst>
          </p:cNvPr>
          <p:cNvSpPr/>
          <p:nvPr/>
        </p:nvSpPr>
        <p:spPr>
          <a:xfrm>
            <a:off x="9900202" y="210887"/>
            <a:ext cx="2054489" cy="1825625"/>
          </a:xfrm>
          <a:custGeom>
            <a:avLst/>
            <a:gdLst>
              <a:gd name="connsiteX0" fmla="*/ 210144 w 2054489"/>
              <a:gd name="connsiteY0" fmla="*/ 761989 h 1825625"/>
              <a:gd name="connsiteX1" fmla="*/ 210144 w 2054489"/>
              <a:gd name="connsiteY1" fmla="*/ 1063635 h 1825625"/>
              <a:gd name="connsiteX2" fmla="*/ 704626 w 2054489"/>
              <a:gd name="connsiteY2" fmla="*/ 1063635 h 1825625"/>
              <a:gd name="connsiteX3" fmla="*/ 704626 w 2054489"/>
              <a:gd name="connsiteY3" fmla="*/ 761989 h 1825625"/>
              <a:gd name="connsiteX4" fmla="*/ 0 w 2054489"/>
              <a:gd name="connsiteY4" fmla="*/ 0 h 1825625"/>
              <a:gd name="connsiteX5" fmla="*/ 2054489 w 2054489"/>
              <a:gd name="connsiteY5" fmla="*/ 0 h 1825625"/>
              <a:gd name="connsiteX6" fmla="*/ 2054489 w 2054489"/>
              <a:gd name="connsiteY6" fmla="*/ 1825625 h 1825625"/>
              <a:gd name="connsiteX7" fmla="*/ 0 w 2054489"/>
              <a:gd name="connsiteY7" fmla="*/ 1825625 h 182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4489" h="1825625">
                <a:moveTo>
                  <a:pt x="210144" y="761989"/>
                </a:moveTo>
                <a:lnTo>
                  <a:pt x="210144" y="1063635"/>
                </a:lnTo>
                <a:lnTo>
                  <a:pt x="704626" y="1063635"/>
                </a:lnTo>
                <a:lnTo>
                  <a:pt x="704626" y="761989"/>
                </a:lnTo>
                <a:close/>
                <a:moveTo>
                  <a:pt x="0" y="0"/>
                </a:moveTo>
                <a:lnTo>
                  <a:pt x="2054489" y="0"/>
                </a:lnTo>
                <a:lnTo>
                  <a:pt x="2054489" y="1825625"/>
                </a:lnTo>
                <a:lnTo>
                  <a:pt x="0" y="1825625"/>
                </a:lnTo>
                <a:close/>
              </a:path>
            </a:pathLst>
          </a:custGeom>
          <a:solidFill>
            <a:srgbClr val="A5A5A5">
              <a:alpha val="67059"/>
            </a:srgb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D773C6EC-871B-43AA-AB07-A770CA393962}"/>
              </a:ext>
            </a:extLst>
          </p:cNvPr>
          <p:cNvSpPr>
            <a:spLocks noGrp="1"/>
          </p:cNvSpPr>
          <p:nvPr>
            <p:ph type="sldNum" sz="quarter" idx="12"/>
          </p:nvPr>
        </p:nvSpPr>
        <p:spPr/>
        <p:txBody>
          <a:bodyPr/>
          <a:lstStyle/>
          <a:p>
            <a:fld id="{B71F4361-184A-4A08-BEA5-E95DD1806974}" type="slidenum">
              <a:rPr lang="en-US" smtClean="0"/>
              <a:t>47</a:t>
            </a:fld>
            <a:endParaRPr lang="en-US"/>
          </a:p>
        </p:txBody>
      </p:sp>
    </p:spTree>
    <p:extLst>
      <p:ext uri="{BB962C8B-B14F-4D97-AF65-F5344CB8AC3E}">
        <p14:creationId xmlns:p14="http://schemas.microsoft.com/office/powerpoint/2010/main" val="6129932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CEB0-2185-4DE4-BC00-91ED566FD7D8}"/>
              </a:ext>
            </a:extLst>
          </p:cNvPr>
          <p:cNvSpPr>
            <a:spLocks noGrp="1"/>
          </p:cNvSpPr>
          <p:nvPr>
            <p:ph type="title"/>
          </p:nvPr>
        </p:nvSpPr>
        <p:spPr/>
        <p:txBody>
          <a:bodyPr/>
          <a:lstStyle/>
          <a:p>
            <a:r>
              <a:rPr lang="en-US" dirty="0"/>
              <a:t>Visual Perceptual Archetypes</a:t>
            </a:r>
          </a:p>
        </p:txBody>
      </p:sp>
      <p:sp>
        <p:nvSpPr>
          <p:cNvPr id="3" name="Content Placeholder 2">
            <a:extLst>
              <a:ext uri="{FF2B5EF4-FFF2-40B4-BE49-F238E27FC236}">
                <a16:creationId xmlns:a16="http://schemas.microsoft.com/office/drawing/2014/main" id="{A3E516FE-3393-477B-AD0F-ED966881B738}"/>
              </a:ext>
            </a:extLst>
          </p:cNvPr>
          <p:cNvSpPr>
            <a:spLocks noGrp="1"/>
          </p:cNvSpPr>
          <p:nvPr>
            <p:ph idx="1"/>
          </p:nvPr>
        </p:nvSpPr>
        <p:spPr/>
        <p:txBody>
          <a:bodyPr>
            <a:normAutofit/>
          </a:bodyPr>
          <a:lstStyle/>
          <a:p>
            <a:pPr marL="514350" indent="-514350">
              <a:buFont typeface="+mj-lt"/>
              <a:buAutoNum type="arabicPeriod"/>
            </a:pPr>
            <a:r>
              <a:rPr lang="en-US" dirty="0"/>
              <a:t>Purpose:</a:t>
            </a:r>
          </a:p>
          <a:p>
            <a:pPr marL="914400" lvl="1" indent="-457200">
              <a:buFont typeface="+mj-lt"/>
              <a:buAutoNum type="alphaLcParenR"/>
            </a:pPr>
            <a:r>
              <a:rPr lang="en-US" dirty="0"/>
              <a:t>Store an item of long-term visual knowledge</a:t>
            </a:r>
          </a:p>
          <a:p>
            <a:pPr marL="914400" lvl="1" indent="-457200">
              <a:buFont typeface="+mj-lt"/>
              <a:buAutoNum type="alphaLcParenR"/>
            </a:pPr>
            <a:r>
              <a:rPr lang="en-US" dirty="0"/>
              <a:t>Connect visual long-term knowledge with symbolic short- and long-term knowledge</a:t>
            </a:r>
          </a:p>
          <a:p>
            <a:pPr marL="914400" lvl="1" indent="-457200">
              <a:buFont typeface="+mj-lt"/>
              <a:buAutoNum type="alphaLcParenR"/>
            </a:pPr>
            <a:r>
              <a:rPr lang="en-US" dirty="0"/>
              <a:t>Allow visualizing and composing of visual knowledge by VWM</a:t>
            </a:r>
          </a:p>
          <a:p>
            <a:pPr marL="514350" indent="-514350">
              <a:buFont typeface="+mj-lt"/>
              <a:buAutoNum type="arabicPeriod"/>
            </a:pPr>
            <a:r>
              <a:rPr lang="en-US" dirty="0"/>
              <a:t>Representation:</a:t>
            </a:r>
          </a:p>
          <a:p>
            <a:pPr marL="914400" lvl="1" indent="-457200">
              <a:buFont typeface="+mj-lt"/>
              <a:buAutoNum type="arabicPeriod"/>
            </a:pPr>
            <a:r>
              <a:rPr lang="en-US" dirty="0"/>
              <a:t>Collection of Visual Perceptual Archetypes</a:t>
            </a:r>
          </a:p>
          <a:p>
            <a:pPr marL="914400" lvl="1" indent="-457200">
              <a:buFont typeface="+mj-lt"/>
              <a:buAutoNum type="arabicPeriod"/>
            </a:pPr>
            <a:r>
              <a:rPr lang="en-US" dirty="0"/>
              <a:t>Can create, update, retrieve VPAs</a:t>
            </a:r>
          </a:p>
          <a:p>
            <a:pPr marL="914400" lvl="1" indent="-457200">
              <a:buFont typeface="+mj-lt"/>
              <a:buAutoNum type="arabicPeriod"/>
            </a:pPr>
            <a:r>
              <a:rPr lang="en-US" dirty="0"/>
              <a:t>Unlike </a:t>
            </a:r>
            <a:r>
              <a:rPr lang="en-US" dirty="0" err="1"/>
              <a:t>SMem</a:t>
            </a:r>
            <a:r>
              <a:rPr lang="en-US" dirty="0"/>
              <a:t>, VWM, is not graph-structured</a:t>
            </a:r>
          </a:p>
        </p:txBody>
      </p:sp>
      <p:pic>
        <p:nvPicPr>
          <p:cNvPr id="8" name="Picture 7" descr="Diagram&#10;&#10;Description automatically generated">
            <a:extLst>
              <a:ext uri="{FF2B5EF4-FFF2-40B4-BE49-F238E27FC236}">
                <a16:creationId xmlns:a16="http://schemas.microsoft.com/office/drawing/2014/main" id="{9800E7B4-EB94-48AF-9C73-40477DC1A38E}"/>
              </a:ext>
            </a:extLst>
          </p:cNvPr>
          <p:cNvPicPr>
            <a:picLocks noChangeAspect="1"/>
          </p:cNvPicPr>
          <p:nvPr/>
        </p:nvPicPr>
        <p:blipFill rotWithShape="1">
          <a:blip r:embed="rId2">
            <a:extLst>
              <a:ext uri="{28A0092B-C50C-407E-A947-70E740481C1C}">
                <a14:useLocalDpi xmlns:a14="http://schemas.microsoft.com/office/drawing/2010/main" val="0"/>
              </a:ext>
            </a:extLst>
          </a:blip>
          <a:srcRect t="29976"/>
          <a:stretch/>
        </p:blipFill>
        <p:spPr>
          <a:xfrm>
            <a:off x="9900202" y="210887"/>
            <a:ext cx="2054489" cy="1825625"/>
          </a:xfrm>
          <a:prstGeom prst="rect">
            <a:avLst/>
          </a:prstGeom>
        </p:spPr>
      </p:pic>
      <p:sp>
        <p:nvSpPr>
          <p:cNvPr id="12" name="Freeform: Shape 11">
            <a:extLst>
              <a:ext uri="{FF2B5EF4-FFF2-40B4-BE49-F238E27FC236}">
                <a16:creationId xmlns:a16="http://schemas.microsoft.com/office/drawing/2014/main" id="{40D36E5D-62A0-4618-ABFF-5AE0AC139A2D}"/>
              </a:ext>
            </a:extLst>
          </p:cNvPr>
          <p:cNvSpPr/>
          <p:nvPr/>
        </p:nvSpPr>
        <p:spPr>
          <a:xfrm>
            <a:off x="9900202" y="210887"/>
            <a:ext cx="2054489" cy="1825625"/>
          </a:xfrm>
          <a:custGeom>
            <a:avLst/>
            <a:gdLst>
              <a:gd name="connsiteX0" fmla="*/ 831871 w 2054489"/>
              <a:gd name="connsiteY0" fmla="*/ 1151167 h 1825625"/>
              <a:gd name="connsiteX1" fmla="*/ 831871 w 2054489"/>
              <a:gd name="connsiteY1" fmla="*/ 1452813 h 1825625"/>
              <a:gd name="connsiteX2" fmla="*/ 1326353 w 2054489"/>
              <a:gd name="connsiteY2" fmla="*/ 1452813 h 1825625"/>
              <a:gd name="connsiteX3" fmla="*/ 1326353 w 2054489"/>
              <a:gd name="connsiteY3" fmla="*/ 1151167 h 1825625"/>
              <a:gd name="connsiteX4" fmla="*/ 0 w 2054489"/>
              <a:gd name="connsiteY4" fmla="*/ 0 h 1825625"/>
              <a:gd name="connsiteX5" fmla="*/ 2054489 w 2054489"/>
              <a:gd name="connsiteY5" fmla="*/ 0 h 1825625"/>
              <a:gd name="connsiteX6" fmla="*/ 2054489 w 2054489"/>
              <a:gd name="connsiteY6" fmla="*/ 1825625 h 1825625"/>
              <a:gd name="connsiteX7" fmla="*/ 0 w 2054489"/>
              <a:gd name="connsiteY7" fmla="*/ 1825625 h 182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54489" h="1825625">
                <a:moveTo>
                  <a:pt x="831871" y="1151167"/>
                </a:moveTo>
                <a:lnTo>
                  <a:pt x="831871" y="1452813"/>
                </a:lnTo>
                <a:lnTo>
                  <a:pt x="1326353" y="1452813"/>
                </a:lnTo>
                <a:lnTo>
                  <a:pt x="1326353" y="1151167"/>
                </a:lnTo>
                <a:close/>
                <a:moveTo>
                  <a:pt x="0" y="0"/>
                </a:moveTo>
                <a:lnTo>
                  <a:pt x="2054489" y="0"/>
                </a:lnTo>
                <a:lnTo>
                  <a:pt x="2054489" y="1825625"/>
                </a:lnTo>
                <a:lnTo>
                  <a:pt x="0" y="1825625"/>
                </a:lnTo>
                <a:close/>
              </a:path>
            </a:pathLst>
          </a:custGeom>
          <a:solidFill>
            <a:srgbClr val="A5A5A5">
              <a:alpha val="67059"/>
            </a:srgbClr>
          </a:solidFill>
          <a:ln>
            <a:noFill/>
          </a:ln>
        </p:spPr>
        <p:style>
          <a:lnRef idx="0">
            <a:scrgbClr r="0" g="0" b="0"/>
          </a:lnRef>
          <a:fillRef idx="0">
            <a:scrgbClr r="0" g="0" b="0"/>
          </a:fillRef>
          <a:effectRef idx="0">
            <a:scrgbClr r="0" g="0" b="0"/>
          </a:effectRef>
          <a:fontRef idx="minor">
            <a:schemeClr val="lt1"/>
          </a:fontRef>
        </p:style>
        <p:txBody>
          <a:bodyPr wrap="square" rtlCol="0" anchor="ctr">
            <a:noAutofit/>
          </a:bodyPr>
          <a:lstStyle/>
          <a:p>
            <a:pPr algn="ctr"/>
            <a:endParaRPr lang="en-US"/>
          </a:p>
        </p:txBody>
      </p:sp>
      <p:sp>
        <p:nvSpPr>
          <p:cNvPr id="4" name="Slide Number Placeholder 3">
            <a:extLst>
              <a:ext uri="{FF2B5EF4-FFF2-40B4-BE49-F238E27FC236}">
                <a16:creationId xmlns:a16="http://schemas.microsoft.com/office/drawing/2014/main" id="{E52BBA59-92EC-410D-A64C-AC117C6C739E}"/>
              </a:ext>
            </a:extLst>
          </p:cNvPr>
          <p:cNvSpPr>
            <a:spLocks noGrp="1"/>
          </p:cNvSpPr>
          <p:nvPr>
            <p:ph type="sldNum" sz="quarter" idx="12"/>
          </p:nvPr>
        </p:nvSpPr>
        <p:spPr/>
        <p:txBody>
          <a:bodyPr/>
          <a:lstStyle/>
          <a:p>
            <a:fld id="{B71F4361-184A-4A08-BEA5-E95DD1806974}" type="slidenum">
              <a:rPr lang="en-US" smtClean="0"/>
              <a:t>48</a:t>
            </a:fld>
            <a:endParaRPr lang="en-US"/>
          </a:p>
        </p:txBody>
      </p:sp>
    </p:spTree>
    <p:extLst>
      <p:ext uri="{BB962C8B-B14F-4D97-AF65-F5344CB8AC3E}">
        <p14:creationId xmlns:p14="http://schemas.microsoft.com/office/powerpoint/2010/main" val="2266055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BC29D-A431-4FD3-B284-DEDEA84EF7E7}"/>
              </a:ext>
            </a:extLst>
          </p:cNvPr>
          <p:cNvSpPr>
            <a:spLocks noGrp="1"/>
          </p:cNvSpPr>
          <p:nvPr>
            <p:ph type="title"/>
          </p:nvPr>
        </p:nvSpPr>
        <p:spPr/>
        <p:txBody>
          <a:bodyPr/>
          <a:lstStyle/>
          <a:p>
            <a:r>
              <a:rPr lang="en-US" dirty="0"/>
              <a:t>What CAs Can Do</a:t>
            </a:r>
          </a:p>
        </p:txBody>
      </p:sp>
      <p:sp>
        <p:nvSpPr>
          <p:cNvPr id="4" name="Slide Number Placeholder 3">
            <a:extLst>
              <a:ext uri="{FF2B5EF4-FFF2-40B4-BE49-F238E27FC236}">
                <a16:creationId xmlns:a16="http://schemas.microsoft.com/office/drawing/2014/main" id="{263FDDD6-7204-4FD8-ACC3-71E1D2F78A41}"/>
              </a:ext>
            </a:extLst>
          </p:cNvPr>
          <p:cNvSpPr>
            <a:spLocks noGrp="1"/>
          </p:cNvSpPr>
          <p:nvPr>
            <p:ph type="sldNum" sz="quarter" idx="12"/>
          </p:nvPr>
        </p:nvSpPr>
        <p:spPr/>
        <p:txBody>
          <a:bodyPr/>
          <a:lstStyle/>
          <a:p>
            <a:fld id="{B71F4361-184A-4A08-BEA5-E95DD1806974}" type="slidenum">
              <a:rPr lang="en-US" smtClean="0"/>
              <a:t>49</a:t>
            </a:fld>
            <a:endParaRPr lang="en-US"/>
          </a:p>
        </p:txBody>
      </p:sp>
      <p:sp>
        <p:nvSpPr>
          <p:cNvPr id="71" name="Rectangle 70">
            <a:extLst>
              <a:ext uri="{FF2B5EF4-FFF2-40B4-BE49-F238E27FC236}">
                <a16:creationId xmlns:a16="http://schemas.microsoft.com/office/drawing/2014/main" id="{60A6A8E7-0911-4B65-B3B6-519B30BC0C3C}"/>
              </a:ext>
            </a:extLst>
          </p:cNvPr>
          <p:cNvSpPr/>
          <p:nvPr/>
        </p:nvSpPr>
        <p:spPr>
          <a:xfrm>
            <a:off x="838200" y="5826462"/>
            <a:ext cx="2103120" cy="20171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EC42C0AF-998C-48EC-9816-D16437A26E52}"/>
              </a:ext>
            </a:extLst>
          </p:cNvPr>
          <p:cNvSpPr/>
          <p:nvPr/>
        </p:nvSpPr>
        <p:spPr>
          <a:xfrm>
            <a:off x="1982788" y="4596139"/>
            <a:ext cx="683468" cy="68346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1E7FB15-5D65-46F8-8466-C9B0F3069279}"/>
              </a:ext>
            </a:extLst>
          </p:cNvPr>
          <p:cNvSpPr/>
          <p:nvPr/>
        </p:nvSpPr>
        <p:spPr>
          <a:xfrm>
            <a:off x="1846095" y="5282275"/>
            <a:ext cx="956856" cy="54677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16937DE-D279-41F8-81E2-6AED1A9F3DED}"/>
              </a:ext>
            </a:extLst>
          </p:cNvPr>
          <p:cNvSpPr/>
          <p:nvPr/>
        </p:nvSpPr>
        <p:spPr>
          <a:xfrm>
            <a:off x="1014077" y="5558333"/>
            <a:ext cx="410081" cy="27338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130" name="Group 129">
            <a:extLst>
              <a:ext uri="{FF2B5EF4-FFF2-40B4-BE49-F238E27FC236}">
                <a16:creationId xmlns:a16="http://schemas.microsoft.com/office/drawing/2014/main" id="{3FE9DBAA-6F99-4C55-BEC9-9DB861D4D5E2}"/>
              </a:ext>
            </a:extLst>
          </p:cNvPr>
          <p:cNvGrpSpPr/>
          <p:nvPr/>
        </p:nvGrpSpPr>
        <p:grpSpPr>
          <a:xfrm>
            <a:off x="2484120" y="2621620"/>
            <a:ext cx="457200" cy="457200"/>
            <a:chOff x="9005236" y="4328243"/>
            <a:chExt cx="457200" cy="457200"/>
          </a:xfrm>
        </p:grpSpPr>
        <p:sp>
          <p:nvSpPr>
            <p:cNvPr id="131" name="Oval 130">
              <a:extLst>
                <a:ext uri="{FF2B5EF4-FFF2-40B4-BE49-F238E27FC236}">
                  <a16:creationId xmlns:a16="http://schemas.microsoft.com/office/drawing/2014/main" id="{35347AA4-0A56-4236-80C0-878520857666}"/>
                </a:ext>
              </a:extLst>
            </p:cNvPr>
            <p:cNvSpPr/>
            <p:nvPr/>
          </p:nvSpPr>
          <p:spPr>
            <a:xfrm>
              <a:off x="9005236" y="43282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32" name="TextBox 131">
              <a:extLst>
                <a:ext uri="{FF2B5EF4-FFF2-40B4-BE49-F238E27FC236}">
                  <a16:creationId xmlns:a16="http://schemas.microsoft.com/office/drawing/2014/main" id="{B60B1F84-D88E-4E68-867D-83BD3CD1E51B}"/>
                </a:ext>
              </a:extLst>
            </p:cNvPr>
            <p:cNvSpPr txBox="1"/>
            <p:nvPr/>
          </p:nvSpPr>
          <p:spPr>
            <a:xfrm>
              <a:off x="9005236" y="4372177"/>
              <a:ext cx="457200" cy="369332"/>
            </a:xfrm>
            <a:prstGeom prst="rect">
              <a:avLst/>
            </a:prstGeom>
            <a:noFill/>
          </p:spPr>
          <p:txBody>
            <a:bodyPr wrap="square" rtlCol="0" anchor="ctr">
              <a:spAutoFit/>
            </a:bodyPr>
            <a:lstStyle/>
            <a:p>
              <a:pPr algn="ctr"/>
              <a:r>
                <a:rPr lang="en-US" dirty="0"/>
                <a:t>B1</a:t>
              </a:r>
            </a:p>
          </p:txBody>
        </p:sp>
      </p:grpSp>
      <p:grpSp>
        <p:nvGrpSpPr>
          <p:cNvPr id="133" name="Group 132">
            <a:extLst>
              <a:ext uri="{FF2B5EF4-FFF2-40B4-BE49-F238E27FC236}">
                <a16:creationId xmlns:a16="http://schemas.microsoft.com/office/drawing/2014/main" id="{9B96A445-DB4C-43BF-9A64-E72087D32581}"/>
              </a:ext>
            </a:extLst>
          </p:cNvPr>
          <p:cNvGrpSpPr/>
          <p:nvPr/>
        </p:nvGrpSpPr>
        <p:grpSpPr>
          <a:xfrm>
            <a:off x="1661160" y="2621620"/>
            <a:ext cx="457200" cy="457200"/>
            <a:chOff x="8319436" y="4790245"/>
            <a:chExt cx="457200" cy="457200"/>
          </a:xfrm>
        </p:grpSpPr>
        <p:sp>
          <p:nvSpPr>
            <p:cNvPr id="134" name="Oval 133">
              <a:extLst>
                <a:ext uri="{FF2B5EF4-FFF2-40B4-BE49-F238E27FC236}">
                  <a16:creationId xmlns:a16="http://schemas.microsoft.com/office/drawing/2014/main" id="{D9525FA1-BCF6-4E20-8200-9841644D5E5F}"/>
                </a:ext>
              </a:extLst>
            </p:cNvPr>
            <p:cNvSpPr/>
            <p:nvPr/>
          </p:nvSpPr>
          <p:spPr>
            <a:xfrm>
              <a:off x="8319436" y="4790245"/>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35" name="TextBox 134">
              <a:extLst>
                <a:ext uri="{FF2B5EF4-FFF2-40B4-BE49-F238E27FC236}">
                  <a16:creationId xmlns:a16="http://schemas.microsoft.com/office/drawing/2014/main" id="{FC63CAA5-D1C4-452F-975E-E2228FF04ECD}"/>
                </a:ext>
              </a:extLst>
            </p:cNvPr>
            <p:cNvSpPr txBox="1"/>
            <p:nvPr/>
          </p:nvSpPr>
          <p:spPr>
            <a:xfrm>
              <a:off x="8319436" y="4834179"/>
              <a:ext cx="457200" cy="369332"/>
            </a:xfrm>
            <a:prstGeom prst="rect">
              <a:avLst/>
            </a:prstGeom>
            <a:noFill/>
          </p:spPr>
          <p:txBody>
            <a:bodyPr wrap="square" rtlCol="0" anchor="ctr">
              <a:spAutoFit/>
            </a:bodyPr>
            <a:lstStyle/>
            <a:p>
              <a:pPr algn="ctr"/>
              <a:r>
                <a:rPr lang="en-US" dirty="0"/>
                <a:t>B2</a:t>
              </a:r>
            </a:p>
          </p:txBody>
        </p:sp>
      </p:grpSp>
      <p:grpSp>
        <p:nvGrpSpPr>
          <p:cNvPr id="136" name="Group 135">
            <a:extLst>
              <a:ext uri="{FF2B5EF4-FFF2-40B4-BE49-F238E27FC236}">
                <a16:creationId xmlns:a16="http://schemas.microsoft.com/office/drawing/2014/main" id="{B0564ED6-8E1D-4F3C-882B-C2F6AF1C85C9}"/>
              </a:ext>
            </a:extLst>
          </p:cNvPr>
          <p:cNvGrpSpPr/>
          <p:nvPr/>
        </p:nvGrpSpPr>
        <p:grpSpPr>
          <a:xfrm>
            <a:off x="2484120" y="3353140"/>
            <a:ext cx="457200" cy="457200"/>
            <a:chOff x="9691036" y="4785443"/>
            <a:chExt cx="457200" cy="457200"/>
          </a:xfrm>
        </p:grpSpPr>
        <p:sp>
          <p:nvSpPr>
            <p:cNvPr id="137" name="Oval 136">
              <a:extLst>
                <a:ext uri="{FF2B5EF4-FFF2-40B4-BE49-F238E27FC236}">
                  <a16:creationId xmlns:a16="http://schemas.microsoft.com/office/drawing/2014/main" id="{7C00130E-8A1A-4CD1-AE1C-43A6005B886A}"/>
                </a:ext>
              </a:extLst>
            </p:cNvPr>
            <p:cNvSpPr/>
            <p:nvPr/>
          </p:nvSpPr>
          <p:spPr>
            <a:xfrm>
              <a:off x="9691036" y="47854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38" name="TextBox 137">
              <a:extLst>
                <a:ext uri="{FF2B5EF4-FFF2-40B4-BE49-F238E27FC236}">
                  <a16:creationId xmlns:a16="http://schemas.microsoft.com/office/drawing/2014/main" id="{F5F99B4B-8173-410B-8054-F1233B8D7C2E}"/>
                </a:ext>
              </a:extLst>
            </p:cNvPr>
            <p:cNvSpPr txBox="1"/>
            <p:nvPr/>
          </p:nvSpPr>
          <p:spPr>
            <a:xfrm>
              <a:off x="9691036" y="4829377"/>
              <a:ext cx="457200" cy="369332"/>
            </a:xfrm>
            <a:prstGeom prst="rect">
              <a:avLst/>
            </a:prstGeom>
            <a:noFill/>
          </p:spPr>
          <p:txBody>
            <a:bodyPr wrap="square" rtlCol="0" anchor="ctr">
              <a:normAutofit fontScale="85000" lnSpcReduction="10000"/>
            </a:bodyPr>
            <a:lstStyle/>
            <a:p>
              <a:pPr algn="ctr"/>
              <a:r>
                <a:rPr lang="en-US" dirty="0"/>
                <a:t>“B”</a:t>
              </a:r>
            </a:p>
          </p:txBody>
        </p:sp>
      </p:grpSp>
      <p:grpSp>
        <p:nvGrpSpPr>
          <p:cNvPr id="139" name="Group 138">
            <a:extLst>
              <a:ext uri="{FF2B5EF4-FFF2-40B4-BE49-F238E27FC236}">
                <a16:creationId xmlns:a16="http://schemas.microsoft.com/office/drawing/2014/main" id="{33977D34-A008-4CDC-806C-181635D9136E}"/>
              </a:ext>
            </a:extLst>
          </p:cNvPr>
          <p:cNvGrpSpPr/>
          <p:nvPr/>
        </p:nvGrpSpPr>
        <p:grpSpPr>
          <a:xfrm>
            <a:off x="838200" y="2621620"/>
            <a:ext cx="457200" cy="457200"/>
            <a:chOff x="7823767" y="5242643"/>
            <a:chExt cx="457200" cy="457200"/>
          </a:xfrm>
        </p:grpSpPr>
        <p:sp>
          <p:nvSpPr>
            <p:cNvPr id="140" name="Oval 139">
              <a:extLst>
                <a:ext uri="{FF2B5EF4-FFF2-40B4-BE49-F238E27FC236}">
                  <a16:creationId xmlns:a16="http://schemas.microsoft.com/office/drawing/2014/main" id="{9019762D-8823-49D8-9CB2-BC950B656D24}"/>
                </a:ext>
              </a:extLst>
            </p:cNvPr>
            <p:cNvSpPr/>
            <p:nvPr/>
          </p:nvSpPr>
          <p:spPr>
            <a:xfrm>
              <a:off x="7823767" y="52426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41" name="TextBox 140">
              <a:extLst>
                <a:ext uri="{FF2B5EF4-FFF2-40B4-BE49-F238E27FC236}">
                  <a16:creationId xmlns:a16="http://schemas.microsoft.com/office/drawing/2014/main" id="{D1DC44B3-21B1-4269-882C-8B65EA1C7D22}"/>
                </a:ext>
              </a:extLst>
            </p:cNvPr>
            <p:cNvSpPr txBox="1"/>
            <p:nvPr/>
          </p:nvSpPr>
          <p:spPr>
            <a:xfrm>
              <a:off x="7823767" y="5286577"/>
              <a:ext cx="457200" cy="369332"/>
            </a:xfrm>
            <a:prstGeom prst="rect">
              <a:avLst/>
            </a:prstGeom>
            <a:noFill/>
          </p:spPr>
          <p:txBody>
            <a:bodyPr wrap="square" rtlCol="0" anchor="ctr">
              <a:spAutoFit/>
            </a:bodyPr>
            <a:lstStyle/>
            <a:p>
              <a:pPr algn="ctr"/>
              <a:r>
                <a:rPr lang="en-US" dirty="0"/>
                <a:t>B3</a:t>
              </a:r>
            </a:p>
          </p:txBody>
        </p:sp>
      </p:grpSp>
      <p:grpSp>
        <p:nvGrpSpPr>
          <p:cNvPr id="142" name="Group 141">
            <a:extLst>
              <a:ext uri="{FF2B5EF4-FFF2-40B4-BE49-F238E27FC236}">
                <a16:creationId xmlns:a16="http://schemas.microsoft.com/office/drawing/2014/main" id="{38C75707-892D-4D63-9062-84C226E0E206}"/>
              </a:ext>
            </a:extLst>
          </p:cNvPr>
          <p:cNvGrpSpPr/>
          <p:nvPr/>
        </p:nvGrpSpPr>
        <p:grpSpPr>
          <a:xfrm>
            <a:off x="1661160" y="3353140"/>
            <a:ext cx="457200" cy="457200"/>
            <a:chOff x="8776636" y="5242643"/>
            <a:chExt cx="457200" cy="457200"/>
          </a:xfrm>
        </p:grpSpPr>
        <p:sp>
          <p:nvSpPr>
            <p:cNvPr id="143" name="Oval 142">
              <a:extLst>
                <a:ext uri="{FF2B5EF4-FFF2-40B4-BE49-F238E27FC236}">
                  <a16:creationId xmlns:a16="http://schemas.microsoft.com/office/drawing/2014/main" id="{EF10F973-6DBC-4160-8972-82E32D906782}"/>
                </a:ext>
              </a:extLst>
            </p:cNvPr>
            <p:cNvSpPr/>
            <p:nvPr/>
          </p:nvSpPr>
          <p:spPr>
            <a:xfrm>
              <a:off x="8776636" y="52426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44" name="TextBox 143">
              <a:extLst>
                <a:ext uri="{FF2B5EF4-FFF2-40B4-BE49-F238E27FC236}">
                  <a16:creationId xmlns:a16="http://schemas.microsoft.com/office/drawing/2014/main" id="{3EA3C8E8-E3B2-4B24-8D34-F324E31AD046}"/>
                </a:ext>
              </a:extLst>
            </p:cNvPr>
            <p:cNvSpPr txBox="1"/>
            <p:nvPr/>
          </p:nvSpPr>
          <p:spPr>
            <a:xfrm>
              <a:off x="8776636" y="5286577"/>
              <a:ext cx="457200" cy="369332"/>
            </a:xfrm>
            <a:prstGeom prst="rect">
              <a:avLst/>
            </a:prstGeom>
            <a:noFill/>
          </p:spPr>
          <p:txBody>
            <a:bodyPr wrap="square" rtlCol="0" anchor="ctr">
              <a:normAutofit fontScale="77500" lnSpcReduction="20000"/>
            </a:bodyPr>
            <a:lstStyle/>
            <a:p>
              <a:pPr algn="ctr"/>
              <a:r>
                <a:rPr lang="en-US" dirty="0"/>
                <a:t>“O”</a:t>
              </a:r>
            </a:p>
          </p:txBody>
        </p:sp>
      </p:grpSp>
      <p:grpSp>
        <p:nvGrpSpPr>
          <p:cNvPr id="145" name="Group 144">
            <a:extLst>
              <a:ext uri="{FF2B5EF4-FFF2-40B4-BE49-F238E27FC236}">
                <a16:creationId xmlns:a16="http://schemas.microsoft.com/office/drawing/2014/main" id="{34265F7B-0546-4079-B100-8752C1F6B8DC}"/>
              </a:ext>
            </a:extLst>
          </p:cNvPr>
          <p:cNvGrpSpPr/>
          <p:nvPr/>
        </p:nvGrpSpPr>
        <p:grpSpPr>
          <a:xfrm>
            <a:off x="838200" y="3353140"/>
            <a:ext cx="457200" cy="457200"/>
            <a:chOff x="7366567" y="5743777"/>
            <a:chExt cx="457200" cy="457200"/>
          </a:xfrm>
        </p:grpSpPr>
        <p:sp>
          <p:nvSpPr>
            <p:cNvPr id="146" name="Oval 145">
              <a:extLst>
                <a:ext uri="{FF2B5EF4-FFF2-40B4-BE49-F238E27FC236}">
                  <a16:creationId xmlns:a16="http://schemas.microsoft.com/office/drawing/2014/main" id="{02CB455E-0D0D-4D91-AC8A-E6F142AA2ECC}"/>
                </a:ext>
              </a:extLst>
            </p:cNvPr>
            <p:cNvSpPr/>
            <p:nvPr/>
          </p:nvSpPr>
          <p:spPr>
            <a:xfrm>
              <a:off x="7366567" y="574377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47" name="TextBox 146">
              <a:extLst>
                <a:ext uri="{FF2B5EF4-FFF2-40B4-BE49-F238E27FC236}">
                  <a16:creationId xmlns:a16="http://schemas.microsoft.com/office/drawing/2014/main" id="{96659161-9C95-44F7-B778-DE47C5FF2A9D}"/>
                </a:ext>
              </a:extLst>
            </p:cNvPr>
            <p:cNvSpPr txBox="1"/>
            <p:nvPr/>
          </p:nvSpPr>
          <p:spPr>
            <a:xfrm>
              <a:off x="7366567" y="5787711"/>
              <a:ext cx="457200" cy="369332"/>
            </a:xfrm>
            <a:prstGeom prst="rect">
              <a:avLst/>
            </a:prstGeom>
            <a:noFill/>
          </p:spPr>
          <p:txBody>
            <a:bodyPr wrap="square" rtlCol="0" anchor="ctr">
              <a:normAutofit fontScale="77500" lnSpcReduction="20000"/>
            </a:bodyPr>
            <a:lstStyle/>
            <a:p>
              <a:pPr algn="ctr"/>
              <a:r>
                <a:rPr lang="en-US" dirty="0"/>
                <a:t>“G”</a:t>
              </a:r>
            </a:p>
          </p:txBody>
        </p:sp>
      </p:grpSp>
      <p:grpSp>
        <p:nvGrpSpPr>
          <p:cNvPr id="148" name="Group 147">
            <a:extLst>
              <a:ext uri="{FF2B5EF4-FFF2-40B4-BE49-F238E27FC236}">
                <a16:creationId xmlns:a16="http://schemas.microsoft.com/office/drawing/2014/main" id="{0152E1D9-6086-40D4-BD52-F06DDC8ECDAF}"/>
              </a:ext>
            </a:extLst>
          </p:cNvPr>
          <p:cNvGrpSpPr/>
          <p:nvPr/>
        </p:nvGrpSpPr>
        <p:grpSpPr>
          <a:xfrm>
            <a:off x="1661160" y="1828800"/>
            <a:ext cx="457200" cy="457200"/>
            <a:chOff x="9691036" y="4785443"/>
            <a:chExt cx="457200" cy="457200"/>
          </a:xfrm>
        </p:grpSpPr>
        <p:sp>
          <p:nvSpPr>
            <p:cNvPr id="149" name="Oval 148">
              <a:extLst>
                <a:ext uri="{FF2B5EF4-FFF2-40B4-BE49-F238E27FC236}">
                  <a16:creationId xmlns:a16="http://schemas.microsoft.com/office/drawing/2014/main" id="{6DE75317-89C3-416D-9763-E185DEAD3D52}"/>
                </a:ext>
              </a:extLst>
            </p:cNvPr>
            <p:cNvSpPr/>
            <p:nvPr/>
          </p:nvSpPr>
          <p:spPr>
            <a:xfrm>
              <a:off x="9691036" y="47854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50" name="TextBox 149">
              <a:extLst>
                <a:ext uri="{FF2B5EF4-FFF2-40B4-BE49-F238E27FC236}">
                  <a16:creationId xmlns:a16="http://schemas.microsoft.com/office/drawing/2014/main" id="{82E050DD-38CC-4EE1-8604-04C5707B9C7A}"/>
                </a:ext>
              </a:extLst>
            </p:cNvPr>
            <p:cNvSpPr txBox="1"/>
            <p:nvPr/>
          </p:nvSpPr>
          <p:spPr>
            <a:xfrm>
              <a:off x="9691036" y="4829377"/>
              <a:ext cx="457200" cy="369332"/>
            </a:xfrm>
            <a:prstGeom prst="rect">
              <a:avLst/>
            </a:prstGeom>
            <a:noFill/>
          </p:spPr>
          <p:txBody>
            <a:bodyPr wrap="square" rtlCol="0" anchor="ctr">
              <a:spAutoFit/>
            </a:bodyPr>
            <a:lstStyle/>
            <a:p>
              <a:pPr algn="ctr"/>
              <a:r>
                <a:rPr lang="en-US" dirty="0"/>
                <a:t>T1</a:t>
              </a:r>
            </a:p>
          </p:txBody>
        </p:sp>
      </p:grpSp>
      <p:cxnSp>
        <p:nvCxnSpPr>
          <p:cNvPr id="151" name="Connector: Elbow 150">
            <a:extLst>
              <a:ext uri="{FF2B5EF4-FFF2-40B4-BE49-F238E27FC236}">
                <a16:creationId xmlns:a16="http://schemas.microsoft.com/office/drawing/2014/main" id="{DF0DFF03-C7F2-4D9D-8BAF-2F3C75FDE4B5}"/>
              </a:ext>
            </a:extLst>
          </p:cNvPr>
          <p:cNvCxnSpPr>
            <a:stCxn id="150" idx="1"/>
            <a:endCxn id="140" idx="0"/>
          </p:cNvCxnSpPr>
          <p:nvPr/>
        </p:nvCxnSpPr>
        <p:spPr>
          <a:xfrm rot="10800000" flipV="1">
            <a:off x="1066800" y="2057400"/>
            <a:ext cx="594360" cy="564220"/>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52" name="Connector: Elbow 151">
            <a:extLst>
              <a:ext uri="{FF2B5EF4-FFF2-40B4-BE49-F238E27FC236}">
                <a16:creationId xmlns:a16="http://schemas.microsoft.com/office/drawing/2014/main" id="{1C1383E9-336B-4213-8E53-BA4499168940}"/>
              </a:ext>
            </a:extLst>
          </p:cNvPr>
          <p:cNvCxnSpPr>
            <a:stCxn id="150" idx="3"/>
            <a:endCxn id="131" idx="0"/>
          </p:cNvCxnSpPr>
          <p:nvPr/>
        </p:nvCxnSpPr>
        <p:spPr>
          <a:xfrm>
            <a:off x="2118360" y="2057400"/>
            <a:ext cx="594360" cy="564220"/>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53" name="Straight Arrow Connector 152">
            <a:extLst>
              <a:ext uri="{FF2B5EF4-FFF2-40B4-BE49-F238E27FC236}">
                <a16:creationId xmlns:a16="http://schemas.microsoft.com/office/drawing/2014/main" id="{8B6C47BB-4DB8-400A-8C62-E3CA6A858574}"/>
              </a:ext>
            </a:extLst>
          </p:cNvPr>
          <p:cNvCxnSpPr>
            <a:stCxn id="131" idx="2"/>
            <a:endCxn id="135" idx="3"/>
          </p:cNvCxnSpPr>
          <p:nvPr/>
        </p:nvCxnSpPr>
        <p:spPr>
          <a:xfrm flipH="1">
            <a:off x="2118360" y="2850220"/>
            <a:ext cx="36576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54" name="Straight Arrow Connector 153">
            <a:extLst>
              <a:ext uri="{FF2B5EF4-FFF2-40B4-BE49-F238E27FC236}">
                <a16:creationId xmlns:a16="http://schemas.microsoft.com/office/drawing/2014/main" id="{84E5A0A7-CACD-45FF-B294-88B8CFB46E2E}"/>
              </a:ext>
            </a:extLst>
          </p:cNvPr>
          <p:cNvCxnSpPr>
            <a:stCxn id="140" idx="4"/>
            <a:endCxn id="146" idx="0"/>
          </p:cNvCxnSpPr>
          <p:nvPr/>
        </p:nvCxnSpPr>
        <p:spPr>
          <a:xfrm>
            <a:off x="1066800" y="3078820"/>
            <a:ext cx="0"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5" name="Straight Arrow Connector 154">
            <a:extLst>
              <a:ext uri="{FF2B5EF4-FFF2-40B4-BE49-F238E27FC236}">
                <a16:creationId xmlns:a16="http://schemas.microsoft.com/office/drawing/2014/main" id="{08718A99-BFF7-471E-BF24-E7DE12D73492}"/>
              </a:ext>
            </a:extLst>
          </p:cNvPr>
          <p:cNvCxnSpPr>
            <a:stCxn id="134" idx="4"/>
            <a:endCxn id="143" idx="0"/>
          </p:cNvCxnSpPr>
          <p:nvPr/>
        </p:nvCxnSpPr>
        <p:spPr>
          <a:xfrm>
            <a:off x="1889760" y="3078820"/>
            <a:ext cx="0"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6" name="Straight Arrow Connector 155">
            <a:extLst>
              <a:ext uri="{FF2B5EF4-FFF2-40B4-BE49-F238E27FC236}">
                <a16:creationId xmlns:a16="http://schemas.microsoft.com/office/drawing/2014/main" id="{4F26D6DE-4C7C-43C0-882F-5E43A58E92AA}"/>
              </a:ext>
            </a:extLst>
          </p:cNvPr>
          <p:cNvCxnSpPr>
            <a:stCxn id="131" idx="4"/>
            <a:endCxn id="137" idx="0"/>
          </p:cNvCxnSpPr>
          <p:nvPr/>
        </p:nvCxnSpPr>
        <p:spPr>
          <a:xfrm>
            <a:off x="2712720" y="3078820"/>
            <a:ext cx="0"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8" name="Connector: Curved 157">
            <a:extLst>
              <a:ext uri="{FF2B5EF4-FFF2-40B4-BE49-F238E27FC236}">
                <a16:creationId xmlns:a16="http://schemas.microsoft.com/office/drawing/2014/main" id="{386E2973-A86A-4CA6-991F-BA639CFA5B8D}"/>
              </a:ext>
            </a:extLst>
          </p:cNvPr>
          <p:cNvCxnSpPr>
            <a:stCxn id="141" idx="1"/>
            <a:endCxn id="74" idx="1"/>
          </p:cNvCxnSpPr>
          <p:nvPr/>
        </p:nvCxnSpPr>
        <p:spPr>
          <a:xfrm rot="10800000" flipH="1" flipV="1">
            <a:off x="838199" y="2850219"/>
            <a:ext cx="175877" cy="2844807"/>
          </a:xfrm>
          <a:prstGeom prst="curvedConnector3">
            <a:avLst>
              <a:gd name="adj1" fmla="val -129977"/>
            </a:avLst>
          </a:prstGeom>
          <a:ln>
            <a:tailEnd type="triangle"/>
          </a:ln>
        </p:spPr>
        <p:style>
          <a:lnRef idx="3">
            <a:schemeClr val="dk1"/>
          </a:lnRef>
          <a:fillRef idx="0">
            <a:schemeClr val="dk1"/>
          </a:fillRef>
          <a:effectRef idx="2">
            <a:schemeClr val="dk1"/>
          </a:effectRef>
          <a:fontRef idx="minor">
            <a:schemeClr val="tx1"/>
          </a:fontRef>
        </p:style>
      </p:cxnSp>
      <p:cxnSp>
        <p:nvCxnSpPr>
          <p:cNvPr id="160" name="Connector: Curved 159">
            <a:extLst>
              <a:ext uri="{FF2B5EF4-FFF2-40B4-BE49-F238E27FC236}">
                <a16:creationId xmlns:a16="http://schemas.microsoft.com/office/drawing/2014/main" id="{4BB40913-2133-4155-A8D3-C48D48675124}"/>
              </a:ext>
            </a:extLst>
          </p:cNvPr>
          <p:cNvCxnSpPr>
            <a:cxnSpLocks/>
            <a:stCxn id="135" idx="1"/>
            <a:endCxn id="72" idx="1"/>
          </p:cNvCxnSpPr>
          <p:nvPr/>
        </p:nvCxnSpPr>
        <p:spPr>
          <a:xfrm rot="10800000" flipH="1" flipV="1">
            <a:off x="1661160" y="2850219"/>
            <a:ext cx="321628" cy="2087653"/>
          </a:xfrm>
          <a:prstGeom prst="curvedConnector3">
            <a:avLst>
              <a:gd name="adj1" fmla="val -71076"/>
            </a:avLst>
          </a:prstGeom>
          <a:ln>
            <a:tailEnd type="triangle"/>
          </a:ln>
        </p:spPr>
        <p:style>
          <a:lnRef idx="3">
            <a:schemeClr val="dk1"/>
          </a:lnRef>
          <a:fillRef idx="0">
            <a:schemeClr val="dk1"/>
          </a:fillRef>
          <a:effectRef idx="2">
            <a:schemeClr val="dk1"/>
          </a:effectRef>
          <a:fontRef idx="minor">
            <a:schemeClr val="tx1"/>
          </a:fontRef>
        </p:style>
      </p:cxnSp>
      <p:cxnSp>
        <p:nvCxnSpPr>
          <p:cNvPr id="162" name="Connector: Curved 161">
            <a:extLst>
              <a:ext uri="{FF2B5EF4-FFF2-40B4-BE49-F238E27FC236}">
                <a16:creationId xmlns:a16="http://schemas.microsoft.com/office/drawing/2014/main" id="{3A1FA801-FBB8-4096-9B63-5C160C6A1D65}"/>
              </a:ext>
            </a:extLst>
          </p:cNvPr>
          <p:cNvCxnSpPr>
            <a:cxnSpLocks/>
            <a:stCxn id="132" idx="3"/>
            <a:endCxn id="73" idx="3"/>
          </p:cNvCxnSpPr>
          <p:nvPr/>
        </p:nvCxnSpPr>
        <p:spPr>
          <a:xfrm flipH="1">
            <a:off x="2802951" y="2850220"/>
            <a:ext cx="138369" cy="2705442"/>
          </a:xfrm>
          <a:prstGeom prst="curvedConnector3">
            <a:avLst>
              <a:gd name="adj1" fmla="val -165210"/>
            </a:avLst>
          </a:prstGeom>
          <a:ln>
            <a:tailEnd type="triangle"/>
          </a:ln>
        </p:spPr>
        <p:style>
          <a:lnRef idx="3">
            <a:schemeClr val="dk1"/>
          </a:lnRef>
          <a:fillRef idx="0">
            <a:schemeClr val="dk1"/>
          </a:fillRef>
          <a:effectRef idx="2">
            <a:schemeClr val="dk1"/>
          </a:effectRef>
          <a:fontRef idx="minor">
            <a:schemeClr val="tx1"/>
          </a:fontRef>
        </p:style>
      </p:cxnSp>
      <p:pic>
        <p:nvPicPr>
          <p:cNvPr id="190" name="Graphic 189" descr="Tic Tac Toe with solid fill">
            <a:extLst>
              <a:ext uri="{FF2B5EF4-FFF2-40B4-BE49-F238E27FC236}">
                <a16:creationId xmlns:a16="http://schemas.microsoft.com/office/drawing/2014/main" id="{F2C80801-9C2F-4662-8073-46DA59073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43162" y="1379272"/>
            <a:ext cx="1862669" cy="1862669"/>
          </a:xfrm>
          <a:prstGeom prst="rect">
            <a:avLst/>
          </a:prstGeom>
        </p:spPr>
      </p:pic>
      <p:pic>
        <p:nvPicPr>
          <p:cNvPr id="191" name="Graphic 190" descr="Artificial Intelligence with solid fill">
            <a:extLst>
              <a:ext uri="{FF2B5EF4-FFF2-40B4-BE49-F238E27FC236}">
                <a16:creationId xmlns:a16="http://schemas.microsoft.com/office/drawing/2014/main" id="{0FAFF14E-D985-4DA8-8144-F49DAB350E2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3162" y="5441950"/>
            <a:ext cx="914400" cy="914400"/>
          </a:xfrm>
          <a:prstGeom prst="rect">
            <a:avLst/>
          </a:prstGeom>
        </p:spPr>
      </p:pic>
      <p:sp>
        <p:nvSpPr>
          <p:cNvPr id="192" name="Thought Bubble: Cloud 191">
            <a:extLst>
              <a:ext uri="{FF2B5EF4-FFF2-40B4-BE49-F238E27FC236}">
                <a16:creationId xmlns:a16="http://schemas.microsoft.com/office/drawing/2014/main" id="{04C0FB04-71FC-4C32-AE5A-6F27C4D5202B}"/>
              </a:ext>
            </a:extLst>
          </p:cNvPr>
          <p:cNvSpPr/>
          <p:nvPr/>
        </p:nvSpPr>
        <p:spPr>
          <a:xfrm>
            <a:off x="3771662" y="3187699"/>
            <a:ext cx="2823634" cy="2218267"/>
          </a:xfrm>
          <a:prstGeom prst="cloudCallout">
            <a:avLst>
              <a:gd name="adj1" fmla="val -16652"/>
              <a:gd name="adj2" fmla="val 5383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193" name="Group 192">
            <a:extLst>
              <a:ext uri="{FF2B5EF4-FFF2-40B4-BE49-F238E27FC236}">
                <a16:creationId xmlns:a16="http://schemas.microsoft.com/office/drawing/2014/main" id="{C369C7F0-5695-4145-8B70-69E140B0291A}"/>
              </a:ext>
            </a:extLst>
          </p:cNvPr>
          <p:cNvGrpSpPr/>
          <p:nvPr/>
        </p:nvGrpSpPr>
        <p:grpSpPr>
          <a:xfrm>
            <a:off x="4995494" y="3393926"/>
            <a:ext cx="499533" cy="499533"/>
            <a:chOff x="1752600" y="3512067"/>
            <a:chExt cx="457200" cy="457200"/>
          </a:xfrm>
        </p:grpSpPr>
        <p:sp>
          <p:nvSpPr>
            <p:cNvPr id="194" name="Oval 193">
              <a:extLst>
                <a:ext uri="{FF2B5EF4-FFF2-40B4-BE49-F238E27FC236}">
                  <a16:creationId xmlns:a16="http://schemas.microsoft.com/office/drawing/2014/main" id="{34225AFD-E37E-496F-964E-C1FCEB26B175}"/>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95" name="TextBox 194">
              <a:extLst>
                <a:ext uri="{FF2B5EF4-FFF2-40B4-BE49-F238E27FC236}">
                  <a16:creationId xmlns:a16="http://schemas.microsoft.com/office/drawing/2014/main" id="{B938FCDF-049B-4F82-94BA-879C5C97EE76}"/>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B1</a:t>
              </a:r>
            </a:p>
          </p:txBody>
        </p:sp>
      </p:grpSp>
      <p:grpSp>
        <p:nvGrpSpPr>
          <p:cNvPr id="196" name="Group 195">
            <a:extLst>
              <a:ext uri="{FF2B5EF4-FFF2-40B4-BE49-F238E27FC236}">
                <a16:creationId xmlns:a16="http://schemas.microsoft.com/office/drawing/2014/main" id="{F1259E06-12C8-4C19-AF52-E73D07FCE71B}"/>
              </a:ext>
            </a:extLst>
          </p:cNvPr>
          <p:cNvGrpSpPr/>
          <p:nvPr/>
        </p:nvGrpSpPr>
        <p:grpSpPr>
          <a:xfrm>
            <a:off x="4184531" y="3885645"/>
            <a:ext cx="499533" cy="499533"/>
            <a:chOff x="1752600" y="3512067"/>
            <a:chExt cx="457200" cy="457200"/>
          </a:xfrm>
        </p:grpSpPr>
        <p:sp>
          <p:nvSpPr>
            <p:cNvPr id="197" name="Oval 196">
              <a:extLst>
                <a:ext uri="{FF2B5EF4-FFF2-40B4-BE49-F238E27FC236}">
                  <a16:creationId xmlns:a16="http://schemas.microsoft.com/office/drawing/2014/main" id="{7D44C733-52B6-46DB-8C2A-B294ED349595}"/>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98" name="TextBox 197">
              <a:extLst>
                <a:ext uri="{FF2B5EF4-FFF2-40B4-BE49-F238E27FC236}">
                  <a16:creationId xmlns:a16="http://schemas.microsoft.com/office/drawing/2014/main" id="{C60D8A40-A479-470E-A959-6A609053E2C6}"/>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0,1</a:t>
              </a:r>
            </a:p>
          </p:txBody>
        </p:sp>
      </p:grpSp>
      <p:grpSp>
        <p:nvGrpSpPr>
          <p:cNvPr id="199" name="Group 198">
            <a:extLst>
              <a:ext uri="{FF2B5EF4-FFF2-40B4-BE49-F238E27FC236}">
                <a16:creationId xmlns:a16="http://schemas.microsoft.com/office/drawing/2014/main" id="{110502C4-0676-4D06-A0C9-C1E31A3C823F}"/>
              </a:ext>
            </a:extLst>
          </p:cNvPr>
          <p:cNvGrpSpPr/>
          <p:nvPr/>
        </p:nvGrpSpPr>
        <p:grpSpPr>
          <a:xfrm>
            <a:off x="4727355" y="3889554"/>
            <a:ext cx="499533" cy="499533"/>
            <a:chOff x="1752600" y="3512067"/>
            <a:chExt cx="457200" cy="457200"/>
          </a:xfrm>
        </p:grpSpPr>
        <p:sp>
          <p:nvSpPr>
            <p:cNvPr id="200" name="Oval 199">
              <a:extLst>
                <a:ext uri="{FF2B5EF4-FFF2-40B4-BE49-F238E27FC236}">
                  <a16:creationId xmlns:a16="http://schemas.microsoft.com/office/drawing/2014/main" id="{6619A921-E899-4D76-9C4E-9B222E0295EC}"/>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01" name="TextBox 200">
              <a:extLst>
                <a:ext uri="{FF2B5EF4-FFF2-40B4-BE49-F238E27FC236}">
                  <a16:creationId xmlns:a16="http://schemas.microsoft.com/office/drawing/2014/main" id="{BF0233B5-24AE-4058-9828-05308D258373}"/>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1,0</a:t>
              </a:r>
            </a:p>
          </p:txBody>
        </p:sp>
      </p:grpSp>
      <p:grpSp>
        <p:nvGrpSpPr>
          <p:cNvPr id="202" name="Group 201">
            <a:extLst>
              <a:ext uri="{FF2B5EF4-FFF2-40B4-BE49-F238E27FC236}">
                <a16:creationId xmlns:a16="http://schemas.microsoft.com/office/drawing/2014/main" id="{58DE432D-E326-498F-9EB7-EBA14FE85130}"/>
              </a:ext>
            </a:extLst>
          </p:cNvPr>
          <p:cNvGrpSpPr/>
          <p:nvPr/>
        </p:nvGrpSpPr>
        <p:grpSpPr>
          <a:xfrm>
            <a:off x="5269623" y="3887721"/>
            <a:ext cx="499533" cy="499533"/>
            <a:chOff x="1752600" y="3512067"/>
            <a:chExt cx="457200" cy="457200"/>
          </a:xfrm>
        </p:grpSpPr>
        <p:sp>
          <p:nvSpPr>
            <p:cNvPr id="203" name="Oval 202">
              <a:extLst>
                <a:ext uri="{FF2B5EF4-FFF2-40B4-BE49-F238E27FC236}">
                  <a16:creationId xmlns:a16="http://schemas.microsoft.com/office/drawing/2014/main" id="{980155D8-2DF0-46C8-BA93-A5A0B1751C17}"/>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04" name="TextBox 203">
              <a:extLst>
                <a:ext uri="{FF2B5EF4-FFF2-40B4-BE49-F238E27FC236}">
                  <a16:creationId xmlns:a16="http://schemas.microsoft.com/office/drawing/2014/main" id="{22A37D72-D7A1-4455-89B1-483EEC6C2137}"/>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1,2</a:t>
              </a:r>
            </a:p>
          </p:txBody>
        </p:sp>
      </p:grpSp>
      <p:grpSp>
        <p:nvGrpSpPr>
          <p:cNvPr id="205" name="Group 204">
            <a:extLst>
              <a:ext uri="{FF2B5EF4-FFF2-40B4-BE49-F238E27FC236}">
                <a16:creationId xmlns:a16="http://schemas.microsoft.com/office/drawing/2014/main" id="{1F0AF28E-D7ED-4377-B3FE-FC02F7850AA6}"/>
              </a:ext>
            </a:extLst>
          </p:cNvPr>
          <p:cNvGrpSpPr/>
          <p:nvPr/>
        </p:nvGrpSpPr>
        <p:grpSpPr>
          <a:xfrm>
            <a:off x="5806458" y="3885642"/>
            <a:ext cx="499533" cy="499533"/>
            <a:chOff x="1752600" y="3512067"/>
            <a:chExt cx="457200" cy="457200"/>
          </a:xfrm>
        </p:grpSpPr>
        <p:sp>
          <p:nvSpPr>
            <p:cNvPr id="206" name="Oval 205">
              <a:extLst>
                <a:ext uri="{FF2B5EF4-FFF2-40B4-BE49-F238E27FC236}">
                  <a16:creationId xmlns:a16="http://schemas.microsoft.com/office/drawing/2014/main" id="{177E24CD-9B5C-4C93-809C-12C0BFB50555}"/>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07" name="TextBox 206">
              <a:extLst>
                <a:ext uri="{FF2B5EF4-FFF2-40B4-BE49-F238E27FC236}">
                  <a16:creationId xmlns:a16="http://schemas.microsoft.com/office/drawing/2014/main" id="{AECD0F0E-BCD4-4F6E-B9D9-A2A2E08810D6}"/>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2,1</a:t>
              </a:r>
            </a:p>
          </p:txBody>
        </p:sp>
      </p:grpSp>
      <p:cxnSp>
        <p:nvCxnSpPr>
          <p:cNvPr id="208" name="Connector: Elbow 207">
            <a:extLst>
              <a:ext uri="{FF2B5EF4-FFF2-40B4-BE49-F238E27FC236}">
                <a16:creationId xmlns:a16="http://schemas.microsoft.com/office/drawing/2014/main" id="{475A5EDF-CF72-487B-8A7D-A67588FDBAF5}"/>
              </a:ext>
            </a:extLst>
          </p:cNvPr>
          <p:cNvCxnSpPr>
            <a:stCxn id="195" idx="1"/>
            <a:endCxn id="197" idx="0"/>
          </p:cNvCxnSpPr>
          <p:nvPr/>
        </p:nvCxnSpPr>
        <p:spPr>
          <a:xfrm rot="10800000" flipV="1">
            <a:off x="4434298" y="3643689"/>
            <a:ext cx="561196" cy="241955"/>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09" name="Connector: Elbow 208">
            <a:extLst>
              <a:ext uri="{FF2B5EF4-FFF2-40B4-BE49-F238E27FC236}">
                <a16:creationId xmlns:a16="http://schemas.microsoft.com/office/drawing/2014/main" id="{B2B2C493-1BFA-4CC9-BF67-A5161692867F}"/>
              </a:ext>
            </a:extLst>
          </p:cNvPr>
          <p:cNvCxnSpPr>
            <a:cxnSpLocks/>
            <a:stCxn id="195" idx="1"/>
            <a:endCxn id="200" idx="0"/>
          </p:cNvCxnSpPr>
          <p:nvPr/>
        </p:nvCxnSpPr>
        <p:spPr>
          <a:xfrm rot="10800000" flipV="1">
            <a:off x="4977122" y="3643690"/>
            <a:ext cx="18372" cy="24586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10" name="Connector: Elbow 209">
            <a:extLst>
              <a:ext uri="{FF2B5EF4-FFF2-40B4-BE49-F238E27FC236}">
                <a16:creationId xmlns:a16="http://schemas.microsoft.com/office/drawing/2014/main" id="{D03A2BA4-9DE8-45C6-923E-0236E5BA4A93}"/>
              </a:ext>
            </a:extLst>
          </p:cNvPr>
          <p:cNvCxnSpPr>
            <a:stCxn id="194" idx="6"/>
            <a:endCxn id="203" idx="0"/>
          </p:cNvCxnSpPr>
          <p:nvPr/>
        </p:nvCxnSpPr>
        <p:spPr>
          <a:xfrm>
            <a:off x="5495027" y="3643693"/>
            <a:ext cx="24363" cy="24402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11" name="Connector: Elbow 210">
            <a:extLst>
              <a:ext uri="{FF2B5EF4-FFF2-40B4-BE49-F238E27FC236}">
                <a16:creationId xmlns:a16="http://schemas.microsoft.com/office/drawing/2014/main" id="{4456F374-7386-491D-A2A4-4EF0E177F212}"/>
              </a:ext>
            </a:extLst>
          </p:cNvPr>
          <p:cNvCxnSpPr>
            <a:stCxn id="195" idx="3"/>
            <a:endCxn id="206" idx="0"/>
          </p:cNvCxnSpPr>
          <p:nvPr/>
        </p:nvCxnSpPr>
        <p:spPr>
          <a:xfrm>
            <a:off x="5495027" y="3643690"/>
            <a:ext cx="561198" cy="241952"/>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212" name="Group 211">
            <a:extLst>
              <a:ext uri="{FF2B5EF4-FFF2-40B4-BE49-F238E27FC236}">
                <a16:creationId xmlns:a16="http://schemas.microsoft.com/office/drawing/2014/main" id="{5A01AE49-B6B7-43DD-AF0A-94C5533F932F}"/>
              </a:ext>
            </a:extLst>
          </p:cNvPr>
          <p:cNvGrpSpPr/>
          <p:nvPr/>
        </p:nvGrpSpPr>
        <p:grpSpPr>
          <a:xfrm>
            <a:off x="4477588" y="4610099"/>
            <a:ext cx="499533" cy="499533"/>
            <a:chOff x="1752600" y="3512067"/>
            <a:chExt cx="457200" cy="457200"/>
          </a:xfrm>
        </p:grpSpPr>
        <p:sp>
          <p:nvSpPr>
            <p:cNvPr id="213" name="Oval 212">
              <a:extLst>
                <a:ext uri="{FF2B5EF4-FFF2-40B4-BE49-F238E27FC236}">
                  <a16:creationId xmlns:a16="http://schemas.microsoft.com/office/drawing/2014/main" id="{29B907E7-BD3F-47A4-B3BB-21F5DE395EBA}"/>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14" name="TextBox 213">
              <a:extLst>
                <a:ext uri="{FF2B5EF4-FFF2-40B4-BE49-F238E27FC236}">
                  <a16:creationId xmlns:a16="http://schemas.microsoft.com/office/drawing/2014/main" id="{DBEC1494-F238-4B25-B92C-4137AB810D10}"/>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win</a:t>
              </a:r>
            </a:p>
          </p:txBody>
        </p:sp>
      </p:grpSp>
      <p:cxnSp>
        <p:nvCxnSpPr>
          <p:cNvPr id="215" name="Connector: Elbow 214">
            <a:extLst>
              <a:ext uri="{FF2B5EF4-FFF2-40B4-BE49-F238E27FC236}">
                <a16:creationId xmlns:a16="http://schemas.microsoft.com/office/drawing/2014/main" id="{231A96C8-4F39-4E10-B9AE-9622DFBFFDD9}"/>
              </a:ext>
            </a:extLst>
          </p:cNvPr>
          <p:cNvCxnSpPr>
            <a:stCxn id="197" idx="4"/>
            <a:endCxn id="213" idx="0"/>
          </p:cNvCxnSpPr>
          <p:nvPr/>
        </p:nvCxnSpPr>
        <p:spPr>
          <a:xfrm rot="16200000" flipH="1">
            <a:off x="4468366" y="4351109"/>
            <a:ext cx="224921" cy="293057"/>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216" name="Connector: Elbow 215">
            <a:extLst>
              <a:ext uri="{FF2B5EF4-FFF2-40B4-BE49-F238E27FC236}">
                <a16:creationId xmlns:a16="http://schemas.microsoft.com/office/drawing/2014/main" id="{1952CC1F-3D73-4F84-AC3D-097B23E11F72}"/>
              </a:ext>
            </a:extLst>
          </p:cNvPr>
          <p:cNvCxnSpPr>
            <a:stCxn id="200" idx="4"/>
            <a:endCxn id="213" idx="0"/>
          </p:cNvCxnSpPr>
          <p:nvPr/>
        </p:nvCxnSpPr>
        <p:spPr>
          <a:xfrm rot="5400000">
            <a:off x="4741733" y="4374710"/>
            <a:ext cx="221012" cy="249767"/>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pic>
        <p:nvPicPr>
          <p:cNvPr id="217" name="Graphic 216" descr="Robot with solid fill">
            <a:extLst>
              <a:ext uri="{FF2B5EF4-FFF2-40B4-BE49-F238E27FC236}">
                <a16:creationId xmlns:a16="http://schemas.microsoft.com/office/drawing/2014/main" id="{5111249D-D5AD-409F-BA8A-2C59172C8BE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34996" y="1473994"/>
            <a:ext cx="1710267" cy="1710267"/>
          </a:xfrm>
          <a:prstGeom prst="rect">
            <a:avLst/>
          </a:prstGeom>
        </p:spPr>
      </p:pic>
      <p:pic>
        <p:nvPicPr>
          <p:cNvPr id="218" name="Graphic 217" descr="Artificial Intelligence with solid fill">
            <a:extLst>
              <a:ext uri="{FF2B5EF4-FFF2-40B4-BE49-F238E27FC236}">
                <a16:creationId xmlns:a16="http://schemas.microsoft.com/office/drawing/2014/main" id="{A309C5E8-DD5E-417B-A971-7958C479D9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91229" y="5460472"/>
            <a:ext cx="914400" cy="914400"/>
          </a:xfrm>
          <a:prstGeom prst="rect">
            <a:avLst/>
          </a:prstGeom>
        </p:spPr>
      </p:pic>
      <p:sp>
        <p:nvSpPr>
          <p:cNvPr id="219" name="Thought Bubble: Cloud 218">
            <a:extLst>
              <a:ext uri="{FF2B5EF4-FFF2-40B4-BE49-F238E27FC236}">
                <a16:creationId xmlns:a16="http://schemas.microsoft.com/office/drawing/2014/main" id="{909B8A98-E9A8-4C79-A957-01E24B286B38}"/>
              </a:ext>
            </a:extLst>
          </p:cNvPr>
          <p:cNvSpPr/>
          <p:nvPr/>
        </p:nvSpPr>
        <p:spPr>
          <a:xfrm>
            <a:off x="7419729" y="3206221"/>
            <a:ext cx="2823634" cy="2218267"/>
          </a:xfrm>
          <a:prstGeom prst="cloudCallout">
            <a:avLst>
              <a:gd name="adj1" fmla="val -16652"/>
              <a:gd name="adj2" fmla="val 53831"/>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220" name="Group 219">
            <a:extLst>
              <a:ext uri="{FF2B5EF4-FFF2-40B4-BE49-F238E27FC236}">
                <a16:creationId xmlns:a16="http://schemas.microsoft.com/office/drawing/2014/main" id="{1A321064-C094-4DAB-9F31-E33A2FC7D855}"/>
              </a:ext>
            </a:extLst>
          </p:cNvPr>
          <p:cNvGrpSpPr/>
          <p:nvPr/>
        </p:nvGrpSpPr>
        <p:grpSpPr>
          <a:xfrm>
            <a:off x="8490385" y="3412448"/>
            <a:ext cx="499533" cy="499533"/>
            <a:chOff x="1752600" y="3512067"/>
            <a:chExt cx="457200" cy="457200"/>
          </a:xfrm>
        </p:grpSpPr>
        <p:sp>
          <p:nvSpPr>
            <p:cNvPr id="221" name="Oval 220">
              <a:extLst>
                <a:ext uri="{FF2B5EF4-FFF2-40B4-BE49-F238E27FC236}">
                  <a16:creationId xmlns:a16="http://schemas.microsoft.com/office/drawing/2014/main" id="{36C0B59D-ABF9-46B5-80C2-B560D8F07440}"/>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22" name="TextBox 221">
              <a:extLst>
                <a:ext uri="{FF2B5EF4-FFF2-40B4-BE49-F238E27FC236}">
                  <a16:creationId xmlns:a16="http://schemas.microsoft.com/office/drawing/2014/main" id="{6442EFCB-C22D-4F4F-A27F-AA9E5C891727}"/>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B1</a:t>
              </a:r>
            </a:p>
          </p:txBody>
        </p:sp>
      </p:grpSp>
      <p:grpSp>
        <p:nvGrpSpPr>
          <p:cNvPr id="223" name="Group 222">
            <a:extLst>
              <a:ext uri="{FF2B5EF4-FFF2-40B4-BE49-F238E27FC236}">
                <a16:creationId xmlns:a16="http://schemas.microsoft.com/office/drawing/2014/main" id="{B19AC1DE-8851-4DBA-845F-3C0EF3EB0390}"/>
              </a:ext>
            </a:extLst>
          </p:cNvPr>
          <p:cNvGrpSpPr/>
          <p:nvPr/>
        </p:nvGrpSpPr>
        <p:grpSpPr>
          <a:xfrm>
            <a:off x="7918222" y="3919020"/>
            <a:ext cx="499533" cy="499533"/>
            <a:chOff x="1752600" y="3512067"/>
            <a:chExt cx="457200" cy="457200"/>
          </a:xfrm>
        </p:grpSpPr>
        <p:sp>
          <p:nvSpPr>
            <p:cNvPr id="224" name="Oval 223">
              <a:extLst>
                <a:ext uri="{FF2B5EF4-FFF2-40B4-BE49-F238E27FC236}">
                  <a16:creationId xmlns:a16="http://schemas.microsoft.com/office/drawing/2014/main" id="{83C5FBDC-3DFB-4B3B-A9F6-F14DAF8748B3}"/>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25" name="TextBox 224">
              <a:extLst>
                <a:ext uri="{FF2B5EF4-FFF2-40B4-BE49-F238E27FC236}">
                  <a16:creationId xmlns:a16="http://schemas.microsoft.com/office/drawing/2014/main" id="{79097734-FCD3-41CB-8740-7A3F8CC90F72}"/>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R2</a:t>
              </a:r>
            </a:p>
          </p:txBody>
        </p:sp>
      </p:grpSp>
      <p:grpSp>
        <p:nvGrpSpPr>
          <p:cNvPr id="226" name="Group 225">
            <a:extLst>
              <a:ext uri="{FF2B5EF4-FFF2-40B4-BE49-F238E27FC236}">
                <a16:creationId xmlns:a16="http://schemas.microsoft.com/office/drawing/2014/main" id="{9C854C35-7F56-4A9D-9FBA-7F5AFB0FF265}"/>
              </a:ext>
            </a:extLst>
          </p:cNvPr>
          <p:cNvGrpSpPr/>
          <p:nvPr/>
        </p:nvGrpSpPr>
        <p:grpSpPr>
          <a:xfrm>
            <a:off x="9062548" y="3911976"/>
            <a:ext cx="499533" cy="499533"/>
            <a:chOff x="1752600" y="3512067"/>
            <a:chExt cx="457200" cy="457200"/>
          </a:xfrm>
        </p:grpSpPr>
        <p:sp>
          <p:nvSpPr>
            <p:cNvPr id="227" name="Oval 226">
              <a:extLst>
                <a:ext uri="{FF2B5EF4-FFF2-40B4-BE49-F238E27FC236}">
                  <a16:creationId xmlns:a16="http://schemas.microsoft.com/office/drawing/2014/main" id="{1FF0CD29-E7BE-4AD5-B0AD-AA2CDA9D8984}"/>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28" name="TextBox 227">
              <a:extLst>
                <a:ext uri="{FF2B5EF4-FFF2-40B4-BE49-F238E27FC236}">
                  <a16:creationId xmlns:a16="http://schemas.microsoft.com/office/drawing/2014/main" id="{65AB5EB6-25EB-4E6E-B000-9E85BF0636FC}"/>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R3</a:t>
              </a:r>
            </a:p>
          </p:txBody>
        </p:sp>
      </p:grpSp>
      <p:cxnSp>
        <p:nvCxnSpPr>
          <p:cNvPr id="229" name="Connector: Elbow 228">
            <a:extLst>
              <a:ext uri="{FF2B5EF4-FFF2-40B4-BE49-F238E27FC236}">
                <a16:creationId xmlns:a16="http://schemas.microsoft.com/office/drawing/2014/main" id="{D3156E8C-14E6-4FF1-ACDD-BFDE66AE1B23}"/>
              </a:ext>
            </a:extLst>
          </p:cNvPr>
          <p:cNvCxnSpPr>
            <a:cxnSpLocks/>
            <a:stCxn id="222" idx="3"/>
            <a:endCxn id="227" idx="0"/>
          </p:cNvCxnSpPr>
          <p:nvPr/>
        </p:nvCxnSpPr>
        <p:spPr>
          <a:xfrm>
            <a:off x="8989918" y="3662212"/>
            <a:ext cx="322397" cy="249764"/>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230" name="Group 229">
            <a:extLst>
              <a:ext uri="{FF2B5EF4-FFF2-40B4-BE49-F238E27FC236}">
                <a16:creationId xmlns:a16="http://schemas.microsoft.com/office/drawing/2014/main" id="{1603D71D-5BE4-4374-8803-A8B10FF767C0}"/>
              </a:ext>
            </a:extLst>
          </p:cNvPr>
          <p:cNvGrpSpPr/>
          <p:nvPr/>
        </p:nvGrpSpPr>
        <p:grpSpPr>
          <a:xfrm>
            <a:off x="7644495" y="4431505"/>
            <a:ext cx="499533" cy="499533"/>
            <a:chOff x="1752600" y="3512067"/>
            <a:chExt cx="457200" cy="457200"/>
          </a:xfrm>
        </p:grpSpPr>
        <p:sp>
          <p:nvSpPr>
            <p:cNvPr id="231" name="Oval 230">
              <a:extLst>
                <a:ext uri="{FF2B5EF4-FFF2-40B4-BE49-F238E27FC236}">
                  <a16:creationId xmlns:a16="http://schemas.microsoft.com/office/drawing/2014/main" id="{402D603B-CC45-41C2-8053-7B76E2999A26}"/>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32" name="TextBox 231">
              <a:extLst>
                <a:ext uri="{FF2B5EF4-FFF2-40B4-BE49-F238E27FC236}">
                  <a16:creationId xmlns:a16="http://schemas.microsoft.com/office/drawing/2014/main" id="{AFE72D2A-A39B-4E62-B365-672720A3AB7E}"/>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F1</a:t>
              </a:r>
            </a:p>
          </p:txBody>
        </p:sp>
      </p:grpSp>
      <p:cxnSp>
        <p:nvCxnSpPr>
          <p:cNvPr id="233" name="Connector: Elbow 232">
            <a:extLst>
              <a:ext uri="{FF2B5EF4-FFF2-40B4-BE49-F238E27FC236}">
                <a16:creationId xmlns:a16="http://schemas.microsoft.com/office/drawing/2014/main" id="{46A4E969-C259-495F-ACC0-280E5B9EA40E}"/>
              </a:ext>
            </a:extLst>
          </p:cNvPr>
          <p:cNvCxnSpPr>
            <a:cxnSpLocks/>
            <a:stCxn id="225" idx="1"/>
            <a:endCxn id="231" idx="0"/>
          </p:cNvCxnSpPr>
          <p:nvPr/>
        </p:nvCxnSpPr>
        <p:spPr>
          <a:xfrm rot="10800000" flipV="1">
            <a:off x="7894262" y="4168783"/>
            <a:ext cx="23960" cy="262721"/>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34" name="Connector: Elbow 233">
            <a:extLst>
              <a:ext uri="{FF2B5EF4-FFF2-40B4-BE49-F238E27FC236}">
                <a16:creationId xmlns:a16="http://schemas.microsoft.com/office/drawing/2014/main" id="{CED982AF-80CC-411B-8C59-5FFAAC6CEC9B}"/>
              </a:ext>
            </a:extLst>
          </p:cNvPr>
          <p:cNvCxnSpPr>
            <a:stCxn id="222" idx="1"/>
            <a:endCxn id="224" idx="0"/>
          </p:cNvCxnSpPr>
          <p:nvPr/>
        </p:nvCxnSpPr>
        <p:spPr>
          <a:xfrm rot="10800000" flipV="1">
            <a:off x="8167989" y="3662212"/>
            <a:ext cx="322396" cy="25680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235" name="Group 234">
            <a:extLst>
              <a:ext uri="{FF2B5EF4-FFF2-40B4-BE49-F238E27FC236}">
                <a16:creationId xmlns:a16="http://schemas.microsoft.com/office/drawing/2014/main" id="{AAF434DA-8EE5-47F8-9161-2B28D942EDAF}"/>
              </a:ext>
            </a:extLst>
          </p:cNvPr>
          <p:cNvGrpSpPr/>
          <p:nvPr/>
        </p:nvGrpSpPr>
        <p:grpSpPr>
          <a:xfrm>
            <a:off x="8192512" y="4429533"/>
            <a:ext cx="499533" cy="499533"/>
            <a:chOff x="1752600" y="3512067"/>
            <a:chExt cx="457200" cy="457200"/>
          </a:xfrm>
        </p:grpSpPr>
        <p:sp>
          <p:nvSpPr>
            <p:cNvPr id="236" name="Oval 235">
              <a:extLst>
                <a:ext uri="{FF2B5EF4-FFF2-40B4-BE49-F238E27FC236}">
                  <a16:creationId xmlns:a16="http://schemas.microsoft.com/office/drawing/2014/main" id="{86597AD8-DF14-4214-8693-6C7DF2024346}"/>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37" name="TextBox 236">
              <a:extLst>
                <a:ext uri="{FF2B5EF4-FFF2-40B4-BE49-F238E27FC236}">
                  <a16:creationId xmlns:a16="http://schemas.microsoft.com/office/drawing/2014/main" id="{7012F837-16B1-498B-A0E3-5DA27161725F}"/>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10</a:t>
              </a:r>
            </a:p>
          </p:txBody>
        </p:sp>
      </p:grpSp>
      <p:cxnSp>
        <p:nvCxnSpPr>
          <p:cNvPr id="238" name="Connector: Elbow 237">
            <a:extLst>
              <a:ext uri="{FF2B5EF4-FFF2-40B4-BE49-F238E27FC236}">
                <a16:creationId xmlns:a16="http://schemas.microsoft.com/office/drawing/2014/main" id="{FDAD333F-6E7A-4FCB-A9DD-7CD5219A7ED5}"/>
              </a:ext>
            </a:extLst>
          </p:cNvPr>
          <p:cNvCxnSpPr>
            <a:stCxn id="225" idx="3"/>
            <a:endCxn id="236" idx="0"/>
          </p:cNvCxnSpPr>
          <p:nvPr/>
        </p:nvCxnSpPr>
        <p:spPr>
          <a:xfrm>
            <a:off x="8417755" y="4168784"/>
            <a:ext cx="24524" cy="260749"/>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grpSp>
        <p:nvGrpSpPr>
          <p:cNvPr id="239" name="Group 238">
            <a:extLst>
              <a:ext uri="{FF2B5EF4-FFF2-40B4-BE49-F238E27FC236}">
                <a16:creationId xmlns:a16="http://schemas.microsoft.com/office/drawing/2014/main" id="{F1C4A7CF-7B33-45B8-9453-47191C50FB16}"/>
              </a:ext>
            </a:extLst>
          </p:cNvPr>
          <p:cNvGrpSpPr/>
          <p:nvPr/>
        </p:nvGrpSpPr>
        <p:grpSpPr>
          <a:xfrm>
            <a:off x="8790446" y="4424600"/>
            <a:ext cx="499533" cy="499533"/>
            <a:chOff x="1752600" y="3512067"/>
            <a:chExt cx="457200" cy="457200"/>
          </a:xfrm>
        </p:grpSpPr>
        <p:sp>
          <p:nvSpPr>
            <p:cNvPr id="240" name="Oval 239">
              <a:extLst>
                <a:ext uri="{FF2B5EF4-FFF2-40B4-BE49-F238E27FC236}">
                  <a16:creationId xmlns:a16="http://schemas.microsoft.com/office/drawing/2014/main" id="{77CEAA1D-E9A8-4EBA-8F49-2A06BED9D426}"/>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41" name="TextBox 240">
              <a:extLst>
                <a:ext uri="{FF2B5EF4-FFF2-40B4-BE49-F238E27FC236}">
                  <a16:creationId xmlns:a16="http://schemas.microsoft.com/office/drawing/2014/main" id="{38027205-B8D4-46C4-B4E9-869AA113DBE8}"/>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F1</a:t>
              </a:r>
            </a:p>
          </p:txBody>
        </p:sp>
      </p:grpSp>
      <p:grpSp>
        <p:nvGrpSpPr>
          <p:cNvPr id="242" name="Group 241">
            <a:extLst>
              <a:ext uri="{FF2B5EF4-FFF2-40B4-BE49-F238E27FC236}">
                <a16:creationId xmlns:a16="http://schemas.microsoft.com/office/drawing/2014/main" id="{9D402B4E-3E45-4668-91F5-0769C0A1FA02}"/>
              </a:ext>
            </a:extLst>
          </p:cNvPr>
          <p:cNvGrpSpPr/>
          <p:nvPr/>
        </p:nvGrpSpPr>
        <p:grpSpPr>
          <a:xfrm>
            <a:off x="9338463" y="4422628"/>
            <a:ext cx="499533" cy="499533"/>
            <a:chOff x="1752600" y="3512067"/>
            <a:chExt cx="457200" cy="457200"/>
          </a:xfrm>
        </p:grpSpPr>
        <p:sp>
          <p:nvSpPr>
            <p:cNvPr id="243" name="Oval 242">
              <a:extLst>
                <a:ext uri="{FF2B5EF4-FFF2-40B4-BE49-F238E27FC236}">
                  <a16:creationId xmlns:a16="http://schemas.microsoft.com/office/drawing/2014/main" id="{87265C53-8358-416D-94D2-4845C4E3FDB6}"/>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44" name="TextBox 243">
              <a:extLst>
                <a:ext uri="{FF2B5EF4-FFF2-40B4-BE49-F238E27FC236}">
                  <a16:creationId xmlns:a16="http://schemas.microsoft.com/office/drawing/2014/main" id="{10E5D7F8-BD5B-4FF1-B324-848169BA4DD9}"/>
                </a:ext>
              </a:extLst>
            </p:cNvPr>
            <p:cNvSpPr txBox="1"/>
            <p:nvPr/>
          </p:nvSpPr>
          <p:spPr>
            <a:xfrm>
              <a:off x="1752600" y="3585733"/>
              <a:ext cx="457200" cy="309863"/>
            </a:xfrm>
            <a:prstGeom prst="rect">
              <a:avLst/>
            </a:prstGeom>
            <a:noFill/>
          </p:spPr>
          <p:txBody>
            <a:bodyPr wrap="square" rtlCol="0" anchor="ctr">
              <a:spAutoFit/>
            </a:bodyPr>
            <a:lstStyle/>
            <a:p>
              <a:pPr algn="ctr"/>
              <a:r>
                <a:rPr lang="en-US" sz="1600" dirty="0"/>
                <a:t>15</a:t>
              </a:r>
            </a:p>
          </p:txBody>
        </p:sp>
      </p:grpSp>
      <p:cxnSp>
        <p:nvCxnSpPr>
          <p:cNvPr id="245" name="Connector: Elbow 244">
            <a:extLst>
              <a:ext uri="{FF2B5EF4-FFF2-40B4-BE49-F238E27FC236}">
                <a16:creationId xmlns:a16="http://schemas.microsoft.com/office/drawing/2014/main" id="{53B0C3B6-FED0-4F00-9312-B14E42A9E631}"/>
              </a:ext>
            </a:extLst>
          </p:cNvPr>
          <p:cNvCxnSpPr>
            <a:stCxn id="227" idx="2"/>
            <a:endCxn id="240" idx="0"/>
          </p:cNvCxnSpPr>
          <p:nvPr/>
        </p:nvCxnSpPr>
        <p:spPr>
          <a:xfrm rot="10800000" flipV="1">
            <a:off x="9040214" y="4161742"/>
            <a:ext cx="22335" cy="262857"/>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46" name="Connector: Elbow 245">
            <a:extLst>
              <a:ext uri="{FF2B5EF4-FFF2-40B4-BE49-F238E27FC236}">
                <a16:creationId xmlns:a16="http://schemas.microsoft.com/office/drawing/2014/main" id="{6BDE827B-502D-429C-B9F9-F48A45F00E7C}"/>
              </a:ext>
            </a:extLst>
          </p:cNvPr>
          <p:cNvCxnSpPr>
            <a:stCxn id="228" idx="3"/>
            <a:endCxn id="243" idx="0"/>
          </p:cNvCxnSpPr>
          <p:nvPr/>
        </p:nvCxnSpPr>
        <p:spPr>
          <a:xfrm>
            <a:off x="9562081" y="4161740"/>
            <a:ext cx="26149" cy="260888"/>
          </a:xfrm>
          <a:prstGeom prst="bentConnector2">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018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F2AE-5316-44A0-B2BF-2DE039E6D64D}"/>
              </a:ext>
            </a:extLst>
          </p:cNvPr>
          <p:cNvSpPr>
            <a:spLocks noGrp="1"/>
          </p:cNvSpPr>
          <p:nvPr>
            <p:ph type="title"/>
          </p:nvPr>
        </p:nvSpPr>
        <p:spPr/>
        <p:txBody>
          <a:bodyPr/>
          <a:lstStyle/>
          <a:p>
            <a:r>
              <a:rPr lang="en-US" dirty="0"/>
              <a:t>Overall Methodology</a:t>
            </a:r>
          </a:p>
        </p:txBody>
      </p:sp>
      <p:sp>
        <p:nvSpPr>
          <p:cNvPr id="3" name="Content Placeholder 2">
            <a:extLst>
              <a:ext uri="{FF2B5EF4-FFF2-40B4-BE49-F238E27FC236}">
                <a16:creationId xmlns:a16="http://schemas.microsoft.com/office/drawing/2014/main" id="{9A0CB3EF-F3C8-4D7F-992D-030F121BB429}"/>
              </a:ext>
            </a:extLst>
          </p:cNvPr>
          <p:cNvSpPr>
            <a:spLocks noGrp="1"/>
          </p:cNvSpPr>
          <p:nvPr>
            <p:ph idx="1"/>
          </p:nvPr>
        </p:nvSpPr>
        <p:spPr/>
        <p:txBody>
          <a:bodyPr>
            <a:normAutofit/>
          </a:bodyPr>
          <a:lstStyle/>
          <a:p>
            <a:pPr marL="514350" indent="-514350">
              <a:buFont typeface="+mj-lt"/>
              <a:buAutoNum type="arabicPeriod"/>
            </a:pPr>
            <a:r>
              <a:rPr lang="en-US" dirty="0"/>
              <a:t>Develop requirements for visual-symbolic integration</a:t>
            </a:r>
          </a:p>
          <a:p>
            <a:pPr marL="514350" indent="-514350">
              <a:buFont typeface="+mj-lt"/>
              <a:buAutoNum type="arabicPeriod"/>
            </a:pPr>
            <a:r>
              <a:rPr lang="en-US" dirty="0"/>
              <a:t>Use Soar cognitive architecture as symbolic foundation</a:t>
            </a:r>
          </a:p>
          <a:p>
            <a:pPr marL="514350" indent="-514350">
              <a:buFont typeface="+mj-lt"/>
              <a:buAutoNum type="arabicPeriod"/>
            </a:pPr>
            <a:r>
              <a:rPr lang="en-US" dirty="0"/>
              <a:t>Extend with three new visual memories (SVS 2):</a:t>
            </a:r>
          </a:p>
          <a:p>
            <a:pPr marL="971550" lvl="1" indent="-514350">
              <a:buFont typeface="+mj-lt"/>
              <a:buAutoNum type="arabicPeriod"/>
            </a:pPr>
            <a:r>
              <a:rPr lang="en-US" dirty="0"/>
              <a:t>Visual sensory memory</a:t>
            </a:r>
          </a:p>
          <a:p>
            <a:pPr marL="971550" lvl="1" indent="-514350">
              <a:buFont typeface="+mj-lt"/>
              <a:buAutoNum type="arabicPeriod"/>
            </a:pPr>
            <a:r>
              <a:rPr lang="en-US" dirty="0"/>
              <a:t>Visual working memory</a:t>
            </a:r>
          </a:p>
          <a:p>
            <a:pPr marL="971550" lvl="1" indent="-514350">
              <a:buFont typeface="+mj-lt"/>
              <a:buAutoNum type="arabicPeriod"/>
            </a:pPr>
            <a:r>
              <a:rPr lang="en-US" dirty="0"/>
              <a:t>Visual long-term memory</a:t>
            </a:r>
          </a:p>
          <a:p>
            <a:pPr marL="514350" indent="-514350">
              <a:buFont typeface="+mj-lt"/>
              <a:buAutoNum type="arabicPeriod"/>
            </a:pPr>
            <a:r>
              <a:rPr lang="en-US" dirty="0"/>
              <a:t>Evaluate in visual character domain</a:t>
            </a:r>
          </a:p>
          <a:p>
            <a:pPr marL="971550" lvl="1" indent="-514350">
              <a:buFont typeface="+mj-lt"/>
              <a:buAutoNum type="arabicPeriod"/>
            </a:pPr>
            <a:r>
              <a:rPr lang="en-US" dirty="0"/>
              <a:t>Simple proof-of-concept to explore visual-symbolic integration</a:t>
            </a:r>
          </a:p>
          <a:p>
            <a:pPr marL="971550" lvl="1" indent="-514350">
              <a:buFont typeface="+mj-lt"/>
              <a:buAutoNum type="arabicPeriod"/>
            </a:pPr>
            <a:r>
              <a:rPr lang="en-US" dirty="0"/>
              <a:t>Enables testing of major visual-symbolic integration requirements</a:t>
            </a:r>
          </a:p>
        </p:txBody>
      </p:sp>
      <p:sp>
        <p:nvSpPr>
          <p:cNvPr id="4" name="Slide Number Placeholder 3">
            <a:extLst>
              <a:ext uri="{FF2B5EF4-FFF2-40B4-BE49-F238E27FC236}">
                <a16:creationId xmlns:a16="http://schemas.microsoft.com/office/drawing/2014/main" id="{89F0EA35-6361-4156-9065-284CB5286219}"/>
              </a:ext>
            </a:extLst>
          </p:cNvPr>
          <p:cNvSpPr>
            <a:spLocks noGrp="1"/>
          </p:cNvSpPr>
          <p:nvPr>
            <p:ph type="sldNum" sz="quarter" idx="12"/>
          </p:nvPr>
        </p:nvSpPr>
        <p:spPr/>
        <p:txBody>
          <a:bodyPr/>
          <a:lstStyle/>
          <a:p>
            <a:fld id="{B71F4361-184A-4A08-BEA5-E95DD1806974}" type="slidenum">
              <a:rPr lang="en-US" smtClean="0"/>
              <a:t>5</a:t>
            </a:fld>
            <a:endParaRPr lang="en-US"/>
          </a:p>
        </p:txBody>
      </p:sp>
    </p:spTree>
    <p:extLst>
      <p:ext uri="{BB962C8B-B14F-4D97-AF65-F5344CB8AC3E}">
        <p14:creationId xmlns:p14="http://schemas.microsoft.com/office/powerpoint/2010/main" val="26497566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80C33-4AF7-47DD-8854-5762A24CF88B}"/>
              </a:ext>
            </a:extLst>
          </p:cNvPr>
          <p:cNvSpPr>
            <a:spLocks noGrp="1"/>
          </p:cNvSpPr>
          <p:nvPr>
            <p:ph type="title"/>
          </p:nvPr>
        </p:nvSpPr>
        <p:spPr/>
        <p:txBody>
          <a:bodyPr/>
          <a:lstStyle/>
          <a:p>
            <a:r>
              <a:rPr lang="en-US" dirty="0"/>
              <a:t>What Soar Can’t Do</a:t>
            </a:r>
          </a:p>
        </p:txBody>
      </p:sp>
      <p:sp>
        <p:nvSpPr>
          <p:cNvPr id="4" name="Slide Number Placeholder 3">
            <a:extLst>
              <a:ext uri="{FF2B5EF4-FFF2-40B4-BE49-F238E27FC236}">
                <a16:creationId xmlns:a16="http://schemas.microsoft.com/office/drawing/2014/main" id="{03E74C8B-DF32-47BF-A6E6-3E00A87F69DB}"/>
              </a:ext>
            </a:extLst>
          </p:cNvPr>
          <p:cNvSpPr>
            <a:spLocks noGrp="1"/>
          </p:cNvSpPr>
          <p:nvPr>
            <p:ph type="sldNum" sz="quarter" idx="12"/>
          </p:nvPr>
        </p:nvSpPr>
        <p:spPr/>
        <p:txBody>
          <a:bodyPr/>
          <a:lstStyle/>
          <a:p>
            <a:fld id="{B71F4361-184A-4A08-BEA5-E95DD1806974}" type="slidenum">
              <a:rPr lang="en-US" smtClean="0"/>
              <a:t>50</a:t>
            </a:fld>
            <a:endParaRPr lang="en-US" dirty="0"/>
          </a:p>
        </p:txBody>
      </p:sp>
      <p:pic>
        <p:nvPicPr>
          <p:cNvPr id="6" name="Graphic 5" descr="Web cam with solid fill">
            <a:extLst>
              <a:ext uri="{FF2B5EF4-FFF2-40B4-BE49-F238E27FC236}">
                <a16:creationId xmlns:a16="http://schemas.microsoft.com/office/drawing/2014/main" id="{534AAA8D-71C7-4FB8-8312-3CC3ABC81B6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47845" y="1953472"/>
            <a:ext cx="914400" cy="914400"/>
          </a:xfrm>
          <a:prstGeom prst="rect">
            <a:avLst/>
          </a:prstGeom>
        </p:spPr>
      </p:pic>
      <p:grpSp>
        <p:nvGrpSpPr>
          <p:cNvPr id="7" name="Group 6">
            <a:extLst>
              <a:ext uri="{FF2B5EF4-FFF2-40B4-BE49-F238E27FC236}">
                <a16:creationId xmlns:a16="http://schemas.microsoft.com/office/drawing/2014/main" id="{9DF1825D-E757-4178-8011-A7D449E0BDB5}"/>
              </a:ext>
            </a:extLst>
          </p:cNvPr>
          <p:cNvGrpSpPr/>
          <p:nvPr/>
        </p:nvGrpSpPr>
        <p:grpSpPr>
          <a:xfrm>
            <a:off x="838200" y="1690688"/>
            <a:ext cx="2175270" cy="1439970"/>
            <a:chOff x="9078058" y="4322457"/>
            <a:chExt cx="1455127" cy="963255"/>
          </a:xfrm>
        </p:grpSpPr>
        <p:sp>
          <p:nvSpPr>
            <p:cNvPr id="8" name="Rectangle 7">
              <a:extLst>
                <a:ext uri="{FF2B5EF4-FFF2-40B4-BE49-F238E27FC236}">
                  <a16:creationId xmlns:a16="http://schemas.microsoft.com/office/drawing/2014/main" id="{52DFC34E-2F6C-4334-A9D5-23B94B278A0C}"/>
                </a:ext>
              </a:extLst>
            </p:cNvPr>
            <p:cNvSpPr/>
            <p:nvPr/>
          </p:nvSpPr>
          <p:spPr>
            <a:xfrm>
              <a:off x="9078058" y="5150775"/>
              <a:ext cx="1455127" cy="13493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4994263-2AE3-4FE8-AECF-DAF90B97782A}"/>
                </a:ext>
              </a:extLst>
            </p:cNvPr>
            <p:cNvSpPr/>
            <p:nvPr/>
          </p:nvSpPr>
          <p:spPr>
            <a:xfrm>
              <a:off x="9843720" y="4322457"/>
              <a:ext cx="457200" cy="457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2132D7B-7372-4021-876C-8EE8FC59636D}"/>
                </a:ext>
              </a:extLst>
            </p:cNvPr>
            <p:cNvSpPr/>
            <p:nvPr/>
          </p:nvSpPr>
          <p:spPr>
            <a:xfrm>
              <a:off x="9752280" y="4781443"/>
              <a:ext cx="640080" cy="3657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8E40FE-9CB7-4A8D-9083-EEA4F614917C}"/>
                </a:ext>
              </a:extLst>
            </p:cNvPr>
            <p:cNvSpPr/>
            <p:nvPr/>
          </p:nvSpPr>
          <p:spPr>
            <a:xfrm>
              <a:off x="9195709" y="4966109"/>
              <a:ext cx="274320" cy="18288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2" name="Trapezoid 11">
            <a:extLst>
              <a:ext uri="{FF2B5EF4-FFF2-40B4-BE49-F238E27FC236}">
                <a16:creationId xmlns:a16="http://schemas.microsoft.com/office/drawing/2014/main" id="{9778ED7D-F3CC-4597-91D6-145FDBFBC6DF}"/>
              </a:ext>
            </a:extLst>
          </p:cNvPr>
          <p:cNvSpPr/>
          <p:nvPr/>
        </p:nvSpPr>
        <p:spPr>
          <a:xfrm rot="5400000">
            <a:off x="2844370" y="1928072"/>
            <a:ext cx="1439967" cy="965200"/>
          </a:xfrm>
          <a:prstGeom prst="trapezoid">
            <a:avLst>
              <a:gd name="adj" fmla="val 57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BE8056C-BD34-419E-BE75-ABCE60299999}"/>
              </a:ext>
            </a:extLst>
          </p:cNvPr>
          <p:cNvGrpSpPr/>
          <p:nvPr/>
        </p:nvGrpSpPr>
        <p:grpSpPr>
          <a:xfrm>
            <a:off x="5846233" y="1953472"/>
            <a:ext cx="499533" cy="499533"/>
            <a:chOff x="1752600" y="3512067"/>
            <a:chExt cx="457200" cy="457200"/>
          </a:xfrm>
        </p:grpSpPr>
        <p:sp>
          <p:nvSpPr>
            <p:cNvPr id="14" name="Oval 13">
              <a:extLst>
                <a:ext uri="{FF2B5EF4-FFF2-40B4-BE49-F238E27FC236}">
                  <a16:creationId xmlns:a16="http://schemas.microsoft.com/office/drawing/2014/main" id="{5E3E8CC8-2984-4E76-B120-5E67230FBF54}"/>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5" name="TextBox 14">
              <a:extLst>
                <a:ext uri="{FF2B5EF4-FFF2-40B4-BE49-F238E27FC236}">
                  <a16:creationId xmlns:a16="http://schemas.microsoft.com/office/drawing/2014/main" id="{402E4901-9DBF-42C1-8637-B2A561A8D1F1}"/>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R1</a:t>
              </a:r>
            </a:p>
          </p:txBody>
        </p:sp>
      </p:grpSp>
      <p:grpSp>
        <p:nvGrpSpPr>
          <p:cNvPr id="16" name="Group 15">
            <a:extLst>
              <a:ext uri="{FF2B5EF4-FFF2-40B4-BE49-F238E27FC236}">
                <a16:creationId xmlns:a16="http://schemas.microsoft.com/office/drawing/2014/main" id="{467AE031-A065-4B56-92FD-C5C38AB2439A}"/>
              </a:ext>
            </a:extLst>
          </p:cNvPr>
          <p:cNvGrpSpPr/>
          <p:nvPr/>
        </p:nvGrpSpPr>
        <p:grpSpPr>
          <a:xfrm>
            <a:off x="6577753" y="2365804"/>
            <a:ext cx="499533" cy="499533"/>
            <a:chOff x="1752600" y="3512067"/>
            <a:chExt cx="457200" cy="457200"/>
          </a:xfrm>
        </p:grpSpPr>
        <p:sp>
          <p:nvSpPr>
            <p:cNvPr id="17" name="Oval 16">
              <a:extLst>
                <a:ext uri="{FF2B5EF4-FFF2-40B4-BE49-F238E27FC236}">
                  <a16:creationId xmlns:a16="http://schemas.microsoft.com/office/drawing/2014/main" id="{84165C7E-11D9-4EFF-929C-F5F1C0703009}"/>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8" name="TextBox 17">
              <a:extLst>
                <a:ext uri="{FF2B5EF4-FFF2-40B4-BE49-F238E27FC236}">
                  <a16:creationId xmlns:a16="http://schemas.microsoft.com/office/drawing/2014/main" id="{343F0E06-87E5-4D1A-88B3-D1C6CED2F7A0}"/>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P1</a:t>
              </a:r>
            </a:p>
          </p:txBody>
        </p:sp>
      </p:grpSp>
      <p:cxnSp>
        <p:nvCxnSpPr>
          <p:cNvPr id="26" name="Connector: Elbow 25">
            <a:extLst>
              <a:ext uri="{FF2B5EF4-FFF2-40B4-BE49-F238E27FC236}">
                <a16:creationId xmlns:a16="http://schemas.microsoft.com/office/drawing/2014/main" id="{742F605A-73D0-413C-B988-32403A21305E}"/>
              </a:ext>
            </a:extLst>
          </p:cNvPr>
          <p:cNvCxnSpPr>
            <a:stCxn id="15" idx="3"/>
            <a:endCxn id="17" idx="0"/>
          </p:cNvCxnSpPr>
          <p:nvPr/>
        </p:nvCxnSpPr>
        <p:spPr>
          <a:xfrm>
            <a:off x="6345766" y="2203236"/>
            <a:ext cx="481754" cy="16256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27" name="Group 26">
            <a:extLst>
              <a:ext uri="{FF2B5EF4-FFF2-40B4-BE49-F238E27FC236}">
                <a16:creationId xmlns:a16="http://schemas.microsoft.com/office/drawing/2014/main" id="{47AEC913-30D3-4587-964F-16A6427ACFC0}"/>
              </a:ext>
            </a:extLst>
          </p:cNvPr>
          <p:cNvGrpSpPr/>
          <p:nvPr/>
        </p:nvGrpSpPr>
        <p:grpSpPr>
          <a:xfrm>
            <a:off x="7492153" y="2365804"/>
            <a:ext cx="499533" cy="499533"/>
            <a:chOff x="1752600" y="3512067"/>
            <a:chExt cx="457200" cy="457200"/>
          </a:xfrm>
        </p:grpSpPr>
        <p:sp>
          <p:nvSpPr>
            <p:cNvPr id="28" name="Oval 27">
              <a:extLst>
                <a:ext uri="{FF2B5EF4-FFF2-40B4-BE49-F238E27FC236}">
                  <a16:creationId xmlns:a16="http://schemas.microsoft.com/office/drawing/2014/main" id="{89D495D3-D1A5-4915-95EB-C9E72DB9774D}"/>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29" name="TextBox 28">
              <a:extLst>
                <a:ext uri="{FF2B5EF4-FFF2-40B4-BE49-F238E27FC236}">
                  <a16:creationId xmlns:a16="http://schemas.microsoft.com/office/drawing/2014/main" id="{EBB46B02-7EF3-4630-89AF-0FF99EC0B4A7}"/>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P2</a:t>
              </a:r>
            </a:p>
          </p:txBody>
        </p:sp>
      </p:grpSp>
      <p:cxnSp>
        <p:nvCxnSpPr>
          <p:cNvPr id="31" name="Connector: Elbow 30">
            <a:extLst>
              <a:ext uri="{FF2B5EF4-FFF2-40B4-BE49-F238E27FC236}">
                <a16:creationId xmlns:a16="http://schemas.microsoft.com/office/drawing/2014/main" id="{01BB46A4-E697-4251-9C6F-8CA3EEE7F089}"/>
              </a:ext>
            </a:extLst>
          </p:cNvPr>
          <p:cNvCxnSpPr>
            <a:stCxn id="15" idx="3"/>
            <a:endCxn id="28" idx="0"/>
          </p:cNvCxnSpPr>
          <p:nvPr/>
        </p:nvCxnSpPr>
        <p:spPr>
          <a:xfrm>
            <a:off x="6345766" y="2203236"/>
            <a:ext cx="1396154" cy="16256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2307FCFB-6AAF-432C-B684-145D618081A9}"/>
              </a:ext>
            </a:extLst>
          </p:cNvPr>
          <p:cNvCxnSpPr>
            <a:stCxn id="17" idx="6"/>
            <a:endCxn id="29" idx="1"/>
          </p:cNvCxnSpPr>
          <p:nvPr/>
        </p:nvCxnSpPr>
        <p:spPr>
          <a:xfrm flipV="1">
            <a:off x="7077286" y="2615568"/>
            <a:ext cx="414867" cy="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B8AE60E9-CC5E-4CD3-9F43-FFA65B6AD0C0}"/>
              </a:ext>
            </a:extLst>
          </p:cNvPr>
          <p:cNvCxnSpPr>
            <a:stCxn id="15" idx="3"/>
            <a:endCxn id="14" idx="6"/>
          </p:cNvCxnSpPr>
          <p:nvPr/>
        </p:nvCxnSpPr>
        <p:spPr>
          <a:xfrm>
            <a:off x="6345766" y="2203236"/>
            <a:ext cx="0" cy="3"/>
          </a:xfrm>
          <a:prstGeom prst="line">
            <a:avLst/>
          </a:prstGeom>
        </p:spPr>
        <p:style>
          <a:lnRef idx="3">
            <a:schemeClr val="dk1"/>
          </a:lnRef>
          <a:fillRef idx="0">
            <a:schemeClr val="dk1"/>
          </a:fillRef>
          <a:effectRef idx="2">
            <a:schemeClr val="dk1"/>
          </a:effectRef>
          <a:fontRef idx="minor">
            <a:schemeClr val="tx1"/>
          </a:fontRef>
        </p:style>
      </p:cxnSp>
      <p:grpSp>
        <p:nvGrpSpPr>
          <p:cNvPr id="36" name="Group 35">
            <a:extLst>
              <a:ext uri="{FF2B5EF4-FFF2-40B4-BE49-F238E27FC236}">
                <a16:creationId xmlns:a16="http://schemas.microsoft.com/office/drawing/2014/main" id="{BD5E7C66-5C1B-4C5F-B003-BC30CA879DE3}"/>
              </a:ext>
            </a:extLst>
          </p:cNvPr>
          <p:cNvGrpSpPr/>
          <p:nvPr/>
        </p:nvGrpSpPr>
        <p:grpSpPr>
          <a:xfrm>
            <a:off x="8406553" y="2365804"/>
            <a:ext cx="499533" cy="499533"/>
            <a:chOff x="1752600" y="3512067"/>
            <a:chExt cx="457200" cy="457200"/>
          </a:xfrm>
        </p:grpSpPr>
        <p:sp>
          <p:nvSpPr>
            <p:cNvPr id="37" name="Oval 36">
              <a:extLst>
                <a:ext uri="{FF2B5EF4-FFF2-40B4-BE49-F238E27FC236}">
                  <a16:creationId xmlns:a16="http://schemas.microsoft.com/office/drawing/2014/main" id="{1C4D346A-6A8D-4243-A60F-2D3BDCC634A3}"/>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38" name="TextBox 37">
              <a:extLst>
                <a:ext uri="{FF2B5EF4-FFF2-40B4-BE49-F238E27FC236}">
                  <a16:creationId xmlns:a16="http://schemas.microsoft.com/office/drawing/2014/main" id="{994F8C94-C1F0-4F66-A8E8-31992D3FCEC0}"/>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a:t>
              </a:r>
            </a:p>
          </p:txBody>
        </p:sp>
      </p:grpSp>
      <p:grpSp>
        <p:nvGrpSpPr>
          <p:cNvPr id="39" name="Group 38">
            <a:extLst>
              <a:ext uri="{FF2B5EF4-FFF2-40B4-BE49-F238E27FC236}">
                <a16:creationId xmlns:a16="http://schemas.microsoft.com/office/drawing/2014/main" id="{0E9A5D75-D384-4EFD-AA51-3F64D99E372F}"/>
              </a:ext>
            </a:extLst>
          </p:cNvPr>
          <p:cNvGrpSpPr/>
          <p:nvPr/>
        </p:nvGrpSpPr>
        <p:grpSpPr>
          <a:xfrm>
            <a:off x="9320953" y="2365804"/>
            <a:ext cx="499534" cy="499533"/>
            <a:chOff x="1752599" y="3512067"/>
            <a:chExt cx="457201" cy="457200"/>
          </a:xfrm>
        </p:grpSpPr>
        <p:sp>
          <p:nvSpPr>
            <p:cNvPr id="40" name="Oval 39">
              <a:extLst>
                <a:ext uri="{FF2B5EF4-FFF2-40B4-BE49-F238E27FC236}">
                  <a16:creationId xmlns:a16="http://schemas.microsoft.com/office/drawing/2014/main" id="{65D407AC-6C71-4397-913F-977EC079EA0D}"/>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41" name="TextBox 40">
              <a:extLst>
                <a:ext uri="{FF2B5EF4-FFF2-40B4-BE49-F238E27FC236}">
                  <a16:creationId xmlns:a16="http://schemas.microsoft.com/office/drawing/2014/main" id="{6C23B64C-6F5A-4273-A4A6-24BEBAC63480}"/>
                </a:ext>
              </a:extLst>
            </p:cNvPr>
            <p:cNvSpPr txBox="1"/>
            <p:nvPr/>
          </p:nvSpPr>
          <p:spPr>
            <a:xfrm>
              <a:off x="1752599" y="3571651"/>
              <a:ext cx="457200" cy="338033"/>
            </a:xfrm>
            <a:prstGeom prst="rect">
              <a:avLst/>
            </a:prstGeom>
            <a:noFill/>
          </p:spPr>
          <p:txBody>
            <a:bodyPr wrap="square" rtlCol="0" anchor="ctr">
              <a:normAutofit fontScale="62500" lnSpcReduction="20000"/>
            </a:bodyPr>
            <a:lstStyle/>
            <a:p>
              <a:pPr algn="ctr"/>
              <a:r>
                <a:rPr lang="en-US" dirty="0"/>
                <a:t>P128</a:t>
              </a:r>
            </a:p>
          </p:txBody>
        </p:sp>
      </p:grpSp>
      <p:cxnSp>
        <p:nvCxnSpPr>
          <p:cNvPr id="49" name="Straight Connector 48">
            <a:extLst>
              <a:ext uri="{FF2B5EF4-FFF2-40B4-BE49-F238E27FC236}">
                <a16:creationId xmlns:a16="http://schemas.microsoft.com/office/drawing/2014/main" id="{700CCFF8-CB77-4F21-AFF3-A3347F104F63}"/>
              </a:ext>
            </a:extLst>
          </p:cNvPr>
          <p:cNvCxnSpPr>
            <a:cxnSpLocks/>
          </p:cNvCxnSpPr>
          <p:nvPr/>
        </p:nvCxnSpPr>
        <p:spPr>
          <a:xfrm>
            <a:off x="7603673" y="2203419"/>
            <a:ext cx="458218" cy="0"/>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6EDB9624-1079-4BA7-8E0D-B98E10C9A531}"/>
              </a:ext>
            </a:extLst>
          </p:cNvPr>
          <p:cNvCxnSpPr>
            <a:cxnSpLocks/>
          </p:cNvCxnSpPr>
          <p:nvPr/>
        </p:nvCxnSpPr>
        <p:spPr>
          <a:xfrm flipV="1">
            <a:off x="8061891" y="2192855"/>
            <a:ext cx="1113203" cy="10564"/>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54" name="Connector: Elbow 53">
            <a:extLst>
              <a:ext uri="{FF2B5EF4-FFF2-40B4-BE49-F238E27FC236}">
                <a16:creationId xmlns:a16="http://schemas.microsoft.com/office/drawing/2014/main" id="{540ACF39-6724-41E1-B145-4F143A3373DF}"/>
              </a:ext>
            </a:extLst>
          </p:cNvPr>
          <p:cNvCxnSpPr>
            <a:cxnSpLocks/>
            <a:endCxn id="40" idx="0"/>
          </p:cNvCxnSpPr>
          <p:nvPr/>
        </p:nvCxnSpPr>
        <p:spPr>
          <a:xfrm>
            <a:off x="9175094" y="2192855"/>
            <a:ext cx="395627" cy="17294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33907F7D-B263-4DF0-B0C4-5A1404E906EA}"/>
              </a:ext>
            </a:extLst>
          </p:cNvPr>
          <p:cNvCxnSpPr>
            <a:stCxn id="29" idx="3"/>
            <a:endCxn id="38" idx="1"/>
          </p:cNvCxnSpPr>
          <p:nvPr/>
        </p:nvCxnSpPr>
        <p:spPr>
          <a:xfrm>
            <a:off x="7991686" y="2615568"/>
            <a:ext cx="414867"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66BD3AA2-06D7-491F-9613-C315A55BEA23}"/>
              </a:ext>
            </a:extLst>
          </p:cNvPr>
          <p:cNvCxnSpPr>
            <a:stCxn id="38" idx="3"/>
            <a:endCxn id="41" idx="1"/>
          </p:cNvCxnSpPr>
          <p:nvPr/>
        </p:nvCxnSpPr>
        <p:spPr>
          <a:xfrm>
            <a:off x="8906086" y="2615568"/>
            <a:ext cx="414867" cy="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nvGrpSpPr>
          <p:cNvPr id="66" name="Group 65">
            <a:extLst>
              <a:ext uri="{FF2B5EF4-FFF2-40B4-BE49-F238E27FC236}">
                <a16:creationId xmlns:a16="http://schemas.microsoft.com/office/drawing/2014/main" id="{E37989E2-63B9-4F4A-B300-F0C17D12CAF3}"/>
              </a:ext>
            </a:extLst>
          </p:cNvPr>
          <p:cNvGrpSpPr/>
          <p:nvPr/>
        </p:nvGrpSpPr>
        <p:grpSpPr>
          <a:xfrm>
            <a:off x="5846233" y="2823004"/>
            <a:ext cx="499533" cy="499533"/>
            <a:chOff x="1752600" y="3512067"/>
            <a:chExt cx="457200" cy="457200"/>
          </a:xfrm>
        </p:grpSpPr>
        <p:sp>
          <p:nvSpPr>
            <p:cNvPr id="67" name="Oval 66">
              <a:extLst>
                <a:ext uri="{FF2B5EF4-FFF2-40B4-BE49-F238E27FC236}">
                  <a16:creationId xmlns:a16="http://schemas.microsoft.com/office/drawing/2014/main" id="{16CE004D-273A-47D4-8912-BE85D1549E61}"/>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68" name="TextBox 67">
              <a:extLst>
                <a:ext uri="{FF2B5EF4-FFF2-40B4-BE49-F238E27FC236}">
                  <a16:creationId xmlns:a16="http://schemas.microsoft.com/office/drawing/2014/main" id="{69693E1B-93A2-4BF7-9033-7C7A0C648892}"/>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R2</a:t>
              </a:r>
            </a:p>
          </p:txBody>
        </p:sp>
      </p:grpSp>
      <p:grpSp>
        <p:nvGrpSpPr>
          <p:cNvPr id="69" name="Group 68">
            <a:extLst>
              <a:ext uri="{FF2B5EF4-FFF2-40B4-BE49-F238E27FC236}">
                <a16:creationId xmlns:a16="http://schemas.microsoft.com/office/drawing/2014/main" id="{A7BF51E5-1965-42DD-957D-F7F878FDD59B}"/>
              </a:ext>
            </a:extLst>
          </p:cNvPr>
          <p:cNvGrpSpPr/>
          <p:nvPr/>
        </p:nvGrpSpPr>
        <p:grpSpPr>
          <a:xfrm>
            <a:off x="6577753" y="3280204"/>
            <a:ext cx="499533" cy="499533"/>
            <a:chOff x="1752600" y="3512067"/>
            <a:chExt cx="457200" cy="457200"/>
          </a:xfrm>
        </p:grpSpPr>
        <p:sp>
          <p:nvSpPr>
            <p:cNvPr id="70" name="Oval 69">
              <a:extLst>
                <a:ext uri="{FF2B5EF4-FFF2-40B4-BE49-F238E27FC236}">
                  <a16:creationId xmlns:a16="http://schemas.microsoft.com/office/drawing/2014/main" id="{11B9C852-F5F6-4B2F-9036-2EB6BB92E055}"/>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71" name="TextBox 70">
              <a:extLst>
                <a:ext uri="{FF2B5EF4-FFF2-40B4-BE49-F238E27FC236}">
                  <a16:creationId xmlns:a16="http://schemas.microsoft.com/office/drawing/2014/main" id="{99783DB6-5A22-4BB5-980C-49A2FF5A9C25}"/>
                </a:ext>
              </a:extLst>
            </p:cNvPr>
            <p:cNvSpPr txBox="1"/>
            <p:nvPr/>
          </p:nvSpPr>
          <p:spPr>
            <a:xfrm>
              <a:off x="1752600" y="3616002"/>
              <a:ext cx="457200" cy="338033"/>
            </a:xfrm>
            <a:prstGeom prst="rect">
              <a:avLst/>
            </a:prstGeom>
            <a:noFill/>
          </p:spPr>
          <p:txBody>
            <a:bodyPr wrap="square" rtlCol="0" anchor="ctr">
              <a:normAutofit fontScale="62500" lnSpcReduction="20000"/>
            </a:bodyPr>
            <a:lstStyle/>
            <a:p>
              <a:pPr algn="ctr"/>
              <a:r>
                <a:rPr lang="en-US" dirty="0"/>
                <a:t>P129</a:t>
              </a:r>
            </a:p>
          </p:txBody>
        </p:sp>
      </p:grpSp>
      <p:cxnSp>
        <p:nvCxnSpPr>
          <p:cNvPr id="72" name="Connector: Elbow 71">
            <a:extLst>
              <a:ext uri="{FF2B5EF4-FFF2-40B4-BE49-F238E27FC236}">
                <a16:creationId xmlns:a16="http://schemas.microsoft.com/office/drawing/2014/main" id="{386E4C5C-CCFF-4956-A093-A865841957D2}"/>
              </a:ext>
            </a:extLst>
          </p:cNvPr>
          <p:cNvCxnSpPr>
            <a:stCxn id="68" idx="3"/>
            <a:endCxn id="70" idx="0"/>
          </p:cNvCxnSpPr>
          <p:nvPr/>
        </p:nvCxnSpPr>
        <p:spPr>
          <a:xfrm>
            <a:off x="6345766" y="3072768"/>
            <a:ext cx="481754" cy="20743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grpSp>
        <p:nvGrpSpPr>
          <p:cNvPr id="73" name="Group 72">
            <a:extLst>
              <a:ext uri="{FF2B5EF4-FFF2-40B4-BE49-F238E27FC236}">
                <a16:creationId xmlns:a16="http://schemas.microsoft.com/office/drawing/2014/main" id="{2DF16D18-5F49-47F7-8BE4-9EBD45893D42}"/>
              </a:ext>
            </a:extLst>
          </p:cNvPr>
          <p:cNvGrpSpPr/>
          <p:nvPr/>
        </p:nvGrpSpPr>
        <p:grpSpPr>
          <a:xfrm>
            <a:off x="7492153" y="3280204"/>
            <a:ext cx="499533" cy="499533"/>
            <a:chOff x="1752600" y="3512067"/>
            <a:chExt cx="457200" cy="457200"/>
          </a:xfrm>
        </p:grpSpPr>
        <p:sp>
          <p:nvSpPr>
            <p:cNvPr id="74" name="Oval 73">
              <a:extLst>
                <a:ext uri="{FF2B5EF4-FFF2-40B4-BE49-F238E27FC236}">
                  <a16:creationId xmlns:a16="http://schemas.microsoft.com/office/drawing/2014/main" id="{B7CFBFBC-1640-4FBC-ADCF-22A6E8F7B057}"/>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75" name="TextBox 74">
              <a:extLst>
                <a:ext uri="{FF2B5EF4-FFF2-40B4-BE49-F238E27FC236}">
                  <a16:creationId xmlns:a16="http://schemas.microsoft.com/office/drawing/2014/main" id="{587498B0-B58A-42B6-B426-1629300DFC79}"/>
                </a:ext>
              </a:extLst>
            </p:cNvPr>
            <p:cNvSpPr txBox="1"/>
            <p:nvPr/>
          </p:nvSpPr>
          <p:spPr>
            <a:xfrm>
              <a:off x="1752600" y="3571648"/>
              <a:ext cx="457200" cy="338033"/>
            </a:xfrm>
            <a:prstGeom prst="rect">
              <a:avLst/>
            </a:prstGeom>
            <a:noFill/>
          </p:spPr>
          <p:txBody>
            <a:bodyPr wrap="square" rtlCol="0" anchor="ctr">
              <a:normAutofit fontScale="62500" lnSpcReduction="20000"/>
            </a:bodyPr>
            <a:lstStyle/>
            <a:p>
              <a:pPr algn="ctr"/>
              <a:r>
                <a:rPr lang="en-US" dirty="0"/>
                <a:t>P130</a:t>
              </a:r>
            </a:p>
          </p:txBody>
        </p:sp>
      </p:grpSp>
      <p:cxnSp>
        <p:nvCxnSpPr>
          <p:cNvPr id="76" name="Connector: Elbow 75">
            <a:extLst>
              <a:ext uri="{FF2B5EF4-FFF2-40B4-BE49-F238E27FC236}">
                <a16:creationId xmlns:a16="http://schemas.microsoft.com/office/drawing/2014/main" id="{1B8708EA-3E89-43BC-AA8B-317016858344}"/>
              </a:ext>
            </a:extLst>
          </p:cNvPr>
          <p:cNvCxnSpPr>
            <a:cxnSpLocks/>
            <a:stCxn id="68" idx="3"/>
            <a:endCxn id="74" idx="0"/>
          </p:cNvCxnSpPr>
          <p:nvPr/>
        </p:nvCxnSpPr>
        <p:spPr>
          <a:xfrm>
            <a:off x="6345766" y="3072768"/>
            <a:ext cx="1396154" cy="20743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2A974626-5DB0-4F26-9814-2D649BF1A84A}"/>
              </a:ext>
            </a:extLst>
          </p:cNvPr>
          <p:cNvCxnSpPr>
            <a:stCxn id="70" idx="6"/>
            <a:endCxn id="75" idx="1"/>
          </p:cNvCxnSpPr>
          <p:nvPr/>
        </p:nvCxnSpPr>
        <p:spPr>
          <a:xfrm flipV="1">
            <a:off x="7077286" y="3529968"/>
            <a:ext cx="414867" cy="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8" name="Straight Connector 77">
            <a:extLst>
              <a:ext uri="{FF2B5EF4-FFF2-40B4-BE49-F238E27FC236}">
                <a16:creationId xmlns:a16="http://schemas.microsoft.com/office/drawing/2014/main" id="{975AFC23-A1FE-486B-BA6D-90A80DF9B703}"/>
              </a:ext>
            </a:extLst>
          </p:cNvPr>
          <p:cNvCxnSpPr>
            <a:stCxn id="68" idx="3"/>
            <a:endCxn id="67" idx="6"/>
          </p:cNvCxnSpPr>
          <p:nvPr/>
        </p:nvCxnSpPr>
        <p:spPr>
          <a:xfrm>
            <a:off x="6345766" y="3072768"/>
            <a:ext cx="0" cy="3"/>
          </a:xfrm>
          <a:prstGeom prst="line">
            <a:avLst/>
          </a:prstGeom>
        </p:spPr>
        <p:style>
          <a:lnRef idx="3">
            <a:schemeClr val="dk1"/>
          </a:lnRef>
          <a:fillRef idx="0">
            <a:schemeClr val="dk1"/>
          </a:fillRef>
          <a:effectRef idx="2">
            <a:schemeClr val="dk1"/>
          </a:effectRef>
          <a:fontRef idx="minor">
            <a:schemeClr val="tx1"/>
          </a:fontRef>
        </p:style>
      </p:cxnSp>
      <p:grpSp>
        <p:nvGrpSpPr>
          <p:cNvPr id="79" name="Group 78">
            <a:extLst>
              <a:ext uri="{FF2B5EF4-FFF2-40B4-BE49-F238E27FC236}">
                <a16:creationId xmlns:a16="http://schemas.microsoft.com/office/drawing/2014/main" id="{BFCFB4E7-5444-4F5C-9B53-6BF0F6874459}"/>
              </a:ext>
            </a:extLst>
          </p:cNvPr>
          <p:cNvGrpSpPr/>
          <p:nvPr/>
        </p:nvGrpSpPr>
        <p:grpSpPr>
          <a:xfrm>
            <a:off x="8406553" y="3280204"/>
            <a:ext cx="499533" cy="499533"/>
            <a:chOff x="1752600" y="3512067"/>
            <a:chExt cx="457200" cy="457200"/>
          </a:xfrm>
        </p:grpSpPr>
        <p:sp>
          <p:nvSpPr>
            <p:cNvPr id="80" name="Oval 79">
              <a:extLst>
                <a:ext uri="{FF2B5EF4-FFF2-40B4-BE49-F238E27FC236}">
                  <a16:creationId xmlns:a16="http://schemas.microsoft.com/office/drawing/2014/main" id="{7305EA89-32D3-43C6-897C-EFE09A8F5FFB}"/>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81" name="TextBox 80">
              <a:extLst>
                <a:ext uri="{FF2B5EF4-FFF2-40B4-BE49-F238E27FC236}">
                  <a16:creationId xmlns:a16="http://schemas.microsoft.com/office/drawing/2014/main" id="{1B8CB6DF-C50E-4341-851B-1556B6D6BB4F}"/>
                </a:ext>
              </a:extLst>
            </p:cNvPr>
            <p:cNvSpPr txBox="1"/>
            <p:nvPr/>
          </p:nvSpPr>
          <p:spPr>
            <a:xfrm>
              <a:off x="1752600" y="3571648"/>
              <a:ext cx="457200" cy="338033"/>
            </a:xfrm>
            <a:prstGeom prst="rect">
              <a:avLst/>
            </a:prstGeom>
            <a:noFill/>
          </p:spPr>
          <p:txBody>
            <a:bodyPr wrap="square" rtlCol="0" anchor="ctr">
              <a:normAutofit/>
            </a:bodyPr>
            <a:lstStyle/>
            <a:p>
              <a:pPr algn="ctr"/>
              <a:r>
                <a:rPr lang="en-US" dirty="0"/>
                <a:t>…</a:t>
              </a:r>
            </a:p>
          </p:txBody>
        </p:sp>
      </p:grpSp>
      <p:grpSp>
        <p:nvGrpSpPr>
          <p:cNvPr id="82" name="Group 81">
            <a:extLst>
              <a:ext uri="{FF2B5EF4-FFF2-40B4-BE49-F238E27FC236}">
                <a16:creationId xmlns:a16="http://schemas.microsoft.com/office/drawing/2014/main" id="{98B77C9A-A57A-489F-8B2A-2C3F88885FE9}"/>
              </a:ext>
            </a:extLst>
          </p:cNvPr>
          <p:cNvGrpSpPr/>
          <p:nvPr/>
        </p:nvGrpSpPr>
        <p:grpSpPr>
          <a:xfrm>
            <a:off x="9320953" y="3280204"/>
            <a:ext cx="499534" cy="499533"/>
            <a:chOff x="1752599" y="3512067"/>
            <a:chExt cx="457201" cy="457200"/>
          </a:xfrm>
        </p:grpSpPr>
        <p:sp>
          <p:nvSpPr>
            <p:cNvPr id="83" name="Oval 82">
              <a:extLst>
                <a:ext uri="{FF2B5EF4-FFF2-40B4-BE49-F238E27FC236}">
                  <a16:creationId xmlns:a16="http://schemas.microsoft.com/office/drawing/2014/main" id="{24578750-B316-4DE3-A571-5B1A1AB21455}"/>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84" name="TextBox 83">
              <a:extLst>
                <a:ext uri="{FF2B5EF4-FFF2-40B4-BE49-F238E27FC236}">
                  <a16:creationId xmlns:a16="http://schemas.microsoft.com/office/drawing/2014/main" id="{45DA5F9B-F85A-44DC-A45E-4294C7102D09}"/>
                </a:ext>
              </a:extLst>
            </p:cNvPr>
            <p:cNvSpPr txBox="1"/>
            <p:nvPr/>
          </p:nvSpPr>
          <p:spPr>
            <a:xfrm>
              <a:off x="1752599" y="3571651"/>
              <a:ext cx="457200" cy="338033"/>
            </a:xfrm>
            <a:prstGeom prst="rect">
              <a:avLst/>
            </a:prstGeom>
            <a:noFill/>
          </p:spPr>
          <p:txBody>
            <a:bodyPr wrap="square" rtlCol="0" anchor="ctr">
              <a:normAutofit fontScale="62500" lnSpcReduction="20000"/>
            </a:bodyPr>
            <a:lstStyle/>
            <a:p>
              <a:pPr algn="ctr"/>
              <a:r>
                <a:rPr lang="en-US" dirty="0"/>
                <a:t>P256</a:t>
              </a:r>
            </a:p>
          </p:txBody>
        </p:sp>
      </p:grpSp>
      <p:cxnSp>
        <p:nvCxnSpPr>
          <p:cNvPr id="86" name="Straight Connector 85">
            <a:extLst>
              <a:ext uri="{FF2B5EF4-FFF2-40B4-BE49-F238E27FC236}">
                <a16:creationId xmlns:a16="http://schemas.microsoft.com/office/drawing/2014/main" id="{713DD220-5881-4DF8-9240-8CA819677B91}"/>
              </a:ext>
            </a:extLst>
          </p:cNvPr>
          <p:cNvCxnSpPr>
            <a:cxnSpLocks/>
          </p:cNvCxnSpPr>
          <p:nvPr/>
        </p:nvCxnSpPr>
        <p:spPr>
          <a:xfrm>
            <a:off x="8061891" y="3072768"/>
            <a:ext cx="1259062"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87" name="Connector: Elbow 86">
            <a:extLst>
              <a:ext uri="{FF2B5EF4-FFF2-40B4-BE49-F238E27FC236}">
                <a16:creationId xmlns:a16="http://schemas.microsoft.com/office/drawing/2014/main" id="{EC4B95D2-C3E4-427D-B836-EB4F15641CE8}"/>
              </a:ext>
            </a:extLst>
          </p:cNvPr>
          <p:cNvCxnSpPr>
            <a:cxnSpLocks/>
            <a:endCxn id="83" idx="0"/>
          </p:cNvCxnSpPr>
          <p:nvPr/>
        </p:nvCxnSpPr>
        <p:spPr>
          <a:xfrm>
            <a:off x="9268883" y="3072768"/>
            <a:ext cx="301838" cy="207436"/>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5D34A15E-BD50-4897-9561-456B3D68B6B6}"/>
              </a:ext>
            </a:extLst>
          </p:cNvPr>
          <p:cNvCxnSpPr>
            <a:cxnSpLocks/>
            <a:stCxn id="75" idx="3"/>
            <a:endCxn id="81" idx="1"/>
          </p:cNvCxnSpPr>
          <p:nvPr/>
        </p:nvCxnSpPr>
        <p:spPr>
          <a:xfrm>
            <a:off x="7991686" y="3529968"/>
            <a:ext cx="414867"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010F9F81-02B5-4748-A8FF-E9C033671E6C}"/>
              </a:ext>
            </a:extLst>
          </p:cNvPr>
          <p:cNvCxnSpPr>
            <a:stCxn id="81" idx="3"/>
            <a:endCxn id="84" idx="1"/>
          </p:cNvCxnSpPr>
          <p:nvPr/>
        </p:nvCxnSpPr>
        <p:spPr>
          <a:xfrm>
            <a:off x="8906086" y="3529968"/>
            <a:ext cx="414867" cy="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4" name="Straight Connector 103">
            <a:extLst>
              <a:ext uri="{FF2B5EF4-FFF2-40B4-BE49-F238E27FC236}">
                <a16:creationId xmlns:a16="http://schemas.microsoft.com/office/drawing/2014/main" id="{E05ADA0D-15E2-4E6E-A743-12F537882866}"/>
              </a:ext>
            </a:extLst>
          </p:cNvPr>
          <p:cNvCxnSpPr>
            <a:cxnSpLocks/>
          </p:cNvCxnSpPr>
          <p:nvPr/>
        </p:nvCxnSpPr>
        <p:spPr>
          <a:xfrm>
            <a:off x="7284719" y="2615568"/>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05" name="Straight Connector 104">
            <a:extLst>
              <a:ext uri="{FF2B5EF4-FFF2-40B4-BE49-F238E27FC236}">
                <a16:creationId xmlns:a16="http://schemas.microsoft.com/office/drawing/2014/main" id="{7F44DD3B-B671-4905-8835-2F363AC2B7C1}"/>
              </a:ext>
            </a:extLst>
          </p:cNvPr>
          <p:cNvCxnSpPr>
            <a:cxnSpLocks/>
          </p:cNvCxnSpPr>
          <p:nvPr/>
        </p:nvCxnSpPr>
        <p:spPr>
          <a:xfrm>
            <a:off x="8199119" y="2615568"/>
            <a:ext cx="0" cy="914400"/>
          </a:xfrm>
          <a:prstGeom prst="line">
            <a:avLst/>
          </a:prstGeom>
        </p:spPr>
        <p:style>
          <a:lnRef idx="3">
            <a:schemeClr val="dk1"/>
          </a:lnRef>
          <a:fillRef idx="0">
            <a:schemeClr val="dk1"/>
          </a:fillRef>
          <a:effectRef idx="2">
            <a:schemeClr val="dk1"/>
          </a:effectRef>
          <a:fontRef idx="minor">
            <a:schemeClr val="tx1"/>
          </a:fontRef>
        </p:style>
      </p:cxnSp>
      <p:cxnSp>
        <p:nvCxnSpPr>
          <p:cNvPr id="106" name="Straight Connector 105">
            <a:extLst>
              <a:ext uri="{FF2B5EF4-FFF2-40B4-BE49-F238E27FC236}">
                <a16:creationId xmlns:a16="http://schemas.microsoft.com/office/drawing/2014/main" id="{63141018-19AF-42FD-93C0-C6594FFB5CF5}"/>
              </a:ext>
            </a:extLst>
          </p:cNvPr>
          <p:cNvCxnSpPr>
            <a:cxnSpLocks/>
          </p:cNvCxnSpPr>
          <p:nvPr/>
        </p:nvCxnSpPr>
        <p:spPr>
          <a:xfrm>
            <a:off x="9113519" y="2615568"/>
            <a:ext cx="0" cy="914400"/>
          </a:xfrm>
          <a:prstGeom prst="line">
            <a:avLst/>
          </a:prstGeom>
        </p:spPr>
        <p:style>
          <a:lnRef idx="3">
            <a:schemeClr val="dk1"/>
          </a:lnRef>
          <a:fillRef idx="0">
            <a:schemeClr val="dk1"/>
          </a:fillRef>
          <a:effectRef idx="2">
            <a:schemeClr val="dk1"/>
          </a:effectRef>
          <a:fontRef idx="minor">
            <a:schemeClr val="tx1"/>
          </a:fontRef>
        </p:style>
      </p:cxnSp>
      <p:grpSp>
        <p:nvGrpSpPr>
          <p:cNvPr id="107" name="Group 106">
            <a:extLst>
              <a:ext uri="{FF2B5EF4-FFF2-40B4-BE49-F238E27FC236}">
                <a16:creationId xmlns:a16="http://schemas.microsoft.com/office/drawing/2014/main" id="{9CAEE47E-9BA4-4F55-BCA2-795E82D25033}"/>
              </a:ext>
            </a:extLst>
          </p:cNvPr>
          <p:cNvGrpSpPr/>
          <p:nvPr/>
        </p:nvGrpSpPr>
        <p:grpSpPr>
          <a:xfrm>
            <a:off x="6577753" y="1451404"/>
            <a:ext cx="499533" cy="499533"/>
            <a:chOff x="1752600" y="3512067"/>
            <a:chExt cx="457200" cy="457200"/>
          </a:xfrm>
        </p:grpSpPr>
        <p:sp>
          <p:nvSpPr>
            <p:cNvPr id="108" name="Oval 107">
              <a:extLst>
                <a:ext uri="{FF2B5EF4-FFF2-40B4-BE49-F238E27FC236}">
                  <a16:creationId xmlns:a16="http://schemas.microsoft.com/office/drawing/2014/main" id="{45A201D3-B9C7-4F97-BA6F-341F48382009}"/>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09" name="TextBox 108">
              <a:extLst>
                <a:ext uri="{FF2B5EF4-FFF2-40B4-BE49-F238E27FC236}">
                  <a16:creationId xmlns:a16="http://schemas.microsoft.com/office/drawing/2014/main" id="{6DAFB40E-7D46-4AD1-9AE7-A27AB235FD29}"/>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C1</a:t>
              </a:r>
            </a:p>
          </p:txBody>
        </p:sp>
      </p:grpSp>
      <p:cxnSp>
        <p:nvCxnSpPr>
          <p:cNvPr id="119" name="Straight Connector 118">
            <a:extLst>
              <a:ext uri="{FF2B5EF4-FFF2-40B4-BE49-F238E27FC236}">
                <a16:creationId xmlns:a16="http://schemas.microsoft.com/office/drawing/2014/main" id="{A44C2D8D-9370-41CD-8B98-2B28296BEA58}"/>
              </a:ext>
            </a:extLst>
          </p:cNvPr>
          <p:cNvCxnSpPr>
            <a:cxnSpLocks/>
          </p:cNvCxnSpPr>
          <p:nvPr/>
        </p:nvCxnSpPr>
        <p:spPr>
          <a:xfrm>
            <a:off x="7724456" y="3072768"/>
            <a:ext cx="390315" cy="0"/>
          </a:xfrm>
          <a:prstGeom prst="line">
            <a:avLst/>
          </a:prstGeom>
        </p:spPr>
        <p:style>
          <a:lnRef idx="3">
            <a:schemeClr val="dk1"/>
          </a:lnRef>
          <a:fillRef idx="0">
            <a:schemeClr val="dk1"/>
          </a:fillRef>
          <a:effectRef idx="2">
            <a:schemeClr val="dk1"/>
          </a:effectRef>
          <a:fontRef idx="minor">
            <a:schemeClr val="tx1"/>
          </a:fontRef>
        </p:style>
      </p:cxnSp>
      <p:cxnSp>
        <p:nvCxnSpPr>
          <p:cNvPr id="130" name="Connector: Elbow 129">
            <a:extLst>
              <a:ext uri="{FF2B5EF4-FFF2-40B4-BE49-F238E27FC236}">
                <a16:creationId xmlns:a16="http://schemas.microsoft.com/office/drawing/2014/main" id="{63BE3F52-12F1-4DEF-83C0-AF9046D27929}"/>
              </a:ext>
            </a:extLst>
          </p:cNvPr>
          <p:cNvCxnSpPr>
            <a:stCxn id="109" idx="1"/>
            <a:endCxn id="18" idx="1"/>
          </p:cNvCxnSpPr>
          <p:nvPr/>
        </p:nvCxnSpPr>
        <p:spPr>
          <a:xfrm rot="10800000" flipV="1">
            <a:off x="6577753" y="1701168"/>
            <a:ext cx="12700" cy="914400"/>
          </a:xfrm>
          <a:prstGeom prst="bentConnector3">
            <a:avLst>
              <a:gd name="adj1" fmla="val 1012496"/>
            </a:avLst>
          </a:prstGeom>
          <a:ln>
            <a:tailEnd type="triangle"/>
          </a:ln>
        </p:spPr>
        <p:style>
          <a:lnRef idx="3">
            <a:schemeClr val="dk1"/>
          </a:lnRef>
          <a:fillRef idx="0">
            <a:schemeClr val="dk1"/>
          </a:fillRef>
          <a:effectRef idx="2">
            <a:schemeClr val="dk1"/>
          </a:effectRef>
          <a:fontRef idx="minor">
            <a:schemeClr val="tx1"/>
          </a:fontRef>
        </p:style>
      </p:cxnSp>
      <p:cxnSp>
        <p:nvCxnSpPr>
          <p:cNvPr id="133" name="Connector: Elbow 132">
            <a:extLst>
              <a:ext uri="{FF2B5EF4-FFF2-40B4-BE49-F238E27FC236}">
                <a16:creationId xmlns:a16="http://schemas.microsoft.com/office/drawing/2014/main" id="{4CE93A12-1FFF-456C-881F-14FEC761D464}"/>
              </a:ext>
            </a:extLst>
          </p:cNvPr>
          <p:cNvCxnSpPr>
            <a:cxnSpLocks/>
            <a:stCxn id="109" idx="1"/>
            <a:endCxn id="70" idx="2"/>
          </p:cNvCxnSpPr>
          <p:nvPr/>
        </p:nvCxnSpPr>
        <p:spPr>
          <a:xfrm rot="10800000" flipV="1">
            <a:off x="6577753" y="1701167"/>
            <a:ext cx="12700" cy="1828803"/>
          </a:xfrm>
          <a:prstGeom prst="bentConnector3">
            <a:avLst>
              <a:gd name="adj1" fmla="val 1012496"/>
            </a:avLst>
          </a:prstGeom>
          <a:ln>
            <a:tailEnd type="triangle"/>
          </a:ln>
        </p:spPr>
        <p:style>
          <a:lnRef idx="3">
            <a:schemeClr val="dk1"/>
          </a:lnRef>
          <a:fillRef idx="0">
            <a:schemeClr val="dk1"/>
          </a:fillRef>
          <a:effectRef idx="2">
            <a:schemeClr val="dk1"/>
          </a:effectRef>
          <a:fontRef idx="minor">
            <a:schemeClr val="tx1"/>
          </a:fontRef>
        </p:style>
      </p:cxnSp>
      <p:cxnSp>
        <p:nvCxnSpPr>
          <p:cNvPr id="146" name="Straight Arrow Connector 145">
            <a:extLst>
              <a:ext uri="{FF2B5EF4-FFF2-40B4-BE49-F238E27FC236}">
                <a16:creationId xmlns:a16="http://schemas.microsoft.com/office/drawing/2014/main" id="{ABD6DBEB-102C-48D1-B95D-E9D4916F0DE8}"/>
              </a:ext>
            </a:extLst>
          </p:cNvPr>
          <p:cNvCxnSpPr>
            <a:stCxn id="14" idx="4"/>
            <a:endCxn id="67" idx="0"/>
          </p:cNvCxnSpPr>
          <p:nvPr/>
        </p:nvCxnSpPr>
        <p:spPr>
          <a:xfrm>
            <a:off x="6096000" y="2453005"/>
            <a:ext cx="0" cy="36999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nvGrpSpPr>
          <p:cNvPr id="150" name="Group 149">
            <a:extLst>
              <a:ext uri="{FF2B5EF4-FFF2-40B4-BE49-F238E27FC236}">
                <a16:creationId xmlns:a16="http://schemas.microsoft.com/office/drawing/2014/main" id="{FFDF6264-A52F-4E50-84A4-C138ADE61E50}"/>
              </a:ext>
            </a:extLst>
          </p:cNvPr>
          <p:cNvGrpSpPr/>
          <p:nvPr/>
        </p:nvGrpSpPr>
        <p:grpSpPr>
          <a:xfrm>
            <a:off x="7490355" y="1451404"/>
            <a:ext cx="499533" cy="499533"/>
            <a:chOff x="1752600" y="3512067"/>
            <a:chExt cx="457200" cy="457200"/>
          </a:xfrm>
        </p:grpSpPr>
        <p:sp>
          <p:nvSpPr>
            <p:cNvPr id="151" name="Oval 150">
              <a:extLst>
                <a:ext uri="{FF2B5EF4-FFF2-40B4-BE49-F238E27FC236}">
                  <a16:creationId xmlns:a16="http://schemas.microsoft.com/office/drawing/2014/main" id="{D8276AC0-3AE9-412C-81B7-A65E7AADD7A8}"/>
                </a:ext>
              </a:extLst>
            </p:cNvPr>
            <p:cNvSpPr/>
            <p:nvPr/>
          </p:nvSpPr>
          <p:spPr>
            <a:xfrm>
              <a:off x="1752600" y="351206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92500" lnSpcReduction="10000"/>
            </a:bodyPr>
            <a:lstStyle/>
            <a:p>
              <a:pPr algn="ctr"/>
              <a:endParaRPr lang="en-US" sz="2000" spc="-300" dirty="0"/>
            </a:p>
          </p:txBody>
        </p:sp>
        <p:sp>
          <p:nvSpPr>
            <p:cNvPr id="152" name="TextBox 151">
              <a:extLst>
                <a:ext uri="{FF2B5EF4-FFF2-40B4-BE49-F238E27FC236}">
                  <a16:creationId xmlns:a16="http://schemas.microsoft.com/office/drawing/2014/main" id="{3F6ADCF8-824A-4D4C-B70A-F5A835D8E69A}"/>
                </a:ext>
              </a:extLst>
            </p:cNvPr>
            <p:cNvSpPr txBox="1"/>
            <p:nvPr/>
          </p:nvSpPr>
          <p:spPr>
            <a:xfrm>
              <a:off x="1752600" y="3571648"/>
              <a:ext cx="457200" cy="338033"/>
            </a:xfrm>
            <a:prstGeom prst="rect">
              <a:avLst/>
            </a:prstGeom>
            <a:noFill/>
          </p:spPr>
          <p:txBody>
            <a:bodyPr wrap="square" rtlCol="0" anchor="ctr">
              <a:spAutoFit/>
            </a:bodyPr>
            <a:lstStyle/>
            <a:p>
              <a:pPr algn="ctr"/>
              <a:r>
                <a:rPr lang="en-US" dirty="0"/>
                <a:t>C1</a:t>
              </a:r>
            </a:p>
          </p:txBody>
        </p:sp>
      </p:grpSp>
      <p:cxnSp>
        <p:nvCxnSpPr>
          <p:cNvPr id="153" name="Connector: Elbow 152">
            <a:extLst>
              <a:ext uri="{FF2B5EF4-FFF2-40B4-BE49-F238E27FC236}">
                <a16:creationId xmlns:a16="http://schemas.microsoft.com/office/drawing/2014/main" id="{70433739-92CF-4899-A051-C739387F3239}"/>
              </a:ext>
            </a:extLst>
          </p:cNvPr>
          <p:cNvCxnSpPr>
            <a:stCxn id="152" idx="1"/>
          </p:cNvCxnSpPr>
          <p:nvPr/>
        </p:nvCxnSpPr>
        <p:spPr>
          <a:xfrm rot="10800000" flipV="1">
            <a:off x="7490355" y="1701168"/>
            <a:ext cx="12700" cy="914400"/>
          </a:xfrm>
          <a:prstGeom prst="bentConnector3">
            <a:avLst>
              <a:gd name="adj1" fmla="val 1012496"/>
            </a:avLst>
          </a:prstGeom>
          <a:ln>
            <a:tailEnd type="triangle"/>
          </a:ln>
        </p:spPr>
        <p:style>
          <a:lnRef idx="3">
            <a:schemeClr val="dk1"/>
          </a:lnRef>
          <a:fillRef idx="0">
            <a:schemeClr val="dk1"/>
          </a:fillRef>
          <a:effectRef idx="2">
            <a:schemeClr val="dk1"/>
          </a:effectRef>
          <a:fontRef idx="minor">
            <a:schemeClr val="tx1"/>
          </a:fontRef>
        </p:style>
      </p:cxnSp>
      <p:cxnSp>
        <p:nvCxnSpPr>
          <p:cNvPr id="154" name="Connector: Elbow 153">
            <a:extLst>
              <a:ext uri="{FF2B5EF4-FFF2-40B4-BE49-F238E27FC236}">
                <a16:creationId xmlns:a16="http://schemas.microsoft.com/office/drawing/2014/main" id="{AACD1AB6-3826-464B-9362-92392F8BE5FF}"/>
              </a:ext>
            </a:extLst>
          </p:cNvPr>
          <p:cNvCxnSpPr>
            <a:cxnSpLocks/>
            <a:stCxn id="152" idx="1"/>
          </p:cNvCxnSpPr>
          <p:nvPr/>
        </p:nvCxnSpPr>
        <p:spPr>
          <a:xfrm rot="10800000" flipV="1">
            <a:off x="7490355" y="1701167"/>
            <a:ext cx="12700" cy="1828803"/>
          </a:xfrm>
          <a:prstGeom prst="bentConnector3">
            <a:avLst>
              <a:gd name="adj1" fmla="val 1012496"/>
            </a:avLst>
          </a:prstGeom>
          <a:ln>
            <a:tailEnd type="triangle"/>
          </a:ln>
        </p:spPr>
        <p:style>
          <a:lnRef idx="3">
            <a:schemeClr val="dk1"/>
          </a:lnRef>
          <a:fillRef idx="0">
            <a:schemeClr val="dk1"/>
          </a:fillRef>
          <a:effectRef idx="2">
            <a:schemeClr val="dk1"/>
          </a:effectRef>
          <a:fontRef idx="minor">
            <a:schemeClr val="tx1"/>
          </a:fontRef>
        </p:style>
      </p:cxnSp>
      <p:cxnSp>
        <p:nvCxnSpPr>
          <p:cNvPr id="158" name="Straight Arrow Connector 157">
            <a:extLst>
              <a:ext uri="{FF2B5EF4-FFF2-40B4-BE49-F238E27FC236}">
                <a16:creationId xmlns:a16="http://schemas.microsoft.com/office/drawing/2014/main" id="{52B721F5-94A7-4239-ACA1-CC289A9FDFD6}"/>
              </a:ext>
            </a:extLst>
          </p:cNvPr>
          <p:cNvCxnSpPr>
            <a:cxnSpLocks/>
            <a:stCxn id="109" idx="3"/>
            <a:endCxn id="152" idx="1"/>
          </p:cNvCxnSpPr>
          <p:nvPr/>
        </p:nvCxnSpPr>
        <p:spPr>
          <a:xfrm>
            <a:off x="7077286" y="1701168"/>
            <a:ext cx="41306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63" name="Arrow: Right 162">
            <a:extLst>
              <a:ext uri="{FF2B5EF4-FFF2-40B4-BE49-F238E27FC236}">
                <a16:creationId xmlns:a16="http://schemas.microsoft.com/office/drawing/2014/main" id="{9B29B637-A2D4-4959-A924-23FC25F0311E}"/>
              </a:ext>
            </a:extLst>
          </p:cNvPr>
          <p:cNvSpPr/>
          <p:nvPr/>
        </p:nvSpPr>
        <p:spPr>
          <a:xfrm>
            <a:off x="4805666" y="2171853"/>
            <a:ext cx="584689" cy="4046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64" name="Graphic 163" descr="Web cam with solid fill">
            <a:extLst>
              <a:ext uri="{FF2B5EF4-FFF2-40B4-BE49-F238E27FC236}">
                <a16:creationId xmlns:a16="http://schemas.microsoft.com/office/drawing/2014/main" id="{B30CEC7C-58D3-44C9-8410-5DB0FD82C5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51685" y="4785443"/>
            <a:ext cx="914400" cy="914400"/>
          </a:xfrm>
          <a:prstGeom prst="rect">
            <a:avLst/>
          </a:prstGeom>
        </p:spPr>
      </p:pic>
      <p:grpSp>
        <p:nvGrpSpPr>
          <p:cNvPr id="165" name="Group 164">
            <a:extLst>
              <a:ext uri="{FF2B5EF4-FFF2-40B4-BE49-F238E27FC236}">
                <a16:creationId xmlns:a16="http://schemas.microsoft.com/office/drawing/2014/main" id="{EB20ADB0-92F2-4D18-98CD-B38CF5C82E34}"/>
              </a:ext>
            </a:extLst>
          </p:cNvPr>
          <p:cNvGrpSpPr/>
          <p:nvPr/>
        </p:nvGrpSpPr>
        <p:grpSpPr>
          <a:xfrm>
            <a:off x="842040" y="4522659"/>
            <a:ext cx="2175270" cy="1439970"/>
            <a:chOff x="9078058" y="4322457"/>
            <a:chExt cx="1455127" cy="963255"/>
          </a:xfrm>
        </p:grpSpPr>
        <p:sp>
          <p:nvSpPr>
            <p:cNvPr id="166" name="Rectangle 165">
              <a:extLst>
                <a:ext uri="{FF2B5EF4-FFF2-40B4-BE49-F238E27FC236}">
                  <a16:creationId xmlns:a16="http://schemas.microsoft.com/office/drawing/2014/main" id="{856E46A2-C134-422D-A5BC-24F0AF62449B}"/>
                </a:ext>
              </a:extLst>
            </p:cNvPr>
            <p:cNvSpPr/>
            <p:nvPr/>
          </p:nvSpPr>
          <p:spPr>
            <a:xfrm>
              <a:off x="9078058" y="5150775"/>
              <a:ext cx="1455127" cy="13493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F287AE32-25BC-4FD3-8093-7F3DD8D53975}"/>
                </a:ext>
              </a:extLst>
            </p:cNvPr>
            <p:cNvSpPr/>
            <p:nvPr/>
          </p:nvSpPr>
          <p:spPr>
            <a:xfrm>
              <a:off x="9843720" y="4322457"/>
              <a:ext cx="457200" cy="4572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B68E830D-28B2-4FAC-A79C-428FA8B69934}"/>
                </a:ext>
              </a:extLst>
            </p:cNvPr>
            <p:cNvSpPr/>
            <p:nvPr/>
          </p:nvSpPr>
          <p:spPr>
            <a:xfrm>
              <a:off x="9752280" y="4781443"/>
              <a:ext cx="640080" cy="3657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502E9437-8011-46C1-96E5-397DB56202B2}"/>
                </a:ext>
              </a:extLst>
            </p:cNvPr>
            <p:cNvSpPr/>
            <p:nvPr/>
          </p:nvSpPr>
          <p:spPr>
            <a:xfrm>
              <a:off x="9195709" y="4966109"/>
              <a:ext cx="274320" cy="182880"/>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170" name="Trapezoid 169">
            <a:extLst>
              <a:ext uri="{FF2B5EF4-FFF2-40B4-BE49-F238E27FC236}">
                <a16:creationId xmlns:a16="http://schemas.microsoft.com/office/drawing/2014/main" id="{B91D08D1-823E-4C25-A915-A079924D1E47}"/>
              </a:ext>
            </a:extLst>
          </p:cNvPr>
          <p:cNvSpPr/>
          <p:nvPr/>
        </p:nvSpPr>
        <p:spPr>
          <a:xfrm rot="5400000">
            <a:off x="2848210" y="4760043"/>
            <a:ext cx="1439967" cy="965200"/>
          </a:xfrm>
          <a:prstGeom prst="trapezoid">
            <a:avLst>
              <a:gd name="adj" fmla="val 57632"/>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1" name="Arrow: Right 170">
            <a:extLst>
              <a:ext uri="{FF2B5EF4-FFF2-40B4-BE49-F238E27FC236}">
                <a16:creationId xmlns:a16="http://schemas.microsoft.com/office/drawing/2014/main" id="{AFF8BCB6-D697-4211-ADFB-B9A6E713B14B}"/>
              </a:ext>
            </a:extLst>
          </p:cNvPr>
          <p:cNvSpPr/>
          <p:nvPr/>
        </p:nvSpPr>
        <p:spPr>
          <a:xfrm>
            <a:off x="4809506" y="5003824"/>
            <a:ext cx="584689" cy="4046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2" name="Explosion: 8 Points 171">
            <a:extLst>
              <a:ext uri="{FF2B5EF4-FFF2-40B4-BE49-F238E27FC236}">
                <a16:creationId xmlns:a16="http://schemas.microsoft.com/office/drawing/2014/main" id="{E657D302-0389-4F75-90A9-9C1B75FF3772}"/>
              </a:ext>
            </a:extLst>
          </p:cNvPr>
          <p:cNvSpPr/>
          <p:nvPr/>
        </p:nvSpPr>
        <p:spPr>
          <a:xfrm>
            <a:off x="5418749" y="4617534"/>
            <a:ext cx="1468315" cy="1177184"/>
          </a:xfrm>
          <a:prstGeom prst="irregularSeal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Parser</a:t>
            </a:r>
          </a:p>
        </p:txBody>
      </p:sp>
      <p:sp>
        <p:nvSpPr>
          <p:cNvPr id="173" name="Arrow: Right 172">
            <a:extLst>
              <a:ext uri="{FF2B5EF4-FFF2-40B4-BE49-F238E27FC236}">
                <a16:creationId xmlns:a16="http://schemas.microsoft.com/office/drawing/2014/main" id="{25DFCB0E-6C5B-4856-BB8C-639B4165D942}"/>
              </a:ext>
            </a:extLst>
          </p:cNvPr>
          <p:cNvSpPr/>
          <p:nvPr/>
        </p:nvSpPr>
        <p:spPr>
          <a:xfrm>
            <a:off x="6918366" y="5001991"/>
            <a:ext cx="584689" cy="40460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12" name="Group 211">
            <a:extLst>
              <a:ext uri="{FF2B5EF4-FFF2-40B4-BE49-F238E27FC236}">
                <a16:creationId xmlns:a16="http://schemas.microsoft.com/office/drawing/2014/main" id="{9DFBEC1C-CF22-440C-8A53-EC1B4319E5D0}"/>
              </a:ext>
            </a:extLst>
          </p:cNvPr>
          <p:cNvGrpSpPr/>
          <p:nvPr/>
        </p:nvGrpSpPr>
        <p:grpSpPr>
          <a:xfrm>
            <a:off x="9326880" y="5029200"/>
            <a:ext cx="457200" cy="457200"/>
            <a:chOff x="9005236" y="4328243"/>
            <a:chExt cx="457200" cy="457200"/>
          </a:xfrm>
        </p:grpSpPr>
        <p:sp>
          <p:nvSpPr>
            <p:cNvPr id="191" name="Oval 190">
              <a:extLst>
                <a:ext uri="{FF2B5EF4-FFF2-40B4-BE49-F238E27FC236}">
                  <a16:creationId xmlns:a16="http://schemas.microsoft.com/office/drawing/2014/main" id="{690A4D17-EB58-414A-A934-BB196E11EEEB}"/>
                </a:ext>
              </a:extLst>
            </p:cNvPr>
            <p:cNvSpPr/>
            <p:nvPr/>
          </p:nvSpPr>
          <p:spPr>
            <a:xfrm>
              <a:off x="9005236" y="43282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92" name="TextBox 191">
              <a:extLst>
                <a:ext uri="{FF2B5EF4-FFF2-40B4-BE49-F238E27FC236}">
                  <a16:creationId xmlns:a16="http://schemas.microsoft.com/office/drawing/2014/main" id="{1A3DE2CA-3469-466F-A924-085D3104BB2C}"/>
                </a:ext>
              </a:extLst>
            </p:cNvPr>
            <p:cNvSpPr txBox="1"/>
            <p:nvPr/>
          </p:nvSpPr>
          <p:spPr>
            <a:xfrm>
              <a:off x="9005236" y="4372177"/>
              <a:ext cx="457200" cy="369332"/>
            </a:xfrm>
            <a:prstGeom prst="rect">
              <a:avLst/>
            </a:prstGeom>
            <a:noFill/>
          </p:spPr>
          <p:txBody>
            <a:bodyPr wrap="square" rtlCol="0" anchor="ctr">
              <a:spAutoFit/>
            </a:bodyPr>
            <a:lstStyle/>
            <a:p>
              <a:pPr algn="ctr"/>
              <a:r>
                <a:rPr lang="en-US" dirty="0"/>
                <a:t>B1</a:t>
              </a:r>
            </a:p>
          </p:txBody>
        </p:sp>
      </p:grpSp>
      <p:grpSp>
        <p:nvGrpSpPr>
          <p:cNvPr id="211" name="Group 210">
            <a:extLst>
              <a:ext uri="{FF2B5EF4-FFF2-40B4-BE49-F238E27FC236}">
                <a16:creationId xmlns:a16="http://schemas.microsoft.com/office/drawing/2014/main" id="{F6729A7C-F56B-4AE7-8146-DEAB90BC43C6}"/>
              </a:ext>
            </a:extLst>
          </p:cNvPr>
          <p:cNvGrpSpPr/>
          <p:nvPr/>
        </p:nvGrpSpPr>
        <p:grpSpPr>
          <a:xfrm>
            <a:off x="8503920" y="5029200"/>
            <a:ext cx="457200" cy="457200"/>
            <a:chOff x="8319436" y="4790245"/>
            <a:chExt cx="457200" cy="457200"/>
          </a:xfrm>
        </p:grpSpPr>
        <p:sp>
          <p:nvSpPr>
            <p:cNvPr id="193" name="Oval 192">
              <a:extLst>
                <a:ext uri="{FF2B5EF4-FFF2-40B4-BE49-F238E27FC236}">
                  <a16:creationId xmlns:a16="http://schemas.microsoft.com/office/drawing/2014/main" id="{2A1995D4-9882-40C2-89DA-05833ED859CF}"/>
                </a:ext>
              </a:extLst>
            </p:cNvPr>
            <p:cNvSpPr/>
            <p:nvPr/>
          </p:nvSpPr>
          <p:spPr>
            <a:xfrm>
              <a:off x="8319436" y="4790245"/>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94" name="TextBox 193">
              <a:extLst>
                <a:ext uri="{FF2B5EF4-FFF2-40B4-BE49-F238E27FC236}">
                  <a16:creationId xmlns:a16="http://schemas.microsoft.com/office/drawing/2014/main" id="{62EF302A-83A2-496B-BB7A-47057CF81DCB}"/>
                </a:ext>
              </a:extLst>
            </p:cNvPr>
            <p:cNvSpPr txBox="1"/>
            <p:nvPr/>
          </p:nvSpPr>
          <p:spPr>
            <a:xfrm>
              <a:off x="8319436" y="4834179"/>
              <a:ext cx="457200" cy="369332"/>
            </a:xfrm>
            <a:prstGeom prst="rect">
              <a:avLst/>
            </a:prstGeom>
            <a:noFill/>
          </p:spPr>
          <p:txBody>
            <a:bodyPr wrap="square" rtlCol="0" anchor="ctr">
              <a:spAutoFit/>
            </a:bodyPr>
            <a:lstStyle/>
            <a:p>
              <a:pPr algn="ctr"/>
              <a:r>
                <a:rPr lang="en-US" dirty="0"/>
                <a:t>B2</a:t>
              </a:r>
            </a:p>
          </p:txBody>
        </p:sp>
      </p:grpSp>
      <p:grpSp>
        <p:nvGrpSpPr>
          <p:cNvPr id="213" name="Group 212">
            <a:extLst>
              <a:ext uri="{FF2B5EF4-FFF2-40B4-BE49-F238E27FC236}">
                <a16:creationId xmlns:a16="http://schemas.microsoft.com/office/drawing/2014/main" id="{AC905902-C026-484B-9A82-37683F073ECD}"/>
              </a:ext>
            </a:extLst>
          </p:cNvPr>
          <p:cNvGrpSpPr/>
          <p:nvPr/>
        </p:nvGrpSpPr>
        <p:grpSpPr>
          <a:xfrm>
            <a:off x="9326880" y="5760720"/>
            <a:ext cx="457200" cy="457200"/>
            <a:chOff x="9691036" y="4785443"/>
            <a:chExt cx="457200" cy="457200"/>
          </a:xfrm>
        </p:grpSpPr>
        <p:sp>
          <p:nvSpPr>
            <p:cNvPr id="195" name="Oval 194">
              <a:extLst>
                <a:ext uri="{FF2B5EF4-FFF2-40B4-BE49-F238E27FC236}">
                  <a16:creationId xmlns:a16="http://schemas.microsoft.com/office/drawing/2014/main" id="{CB961D17-80F2-4349-9684-0AF4140722AE}"/>
                </a:ext>
              </a:extLst>
            </p:cNvPr>
            <p:cNvSpPr/>
            <p:nvPr/>
          </p:nvSpPr>
          <p:spPr>
            <a:xfrm>
              <a:off x="9691036" y="47854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96" name="TextBox 195">
              <a:extLst>
                <a:ext uri="{FF2B5EF4-FFF2-40B4-BE49-F238E27FC236}">
                  <a16:creationId xmlns:a16="http://schemas.microsoft.com/office/drawing/2014/main" id="{78A5585A-E83E-4140-82A2-1887E66C67B0}"/>
                </a:ext>
              </a:extLst>
            </p:cNvPr>
            <p:cNvSpPr txBox="1"/>
            <p:nvPr/>
          </p:nvSpPr>
          <p:spPr>
            <a:xfrm>
              <a:off x="9691036" y="4829377"/>
              <a:ext cx="457200" cy="369332"/>
            </a:xfrm>
            <a:prstGeom prst="rect">
              <a:avLst/>
            </a:prstGeom>
            <a:noFill/>
          </p:spPr>
          <p:txBody>
            <a:bodyPr wrap="square" rtlCol="0" anchor="ctr">
              <a:normAutofit fontScale="85000" lnSpcReduction="10000"/>
            </a:bodyPr>
            <a:lstStyle/>
            <a:p>
              <a:pPr algn="ctr"/>
              <a:r>
                <a:rPr lang="en-US" dirty="0"/>
                <a:t>“B”</a:t>
              </a:r>
            </a:p>
          </p:txBody>
        </p:sp>
      </p:grpSp>
      <p:grpSp>
        <p:nvGrpSpPr>
          <p:cNvPr id="210" name="Group 209">
            <a:extLst>
              <a:ext uri="{FF2B5EF4-FFF2-40B4-BE49-F238E27FC236}">
                <a16:creationId xmlns:a16="http://schemas.microsoft.com/office/drawing/2014/main" id="{6FA44C8C-A1B9-4963-B508-42A2ECECDE7F}"/>
              </a:ext>
            </a:extLst>
          </p:cNvPr>
          <p:cNvGrpSpPr/>
          <p:nvPr/>
        </p:nvGrpSpPr>
        <p:grpSpPr>
          <a:xfrm>
            <a:off x="7680960" y="5029200"/>
            <a:ext cx="457200" cy="457200"/>
            <a:chOff x="7823767" y="5242643"/>
            <a:chExt cx="457200" cy="457200"/>
          </a:xfrm>
        </p:grpSpPr>
        <p:sp>
          <p:nvSpPr>
            <p:cNvPr id="197" name="Oval 196">
              <a:extLst>
                <a:ext uri="{FF2B5EF4-FFF2-40B4-BE49-F238E27FC236}">
                  <a16:creationId xmlns:a16="http://schemas.microsoft.com/office/drawing/2014/main" id="{38C45D62-E7B3-4DD0-A761-ACC88417A5EF}"/>
                </a:ext>
              </a:extLst>
            </p:cNvPr>
            <p:cNvSpPr/>
            <p:nvPr/>
          </p:nvSpPr>
          <p:spPr>
            <a:xfrm>
              <a:off x="7823767" y="52426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198" name="TextBox 197">
              <a:extLst>
                <a:ext uri="{FF2B5EF4-FFF2-40B4-BE49-F238E27FC236}">
                  <a16:creationId xmlns:a16="http://schemas.microsoft.com/office/drawing/2014/main" id="{842FFF6B-4214-445C-BF35-3A5576178060}"/>
                </a:ext>
              </a:extLst>
            </p:cNvPr>
            <p:cNvSpPr txBox="1"/>
            <p:nvPr/>
          </p:nvSpPr>
          <p:spPr>
            <a:xfrm>
              <a:off x="7823767" y="5286577"/>
              <a:ext cx="457200" cy="369332"/>
            </a:xfrm>
            <a:prstGeom prst="rect">
              <a:avLst/>
            </a:prstGeom>
            <a:noFill/>
          </p:spPr>
          <p:txBody>
            <a:bodyPr wrap="square" rtlCol="0" anchor="ctr">
              <a:spAutoFit/>
            </a:bodyPr>
            <a:lstStyle/>
            <a:p>
              <a:pPr algn="ctr"/>
              <a:r>
                <a:rPr lang="en-US" dirty="0"/>
                <a:t>B3</a:t>
              </a:r>
            </a:p>
          </p:txBody>
        </p:sp>
      </p:grpSp>
      <p:grpSp>
        <p:nvGrpSpPr>
          <p:cNvPr id="214" name="Group 213">
            <a:extLst>
              <a:ext uri="{FF2B5EF4-FFF2-40B4-BE49-F238E27FC236}">
                <a16:creationId xmlns:a16="http://schemas.microsoft.com/office/drawing/2014/main" id="{D8DF3CB4-0C10-4304-9E4E-6394BB1D1240}"/>
              </a:ext>
            </a:extLst>
          </p:cNvPr>
          <p:cNvGrpSpPr/>
          <p:nvPr/>
        </p:nvGrpSpPr>
        <p:grpSpPr>
          <a:xfrm>
            <a:off x="8503920" y="5760720"/>
            <a:ext cx="457200" cy="457200"/>
            <a:chOff x="8776636" y="5242643"/>
            <a:chExt cx="457200" cy="457200"/>
          </a:xfrm>
        </p:grpSpPr>
        <p:sp>
          <p:nvSpPr>
            <p:cNvPr id="199" name="Oval 198">
              <a:extLst>
                <a:ext uri="{FF2B5EF4-FFF2-40B4-BE49-F238E27FC236}">
                  <a16:creationId xmlns:a16="http://schemas.microsoft.com/office/drawing/2014/main" id="{2497B4FB-6FA7-4BED-AC50-C0843CB6A5E0}"/>
                </a:ext>
              </a:extLst>
            </p:cNvPr>
            <p:cNvSpPr/>
            <p:nvPr/>
          </p:nvSpPr>
          <p:spPr>
            <a:xfrm>
              <a:off x="8776636" y="52426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200" name="TextBox 199">
              <a:extLst>
                <a:ext uri="{FF2B5EF4-FFF2-40B4-BE49-F238E27FC236}">
                  <a16:creationId xmlns:a16="http://schemas.microsoft.com/office/drawing/2014/main" id="{9E2A021A-8E66-4AB8-AEB1-C590F5C61342}"/>
                </a:ext>
              </a:extLst>
            </p:cNvPr>
            <p:cNvSpPr txBox="1"/>
            <p:nvPr/>
          </p:nvSpPr>
          <p:spPr>
            <a:xfrm>
              <a:off x="8776636" y="5286577"/>
              <a:ext cx="457200" cy="369332"/>
            </a:xfrm>
            <a:prstGeom prst="rect">
              <a:avLst/>
            </a:prstGeom>
            <a:noFill/>
          </p:spPr>
          <p:txBody>
            <a:bodyPr wrap="square" rtlCol="0" anchor="ctr">
              <a:normAutofit fontScale="77500" lnSpcReduction="20000"/>
            </a:bodyPr>
            <a:lstStyle/>
            <a:p>
              <a:pPr algn="ctr"/>
              <a:r>
                <a:rPr lang="en-US" dirty="0"/>
                <a:t>“O”</a:t>
              </a:r>
            </a:p>
          </p:txBody>
        </p:sp>
      </p:grpSp>
      <p:grpSp>
        <p:nvGrpSpPr>
          <p:cNvPr id="215" name="Group 214">
            <a:extLst>
              <a:ext uri="{FF2B5EF4-FFF2-40B4-BE49-F238E27FC236}">
                <a16:creationId xmlns:a16="http://schemas.microsoft.com/office/drawing/2014/main" id="{9401A47E-0F9F-4539-AA06-7751307B7780}"/>
              </a:ext>
            </a:extLst>
          </p:cNvPr>
          <p:cNvGrpSpPr/>
          <p:nvPr/>
        </p:nvGrpSpPr>
        <p:grpSpPr>
          <a:xfrm>
            <a:off x="7680960" y="5760720"/>
            <a:ext cx="457200" cy="457200"/>
            <a:chOff x="7366567" y="5743777"/>
            <a:chExt cx="457200" cy="457200"/>
          </a:xfrm>
        </p:grpSpPr>
        <p:sp>
          <p:nvSpPr>
            <p:cNvPr id="205" name="Oval 204">
              <a:extLst>
                <a:ext uri="{FF2B5EF4-FFF2-40B4-BE49-F238E27FC236}">
                  <a16:creationId xmlns:a16="http://schemas.microsoft.com/office/drawing/2014/main" id="{0622119C-1F88-47E1-A771-D17E7B0B29D7}"/>
                </a:ext>
              </a:extLst>
            </p:cNvPr>
            <p:cNvSpPr/>
            <p:nvPr/>
          </p:nvSpPr>
          <p:spPr>
            <a:xfrm>
              <a:off x="7366567" y="5743777"/>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206" name="TextBox 205">
              <a:extLst>
                <a:ext uri="{FF2B5EF4-FFF2-40B4-BE49-F238E27FC236}">
                  <a16:creationId xmlns:a16="http://schemas.microsoft.com/office/drawing/2014/main" id="{BEA4F574-0F12-4EBD-BD63-FCCB481DDB34}"/>
                </a:ext>
              </a:extLst>
            </p:cNvPr>
            <p:cNvSpPr txBox="1"/>
            <p:nvPr/>
          </p:nvSpPr>
          <p:spPr>
            <a:xfrm>
              <a:off x="7366567" y="5787711"/>
              <a:ext cx="457200" cy="369332"/>
            </a:xfrm>
            <a:prstGeom prst="rect">
              <a:avLst/>
            </a:prstGeom>
            <a:noFill/>
          </p:spPr>
          <p:txBody>
            <a:bodyPr wrap="square" rtlCol="0" anchor="ctr">
              <a:normAutofit fontScale="77500" lnSpcReduction="20000"/>
            </a:bodyPr>
            <a:lstStyle/>
            <a:p>
              <a:pPr algn="ctr"/>
              <a:r>
                <a:rPr lang="en-US" dirty="0"/>
                <a:t>“G”</a:t>
              </a:r>
            </a:p>
          </p:txBody>
        </p:sp>
      </p:grpSp>
      <p:grpSp>
        <p:nvGrpSpPr>
          <p:cNvPr id="216" name="Group 215">
            <a:extLst>
              <a:ext uri="{FF2B5EF4-FFF2-40B4-BE49-F238E27FC236}">
                <a16:creationId xmlns:a16="http://schemas.microsoft.com/office/drawing/2014/main" id="{DBC43325-D06F-4F79-9D8E-91880548B47A}"/>
              </a:ext>
            </a:extLst>
          </p:cNvPr>
          <p:cNvGrpSpPr/>
          <p:nvPr/>
        </p:nvGrpSpPr>
        <p:grpSpPr>
          <a:xfrm>
            <a:off x="8503920" y="4297680"/>
            <a:ext cx="457200" cy="457200"/>
            <a:chOff x="9691036" y="4785443"/>
            <a:chExt cx="457200" cy="457200"/>
          </a:xfrm>
        </p:grpSpPr>
        <p:sp>
          <p:nvSpPr>
            <p:cNvPr id="217" name="Oval 216">
              <a:extLst>
                <a:ext uri="{FF2B5EF4-FFF2-40B4-BE49-F238E27FC236}">
                  <a16:creationId xmlns:a16="http://schemas.microsoft.com/office/drawing/2014/main" id="{1E72F772-3586-44A4-9D70-ABD8E3E5BA25}"/>
                </a:ext>
              </a:extLst>
            </p:cNvPr>
            <p:cNvSpPr/>
            <p:nvPr/>
          </p:nvSpPr>
          <p:spPr>
            <a:xfrm>
              <a:off x="9691036" y="4785443"/>
              <a:ext cx="457200" cy="4572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normAutofit fontScale="85000" lnSpcReduction="20000"/>
            </a:bodyPr>
            <a:lstStyle/>
            <a:p>
              <a:pPr algn="ctr"/>
              <a:endParaRPr lang="en-US" sz="2000" spc="-300" dirty="0"/>
            </a:p>
          </p:txBody>
        </p:sp>
        <p:sp>
          <p:nvSpPr>
            <p:cNvPr id="218" name="TextBox 217">
              <a:extLst>
                <a:ext uri="{FF2B5EF4-FFF2-40B4-BE49-F238E27FC236}">
                  <a16:creationId xmlns:a16="http://schemas.microsoft.com/office/drawing/2014/main" id="{75626BCD-ED47-42D1-BC12-3FFF77A7EFFB}"/>
                </a:ext>
              </a:extLst>
            </p:cNvPr>
            <p:cNvSpPr txBox="1"/>
            <p:nvPr/>
          </p:nvSpPr>
          <p:spPr>
            <a:xfrm>
              <a:off x="9691036" y="4829377"/>
              <a:ext cx="457200" cy="369332"/>
            </a:xfrm>
            <a:prstGeom prst="rect">
              <a:avLst/>
            </a:prstGeom>
            <a:noFill/>
          </p:spPr>
          <p:txBody>
            <a:bodyPr wrap="square" rtlCol="0" anchor="ctr">
              <a:spAutoFit/>
            </a:bodyPr>
            <a:lstStyle/>
            <a:p>
              <a:pPr algn="ctr"/>
              <a:r>
                <a:rPr lang="en-US" dirty="0"/>
                <a:t>T1</a:t>
              </a:r>
            </a:p>
          </p:txBody>
        </p:sp>
      </p:grpSp>
      <p:cxnSp>
        <p:nvCxnSpPr>
          <p:cNvPr id="220" name="Connector: Elbow 219">
            <a:extLst>
              <a:ext uri="{FF2B5EF4-FFF2-40B4-BE49-F238E27FC236}">
                <a16:creationId xmlns:a16="http://schemas.microsoft.com/office/drawing/2014/main" id="{59BA0A5C-6135-47FC-8BF4-01BCAEDFABD9}"/>
              </a:ext>
            </a:extLst>
          </p:cNvPr>
          <p:cNvCxnSpPr>
            <a:stCxn id="218" idx="1"/>
            <a:endCxn id="197" idx="0"/>
          </p:cNvCxnSpPr>
          <p:nvPr/>
        </p:nvCxnSpPr>
        <p:spPr>
          <a:xfrm rot="10800000" flipV="1">
            <a:off x="7909560" y="4526280"/>
            <a:ext cx="594360" cy="502920"/>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24" name="Connector: Elbow 223">
            <a:extLst>
              <a:ext uri="{FF2B5EF4-FFF2-40B4-BE49-F238E27FC236}">
                <a16:creationId xmlns:a16="http://schemas.microsoft.com/office/drawing/2014/main" id="{0AF7F206-9E5F-4E69-BF59-CB06A9AFC32A}"/>
              </a:ext>
            </a:extLst>
          </p:cNvPr>
          <p:cNvCxnSpPr>
            <a:stCxn id="218" idx="3"/>
            <a:endCxn id="191" idx="0"/>
          </p:cNvCxnSpPr>
          <p:nvPr/>
        </p:nvCxnSpPr>
        <p:spPr>
          <a:xfrm>
            <a:off x="8961120" y="4526280"/>
            <a:ext cx="594360" cy="502920"/>
          </a:xfrm>
          <a:prstGeom prst="bentConnector2">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26" name="Straight Arrow Connector 225">
            <a:extLst>
              <a:ext uri="{FF2B5EF4-FFF2-40B4-BE49-F238E27FC236}">
                <a16:creationId xmlns:a16="http://schemas.microsoft.com/office/drawing/2014/main" id="{65A32D97-D51C-4CD7-8831-0B7B6D1FA249}"/>
              </a:ext>
            </a:extLst>
          </p:cNvPr>
          <p:cNvCxnSpPr>
            <a:stCxn id="191" idx="2"/>
            <a:endCxn id="194" idx="3"/>
          </p:cNvCxnSpPr>
          <p:nvPr/>
        </p:nvCxnSpPr>
        <p:spPr>
          <a:xfrm flipH="1">
            <a:off x="8961120" y="5257800"/>
            <a:ext cx="36576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A905E8A7-C8D0-47EC-9270-6AD65970BE00}"/>
              </a:ext>
            </a:extLst>
          </p:cNvPr>
          <p:cNvCxnSpPr>
            <a:stCxn id="197" idx="4"/>
            <a:endCxn id="205" idx="0"/>
          </p:cNvCxnSpPr>
          <p:nvPr/>
        </p:nvCxnSpPr>
        <p:spPr>
          <a:xfrm>
            <a:off x="7909560" y="5486400"/>
            <a:ext cx="0"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0" name="Straight Arrow Connector 229">
            <a:extLst>
              <a:ext uri="{FF2B5EF4-FFF2-40B4-BE49-F238E27FC236}">
                <a16:creationId xmlns:a16="http://schemas.microsoft.com/office/drawing/2014/main" id="{B3351409-8838-44A3-8752-51BE7C4A3139}"/>
              </a:ext>
            </a:extLst>
          </p:cNvPr>
          <p:cNvCxnSpPr>
            <a:stCxn id="193" idx="4"/>
            <a:endCxn id="199" idx="0"/>
          </p:cNvCxnSpPr>
          <p:nvPr/>
        </p:nvCxnSpPr>
        <p:spPr>
          <a:xfrm>
            <a:off x="8732520" y="5486400"/>
            <a:ext cx="0"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2" name="Straight Arrow Connector 231">
            <a:extLst>
              <a:ext uri="{FF2B5EF4-FFF2-40B4-BE49-F238E27FC236}">
                <a16:creationId xmlns:a16="http://schemas.microsoft.com/office/drawing/2014/main" id="{A18545E8-1BFE-41B4-B5C2-FF2FA6F2F6DF}"/>
              </a:ext>
            </a:extLst>
          </p:cNvPr>
          <p:cNvCxnSpPr>
            <a:stCxn id="191" idx="4"/>
            <a:endCxn id="195" idx="0"/>
          </p:cNvCxnSpPr>
          <p:nvPr/>
        </p:nvCxnSpPr>
        <p:spPr>
          <a:xfrm>
            <a:off x="9555480" y="5486400"/>
            <a:ext cx="0" cy="2743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18649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BD34924-D8ED-41ED-8BAB-AF13CED84CB4}"/>
              </a:ext>
            </a:extLst>
          </p:cNvPr>
          <p:cNvSpPr>
            <a:spLocks noGrp="1"/>
          </p:cNvSpPr>
          <p:nvPr>
            <p:ph type="title"/>
          </p:nvPr>
        </p:nvSpPr>
        <p:spPr/>
        <p:txBody>
          <a:bodyPr/>
          <a:lstStyle/>
          <a:p>
            <a:r>
              <a:rPr lang="en-US" dirty="0"/>
              <a:t>Visual-Symbolic Integration Requirements</a:t>
            </a:r>
          </a:p>
        </p:txBody>
      </p:sp>
      <p:sp>
        <p:nvSpPr>
          <p:cNvPr id="8" name="Content Placeholder 7">
            <a:extLst>
              <a:ext uri="{FF2B5EF4-FFF2-40B4-BE49-F238E27FC236}">
                <a16:creationId xmlns:a16="http://schemas.microsoft.com/office/drawing/2014/main" id="{618D1A5E-4AE8-482C-B868-930F8575946C}"/>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60425BD4-E873-4CCA-91AF-98A6CCBF3D44}"/>
              </a:ext>
            </a:extLst>
          </p:cNvPr>
          <p:cNvSpPr>
            <a:spLocks noGrp="1"/>
          </p:cNvSpPr>
          <p:nvPr>
            <p:ph type="sldNum" sz="quarter" idx="12"/>
          </p:nvPr>
        </p:nvSpPr>
        <p:spPr/>
        <p:txBody>
          <a:bodyPr/>
          <a:lstStyle/>
          <a:p>
            <a:fld id="{B71F4361-184A-4A08-BEA5-E95DD1806974}" type="slidenum">
              <a:rPr lang="en-US" smtClean="0"/>
              <a:t>6</a:t>
            </a:fld>
            <a:endParaRPr lang="en-US"/>
          </a:p>
        </p:txBody>
      </p:sp>
      <p:pic>
        <p:nvPicPr>
          <p:cNvPr id="9" name="Content Placeholder 8">
            <a:extLst>
              <a:ext uri="{FF2B5EF4-FFF2-40B4-BE49-F238E27FC236}">
                <a16:creationId xmlns:a16="http://schemas.microsoft.com/office/drawing/2014/main" id="{F87D4241-719B-4823-B747-2A2A5371AC4C}"/>
              </a:ext>
            </a:extLst>
          </p:cNvPr>
          <p:cNvPicPr>
            <a:picLocks noChangeAspect="1"/>
          </p:cNvPicPr>
          <p:nvPr/>
        </p:nvPicPr>
        <p:blipFill>
          <a:blip r:embed="rId2"/>
          <a:stretch>
            <a:fillRect/>
          </a:stretch>
        </p:blipFill>
        <p:spPr>
          <a:xfrm>
            <a:off x="3505200" y="1905636"/>
            <a:ext cx="5181600" cy="4191315"/>
          </a:xfrm>
          <a:prstGeom prst="rect">
            <a:avLst/>
          </a:prstGeom>
        </p:spPr>
      </p:pic>
    </p:spTree>
    <p:extLst>
      <p:ext uri="{BB962C8B-B14F-4D97-AF65-F5344CB8AC3E}">
        <p14:creationId xmlns:p14="http://schemas.microsoft.com/office/powerpoint/2010/main" val="3185888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5A9A9-D210-485F-8865-DCE538815043}"/>
              </a:ext>
            </a:extLst>
          </p:cNvPr>
          <p:cNvSpPr>
            <a:spLocks noGrp="1"/>
          </p:cNvSpPr>
          <p:nvPr>
            <p:ph type="title"/>
          </p:nvPr>
        </p:nvSpPr>
        <p:spPr/>
        <p:txBody>
          <a:bodyPr/>
          <a:lstStyle/>
          <a:p>
            <a:r>
              <a:rPr lang="en-US" dirty="0"/>
              <a:t>Visual-Symbolic Integration Requirements</a:t>
            </a:r>
          </a:p>
        </p:txBody>
      </p:sp>
      <p:sp>
        <p:nvSpPr>
          <p:cNvPr id="3" name="Slide Number Placeholder 2">
            <a:extLst>
              <a:ext uri="{FF2B5EF4-FFF2-40B4-BE49-F238E27FC236}">
                <a16:creationId xmlns:a16="http://schemas.microsoft.com/office/drawing/2014/main" id="{D865FDBE-87DA-43B1-A637-24EDE0112885}"/>
              </a:ext>
            </a:extLst>
          </p:cNvPr>
          <p:cNvSpPr>
            <a:spLocks noGrp="1"/>
          </p:cNvSpPr>
          <p:nvPr>
            <p:ph type="sldNum" sz="quarter" idx="12"/>
          </p:nvPr>
        </p:nvSpPr>
        <p:spPr>
          <a:xfrm>
            <a:off x="8610600" y="6390216"/>
            <a:ext cx="2743200" cy="365125"/>
          </a:xfrm>
        </p:spPr>
        <p:txBody>
          <a:bodyPr/>
          <a:lstStyle/>
          <a:p>
            <a:fld id="{B71F4361-184A-4A08-BEA5-E95DD1806974}" type="slidenum">
              <a:rPr lang="en-US" smtClean="0"/>
              <a:t>7</a:t>
            </a:fld>
            <a:endParaRPr lang="en-US"/>
          </a:p>
        </p:txBody>
      </p:sp>
      <p:sp>
        <p:nvSpPr>
          <p:cNvPr id="6" name="Rectangle: Rounded Corners 5">
            <a:extLst>
              <a:ext uri="{FF2B5EF4-FFF2-40B4-BE49-F238E27FC236}">
                <a16:creationId xmlns:a16="http://schemas.microsoft.com/office/drawing/2014/main" id="{76563845-49D7-4523-A455-526FE0CC2849}"/>
              </a:ext>
            </a:extLst>
          </p:cNvPr>
          <p:cNvSpPr/>
          <p:nvPr/>
        </p:nvSpPr>
        <p:spPr>
          <a:xfrm>
            <a:off x="2884098" y="2011680"/>
            <a:ext cx="1463040" cy="73152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Visual Knowledge</a:t>
            </a:r>
          </a:p>
        </p:txBody>
      </p:sp>
      <p:sp>
        <p:nvSpPr>
          <p:cNvPr id="8" name="Rectangle: Rounded Corners 7">
            <a:extLst>
              <a:ext uri="{FF2B5EF4-FFF2-40B4-BE49-F238E27FC236}">
                <a16:creationId xmlns:a16="http://schemas.microsoft.com/office/drawing/2014/main" id="{82347D4D-4083-43CD-85D7-00C86C971F8A}"/>
              </a:ext>
            </a:extLst>
          </p:cNvPr>
          <p:cNvSpPr/>
          <p:nvPr/>
        </p:nvSpPr>
        <p:spPr>
          <a:xfrm>
            <a:off x="2884098" y="4297680"/>
            <a:ext cx="1463040" cy="73152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Visual Reasoning</a:t>
            </a:r>
          </a:p>
        </p:txBody>
      </p:sp>
      <p:sp>
        <p:nvSpPr>
          <p:cNvPr id="9" name="Rectangle: Rounded Corners 8">
            <a:extLst>
              <a:ext uri="{FF2B5EF4-FFF2-40B4-BE49-F238E27FC236}">
                <a16:creationId xmlns:a16="http://schemas.microsoft.com/office/drawing/2014/main" id="{439A7594-3872-43F2-8300-625105450A83}"/>
              </a:ext>
            </a:extLst>
          </p:cNvPr>
          <p:cNvSpPr/>
          <p:nvPr/>
        </p:nvSpPr>
        <p:spPr>
          <a:xfrm>
            <a:off x="5901618" y="4297680"/>
            <a:ext cx="1463040" cy="73152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Symbolic Reasoning</a:t>
            </a:r>
          </a:p>
        </p:txBody>
      </p:sp>
      <p:sp>
        <p:nvSpPr>
          <p:cNvPr id="10" name="Rectangle: Rounded Corners 9">
            <a:extLst>
              <a:ext uri="{FF2B5EF4-FFF2-40B4-BE49-F238E27FC236}">
                <a16:creationId xmlns:a16="http://schemas.microsoft.com/office/drawing/2014/main" id="{AA803975-458A-4BD6-88E4-AD16CF5F5597}"/>
              </a:ext>
            </a:extLst>
          </p:cNvPr>
          <p:cNvSpPr/>
          <p:nvPr/>
        </p:nvSpPr>
        <p:spPr>
          <a:xfrm>
            <a:off x="5901618" y="2011680"/>
            <a:ext cx="1463040" cy="73152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Symbolic Knowledge</a:t>
            </a:r>
          </a:p>
        </p:txBody>
      </p:sp>
      <p:sp>
        <p:nvSpPr>
          <p:cNvPr id="11" name="Rectangle: Rounded Corners 10">
            <a:extLst>
              <a:ext uri="{FF2B5EF4-FFF2-40B4-BE49-F238E27FC236}">
                <a16:creationId xmlns:a16="http://schemas.microsoft.com/office/drawing/2014/main" id="{F392708A-4D7D-49FA-B2EE-B2567E4CF01C}"/>
              </a:ext>
            </a:extLst>
          </p:cNvPr>
          <p:cNvSpPr/>
          <p:nvPr/>
        </p:nvSpPr>
        <p:spPr>
          <a:xfrm>
            <a:off x="1171962" y="3154680"/>
            <a:ext cx="1737360" cy="73152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normAutofit fontScale="92500"/>
          </a:bodyPr>
          <a:lstStyle/>
          <a:p>
            <a:pPr algn="ctr"/>
            <a:r>
              <a:rPr lang="en-US" dirty="0"/>
              <a:t>Visual Representations</a:t>
            </a:r>
          </a:p>
        </p:txBody>
      </p:sp>
      <p:cxnSp>
        <p:nvCxnSpPr>
          <p:cNvPr id="15" name="Connector: Elbow 14">
            <a:extLst>
              <a:ext uri="{FF2B5EF4-FFF2-40B4-BE49-F238E27FC236}">
                <a16:creationId xmlns:a16="http://schemas.microsoft.com/office/drawing/2014/main" id="{9F137FE2-16A2-49FC-8A9D-AB5E86927DAC}"/>
              </a:ext>
            </a:extLst>
          </p:cNvPr>
          <p:cNvCxnSpPr>
            <a:cxnSpLocks/>
            <a:stCxn id="11" idx="0"/>
            <a:endCxn id="6" idx="1"/>
          </p:cNvCxnSpPr>
          <p:nvPr/>
        </p:nvCxnSpPr>
        <p:spPr>
          <a:xfrm rot="5400000" flipH="1" flipV="1">
            <a:off x="2073750" y="2344332"/>
            <a:ext cx="777240" cy="843456"/>
          </a:xfrm>
          <a:prstGeom prst="bentConnector2">
            <a:avLst/>
          </a:prstGeom>
          <a:ln w="101600" cmpd="dbl">
            <a:tailEnd type="triangle"/>
          </a:ln>
        </p:spPr>
        <p:style>
          <a:lnRef idx="3">
            <a:schemeClr val="dk1"/>
          </a:lnRef>
          <a:fillRef idx="0">
            <a:schemeClr val="dk1"/>
          </a:fillRef>
          <a:effectRef idx="2">
            <a:schemeClr val="dk1"/>
          </a:effectRef>
          <a:fontRef idx="minor">
            <a:schemeClr val="tx1"/>
          </a:fontRef>
        </p:style>
      </p:cxnSp>
      <p:cxnSp>
        <p:nvCxnSpPr>
          <p:cNvPr id="17" name="Connector: Elbow 16">
            <a:extLst>
              <a:ext uri="{FF2B5EF4-FFF2-40B4-BE49-F238E27FC236}">
                <a16:creationId xmlns:a16="http://schemas.microsoft.com/office/drawing/2014/main" id="{EAD0AD13-9BBC-4A78-AB7E-E02FF297D5AA}"/>
              </a:ext>
            </a:extLst>
          </p:cNvPr>
          <p:cNvCxnSpPr>
            <a:cxnSpLocks/>
            <a:stCxn id="11" idx="2"/>
            <a:endCxn id="8" idx="1"/>
          </p:cNvCxnSpPr>
          <p:nvPr/>
        </p:nvCxnSpPr>
        <p:spPr>
          <a:xfrm rot="16200000" flipH="1">
            <a:off x="2073750" y="3853092"/>
            <a:ext cx="777240" cy="843456"/>
          </a:xfrm>
          <a:prstGeom prst="bentConnector2">
            <a:avLst/>
          </a:prstGeom>
          <a:ln w="101600" cmpd="db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4FE4F29-E997-4593-BC83-C577107D59A1}"/>
              </a:ext>
            </a:extLst>
          </p:cNvPr>
          <p:cNvCxnSpPr>
            <a:cxnSpLocks/>
            <a:stCxn id="6" idx="3"/>
            <a:endCxn id="10" idx="1"/>
          </p:cNvCxnSpPr>
          <p:nvPr/>
        </p:nvCxnSpPr>
        <p:spPr>
          <a:xfrm>
            <a:off x="4347138" y="2377440"/>
            <a:ext cx="1554480" cy="0"/>
          </a:xfrm>
          <a:prstGeom prst="straightConnector1">
            <a:avLst/>
          </a:prstGeom>
          <a:ln w="101600" cmpd="dbl">
            <a:headEnd type="triangle"/>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863CDDA6-B74D-4178-BD11-9A111CE39236}"/>
              </a:ext>
            </a:extLst>
          </p:cNvPr>
          <p:cNvCxnSpPr>
            <a:cxnSpLocks/>
          </p:cNvCxnSpPr>
          <p:nvPr/>
        </p:nvCxnSpPr>
        <p:spPr>
          <a:xfrm>
            <a:off x="4321914" y="2696634"/>
            <a:ext cx="1604927" cy="1647613"/>
          </a:xfrm>
          <a:prstGeom prst="straightConnector1">
            <a:avLst/>
          </a:prstGeom>
          <a:ln w="101600" cmpd="dbl">
            <a:headEnd type="non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A0042066-AA74-42A6-967D-1160037496E9}"/>
              </a:ext>
            </a:extLst>
          </p:cNvPr>
          <p:cNvCxnSpPr>
            <a:cxnSpLocks/>
          </p:cNvCxnSpPr>
          <p:nvPr/>
        </p:nvCxnSpPr>
        <p:spPr>
          <a:xfrm flipH="1">
            <a:off x="4321915" y="2696634"/>
            <a:ext cx="1604927" cy="1647613"/>
          </a:xfrm>
          <a:prstGeom prst="straightConnector1">
            <a:avLst/>
          </a:prstGeom>
          <a:ln w="101600" cmpd="dbl">
            <a:headEnd type="none"/>
            <a:tailEnd type="triangle"/>
          </a:ln>
        </p:spPr>
        <p:style>
          <a:lnRef idx="3">
            <a:schemeClr val="dk1"/>
          </a:lnRef>
          <a:fillRef idx="0">
            <a:schemeClr val="dk1"/>
          </a:fillRef>
          <a:effectRef idx="2">
            <a:schemeClr val="dk1"/>
          </a:effectRef>
          <a:fontRef idx="minor">
            <a:schemeClr val="tx1"/>
          </a:fontRef>
        </p:style>
      </p:cxnSp>
      <p:sp>
        <p:nvSpPr>
          <p:cNvPr id="41" name="Oval 40">
            <a:extLst>
              <a:ext uri="{FF2B5EF4-FFF2-40B4-BE49-F238E27FC236}">
                <a16:creationId xmlns:a16="http://schemas.microsoft.com/office/drawing/2014/main" id="{FCA4B987-507B-4AEC-A169-C9490828BE58}"/>
              </a:ext>
            </a:extLst>
          </p:cNvPr>
          <p:cNvSpPr/>
          <p:nvPr/>
        </p:nvSpPr>
        <p:spPr>
          <a:xfrm>
            <a:off x="9156699" y="352044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a:t>
            </a:r>
          </a:p>
        </p:txBody>
      </p:sp>
      <p:sp>
        <p:nvSpPr>
          <p:cNvPr id="42" name="Oval 41">
            <a:extLst>
              <a:ext uri="{FF2B5EF4-FFF2-40B4-BE49-F238E27FC236}">
                <a16:creationId xmlns:a16="http://schemas.microsoft.com/office/drawing/2014/main" id="{7F05DD15-429A-4343-8D84-FE3AC767688F}"/>
              </a:ext>
            </a:extLst>
          </p:cNvPr>
          <p:cNvSpPr/>
          <p:nvPr/>
        </p:nvSpPr>
        <p:spPr>
          <a:xfrm>
            <a:off x="838200" y="343662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1</a:t>
            </a:r>
          </a:p>
        </p:txBody>
      </p:sp>
      <p:sp>
        <p:nvSpPr>
          <p:cNvPr id="43" name="Oval 42">
            <a:extLst>
              <a:ext uri="{FF2B5EF4-FFF2-40B4-BE49-F238E27FC236}">
                <a16:creationId xmlns:a16="http://schemas.microsoft.com/office/drawing/2014/main" id="{6E28B490-004A-4F9A-9384-1676EBC2152C}"/>
              </a:ext>
            </a:extLst>
          </p:cNvPr>
          <p:cNvSpPr/>
          <p:nvPr/>
        </p:nvSpPr>
        <p:spPr>
          <a:xfrm>
            <a:off x="4987217" y="2011680"/>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2</a:t>
            </a:r>
          </a:p>
        </p:txBody>
      </p:sp>
      <p:sp>
        <p:nvSpPr>
          <p:cNvPr id="44" name="Oval 43">
            <a:extLst>
              <a:ext uri="{FF2B5EF4-FFF2-40B4-BE49-F238E27FC236}">
                <a16:creationId xmlns:a16="http://schemas.microsoft.com/office/drawing/2014/main" id="{47974B35-A37D-41D4-A8CE-89AE1DD65010}"/>
              </a:ext>
            </a:extLst>
          </p:cNvPr>
          <p:cNvSpPr/>
          <p:nvPr/>
        </p:nvSpPr>
        <p:spPr>
          <a:xfrm>
            <a:off x="677029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4</a:t>
            </a:r>
          </a:p>
        </p:txBody>
      </p:sp>
      <p:sp>
        <p:nvSpPr>
          <p:cNvPr id="45" name="Oval 44">
            <a:extLst>
              <a:ext uri="{FF2B5EF4-FFF2-40B4-BE49-F238E27FC236}">
                <a16:creationId xmlns:a16="http://schemas.microsoft.com/office/drawing/2014/main" id="{A7CF399A-713D-4C04-B996-4A1B9CD8E3FC}"/>
              </a:ext>
            </a:extLst>
          </p:cNvPr>
          <p:cNvSpPr/>
          <p:nvPr/>
        </p:nvSpPr>
        <p:spPr>
          <a:xfrm>
            <a:off x="4987218" y="6065943"/>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4</a:t>
            </a:r>
          </a:p>
        </p:txBody>
      </p:sp>
      <p:cxnSp>
        <p:nvCxnSpPr>
          <p:cNvPr id="46" name="Straight Arrow Connector 45">
            <a:extLst>
              <a:ext uri="{FF2B5EF4-FFF2-40B4-BE49-F238E27FC236}">
                <a16:creationId xmlns:a16="http://schemas.microsoft.com/office/drawing/2014/main" id="{39FD28E5-1AB2-4052-88C8-D15D6F442A8F}"/>
              </a:ext>
            </a:extLst>
          </p:cNvPr>
          <p:cNvCxnSpPr>
            <a:cxnSpLocks/>
            <a:stCxn id="8" idx="0"/>
            <a:endCxn id="6" idx="2"/>
          </p:cNvCxnSpPr>
          <p:nvPr/>
        </p:nvCxnSpPr>
        <p:spPr>
          <a:xfrm flipV="1">
            <a:off x="3615618" y="2743200"/>
            <a:ext cx="0" cy="155448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B52E2C97-456A-4E16-96DD-51265176ACA1}"/>
              </a:ext>
            </a:extLst>
          </p:cNvPr>
          <p:cNvCxnSpPr>
            <a:cxnSpLocks/>
            <a:stCxn id="10" idx="2"/>
            <a:endCxn id="9" idx="0"/>
          </p:cNvCxnSpPr>
          <p:nvPr/>
        </p:nvCxnSpPr>
        <p:spPr>
          <a:xfrm>
            <a:off x="6633138" y="2743200"/>
            <a:ext cx="0" cy="1554480"/>
          </a:xfrm>
          <a:prstGeom prst="straightConnector1">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a16="http://schemas.microsoft.com/office/drawing/2014/main" id="{4DABD839-335D-43A5-85C9-237C92002076}"/>
              </a:ext>
            </a:extLst>
          </p:cNvPr>
          <p:cNvSpPr/>
          <p:nvPr/>
        </p:nvSpPr>
        <p:spPr>
          <a:xfrm>
            <a:off x="7364658" y="3154680"/>
            <a:ext cx="1737360" cy="73152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normAutofit fontScale="92500"/>
          </a:bodyPr>
          <a:lstStyle/>
          <a:p>
            <a:pPr algn="ctr"/>
            <a:r>
              <a:rPr lang="en-US" dirty="0"/>
              <a:t>Symbolic Representations</a:t>
            </a:r>
          </a:p>
        </p:txBody>
      </p:sp>
      <p:cxnSp>
        <p:nvCxnSpPr>
          <p:cNvPr id="49" name="Connector: Elbow 48">
            <a:extLst>
              <a:ext uri="{FF2B5EF4-FFF2-40B4-BE49-F238E27FC236}">
                <a16:creationId xmlns:a16="http://schemas.microsoft.com/office/drawing/2014/main" id="{D8BB2C3E-B7C6-42ED-A36B-ED2585326F23}"/>
              </a:ext>
            </a:extLst>
          </p:cNvPr>
          <p:cNvCxnSpPr>
            <a:cxnSpLocks/>
            <a:stCxn id="48" idx="0"/>
            <a:endCxn id="10" idx="3"/>
          </p:cNvCxnSpPr>
          <p:nvPr/>
        </p:nvCxnSpPr>
        <p:spPr>
          <a:xfrm rot="16200000" flipV="1">
            <a:off x="7410378" y="2331720"/>
            <a:ext cx="777240" cy="868680"/>
          </a:xfrm>
          <a:prstGeom prst="bentConnector2">
            <a:avLst/>
          </a:prstGeom>
          <a:ln w="101600" cmpd="dbl">
            <a:tailEnd type="triangle"/>
          </a:ln>
        </p:spPr>
        <p:style>
          <a:lnRef idx="3">
            <a:schemeClr val="dk1"/>
          </a:lnRef>
          <a:fillRef idx="0">
            <a:schemeClr val="dk1"/>
          </a:fillRef>
          <a:effectRef idx="2">
            <a:schemeClr val="dk1"/>
          </a:effectRef>
          <a:fontRef idx="minor">
            <a:schemeClr val="tx1"/>
          </a:fontRef>
        </p:style>
      </p:cxnSp>
      <p:cxnSp>
        <p:nvCxnSpPr>
          <p:cNvPr id="52" name="Connector: Elbow 51">
            <a:extLst>
              <a:ext uri="{FF2B5EF4-FFF2-40B4-BE49-F238E27FC236}">
                <a16:creationId xmlns:a16="http://schemas.microsoft.com/office/drawing/2014/main" id="{D56E69F0-A71B-409D-AA24-26C3E19E8CCD}"/>
              </a:ext>
            </a:extLst>
          </p:cNvPr>
          <p:cNvCxnSpPr>
            <a:cxnSpLocks/>
            <a:stCxn id="48" idx="2"/>
            <a:endCxn id="9" idx="3"/>
          </p:cNvCxnSpPr>
          <p:nvPr/>
        </p:nvCxnSpPr>
        <p:spPr>
          <a:xfrm rot="5400000">
            <a:off x="7410378" y="3840480"/>
            <a:ext cx="777240" cy="868680"/>
          </a:xfrm>
          <a:prstGeom prst="bentConnector2">
            <a:avLst/>
          </a:prstGeom>
          <a:ln w="101600" cmpd="dbl">
            <a:tailEnd type="triangle"/>
          </a:ln>
        </p:spPr>
        <p:style>
          <a:lnRef idx="3">
            <a:schemeClr val="dk1"/>
          </a:lnRef>
          <a:fillRef idx="0">
            <a:schemeClr val="dk1"/>
          </a:fillRef>
          <a:effectRef idx="2">
            <a:schemeClr val="dk1"/>
          </a:effectRef>
          <a:fontRef idx="minor">
            <a:schemeClr val="tx1"/>
          </a:fontRef>
        </p:style>
      </p:cxnSp>
      <p:sp>
        <p:nvSpPr>
          <p:cNvPr id="55" name="Oval 54">
            <a:extLst>
              <a:ext uri="{FF2B5EF4-FFF2-40B4-BE49-F238E27FC236}">
                <a16:creationId xmlns:a16="http://schemas.microsoft.com/office/drawing/2014/main" id="{B0CD6221-4AC1-45AB-99D1-052F3B2124EB}"/>
              </a:ext>
            </a:extLst>
          </p:cNvPr>
          <p:cNvSpPr/>
          <p:nvPr/>
        </p:nvSpPr>
        <p:spPr>
          <a:xfrm>
            <a:off x="347845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2</a:t>
            </a:r>
          </a:p>
        </p:txBody>
      </p:sp>
      <p:sp>
        <p:nvSpPr>
          <p:cNvPr id="56" name="Oval 55">
            <a:extLst>
              <a:ext uri="{FF2B5EF4-FFF2-40B4-BE49-F238E27FC236}">
                <a16:creationId xmlns:a16="http://schemas.microsoft.com/office/drawing/2014/main" id="{0DA4BF78-3A1B-4ED0-ADDA-179BDFF97C3A}"/>
              </a:ext>
            </a:extLst>
          </p:cNvPr>
          <p:cNvSpPr/>
          <p:nvPr/>
        </p:nvSpPr>
        <p:spPr>
          <a:xfrm>
            <a:off x="6495978" y="1690688"/>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2</a:t>
            </a:r>
          </a:p>
        </p:txBody>
      </p:sp>
      <p:sp>
        <p:nvSpPr>
          <p:cNvPr id="57" name="Oval 56">
            <a:extLst>
              <a:ext uri="{FF2B5EF4-FFF2-40B4-BE49-F238E27FC236}">
                <a16:creationId xmlns:a16="http://schemas.microsoft.com/office/drawing/2014/main" id="{BB82F456-B878-4919-8940-70C807B65A32}"/>
              </a:ext>
            </a:extLst>
          </p:cNvPr>
          <p:cNvSpPr/>
          <p:nvPr/>
        </p:nvSpPr>
        <p:spPr>
          <a:xfrm>
            <a:off x="3204138" y="4023359"/>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3</a:t>
            </a:r>
          </a:p>
        </p:txBody>
      </p:sp>
      <p:sp>
        <p:nvSpPr>
          <p:cNvPr id="58" name="Oval 57">
            <a:extLst>
              <a:ext uri="{FF2B5EF4-FFF2-40B4-BE49-F238E27FC236}">
                <a16:creationId xmlns:a16="http://schemas.microsoft.com/office/drawing/2014/main" id="{29E5908B-4DAE-46F7-9B99-52452673B502}"/>
              </a:ext>
            </a:extLst>
          </p:cNvPr>
          <p:cNvSpPr/>
          <p:nvPr/>
        </p:nvSpPr>
        <p:spPr>
          <a:xfrm>
            <a:off x="6221658" y="4028545"/>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3</a:t>
            </a:r>
          </a:p>
        </p:txBody>
      </p:sp>
      <p:sp>
        <p:nvSpPr>
          <p:cNvPr id="59" name="Oval 58">
            <a:extLst>
              <a:ext uri="{FF2B5EF4-FFF2-40B4-BE49-F238E27FC236}">
                <a16:creationId xmlns:a16="http://schemas.microsoft.com/office/drawing/2014/main" id="{E12B0D6C-3522-4EF9-801F-75C781D1C663}"/>
              </a:ext>
            </a:extLst>
          </p:cNvPr>
          <p:cNvSpPr/>
          <p:nvPr/>
        </p:nvSpPr>
        <p:spPr>
          <a:xfrm>
            <a:off x="4987217" y="3803016"/>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3</a:t>
            </a:r>
          </a:p>
        </p:txBody>
      </p:sp>
      <p:sp>
        <p:nvSpPr>
          <p:cNvPr id="65" name="Rectangle: Rounded Corners 64">
            <a:extLst>
              <a:ext uri="{FF2B5EF4-FFF2-40B4-BE49-F238E27FC236}">
                <a16:creationId xmlns:a16="http://schemas.microsoft.com/office/drawing/2014/main" id="{F63CC2DE-AA7A-4D9D-858B-4E05EAE7E667}"/>
              </a:ext>
            </a:extLst>
          </p:cNvPr>
          <p:cNvSpPr/>
          <p:nvPr/>
        </p:nvSpPr>
        <p:spPr>
          <a:xfrm>
            <a:off x="4392858" y="5249545"/>
            <a:ext cx="1463040" cy="731520"/>
          </a:xfrm>
          <a:prstGeom prst="round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Procedural Knowledge</a:t>
            </a:r>
          </a:p>
        </p:txBody>
      </p:sp>
      <p:cxnSp>
        <p:nvCxnSpPr>
          <p:cNvPr id="66" name="Straight Arrow Connector 65">
            <a:extLst>
              <a:ext uri="{FF2B5EF4-FFF2-40B4-BE49-F238E27FC236}">
                <a16:creationId xmlns:a16="http://schemas.microsoft.com/office/drawing/2014/main" id="{6D692519-E843-4478-9A36-63FE38731451}"/>
              </a:ext>
            </a:extLst>
          </p:cNvPr>
          <p:cNvCxnSpPr>
            <a:cxnSpLocks/>
            <a:stCxn id="65" idx="1"/>
            <a:endCxn id="8" idx="2"/>
          </p:cNvCxnSpPr>
          <p:nvPr/>
        </p:nvCxnSpPr>
        <p:spPr>
          <a:xfrm rot="10800000">
            <a:off x="3615618" y="5029201"/>
            <a:ext cx="777240" cy="586105"/>
          </a:xfrm>
          <a:prstGeom prst="bentConnector2">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0DB67FC3-E310-4901-A08B-F93D5906A5C6}"/>
              </a:ext>
            </a:extLst>
          </p:cNvPr>
          <p:cNvCxnSpPr>
            <a:cxnSpLocks/>
            <a:stCxn id="9" idx="2"/>
            <a:endCxn id="65" idx="3"/>
          </p:cNvCxnSpPr>
          <p:nvPr/>
        </p:nvCxnSpPr>
        <p:spPr>
          <a:xfrm rot="5400000">
            <a:off x="5951466" y="4933632"/>
            <a:ext cx="586105" cy="777240"/>
          </a:xfrm>
          <a:prstGeom prst="bentConnector2">
            <a:avLst/>
          </a:prstGeom>
          <a:ln w="101600" cmpd="dbl">
            <a:solidFill>
              <a:schemeClr val="tx1"/>
            </a:solidFill>
            <a:headEnd type="triangle"/>
            <a:tailEnd type="triangle"/>
          </a:ln>
        </p:spPr>
        <p:style>
          <a:lnRef idx="3">
            <a:schemeClr val="dk1"/>
          </a:lnRef>
          <a:fillRef idx="0">
            <a:schemeClr val="dk1"/>
          </a:fillRef>
          <a:effectRef idx="2">
            <a:schemeClr val="dk1"/>
          </a:effectRef>
          <a:fontRef idx="minor">
            <a:schemeClr val="tx1"/>
          </a:fontRef>
        </p:style>
      </p:cxnSp>
      <p:sp>
        <p:nvSpPr>
          <p:cNvPr id="72" name="Oval 71">
            <a:extLst>
              <a:ext uri="{FF2B5EF4-FFF2-40B4-BE49-F238E27FC236}">
                <a16:creationId xmlns:a16="http://schemas.microsoft.com/office/drawing/2014/main" id="{EA283930-6D52-418E-AFF4-19E6420CD496}"/>
              </a:ext>
            </a:extLst>
          </p:cNvPr>
          <p:cNvSpPr/>
          <p:nvPr/>
        </p:nvSpPr>
        <p:spPr>
          <a:xfrm>
            <a:off x="3204138" y="5047932"/>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4</a:t>
            </a:r>
          </a:p>
        </p:txBody>
      </p:sp>
      <p:cxnSp>
        <p:nvCxnSpPr>
          <p:cNvPr id="33" name="Straight Arrow Connector 32">
            <a:extLst>
              <a:ext uri="{FF2B5EF4-FFF2-40B4-BE49-F238E27FC236}">
                <a16:creationId xmlns:a16="http://schemas.microsoft.com/office/drawing/2014/main" id="{98118B2F-E7A3-4328-A882-D6C00A33CE61}"/>
              </a:ext>
            </a:extLst>
          </p:cNvPr>
          <p:cNvCxnSpPr>
            <a:cxnSpLocks/>
            <a:stCxn id="8" idx="3"/>
            <a:endCxn id="9" idx="1"/>
          </p:cNvCxnSpPr>
          <p:nvPr/>
        </p:nvCxnSpPr>
        <p:spPr>
          <a:xfrm>
            <a:off x="4347138" y="4663440"/>
            <a:ext cx="1554480" cy="0"/>
          </a:xfrm>
          <a:prstGeom prst="straightConnector1">
            <a:avLst/>
          </a:prstGeom>
          <a:ln w="101600" cmpd="dbl">
            <a:headEnd type="triangle"/>
            <a:tailEnd type="triangle"/>
          </a:ln>
        </p:spPr>
        <p:style>
          <a:lnRef idx="3">
            <a:schemeClr val="dk1"/>
          </a:lnRef>
          <a:fillRef idx="0">
            <a:schemeClr val="dk1"/>
          </a:fillRef>
          <a:effectRef idx="2">
            <a:schemeClr val="dk1"/>
          </a:effectRef>
          <a:fontRef idx="minor">
            <a:schemeClr val="tx1"/>
          </a:fontRef>
        </p:style>
      </p:cxnSp>
      <p:sp>
        <p:nvSpPr>
          <p:cNvPr id="50" name="Oval 49">
            <a:extLst>
              <a:ext uri="{FF2B5EF4-FFF2-40B4-BE49-F238E27FC236}">
                <a16:creationId xmlns:a16="http://schemas.microsoft.com/office/drawing/2014/main" id="{4FE68DF3-5253-4EC7-889D-4582EE95CA97}"/>
              </a:ext>
            </a:extLst>
          </p:cNvPr>
          <p:cNvSpPr/>
          <p:nvPr/>
        </p:nvSpPr>
        <p:spPr>
          <a:xfrm>
            <a:off x="4987217" y="4340543"/>
            <a:ext cx="274320" cy="274320"/>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3</a:t>
            </a:r>
          </a:p>
        </p:txBody>
      </p:sp>
    </p:spTree>
    <p:extLst>
      <p:ext uri="{BB962C8B-B14F-4D97-AF65-F5344CB8AC3E}">
        <p14:creationId xmlns:p14="http://schemas.microsoft.com/office/powerpoint/2010/main" val="1699167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5"/>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41" grpId="0" animBg="1"/>
      <p:bldP spid="42" grpId="0" animBg="1"/>
      <p:bldP spid="43" grpId="0" animBg="1"/>
      <p:bldP spid="44" grpId="0" animBg="1"/>
      <p:bldP spid="45" grpId="0" animBg="1"/>
      <p:bldP spid="48" grpId="0" animBg="1"/>
      <p:bldP spid="55" grpId="0" animBg="1"/>
      <p:bldP spid="56" grpId="0" animBg="1"/>
      <p:bldP spid="57" grpId="0" animBg="1"/>
      <p:bldP spid="58" grpId="0" animBg="1"/>
      <p:bldP spid="59" grpId="0" animBg="1"/>
      <p:bldP spid="65" grpId="0" animBg="1"/>
      <p:bldP spid="72" grpId="0" animBg="1"/>
      <p:bldP spid="5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5A03-784C-4D2C-95A6-EB388D40476F}"/>
              </a:ext>
            </a:extLst>
          </p:cNvPr>
          <p:cNvSpPr>
            <a:spLocks noGrp="1"/>
          </p:cNvSpPr>
          <p:nvPr>
            <p:ph type="title"/>
          </p:nvPr>
        </p:nvSpPr>
        <p:spPr>
          <a:xfrm>
            <a:off x="802037" y="574004"/>
            <a:ext cx="10515600" cy="1325563"/>
          </a:xfrm>
        </p:spPr>
        <p:txBody>
          <a:bodyPr/>
          <a:lstStyle/>
          <a:p>
            <a:r>
              <a:rPr lang="en-US" dirty="0"/>
              <a:t>Motivating Example</a:t>
            </a:r>
          </a:p>
        </p:txBody>
      </p:sp>
      <p:sp>
        <p:nvSpPr>
          <p:cNvPr id="4" name="Slide Number Placeholder 3">
            <a:extLst>
              <a:ext uri="{FF2B5EF4-FFF2-40B4-BE49-F238E27FC236}">
                <a16:creationId xmlns:a16="http://schemas.microsoft.com/office/drawing/2014/main" id="{014D131F-CE1F-4ED7-B6DF-48549E1D4281}"/>
              </a:ext>
            </a:extLst>
          </p:cNvPr>
          <p:cNvSpPr>
            <a:spLocks noGrp="1"/>
          </p:cNvSpPr>
          <p:nvPr>
            <p:ph type="sldNum" sz="quarter" idx="12"/>
          </p:nvPr>
        </p:nvSpPr>
        <p:spPr/>
        <p:txBody>
          <a:bodyPr/>
          <a:lstStyle/>
          <a:p>
            <a:fld id="{B71F4361-184A-4A08-BEA5-E95DD1806974}" type="slidenum">
              <a:rPr lang="en-US" smtClean="0"/>
              <a:t>8</a:t>
            </a:fld>
            <a:endParaRPr lang="en-US"/>
          </a:p>
        </p:txBody>
      </p:sp>
      <p:sp>
        <p:nvSpPr>
          <p:cNvPr id="5" name="Rectangle 4">
            <a:extLst>
              <a:ext uri="{FF2B5EF4-FFF2-40B4-BE49-F238E27FC236}">
                <a16:creationId xmlns:a16="http://schemas.microsoft.com/office/drawing/2014/main" id="{637E9F86-4A94-4183-8E39-9CC6D918C297}"/>
              </a:ext>
            </a:extLst>
          </p:cNvPr>
          <p:cNvSpPr/>
          <p:nvPr/>
        </p:nvSpPr>
        <p:spPr>
          <a:xfrm>
            <a:off x="2916475" y="1851645"/>
            <a:ext cx="6359050" cy="3154710"/>
          </a:xfrm>
          <a:prstGeom prst="rect">
            <a:avLst/>
          </a:prstGeom>
          <a:noFill/>
        </p:spPr>
        <p:txBody>
          <a:bodyPr wrap="none" lIns="91440" tIns="45720" rIns="91440" bIns="45720">
            <a:spAutoFit/>
          </a:bodyPr>
          <a:lstStyle/>
          <a:p>
            <a:pPr algn="ctr"/>
            <a:r>
              <a:rPr lang="en-US" sz="19900" b="0" cap="none" spc="0" dirty="0">
                <a:ln w="0"/>
                <a:solidFill>
                  <a:schemeClr val="tx1"/>
                </a:solidFill>
                <a:effectLst>
                  <a:outerShdw blurRad="38100" dist="19050" dir="2700000" algn="tl" rotWithShape="0">
                    <a:schemeClr val="dk1">
                      <a:alpha val="40000"/>
                    </a:schemeClr>
                  </a:outerShdw>
                </a:effectLst>
              </a:rPr>
              <a:t>WOW</a:t>
            </a:r>
          </a:p>
        </p:txBody>
      </p:sp>
      <p:sp>
        <p:nvSpPr>
          <p:cNvPr id="6" name="Thought Bubble: Cloud 5">
            <a:extLst>
              <a:ext uri="{FF2B5EF4-FFF2-40B4-BE49-F238E27FC236}">
                <a16:creationId xmlns:a16="http://schemas.microsoft.com/office/drawing/2014/main" id="{AB9C4E3F-3260-477E-B422-1A94598336B6}"/>
              </a:ext>
            </a:extLst>
          </p:cNvPr>
          <p:cNvSpPr/>
          <p:nvPr/>
        </p:nvSpPr>
        <p:spPr>
          <a:xfrm>
            <a:off x="1088756" y="1344478"/>
            <a:ext cx="10228881" cy="4529380"/>
          </a:xfrm>
          <a:prstGeom prst="cloudCallou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pic>
        <p:nvPicPr>
          <p:cNvPr id="18" name="Graphic 17" descr="Woman with kid with solid fill">
            <a:extLst>
              <a:ext uri="{FF2B5EF4-FFF2-40B4-BE49-F238E27FC236}">
                <a16:creationId xmlns:a16="http://schemas.microsoft.com/office/drawing/2014/main" id="{F9274122-679C-49FC-AC5C-E898AD5B83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03918" y="2240085"/>
            <a:ext cx="2377829" cy="2377829"/>
          </a:xfrm>
          <a:prstGeom prst="rect">
            <a:avLst/>
          </a:prstGeom>
        </p:spPr>
      </p:pic>
      <p:pic>
        <p:nvPicPr>
          <p:cNvPr id="20" name="Graphic 19" descr="Man with kid with solid fill">
            <a:extLst>
              <a:ext uri="{FF2B5EF4-FFF2-40B4-BE49-F238E27FC236}">
                <a16:creationId xmlns:a16="http://schemas.microsoft.com/office/drawing/2014/main" id="{2B1B9284-3C3B-45FB-BB1F-9110A43E571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97696" y="2240085"/>
            <a:ext cx="2377829" cy="2377829"/>
          </a:xfrm>
          <a:prstGeom prst="rect">
            <a:avLst/>
          </a:prstGeom>
        </p:spPr>
      </p:pic>
      <p:sp>
        <p:nvSpPr>
          <p:cNvPr id="21" name="Rectangle 20">
            <a:extLst>
              <a:ext uri="{FF2B5EF4-FFF2-40B4-BE49-F238E27FC236}">
                <a16:creationId xmlns:a16="http://schemas.microsoft.com/office/drawing/2014/main" id="{59F52EDE-2C36-41FC-A1F0-A87247EFD5F2}"/>
              </a:ext>
            </a:extLst>
          </p:cNvPr>
          <p:cNvSpPr/>
          <p:nvPr/>
        </p:nvSpPr>
        <p:spPr>
          <a:xfrm>
            <a:off x="4408542" y="2967334"/>
            <a:ext cx="27510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spouse is</a:t>
            </a:r>
          </a:p>
        </p:txBody>
      </p:sp>
    </p:spTree>
    <p:extLst>
      <p:ext uri="{BB962C8B-B14F-4D97-AF65-F5344CB8AC3E}">
        <p14:creationId xmlns:p14="http://schemas.microsoft.com/office/powerpoint/2010/main" val="151439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grpId="1" nodeType="clickEffect">
                                  <p:stCondLst>
                                    <p:cond delay="0"/>
                                  </p:stCondLst>
                                  <p:childTnLst>
                                    <p:animRot by="10800000">
                                      <p:cBhvr>
                                        <p:cTn id="14" dur="1000" fill="hold"/>
                                        <p:tgtEl>
                                          <p:spTgt spid="5"/>
                                        </p:tgtEl>
                                        <p:attrNameLst>
                                          <p:attrName>r</p:attrName>
                                        </p:attrNameLst>
                                      </p:cBhvr>
                                    </p:animRot>
                                  </p:childTnLst>
                                </p:cTn>
                              </p:par>
                              <p:par>
                                <p:cTn id="15" presetID="64" presetClass="path" presetSubtype="0" accel="50000" decel="50000" fill="hold" grpId="2" nodeType="withEffect">
                                  <p:stCondLst>
                                    <p:cond delay="0"/>
                                  </p:stCondLst>
                                  <p:childTnLst>
                                    <p:animMotion origin="layout" path="M 0 0 L 0 -0.10255 " pathEditMode="relative" rAng="0" ptsTypes="AA">
                                      <p:cBhvr>
                                        <p:cTn id="16" dur="1000" fill="hold"/>
                                        <p:tgtEl>
                                          <p:spTgt spid="5"/>
                                        </p:tgtEl>
                                        <p:attrNameLst>
                                          <p:attrName>ppt_x</p:attrName>
                                          <p:attrName>ppt_y</p:attrName>
                                        </p:attrNameLst>
                                      </p:cBhvr>
                                      <p:rCtr x="0" y="-5139"/>
                                    </p:animMotion>
                                  </p:childTnLst>
                                </p:cTn>
                              </p:par>
                            </p:childTnLst>
                          </p:cTn>
                        </p:par>
                      </p:childTnLst>
                    </p:cTn>
                  </p:par>
                  <p:par>
                    <p:cTn id="17" fill="hold">
                      <p:stCondLst>
                        <p:cond delay="indefinite"/>
                      </p:stCondLst>
                      <p:childTnLst>
                        <p:par>
                          <p:cTn id="18" fill="hold">
                            <p:stCondLst>
                              <p:cond delay="0"/>
                            </p:stCondLst>
                            <p:childTnLst>
                              <p:par>
                                <p:cTn id="19" presetID="6" presetClass="emph" presetSubtype="0" fill="hold" grpId="3" nodeType="clickEffect">
                                  <p:stCondLst>
                                    <p:cond delay="0"/>
                                  </p:stCondLst>
                                  <p:childTnLst>
                                    <p:animScale>
                                      <p:cBhvr>
                                        <p:cTn id="20" dur="1000" fill="hold"/>
                                        <p:tgtEl>
                                          <p:spTgt spid="5"/>
                                        </p:tgtEl>
                                      </p:cBhvr>
                                      <p:by x="50000" y="5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4" nodeType="clickEffect">
                                  <p:stCondLst>
                                    <p:cond delay="0"/>
                                  </p:stCondLst>
                                  <p:childTnLst>
                                    <p:animMotion origin="layout" path="M 0 -0.10255 L -0.21016 0 " pathEditMode="fixed" rAng="0" ptsTypes="AA">
                                      <p:cBhvr>
                                        <p:cTn id="24" dur="1000" fill="hold"/>
                                        <p:tgtEl>
                                          <p:spTgt spid="5"/>
                                        </p:tgtEl>
                                        <p:attrNameLst>
                                          <p:attrName>ppt_x</p:attrName>
                                          <p:attrName>ppt_y</p:attrName>
                                        </p:attrNameLst>
                                      </p:cBhvr>
                                      <p:rCtr x="-10508" y="5116"/>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500"/>
                                        <p:tgtEl>
                                          <p:spTgt spid="18"/>
                                        </p:tgtEl>
                                      </p:cBhvr>
                                    </p:animEffect>
                                  </p:childTnLst>
                                </p:cTn>
                              </p:par>
                              <p:par>
                                <p:cTn id="30" presetID="53" presetClass="entr" presetSubtype="16"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p:cTn id="32" dur="1500" fill="hold"/>
                                        <p:tgtEl>
                                          <p:spTgt spid="18"/>
                                        </p:tgtEl>
                                        <p:attrNameLst>
                                          <p:attrName>ppt_w</p:attrName>
                                        </p:attrNameLst>
                                      </p:cBhvr>
                                      <p:tavLst>
                                        <p:tav tm="0">
                                          <p:val>
                                            <p:fltVal val="0"/>
                                          </p:val>
                                        </p:tav>
                                        <p:tav tm="100000">
                                          <p:val>
                                            <p:strVal val="#ppt_w"/>
                                          </p:val>
                                        </p:tav>
                                      </p:tavLst>
                                    </p:anim>
                                    <p:anim calcmode="lin" valueType="num">
                                      <p:cBhvr>
                                        <p:cTn id="33" dur="1500" fill="hold"/>
                                        <p:tgtEl>
                                          <p:spTgt spid="18"/>
                                        </p:tgtEl>
                                        <p:attrNameLst>
                                          <p:attrName>ppt_h</p:attrName>
                                        </p:attrNameLst>
                                      </p:cBhvr>
                                      <p:tavLst>
                                        <p:tav tm="0">
                                          <p:val>
                                            <p:fltVal val="0"/>
                                          </p:val>
                                        </p:tav>
                                        <p:tav tm="100000">
                                          <p:val>
                                            <p:strVal val="#ppt_h"/>
                                          </p:val>
                                        </p:tav>
                                      </p:tavLst>
                                    </p:anim>
                                    <p:animEffect transition="in" filter="fade">
                                      <p:cBhvr>
                                        <p:cTn id="34" dur="1500"/>
                                        <p:tgtEl>
                                          <p:spTgt spid="18"/>
                                        </p:tgtEl>
                                      </p:cBhvr>
                                    </p:animEffect>
                                  </p:childTnLst>
                                </p:cTn>
                              </p:par>
                              <p:par>
                                <p:cTn id="35" presetID="10" presetClass="exit" presetSubtype="0" fill="hold" grpId="5" nodeType="withEffect">
                                  <p:stCondLst>
                                    <p:cond delay="0"/>
                                  </p:stCondLst>
                                  <p:childTnLst>
                                    <p:animEffect transition="out" filter="fade">
                                      <p:cBhvr>
                                        <p:cTn id="36" dur="1500"/>
                                        <p:tgtEl>
                                          <p:spTgt spid="5"/>
                                        </p:tgtEl>
                                      </p:cBhvr>
                                    </p:animEffect>
                                    <p:set>
                                      <p:cBhvr>
                                        <p:cTn id="37" dur="1" fill="hold">
                                          <p:stCondLst>
                                            <p:cond delay="14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10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bldLvl="3"/>
      <p:bldP spid="5" grpId="2"/>
      <p:bldP spid="5" grpId="3"/>
      <p:bldP spid="5" grpId="4"/>
      <p:bldP spid="5" grpId="5"/>
      <p:bldP spid="6"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D3B2-C99E-45C0-A776-EE12F6E40715}"/>
              </a:ext>
            </a:extLst>
          </p:cNvPr>
          <p:cNvSpPr>
            <a:spLocks noGrp="1"/>
          </p:cNvSpPr>
          <p:nvPr>
            <p:ph type="title"/>
          </p:nvPr>
        </p:nvSpPr>
        <p:spPr/>
        <p:txBody>
          <a:bodyPr>
            <a:normAutofit/>
          </a:bodyPr>
          <a:lstStyle/>
          <a:p>
            <a:r>
              <a:rPr lang="en-US" sz="3700" dirty="0"/>
              <a:t>Spatial-Visual System &amp; Spatial Scene</a:t>
            </a:r>
          </a:p>
        </p:txBody>
      </p:sp>
      <p:sp>
        <p:nvSpPr>
          <p:cNvPr id="3" name="Content Placeholder 2">
            <a:extLst>
              <a:ext uri="{FF2B5EF4-FFF2-40B4-BE49-F238E27FC236}">
                <a16:creationId xmlns:a16="http://schemas.microsoft.com/office/drawing/2014/main" id="{F383F43A-43BF-4AF2-9792-A256A10073AC}"/>
              </a:ext>
            </a:extLst>
          </p:cNvPr>
          <p:cNvSpPr>
            <a:spLocks noGrp="1"/>
          </p:cNvSpPr>
          <p:nvPr>
            <p:ph sz="half" idx="1"/>
          </p:nvPr>
        </p:nvSpPr>
        <p:spPr>
          <a:xfrm>
            <a:off x="838200" y="1825625"/>
            <a:ext cx="4808006" cy="4351338"/>
          </a:xfrm>
        </p:spPr>
        <p:txBody>
          <a:bodyPr>
            <a:normAutofit/>
          </a:bodyPr>
          <a:lstStyle/>
          <a:p>
            <a:r>
              <a:rPr lang="en-US" dirty="0"/>
              <a:t>Allows Soar to imagine a 3D scene</a:t>
            </a:r>
          </a:p>
          <a:p>
            <a:r>
              <a:rPr lang="en-US" dirty="0"/>
              <a:t>Like WM, based on a graph structure</a:t>
            </a:r>
          </a:p>
          <a:p>
            <a:r>
              <a:rPr lang="en-US" b="1" dirty="0"/>
              <a:t>Doesn’t have image-based representations</a:t>
            </a:r>
          </a:p>
          <a:p>
            <a:r>
              <a:rPr lang="en-US" b="1" dirty="0"/>
              <a:t>No connections to long-term memory</a:t>
            </a:r>
          </a:p>
          <a:p>
            <a:endParaRPr lang="en-US" sz="2400" i="1" dirty="0"/>
          </a:p>
        </p:txBody>
      </p:sp>
      <p:sp>
        <p:nvSpPr>
          <p:cNvPr id="6" name="Slide Number Placeholder 5">
            <a:extLst>
              <a:ext uri="{FF2B5EF4-FFF2-40B4-BE49-F238E27FC236}">
                <a16:creationId xmlns:a16="http://schemas.microsoft.com/office/drawing/2014/main" id="{96CF15B2-ADBF-47BE-AC79-CAEDCEEEB014}"/>
              </a:ext>
            </a:extLst>
          </p:cNvPr>
          <p:cNvSpPr>
            <a:spLocks noGrp="1"/>
          </p:cNvSpPr>
          <p:nvPr>
            <p:ph type="sldNum" sz="quarter" idx="12"/>
          </p:nvPr>
        </p:nvSpPr>
        <p:spPr/>
        <p:txBody>
          <a:bodyPr>
            <a:normAutofit/>
          </a:bodyPr>
          <a:lstStyle/>
          <a:p>
            <a:pPr>
              <a:spcAft>
                <a:spcPts val="600"/>
              </a:spcAft>
            </a:pPr>
            <a:fld id="{B71F4361-184A-4A08-BEA5-E95DD1806974}" type="slidenum">
              <a:rPr lang="en-US">
                <a:solidFill>
                  <a:srgbClr val="303030"/>
                </a:solidFill>
              </a:rPr>
              <a:pPr>
                <a:spcAft>
                  <a:spcPts val="600"/>
                </a:spcAft>
              </a:pPr>
              <a:t>9</a:t>
            </a:fld>
            <a:endParaRPr lang="en-US">
              <a:solidFill>
                <a:srgbClr val="303030"/>
              </a:solidFill>
            </a:endParaRPr>
          </a:p>
        </p:txBody>
      </p:sp>
      <p:pic>
        <p:nvPicPr>
          <p:cNvPr id="4" name="Picture 3">
            <a:extLst>
              <a:ext uri="{FF2B5EF4-FFF2-40B4-BE49-F238E27FC236}">
                <a16:creationId xmlns:a16="http://schemas.microsoft.com/office/drawing/2014/main" id="{D54CED00-1B2F-42A7-B2AC-BD87766142F0}"/>
              </a:ext>
            </a:extLst>
          </p:cNvPr>
          <p:cNvPicPr>
            <a:picLocks noChangeAspect="1"/>
          </p:cNvPicPr>
          <p:nvPr/>
        </p:nvPicPr>
        <p:blipFill rotWithShape="1">
          <a:blip r:embed="rId3"/>
          <a:srcRect l="20503" t="23209" r="5663" b="-19"/>
          <a:stretch/>
        </p:blipFill>
        <p:spPr>
          <a:xfrm>
            <a:off x="6845299" y="1690688"/>
            <a:ext cx="4089401" cy="4022990"/>
          </a:xfrm>
          <a:prstGeom prst="rect">
            <a:avLst/>
          </a:prstGeom>
          <a:effectLst/>
        </p:spPr>
      </p:pic>
    </p:spTree>
    <p:extLst>
      <p:ext uri="{BB962C8B-B14F-4D97-AF65-F5344CB8AC3E}">
        <p14:creationId xmlns:p14="http://schemas.microsoft.com/office/powerpoint/2010/main" val="2643834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3">
          <a:schemeClr val="dk1"/>
        </a:lnRef>
        <a:fillRef idx="0">
          <a:schemeClr val="dk1"/>
        </a:fillRef>
        <a:effectRef idx="2">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11987</TotalTime>
  <Words>5639</Words>
  <Application>Microsoft Office PowerPoint</Application>
  <PresentationFormat>Widescreen</PresentationFormat>
  <Paragraphs>792</Paragraphs>
  <Slides>50</Slides>
  <Notes>25</Notes>
  <HiddenSlides>37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Calibri Light</vt:lpstr>
      <vt:lpstr>CMR9</vt:lpstr>
      <vt:lpstr>Office Theme</vt:lpstr>
      <vt:lpstr>Integrating Visual Reasoning into a Cognitive Architecture</vt:lpstr>
      <vt:lpstr>Cognitive architectures</vt:lpstr>
      <vt:lpstr>What’s Missing in Cognitive Architectures</vt:lpstr>
      <vt:lpstr>Research Statement</vt:lpstr>
      <vt:lpstr>Overall Methodology</vt:lpstr>
      <vt:lpstr>Visual-Symbolic Integration Requirements</vt:lpstr>
      <vt:lpstr>Visual-Symbolic Integration Requirements</vt:lpstr>
      <vt:lpstr>Motivating Example</vt:lpstr>
      <vt:lpstr>Spatial-Visual System &amp; Spatial Scene</vt:lpstr>
      <vt:lpstr>Soar</vt:lpstr>
      <vt:lpstr>Visual Sensory Memory</vt:lpstr>
      <vt:lpstr>Visual Working Memory</vt:lpstr>
      <vt:lpstr>Visual Long-Term Memory</vt:lpstr>
      <vt:lpstr>Evaluation</vt:lpstr>
      <vt:lpstr>Visual Character Domain</vt:lpstr>
      <vt:lpstr>Task 1</vt:lpstr>
      <vt:lpstr>Task 2</vt:lpstr>
      <vt:lpstr>Task 3</vt:lpstr>
      <vt:lpstr>Task 4</vt:lpstr>
      <vt:lpstr>Task 5</vt:lpstr>
      <vt:lpstr>What Has Been Done</vt:lpstr>
      <vt:lpstr>Future Work</vt:lpstr>
      <vt:lpstr>Task 6</vt:lpstr>
      <vt:lpstr>Agenda</vt:lpstr>
      <vt:lpstr>Scrapsheet</vt:lpstr>
      <vt:lpstr>Motivating Example</vt:lpstr>
      <vt:lpstr>Visual-Symbolic Integration</vt:lpstr>
      <vt:lpstr>Cognitive architectures</vt:lpstr>
      <vt:lpstr>Background: Soar</vt:lpstr>
      <vt:lpstr>Motivating Example</vt:lpstr>
      <vt:lpstr>Visual-Symbolic Integration</vt:lpstr>
      <vt:lpstr>Visual Character Domain</vt:lpstr>
      <vt:lpstr>Visual-Symbolic Integration</vt:lpstr>
      <vt:lpstr>Soar</vt:lpstr>
      <vt:lpstr>SVS 2 Changes</vt:lpstr>
      <vt:lpstr>Motivational Insight</vt:lpstr>
      <vt:lpstr>VSI Requirements</vt:lpstr>
      <vt:lpstr>R1: Image-like representations</vt:lpstr>
      <vt:lpstr>R2: Multi-representational knowledge</vt:lpstr>
      <vt:lpstr>R3: Multi-representational reasoning</vt:lpstr>
      <vt:lpstr>R4: Visual &amp; symbolic learning</vt:lpstr>
      <vt:lpstr>Symbolic Representation</vt:lpstr>
      <vt:lpstr>Soar &amp; Symbolic Representation</vt:lpstr>
      <vt:lpstr>SVS 2</vt:lpstr>
      <vt:lpstr>Visual Sensory Memory</vt:lpstr>
      <vt:lpstr>Visual Working Memory</vt:lpstr>
      <vt:lpstr>Visual Working Memory Elements</vt:lpstr>
      <vt:lpstr>Visual Perceptual Archetypes</vt:lpstr>
      <vt:lpstr>What CAs Can Do</vt:lpstr>
      <vt:lpstr>What Soar Can’t 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Non-Symbolic Memory in Soar</dc:title>
  <dc:creator>James Boggs</dc:creator>
  <cp:lastModifiedBy>James Boggs</cp:lastModifiedBy>
  <cp:revision>46</cp:revision>
  <dcterms:created xsi:type="dcterms:W3CDTF">2020-06-03T02:30:59Z</dcterms:created>
  <dcterms:modified xsi:type="dcterms:W3CDTF">2021-06-14T18:55:26Z</dcterms:modified>
</cp:coreProperties>
</file>