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2" r:id="rId3"/>
    <p:sldId id="263" r:id="rId4"/>
    <p:sldId id="264" r:id="rId5"/>
    <p:sldId id="276" r:id="rId6"/>
    <p:sldId id="265" r:id="rId7"/>
    <p:sldId id="267" r:id="rId8"/>
    <p:sldId id="266" r:id="rId9"/>
    <p:sldId id="270" r:id="rId10"/>
    <p:sldId id="275" r:id="rId11"/>
    <p:sldId id="279" r:id="rId12"/>
    <p:sldId id="280" r:id="rId13"/>
    <p:sldId id="281" r:id="rId14"/>
    <p:sldId id="282" r:id="rId15"/>
    <p:sldId id="284" r:id="rId16"/>
    <p:sldId id="274" r:id="rId17"/>
    <p:sldId id="278" r:id="rId18"/>
    <p:sldId id="277" r:id="rId19"/>
    <p:sldId id="273" r:id="rId20"/>
    <p:sldId id="285" r:id="rId21"/>
    <p:sldId id="286" r:id="rId22"/>
    <p:sldId id="259" r:id="rId23"/>
    <p:sldId id="260" r:id="rId24"/>
    <p:sldId id="288" r:id="rId25"/>
    <p:sldId id="268" r:id="rId26"/>
    <p:sldId id="269" r:id="rId27"/>
    <p:sldId id="287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D66F08"/>
    <a:srgbClr val="D7D7D7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6" autoAdjust="0"/>
    <p:restoredTop sz="90178" autoAdjust="0"/>
  </p:normalViewPr>
  <p:slideViewPr>
    <p:cSldViewPr>
      <p:cViewPr varScale="1">
        <p:scale>
          <a:sx n="132" d="100"/>
          <a:sy n="132" d="100"/>
        </p:scale>
        <p:origin x="-642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C1B75-D8EA-41C4-B560-CEFB4616BE8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EF7A6-5182-4628-B0A2-B3A51D45F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09728"/>
            <a:ext cx="8814816" cy="18790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285751"/>
            <a:ext cx="8229600" cy="165735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114550"/>
            <a:ext cx="6560234" cy="131445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4881753"/>
            <a:ext cx="3002280" cy="205740"/>
          </a:xfrm>
        </p:spPr>
        <p:txBody>
          <a:bodyPr vert="horz" rtlCol="0"/>
          <a:lstStyle>
            <a:extLst/>
          </a:lstStyle>
          <a:p>
            <a:fld id="{FE380ECB-5810-4918-B2AC-3365D7CFBB8C}" type="datetime1">
              <a:rPr lang="en-US" smtClean="0"/>
              <a:t>6/21/2021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4881753"/>
            <a:ext cx="3907464" cy="20574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BE31AF-2D83-4F91-9B7E-42442ABAC0CD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E7A98F-F458-4A8A-B834-AC94B4581FF5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28984E-9F90-4B01-98FD-BCB6E72A3350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2450592"/>
            <a:ext cx="74066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373673"/>
            <a:ext cx="7772400" cy="2048256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65785"/>
            <a:ext cx="7772400" cy="1132284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4885253"/>
            <a:ext cx="3002280" cy="205740"/>
          </a:xfrm>
        </p:spPr>
        <p:txBody>
          <a:bodyPr vert="horz" rtlCol="0"/>
          <a:lstStyle>
            <a:extLst/>
          </a:lstStyle>
          <a:p>
            <a:fld id="{602366F5-ED77-4EB2-8D3C-D732F9FE40C9}" type="datetime1">
              <a:rPr lang="en-US" smtClean="0"/>
              <a:t>6/21/2021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48852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4885253"/>
            <a:ext cx="3907464" cy="20574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444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4440"/>
            <a:ext cx="4038600" cy="3394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5C616-050A-4D2A-A9F8-9E5060534F53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4885926"/>
            <a:ext cx="464288" cy="205740"/>
          </a:xfrm>
        </p:spPr>
        <p:txBody>
          <a:bodyPr/>
          <a:lstStyle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162391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162391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961"/>
            <a:ext cx="8229600" cy="85725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956322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9563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ECB627-CCD2-42A8-AF56-0B4C55626AAF}" type="datetime1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4885926"/>
            <a:ext cx="464288" cy="205740"/>
          </a:xfrm>
        </p:spPr>
        <p:txBody>
          <a:bodyPr/>
          <a:lstStyle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914"/>
            <a:ext cx="8229600" cy="85725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238515-39A1-4B66-97A1-B929970843F1}" type="datetime1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068441"/>
            <a:ext cx="800100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5B52C4-D810-49A1-A385-90132866A376}" type="datetime1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793242"/>
            <a:ext cx="3749040" cy="685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228600"/>
            <a:ext cx="3931920" cy="5715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830670"/>
            <a:ext cx="3931920" cy="8001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657350"/>
            <a:ext cx="8666456" cy="298323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4885253"/>
            <a:ext cx="3002280" cy="205740"/>
          </a:xfrm>
        </p:spPr>
        <p:txBody>
          <a:bodyPr vert="horz" rtlCol="0"/>
          <a:lstStyle>
            <a:extLst/>
          </a:lstStyle>
          <a:p>
            <a:fld id="{FF5E925E-06F3-4CB2-BA60-4B055B595CEF}" type="datetime1">
              <a:rPr lang="en-US" smtClean="0"/>
              <a:t>6/21/2021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48852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4885253"/>
            <a:ext cx="3907464" cy="20574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3543300"/>
            <a:ext cx="5486400" cy="498402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4041703"/>
            <a:ext cx="5486400" cy="684191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187398"/>
            <a:ext cx="8534400" cy="325755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4881753"/>
            <a:ext cx="3002280" cy="205740"/>
          </a:xfrm>
        </p:spPr>
        <p:txBody>
          <a:bodyPr vert="horz" rtlCol="0"/>
          <a:lstStyle>
            <a:extLst/>
          </a:lstStyle>
          <a:p>
            <a:fld id="{61109494-8489-4F7D-AFE4-FD1E7D4654ED}" type="datetime1">
              <a:rPr lang="en-US" smtClean="0"/>
              <a:t>6/21/2021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4881753"/>
            <a:ext cx="464288" cy="2057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4881753"/>
            <a:ext cx="3907464" cy="20574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10314"/>
            <a:ext cx="8810846" cy="4924044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4800600"/>
            <a:ext cx="4212264" cy="20574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4800600"/>
            <a:ext cx="3002280" cy="20574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D0E14FA-0CC1-4F75-AC82-80F91EE93C89}" type="datetime1">
              <a:rPr lang="en-US" smtClean="0"/>
              <a:t>6/21/2021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4885926"/>
            <a:ext cx="464288" cy="20574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35DA661-CF86-4042-AFD8-3BEB3620160A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90152"/>
            <a:ext cx="8229600" cy="85725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34678"/>
            <a:ext cx="8229600" cy="339471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cs.ist.psu.edu/papers/cohenRH05.pdf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soar.eecs.umich.edu/workshop/32/files/29_jones_InterpretedDeclarativeRepresentationsOfTaskKnowledg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aaronmininger.com/media/amwebsite/docs/Mininger_thesis_final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 PROPs Development Kit</a:t>
            </a:r>
            <a:br>
              <a:rPr lang="en-US" sz="4400" dirty="0" smtClean="0"/>
            </a:br>
            <a:r>
              <a:rPr lang="en-US" sz="3600" dirty="0" smtClean="0"/>
              <a:t>for Building Soar Agents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Bryan Stearns</a:t>
            </a:r>
          </a:p>
          <a:p>
            <a:endParaRPr lang="en-US" sz="600" dirty="0" smtClean="0"/>
          </a:p>
          <a:p>
            <a:r>
              <a:rPr lang="en-US" sz="2000" dirty="0" smtClean="0"/>
              <a:t>University of Michigan</a:t>
            </a:r>
          </a:p>
          <a:p>
            <a:r>
              <a:rPr lang="en-US" sz="2000" dirty="0" smtClean="0"/>
              <a:t>June 2021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Six Component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4111780" cy="194667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Problem Spaces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Proposals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Other Elaborations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10</a:t>
            </a:fld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512072" y="3333750"/>
            <a:ext cx="365760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</a:t>
            </a:r>
            <a:r>
              <a:rPr lang="en-US" sz="14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probspace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remove-block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(proposal pick-up-block)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(proposal move-arm)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(proposal drop-block)</a:t>
            </a:r>
          </a:p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)</a:t>
            </a:r>
            <a:endParaRPr lang="en-US" sz="14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505200" y="1202603"/>
            <a:ext cx="4905651" cy="1740638"/>
            <a:chOff x="3946128" y="1202603"/>
            <a:chExt cx="4905651" cy="1740638"/>
          </a:xfrm>
        </p:grpSpPr>
        <p:sp>
          <p:nvSpPr>
            <p:cNvPr id="86" name="Rounded Rectangle 85"/>
            <p:cNvSpPr/>
            <p:nvPr/>
          </p:nvSpPr>
          <p:spPr>
            <a:xfrm>
              <a:off x="3946128" y="1951514"/>
              <a:ext cx="1169504" cy="2456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(remove-block)</a:t>
              </a:r>
              <a:endParaRPr lang="en-US" sz="1200" dirty="0"/>
            </a:p>
          </p:txBody>
        </p:sp>
        <p:sp>
          <p:nvSpPr>
            <p:cNvPr id="87" name="Isosceles Triangle 86"/>
            <p:cNvSpPr/>
            <p:nvPr/>
          </p:nvSpPr>
          <p:spPr>
            <a:xfrm rot="16200000">
              <a:off x="4870930" y="1691921"/>
              <a:ext cx="1740638" cy="76200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8" name="Straight Arrow Connector 87"/>
            <p:cNvCxnSpPr>
              <a:stCxn id="86" idx="3"/>
              <a:endCxn id="87" idx="0"/>
            </p:cNvCxnSpPr>
            <p:nvPr/>
          </p:nvCxnSpPr>
          <p:spPr>
            <a:xfrm flipV="1">
              <a:off x="5115632" y="2072922"/>
              <a:ext cx="244616" cy="14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6179775" y="1302802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907953" y="1403046"/>
              <a:ext cx="1271694" cy="242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(pick-up-block)</a:t>
              </a:r>
              <a:endParaRPr lang="en-US" sz="1200" dirty="0"/>
            </a:p>
          </p:txBody>
        </p:sp>
        <p:cxnSp>
          <p:nvCxnSpPr>
            <p:cNvPr id="91" name="Straight Arrow Connector 90"/>
            <p:cNvCxnSpPr>
              <a:stCxn id="89" idx="3"/>
              <a:endCxn id="90" idx="1"/>
            </p:cNvCxnSpPr>
            <p:nvPr/>
          </p:nvCxnSpPr>
          <p:spPr>
            <a:xfrm>
              <a:off x="6655647" y="1413554"/>
              <a:ext cx="252306" cy="110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3" idx="3"/>
              <a:endCxn id="90" idx="1"/>
            </p:cNvCxnSpPr>
            <p:nvPr/>
          </p:nvCxnSpPr>
          <p:spPr>
            <a:xfrm flipV="1">
              <a:off x="6655647" y="1524305"/>
              <a:ext cx="252306" cy="1312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6179775" y="1544838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179775" y="1849482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6907953" y="1956051"/>
              <a:ext cx="1271694" cy="2382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(move-arm)</a:t>
              </a:r>
              <a:endParaRPr lang="en-US" sz="1200" dirty="0"/>
            </a:p>
          </p:txBody>
        </p:sp>
        <p:cxnSp>
          <p:nvCxnSpPr>
            <p:cNvPr id="96" name="Straight Arrow Connector 95"/>
            <p:cNvCxnSpPr>
              <a:stCxn id="94" idx="3"/>
              <a:endCxn id="95" idx="1"/>
            </p:cNvCxnSpPr>
            <p:nvPr/>
          </p:nvCxnSpPr>
          <p:spPr>
            <a:xfrm>
              <a:off x="6655647" y="1960234"/>
              <a:ext cx="252306" cy="1149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8" idx="3"/>
              <a:endCxn id="95" idx="1"/>
            </p:cNvCxnSpPr>
            <p:nvPr/>
          </p:nvCxnSpPr>
          <p:spPr>
            <a:xfrm flipV="1">
              <a:off x="6655647" y="2075172"/>
              <a:ext cx="252306" cy="1191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6179775" y="2083540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179775" y="2418188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907953" y="2532305"/>
              <a:ext cx="1271694" cy="243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(drop-block)</a:t>
              </a:r>
              <a:endParaRPr lang="en-US" sz="1200" dirty="0"/>
            </a:p>
          </p:txBody>
        </p:sp>
        <p:cxnSp>
          <p:nvCxnSpPr>
            <p:cNvPr id="101" name="Straight Arrow Connector 100"/>
            <p:cNvCxnSpPr>
              <a:stCxn id="99" idx="3"/>
              <a:endCxn id="100" idx="1"/>
            </p:cNvCxnSpPr>
            <p:nvPr/>
          </p:nvCxnSpPr>
          <p:spPr>
            <a:xfrm>
              <a:off x="6655647" y="2528940"/>
              <a:ext cx="252306" cy="1251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03" idx="3"/>
              <a:endCxn id="100" idx="1"/>
            </p:cNvCxnSpPr>
            <p:nvPr/>
          </p:nvCxnSpPr>
          <p:spPr>
            <a:xfrm flipV="1">
              <a:off x="6655647" y="2654100"/>
              <a:ext cx="252306" cy="115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6179775" y="2659216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485611" y="1405608"/>
              <a:ext cx="366168" cy="2408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cxnSp>
          <p:nvCxnSpPr>
            <p:cNvPr id="105" name="Straight Arrow Connector 104"/>
            <p:cNvCxnSpPr>
              <a:stCxn id="90" idx="3"/>
              <a:endCxn id="104" idx="1"/>
            </p:cNvCxnSpPr>
            <p:nvPr/>
          </p:nvCxnSpPr>
          <p:spPr>
            <a:xfrm>
              <a:off x="8179647" y="1524305"/>
              <a:ext cx="305964" cy="17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8485611" y="1956051"/>
              <a:ext cx="366168" cy="2366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485611" y="2534867"/>
              <a:ext cx="366168" cy="241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cxnSp>
          <p:nvCxnSpPr>
            <p:cNvPr id="108" name="Straight Arrow Connector 107"/>
            <p:cNvCxnSpPr>
              <a:stCxn id="95" idx="3"/>
              <a:endCxn id="106" idx="1"/>
            </p:cNvCxnSpPr>
            <p:nvPr/>
          </p:nvCxnSpPr>
          <p:spPr>
            <a:xfrm flipV="1">
              <a:off x="8179647" y="2074361"/>
              <a:ext cx="305964" cy="8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0" idx="3"/>
              <a:endCxn id="107" idx="1"/>
            </p:cNvCxnSpPr>
            <p:nvPr/>
          </p:nvCxnSpPr>
          <p:spPr>
            <a:xfrm>
              <a:off x="8179647" y="2654100"/>
              <a:ext cx="305964" cy="1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9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Component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3352800" cy="194667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Problem Spaces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Proposals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Other Elaborations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11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" y="3257550"/>
            <a:ext cx="3124200" cy="746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(&lt;s&gt; ^space &lt;</a:t>
            </a:r>
            <a:r>
              <a:rPr lang="en-US" sz="1600" dirty="0" err="1" smtClean="0"/>
              <a:t>sp</a:t>
            </a:r>
            <a:r>
              <a:rPr lang="en-US" sz="1600" dirty="0" smtClean="0"/>
              <a:t>&gt;)</a:t>
            </a:r>
          </a:p>
          <a:p>
            <a:r>
              <a:rPr lang="en-US" sz="1600" dirty="0" smtClean="0"/>
              <a:t>(&lt;</a:t>
            </a:r>
            <a:r>
              <a:rPr lang="en-US" sz="1600" dirty="0" err="1" smtClean="0"/>
              <a:t>sp</a:t>
            </a:r>
            <a:r>
              <a:rPr lang="en-US" sz="1600" dirty="0" smtClean="0"/>
              <a:t>&gt; ^top-block {&lt;b&gt; &lt;&gt; |empty|})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0" y="4062772"/>
            <a:ext cx="2590800" cy="55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(&lt;sp2&gt; ^top-block |empty| -</a:t>
            </a:r>
          </a:p>
          <a:p>
            <a:r>
              <a:rPr lang="en-US" sz="1600" dirty="0" smtClean="0"/>
              <a:t>             ^top-block &lt;b&gt;)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3919268" y="3816380"/>
            <a:ext cx="1524000" cy="375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(move-block)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04800" y="4023324"/>
            <a:ext cx="3124200" cy="6820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(&lt;s&gt; ^space &lt;sp2&gt;)</a:t>
            </a:r>
          </a:p>
          <a:p>
            <a:r>
              <a:rPr lang="en-US" sz="1600" dirty="0" smtClean="0"/>
              <a:t>(&lt;sp2&gt; ^top-block |empty|)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0" y="3409950"/>
            <a:ext cx="2590800" cy="55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(&lt;</a:t>
            </a:r>
            <a:r>
              <a:rPr lang="en-US" sz="1600" dirty="0" err="1" smtClean="0"/>
              <a:t>sp</a:t>
            </a:r>
            <a:r>
              <a:rPr lang="en-US" sz="1600" dirty="0" smtClean="0"/>
              <a:t>&gt; ^top-block &lt;b&gt; -</a:t>
            </a:r>
          </a:p>
          <a:p>
            <a:r>
              <a:rPr lang="en-US" sz="1600" dirty="0" smtClean="0"/>
              <a:t>           ^top-block |empty|)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22" idx="3"/>
            <a:endCxn id="24" idx="1"/>
          </p:cNvCxnSpPr>
          <p:nvPr/>
        </p:nvCxnSpPr>
        <p:spPr>
          <a:xfrm>
            <a:off x="3429000" y="3630957"/>
            <a:ext cx="490268" cy="37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3"/>
            <a:endCxn id="24" idx="1"/>
          </p:cNvCxnSpPr>
          <p:nvPr/>
        </p:nvCxnSpPr>
        <p:spPr>
          <a:xfrm flipV="1">
            <a:off x="3429000" y="4004364"/>
            <a:ext cx="490268" cy="3599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6" idx="1"/>
          </p:cNvCxnSpPr>
          <p:nvPr/>
        </p:nvCxnSpPr>
        <p:spPr>
          <a:xfrm flipV="1">
            <a:off x="5443268" y="3686804"/>
            <a:ext cx="652732" cy="3175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3" idx="1"/>
          </p:cNvCxnSpPr>
          <p:nvPr/>
        </p:nvCxnSpPr>
        <p:spPr>
          <a:xfrm>
            <a:off x="5443268" y="4004364"/>
            <a:ext cx="652732" cy="3352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19600" y="1733550"/>
            <a:ext cx="40386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(condition top-block-nonempty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(state &lt;s&gt; ^space &lt;</a:t>
            </a:r>
            <a:r>
              <a:rPr lang="en-US" sz="14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sp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(&lt;</a:t>
            </a:r>
            <a:r>
              <a:rPr lang="en-US" sz="14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sp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 ^top-block {&lt;b&gt; &lt;&gt; |empty|})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)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306238" y="3257550"/>
            <a:ext cx="3122762" cy="74681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4343400" y="1657350"/>
            <a:ext cx="4191000" cy="10667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05300" y="1605973"/>
            <a:ext cx="426720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(proposal move-block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(condition top-block-nonempty &lt;</a:t>
            </a:r>
            <a:r>
              <a:rPr lang="en-US" sz="14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src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(condition top-block-empty &lt;</a:t>
            </a:r>
            <a:r>
              <a:rPr lang="en-US" sz="14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dst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(op move-block &lt;</a:t>
            </a:r>
            <a:r>
              <a:rPr lang="en-US" sz="14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src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 &lt;</a:t>
            </a:r>
            <a:r>
              <a:rPr lang="en-US" sz="14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dst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&gt;)</a:t>
            </a:r>
          </a:p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)</a:t>
            </a:r>
            <a:endParaRPr lang="en-US" sz="14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Component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3352800" cy="194667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Problem Spaces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Proposals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Other Elaborations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12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" y="3257550"/>
            <a:ext cx="3124200" cy="746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(&lt;s&gt; ^space &lt;</a:t>
            </a:r>
            <a:r>
              <a:rPr lang="en-US" sz="1600" dirty="0" err="1" smtClean="0"/>
              <a:t>sp</a:t>
            </a:r>
            <a:r>
              <a:rPr lang="en-US" sz="1600" dirty="0" smtClean="0"/>
              <a:t>&gt;)</a:t>
            </a:r>
          </a:p>
          <a:p>
            <a:r>
              <a:rPr lang="en-US" sz="1600" dirty="0" smtClean="0"/>
              <a:t>(&lt;</a:t>
            </a:r>
            <a:r>
              <a:rPr lang="en-US" sz="1600" dirty="0" err="1" smtClean="0"/>
              <a:t>sp</a:t>
            </a:r>
            <a:r>
              <a:rPr lang="en-US" sz="1600" dirty="0" smtClean="0"/>
              <a:t>&gt; ^top-block {&lt;b&gt; &lt;&gt; |empty|})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0" y="4062772"/>
            <a:ext cx="2590800" cy="55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(&lt;sp2&gt; ^top-block |empty| -</a:t>
            </a:r>
          </a:p>
          <a:p>
            <a:r>
              <a:rPr lang="en-US" sz="1600" dirty="0" smtClean="0"/>
              <a:t>             ^top-block &lt;b&gt;)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3919268" y="3816380"/>
            <a:ext cx="1524000" cy="375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(move-block)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04800" y="4023324"/>
            <a:ext cx="3124200" cy="6820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(&lt;s&gt; ^space &lt;sp2&gt;)</a:t>
            </a:r>
          </a:p>
          <a:p>
            <a:r>
              <a:rPr lang="en-US" sz="1600" dirty="0" smtClean="0"/>
              <a:t>(&lt;sp2&gt; ^top-block |empty|)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0" y="3409950"/>
            <a:ext cx="2590800" cy="55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(&lt;</a:t>
            </a:r>
            <a:r>
              <a:rPr lang="en-US" sz="1600" dirty="0" err="1" smtClean="0"/>
              <a:t>sp</a:t>
            </a:r>
            <a:r>
              <a:rPr lang="en-US" sz="1600" dirty="0" smtClean="0"/>
              <a:t>&gt; ^top-block &lt;b&gt; -</a:t>
            </a:r>
          </a:p>
          <a:p>
            <a:r>
              <a:rPr lang="en-US" sz="1600" dirty="0" smtClean="0"/>
              <a:t>           ^top-block |empty|)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22" idx="3"/>
            <a:endCxn id="24" idx="1"/>
          </p:cNvCxnSpPr>
          <p:nvPr/>
        </p:nvCxnSpPr>
        <p:spPr>
          <a:xfrm>
            <a:off x="3429000" y="3630957"/>
            <a:ext cx="490268" cy="37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3"/>
            <a:endCxn id="24" idx="1"/>
          </p:cNvCxnSpPr>
          <p:nvPr/>
        </p:nvCxnSpPr>
        <p:spPr>
          <a:xfrm flipV="1">
            <a:off x="3429000" y="4004364"/>
            <a:ext cx="490268" cy="3599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6" idx="1"/>
          </p:cNvCxnSpPr>
          <p:nvPr/>
        </p:nvCxnSpPr>
        <p:spPr>
          <a:xfrm flipV="1">
            <a:off x="5443268" y="3686804"/>
            <a:ext cx="652732" cy="3175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3" idx="1"/>
          </p:cNvCxnSpPr>
          <p:nvPr/>
        </p:nvCxnSpPr>
        <p:spPr>
          <a:xfrm>
            <a:off x="5443268" y="4004364"/>
            <a:ext cx="652732" cy="3352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3352800" y="3257550"/>
            <a:ext cx="684362" cy="1447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4191000" y="1504950"/>
            <a:ext cx="4495800" cy="13716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Component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3352800" cy="194667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Problem Spaces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Proposals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Other Elaborations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13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" y="3257550"/>
            <a:ext cx="3124200" cy="746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(&lt;s&gt; ^space &lt;</a:t>
            </a:r>
            <a:r>
              <a:rPr lang="en-US" sz="1600" dirty="0" err="1" smtClean="0"/>
              <a:t>sp</a:t>
            </a:r>
            <a:r>
              <a:rPr lang="en-US" sz="1600" dirty="0" smtClean="0"/>
              <a:t>&gt;)</a:t>
            </a:r>
          </a:p>
          <a:p>
            <a:r>
              <a:rPr lang="en-US" sz="1600" dirty="0" smtClean="0"/>
              <a:t>(&lt;</a:t>
            </a:r>
            <a:r>
              <a:rPr lang="en-US" sz="1600" dirty="0" err="1" smtClean="0"/>
              <a:t>sp</a:t>
            </a:r>
            <a:r>
              <a:rPr lang="en-US" sz="1600" dirty="0" smtClean="0"/>
              <a:t>&gt; ^top-block {&lt;b&gt; &lt;&gt; |empty|})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0" y="4062772"/>
            <a:ext cx="2590800" cy="55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(&lt;sp2&gt; ^top-block |empty| -</a:t>
            </a:r>
          </a:p>
          <a:p>
            <a:r>
              <a:rPr lang="en-US" sz="1600" dirty="0" smtClean="0"/>
              <a:t>             ^top-block &lt;b&gt;)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3919268" y="3816380"/>
            <a:ext cx="1524000" cy="375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(move-block)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04800" y="4023324"/>
            <a:ext cx="3124200" cy="6820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(&lt;s&gt; ^space &lt;sp2&gt;)</a:t>
            </a:r>
          </a:p>
          <a:p>
            <a:r>
              <a:rPr lang="en-US" sz="1600" dirty="0" smtClean="0"/>
              <a:t>(&lt;sp2&gt; ^top-block |empty|)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0" y="3409950"/>
            <a:ext cx="2590800" cy="55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(&lt;</a:t>
            </a:r>
            <a:r>
              <a:rPr lang="en-US" sz="1600" dirty="0" err="1" smtClean="0"/>
              <a:t>sp</a:t>
            </a:r>
            <a:r>
              <a:rPr lang="en-US" sz="1600" dirty="0" smtClean="0"/>
              <a:t>&gt; ^top-block &lt;b&gt; -</a:t>
            </a:r>
          </a:p>
          <a:p>
            <a:r>
              <a:rPr lang="en-US" sz="1600" dirty="0" smtClean="0"/>
              <a:t>           ^top-block |empty|)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22" idx="3"/>
            <a:endCxn id="24" idx="1"/>
          </p:cNvCxnSpPr>
          <p:nvPr/>
        </p:nvCxnSpPr>
        <p:spPr>
          <a:xfrm>
            <a:off x="3429000" y="3630957"/>
            <a:ext cx="490268" cy="37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3"/>
            <a:endCxn id="24" idx="1"/>
          </p:cNvCxnSpPr>
          <p:nvPr/>
        </p:nvCxnSpPr>
        <p:spPr>
          <a:xfrm flipV="1">
            <a:off x="3429000" y="4004364"/>
            <a:ext cx="490268" cy="3599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6" idx="1"/>
          </p:cNvCxnSpPr>
          <p:nvPr/>
        </p:nvCxnSpPr>
        <p:spPr>
          <a:xfrm flipV="1">
            <a:off x="5443268" y="3686804"/>
            <a:ext cx="652732" cy="3175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3" idx="1"/>
          </p:cNvCxnSpPr>
          <p:nvPr/>
        </p:nvCxnSpPr>
        <p:spPr>
          <a:xfrm>
            <a:off x="5443268" y="4004364"/>
            <a:ext cx="652732" cy="3352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3810000" y="3409950"/>
            <a:ext cx="2362200" cy="1143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4495800" y="1581150"/>
            <a:ext cx="3886200" cy="1219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14413" y="1713696"/>
            <a:ext cx="3648973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(operator move-block &lt;</a:t>
            </a:r>
            <a:r>
              <a:rPr lang="en-US" sz="14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src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 &lt;</a:t>
            </a:r>
            <a:r>
              <a:rPr lang="en-US" sz="14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dst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</a:t>
            </a:r>
          </a:p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(action clear-space &lt;</a:t>
            </a:r>
            <a:r>
              <a:rPr lang="en-US" sz="14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src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(action add-to-space &lt;</a:t>
            </a:r>
            <a:r>
              <a:rPr lang="en-US" sz="14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dst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&gt;)</a:t>
            </a:r>
          </a:p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)</a:t>
            </a:r>
            <a:endParaRPr lang="en-US" sz="14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Component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3352800" cy="194667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Problem Spaces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Proposals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Other Elaborations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14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" y="3257550"/>
            <a:ext cx="3124200" cy="746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(&lt;s&gt; ^space &lt;</a:t>
            </a:r>
            <a:r>
              <a:rPr lang="en-US" sz="1600" dirty="0" err="1" smtClean="0"/>
              <a:t>sp</a:t>
            </a:r>
            <a:r>
              <a:rPr lang="en-US" sz="1600" dirty="0" smtClean="0"/>
              <a:t>&gt;)</a:t>
            </a:r>
          </a:p>
          <a:p>
            <a:r>
              <a:rPr lang="en-US" sz="1600" dirty="0" smtClean="0"/>
              <a:t>(&lt;</a:t>
            </a:r>
            <a:r>
              <a:rPr lang="en-US" sz="1600" dirty="0" err="1" smtClean="0"/>
              <a:t>sp</a:t>
            </a:r>
            <a:r>
              <a:rPr lang="en-US" sz="1600" dirty="0" smtClean="0"/>
              <a:t>&gt; ^top-block {&lt;b&gt; &lt;&gt; |empty|})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0" y="4062772"/>
            <a:ext cx="2590800" cy="55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(&lt;sp2&gt; ^top-block |empty| -</a:t>
            </a:r>
          </a:p>
          <a:p>
            <a:r>
              <a:rPr lang="en-US" sz="1600" dirty="0" smtClean="0"/>
              <a:t>             ^top-block &lt;b&gt;)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3919268" y="3816380"/>
            <a:ext cx="1524000" cy="375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(move-block)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04800" y="4023324"/>
            <a:ext cx="3124200" cy="6820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(&lt;s&gt; ^space &lt;sp2&gt;)</a:t>
            </a:r>
          </a:p>
          <a:p>
            <a:r>
              <a:rPr lang="en-US" sz="1600" dirty="0" smtClean="0"/>
              <a:t>(&lt;sp2&gt; ^top-block |empty|)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0" y="3409950"/>
            <a:ext cx="2590800" cy="55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(&lt;</a:t>
            </a:r>
            <a:r>
              <a:rPr lang="en-US" sz="1600" dirty="0" err="1" smtClean="0"/>
              <a:t>sp</a:t>
            </a:r>
            <a:r>
              <a:rPr lang="en-US" sz="1600" dirty="0" smtClean="0"/>
              <a:t>&gt; ^top-block &lt;b&gt; -</a:t>
            </a:r>
          </a:p>
          <a:p>
            <a:r>
              <a:rPr lang="en-US" sz="1600" dirty="0" smtClean="0"/>
              <a:t>           ^top-block |empty|)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22" idx="3"/>
            <a:endCxn id="24" idx="1"/>
          </p:cNvCxnSpPr>
          <p:nvPr/>
        </p:nvCxnSpPr>
        <p:spPr>
          <a:xfrm>
            <a:off x="3429000" y="3630957"/>
            <a:ext cx="490268" cy="37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3"/>
            <a:endCxn id="24" idx="1"/>
          </p:cNvCxnSpPr>
          <p:nvPr/>
        </p:nvCxnSpPr>
        <p:spPr>
          <a:xfrm flipV="1">
            <a:off x="3429000" y="4004364"/>
            <a:ext cx="490268" cy="3599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6" idx="1"/>
          </p:cNvCxnSpPr>
          <p:nvPr/>
        </p:nvCxnSpPr>
        <p:spPr>
          <a:xfrm flipV="1">
            <a:off x="5443268" y="3686804"/>
            <a:ext cx="652732" cy="3175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3" idx="1"/>
          </p:cNvCxnSpPr>
          <p:nvPr/>
        </p:nvCxnSpPr>
        <p:spPr>
          <a:xfrm>
            <a:off x="5443268" y="4004364"/>
            <a:ext cx="652732" cy="3352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6019800" y="3335727"/>
            <a:ext cx="2743200" cy="6686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91100" y="1581150"/>
            <a:ext cx="3214777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(action clear-space &lt;</a:t>
            </a:r>
            <a:r>
              <a:rPr lang="en-US" sz="14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src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</a:t>
            </a:r>
          </a:p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(&lt;</a:t>
            </a:r>
            <a:r>
              <a:rPr lang="en-US" sz="14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src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 ^top-block &lt;b&gt;)</a:t>
            </a:r>
          </a:p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--&gt;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(&lt;</a:t>
            </a:r>
            <a:r>
              <a:rPr lang="en-US" sz="14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src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 </a:t>
            </a:r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^top-block &lt;b&gt; -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    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^</a:t>
            </a:r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top-block |empty|)</a:t>
            </a:r>
          </a:p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)</a:t>
            </a:r>
            <a:endParaRPr lang="en-US" sz="14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876800" y="1504950"/>
            <a:ext cx="3505200" cy="1524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Six Component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4111780" cy="194667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Problem Spaces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Proposals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 Elaborations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15</a:t>
            </a:fld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3505200" y="1202603"/>
            <a:ext cx="4905651" cy="1740638"/>
            <a:chOff x="3946128" y="1202603"/>
            <a:chExt cx="4905651" cy="1740638"/>
          </a:xfrm>
        </p:grpSpPr>
        <p:sp>
          <p:nvSpPr>
            <p:cNvPr id="86" name="Rounded Rectangle 85"/>
            <p:cNvSpPr/>
            <p:nvPr/>
          </p:nvSpPr>
          <p:spPr>
            <a:xfrm>
              <a:off x="3946128" y="1951514"/>
              <a:ext cx="1169504" cy="2456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(remove-block)</a:t>
              </a:r>
              <a:endParaRPr lang="en-US" sz="1200" dirty="0"/>
            </a:p>
          </p:txBody>
        </p:sp>
        <p:sp>
          <p:nvSpPr>
            <p:cNvPr id="87" name="Isosceles Triangle 86"/>
            <p:cNvSpPr/>
            <p:nvPr/>
          </p:nvSpPr>
          <p:spPr>
            <a:xfrm rot="16200000">
              <a:off x="4870930" y="1691921"/>
              <a:ext cx="1740638" cy="76200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8" name="Straight Arrow Connector 87"/>
            <p:cNvCxnSpPr>
              <a:stCxn id="86" idx="3"/>
              <a:endCxn id="87" idx="0"/>
            </p:cNvCxnSpPr>
            <p:nvPr/>
          </p:nvCxnSpPr>
          <p:spPr>
            <a:xfrm flipV="1">
              <a:off x="5115632" y="2072922"/>
              <a:ext cx="244616" cy="14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/>
            <p:cNvSpPr/>
            <p:nvPr/>
          </p:nvSpPr>
          <p:spPr>
            <a:xfrm>
              <a:off x="6179775" y="1302802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907953" y="1403046"/>
              <a:ext cx="1271694" cy="242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(pick-up-block)</a:t>
              </a:r>
              <a:endParaRPr lang="en-US" sz="1200" dirty="0"/>
            </a:p>
          </p:txBody>
        </p:sp>
        <p:cxnSp>
          <p:nvCxnSpPr>
            <p:cNvPr id="91" name="Straight Arrow Connector 90"/>
            <p:cNvCxnSpPr>
              <a:stCxn id="89" idx="3"/>
              <a:endCxn id="90" idx="1"/>
            </p:cNvCxnSpPr>
            <p:nvPr/>
          </p:nvCxnSpPr>
          <p:spPr>
            <a:xfrm>
              <a:off x="6655647" y="1413554"/>
              <a:ext cx="252306" cy="110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3" idx="3"/>
              <a:endCxn id="90" idx="1"/>
            </p:cNvCxnSpPr>
            <p:nvPr/>
          </p:nvCxnSpPr>
          <p:spPr>
            <a:xfrm flipV="1">
              <a:off x="6655647" y="1524305"/>
              <a:ext cx="252306" cy="1312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6179775" y="1544838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179775" y="1849482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6907953" y="1956051"/>
              <a:ext cx="1271694" cy="2382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(move-arm)</a:t>
              </a:r>
              <a:endParaRPr lang="en-US" sz="1200" dirty="0"/>
            </a:p>
          </p:txBody>
        </p:sp>
        <p:cxnSp>
          <p:nvCxnSpPr>
            <p:cNvPr id="96" name="Straight Arrow Connector 95"/>
            <p:cNvCxnSpPr>
              <a:stCxn id="94" idx="3"/>
              <a:endCxn id="95" idx="1"/>
            </p:cNvCxnSpPr>
            <p:nvPr/>
          </p:nvCxnSpPr>
          <p:spPr>
            <a:xfrm>
              <a:off x="6655647" y="1960234"/>
              <a:ext cx="252306" cy="1149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8" idx="3"/>
              <a:endCxn id="95" idx="1"/>
            </p:cNvCxnSpPr>
            <p:nvPr/>
          </p:nvCxnSpPr>
          <p:spPr>
            <a:xfrm flipV="1">
              <a:off x="6655647" y="2075172"/>
              <a:ext cx="252306" cy="1191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/>
            <p:cNvSpPr/>
            <p:nvPr/>
          </p:nvSpPr>
          <p:spPr>
            <a:xfrm>
              <a:off x="6179775" y="2083540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179775" y="2418188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6907953" y="2532305"/>
              <a:ext cx="1271694" cy="243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(drop-block)</a:t>
              </a:r>
              <a:endParaRPr lang="en-US" sz="1200" dirty="0"/>
            </a:p>
          </p:txBody>
        </p:sp>
        <p:cxnSp>
          <p:nvCxnSpPr>
            <p:cNvPr id="101" name="Straight Arrow Connector 100"/>
            <p:cNvCxnSpPr>
              <a:stCxn id="99" idx="3"/>
              <a:endCxn id="100" idx="1"/>
            </p:cNvCxnSpPr>
            <p:nvPr/>
          </p:nvCxnSpPr>
          <p:spPr>
            <a:xfrm>
              <a:off x="6655647" y="2528940"/>
              <a:ext cx="252306" cy="1251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103" idx="3"/>
              <a:endCxn id="100" idx="1"/>
            </p:cNvCxnSpPr>
            <p:nvPr/>
          </p:nvCxnSpPr>
          <p:spPr>
            <a:xfrm flipV="1">
              <a:off x="6655647" y="2654100"/>
              <a:ext cx="252306" cy="115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6179775" y="2659216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485611" y="1405608"/>
              <a:ext cx="366168" cy="2408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cxnSp>
          <p:nvCxnSpPr>
            <p:cNvPr id="105" name="Straight Arrow Connector 104"/>
            <p:cNvCxnSpPr>
              <a:stCxn id="90" idx="3"/>
              <a:endCxn id="104" idx="1"/>
            </p:cNvCxnSpPr>
            <p:nvPr/>
          </p:nvCxnSpPr>
          <p:spPr>
            <a:xfrm>
              <a:off x="8179647" y="1524305"/>
              <a:ext cx="305964" cy="17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/>
            <p:cNvSpPr/>
            <p:nvPr/>
          </p:nvSpPr>
          <p:spPr>
            <a:xfrm>
              <a:off x="8485611" y="1956051"/>
              <a:ext cx="366168" cy="2366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485611" y="2534867"/>
              <a:ext cx="366168" cy="241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cxnSp>
          <p:nvCxnSpPr>
            <p:cNvPr id="108" name="Straight Arrow Connector 107"/>
            <p:cNvCxnSpPr>
              <a:stCxn id="95" idx="3"/>
              <a:endCxn id="106" idx="1"/>
            </p:cNvCxnSpPr>
            <p:nvPr/>
          </p:nvCxnSpPr>
          <p:spPr>
            <a:xfrm flipV="1">
              <a:off x="8179647" y="2074361"/>
              <a:ext cx="305964" cy="8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0" idx="3"/>
              <a:endCxn id="107" idx="1"/>
            </p:cNvCxnSpPr>
            <p:nvPr/>
          </p:nvCxnSpPr>
          <p:spPr>
            <a:xfrm>
              <a:off x="8179647" y="2654100"/>
              <a:ext cx="305964" cy="1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131072" y="3333750"/>
            <a:ext cx="441960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(elaboration prefer*move-arm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(condition proposed-move-arm &lt;o1&gt;)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(condition proposed-drop-block &lt;o2&gt;)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(action prefer-better &lt;o1&gt; &lt;o2&gt;) </a:t>
            </a:r>
          </a:p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)</a:t>
            </a:r>
            <a:endParaRPr lang="en-US" sz="14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6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8229600" cy="5750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Simplified operator preference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395158" y="1922443"/>
            <a:ext cx="441960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(elaboration prefer*move-arm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(condition proposed-move-arm &lt;o1&gt;)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(condition proposed-drop-block &lt;o2&gt;)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(action prefer-better &lt;o1&gt; &lt;o2&gt;) </a:t>
            </a:r>
          </a:p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)</a:t>
            </a:r>
            <a:endParaRPr lang="en-US" sz="14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07224" y="3751243"/>
            <a:ext cx="399546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(action prefer-better &lt;o1&gt; &lt;o2&gt;</a:t>
            </a:r>
          </a:p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--&gt;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(state </a:t>
            </a:r>
            <a:r>
              <a:rPr lang="en-US" sz="1400" b="1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&lt;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</a:t>
            </a:r>
            <a:r>
              <a:rPr lang="en-US" sz="1400" b="1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^operator &lt;o1&gt; &gt; &lt;o2&gt;)</a:t>
            </a:r>
            <a:endParaRPr lang="en-US" sz="14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)</a:t>
            </a:r>
            <a:endParaRPr lang="en-US" sz="14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6376358" y="317524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3361" y="3122773"/>
            <a:ext cx="393508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(condition proposed-move-arm &lt;o1&gt;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(state &lt;s&gt; ^operator &lt;o1&gt; +)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(&lt;o1&gt; ^name |move-arm|)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 rot="14216990">
            <a:off x="3778926" y="2501387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48200" y="2176002"/>
            <a:ext cx="3733800" cy="2402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1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RHS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8229600" cy="5750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Pass object references to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17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" y="2872085"/>
            <a:ext cx="3124200" cy="746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(&lt;s&gt; ^space 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sp</a:t>
            </a:r>
            <a:r>
              <a:rPr lang="en-US" sz="1600" b="1" dirty="0" smtClean="0"/>
              <a:t>&gt;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(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sp</a:t>
            </a:r>
            <a:r>
              <a:rPr lang="en-US" sz="1600" b="1" dirty="0" smtClean="0"/>
              <a:t>&gt;</a:t>
            </a:r>
            <a:r>
              <a:rPr lang="en-US" sz="1600" dirty="0" smtClean="0"/>
              <a:t> ^top-block {&lt;b&gt; &lt;&gt; |empty|})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0" y="3677307"/>
            <a:ext cx="2590800" cy="55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(&lt;sp2&gt; ^top-block |empty| -</a:t>
            </a:r>
          </a:p>
          <a:p>
            <a:r>
              <a:rPr lang="en-US" sz="1600" dirty="0" smtClean="0"/>
              <a:t>             ^top-block &lt;b&gt;)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3919268" y="3430915"/>
            <a:ext cx="1524000" cy="375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(move-block)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04800" y="3637859"/>
            <a:ext cx="3124200" cy="6820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(&lt;s&gt; ^space &lt;sp2&gt;)</a:t>
            </a:r>
          </a:p>
          <a:p>
            <a:r>
              <a:rPr lang="en-US" sz="1600" dirty="0" smtClean="0"/>
              <a:t>(&lt;sp2&gt; ^top-block |empty|)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0" y="3024485"/>
            <a:ext cx="2590800" cy="55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</a:t>
            </a:r>
            <a:r>
              <a:rPr lang="en-US" sz="1600" b="1" dirty="0" smtClean="0"/>
              <a:t>&lt;</a:t>
            </a:r>
            <a:r>
              <a:rPr lang="en-US" sz="1600" b="1" dirty="0" err="1" smtClean="0"/>
              <a:t>sp</a:t>
            </a:r>
            <a:r>
              <a:rPr lang="en-US" sz="1600" b="1" dirty="0" smtClean="0"/>
              <a:t>&gt;</a:t>
            </a:r>
            <a:r>
              <a:rPr lang="en-US" sz="1600" dirty="0" smtClean="0"/>
              <a:t> ^top-block &lt;b&gt; -</a:t>
            </a:r>
          </a:p>
          <a:p>
            <a:r>
              <a:rPr lang="en-US" sz="1600" dirty="0" smtClean="0"/>
              <a:t>           ^top-block |empty|)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22" idx="3"/>
            <a:endCxn id="24" idx="1"/>
          </p:cNvCxnSpPr>
          <p:nvPr/>
        </p:nvCxnSpPr>
        <p:spPr>
          <a:xfrm>
            <a:off x="3429000" y="3245492"/>
            <a:ext cx="490268" cy="37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3"/>
            <a:endCxn id="24" idx="1"/>
          </p:cNvCxnSpPr>
          <p:nvPr/>
        </p:nvCxnSpPr>
        <p:spPr>
          <a:xfrm flipV="1">
            <a:off x="3429000" y="3618899"/>
            <a:ext cx="490268" cy="3599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6" idx="1"/>
          </p:cNvCxnSpPr>
          <p:nvPr/>
        </p:nvCxnSpPr>
        <p:spPr>
          <a:xfrm flipV="1">
            <a:off x="5443268" y="3301339"/>
            <a:ext cx="652732" cy="3175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3" idx="1"/>
          </p:cNvCxnSpPr>
          <p:nvPr/>
        </p:nvCxnSpPr>
        <p:spPr>
          <a:xfrm>
            <a:off x="5443268" y="3618899"/>
            <a:ext cx="652732" cy="3352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295400" y="2904496"/>
            <a:ext cx="609600" cy="4292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113252" y="2970002"/>
            <a:ext cx="609600" cy="4292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rved Down Arrow 32"/>
          <p:cNvSpPr/>
          <p:nvPr/>
        </p:nvSpPr>
        <p:spPr>
          <a:xfrm>
            <a:off x="1600200" y="2190750"/>
            <a:ext cx="4817852" cy="609600"/>
          </a:xfrm>
          <a:prstGeom prst="curvedDownArrow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60076" y="2074843"/>
            <a:ext cx="40386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(condition top-block-nonempty </a:t>
            </a:r>
            <a:r>
              <a:rPr lang="en-US" sz="1400" b="1" dirty="0" smtClean="0">
                <a:solidFill>
                  <a:srgbClr val="C00000"/>
                </a:solidFill>
                <a:latin typeface="Lucida Console" pitchFamily="49" charset="0"/>
                <a:ea typeface="CMU Bright" pitchFamily="2" charset="0"/>
                <a:cs typeface="CMU Bright" pitchFamily="2" charset="0"/>
              </a:rPr>
              <a:t>&lt;</a:t>
            </a:r>
            <a:r>
              <a:rPr lang="en-US" sz="1400" b="1" dirty="0" err="1" smtClean="0">
                <a:solidFill>
                  <a:srgbClr val="C00000"/>
                </a:solidFill>
                <a:latin typeface="Lucida Console" pitchFamily="49" charset="0"/>
                <a:ea typeface="CMU Bright" pitchFamily="2" charset="0"/>
                <a:cs typeface="CMU Bright" pitchFamily="2" charset="0"/>
              </a:rPr>
              <a:t>sp</a:t>
            </a:r>
            <a:r>
              <a:rPr lang="en-US" sz="1400" b="1" dirty="0" smtClean="0">
                <a:solidFill>
                  <a:srgbClr val="C00000"/>
                </a:solidFill>
                <a:latin typeface="Lucida Console" pitchFamily="49" charset="0"/>
                <a:ea typeface="CMU Bright" pitchFamily="2" charset="0"/>
                <a:cs typeface="CMU Bright" pitchFamily="2" charset="0"/>
              </a:rPr>
              <a:t>&gt;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(state &lt;s&gt; ^space </a:t>
            </a:r>
            <a:r>
              <a:rPr lang="en-US" sz="1400" b="1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&lt;</a:t>
            </a:r>
            <a:r>
              <a:rPr lang="en-US" sz="1400" b="1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sp</a:t>
            </a:r>
            <a:r>
              <a:rPr lang="en-US" sz="1400" b="1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</a:t>
            </a:r>
            <a:r>
              <a:rPr lang="en-US" sz="1400" b="1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&lt;</a:t>
            </a:r>
            <a:r>
              <a:rPr lang="en-US" sz="1400" b="1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sp</a:t>
            </a:r>
            <a:r>
              <a:rPr lang="en-US" sz="1400" b="1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^top-block {&lt;b&gt; &lt;&gt; |empty|})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RHS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8229600" cy="8036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Pass object references to actions</a:t>
            </a:r>
          </a:p>
          <a:p>
            <a:pPr lvl="1"/>
            <a:r>
              <a:rPr lang="en-US" dirty="0" smtClean="0"/>
              <a:t>Conditions define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601" y="3567058"/>
            <a:ext cx="426720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(proposal move-block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(condition top-block-nonempty </a:t>
            </a:r>
            <a:r>
              <a:rPr lang="en-US" sz="1400" b="1" dirty="0" smtClean="0">
                <a:solidFill>
                  <a:srgbClr val="C00000"/>
                </a:solidFill>
                <a:latin typeface="Lucida Console" pitchFamily="49" charset="0"/>
                <a:ea typeface="CMU Bright" pitchFamily="2" charset="0"/>
                <a:cs typeface="CMU Bright" pitchFamily="2" charset="0"/>
              </a:rPr>
              <a:t>&lt;</a:t>
            </a:r>
            <a:r>
              <a:rPr lang="en-US" sz="1400" b="1" dirty="0" err="1" smtClean="0">
                <a:solidFill>
                  <a:srgbClr val="C00000"/>
                </a:solidFill>
                <a:latin typeface="Lucida Console" pitchFamily="49" charset="0"/>
                <a:ea typeface="CMU Bright" pitchFamily="2" charset="0"/>
                <a:cs typeface="CMU Bright" pitchFamily="2" charset="0"/>
              </a:rPr>
              <a:t>src</a:t>
            </a:r>
            <a:r>
              <a:rPr lang="en-US" sz="1400" b="1" dirty="0" smtClean="0">
                <a:solidFill>
                  <a:srgbClr val="C00000"/>
                </a:solidFill>
                <a:latin typeface="Lucida Console" pitchFamily="49" charset="0"/>
                <a:ea typeface="CMU Bright" pitchFamily="2" charset="0"/>
                <a:cs typeface="CMU Bright" pitchFamily="2" charset="0"/>
              </a:rPr>
              <a:t>&gt;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(condition top-block-empty &lt;</a:t>
            </a:r>
            <a:r>
              <a:rPr lang="en-US" sz="14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dst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(op move-block </a:t>
            </a:r>
            <a:r>
              <a:rPr lang="en-US" sz="1400" b="1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&lt;</a:t>
            </a:r>
            <a:r>
              <a:rPr lang="en-US" sz="1400" b="1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src</a:t>
            </a:r>
            <a:r>
              <a:rPr lang="en-US" sz="1400" b="1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&lt;</a:t>
            </a:r>
            <a:r>
              <a:rPr lang="en-US" sz="14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dst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&gt;)</a:t>
            </a:r>
          </a:p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)</a:t>
            </a:r>
            <a:endParaRPr lang="en-US" sz="14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2600" y="1814720"/>
            <a:ext cx="3214777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(action clear-space </a:t>
            </a:r>
            <a:r>
              <a:rPr lang="en-US" sz="1400" b="1" dirty="0" smtClean="0">
                <a:solidFill>
                  <a:srgbClr val="C00000"/>
                </a:solidFill>
                <a:latin typeface="Lucida Console" pitchFamily="49" charset="0"/>
                <a:ea typeface="CMU Bright" pitchFamily="2" charset="0"/>
                <a:cs typeface="CMU Bright" pitchFamily="2" charset="0"/>
              </a:rPr>
              <a:t>&lt;</a:t>
            </a:r>
            <a:r>
              <a:rPr lang="en-US" sz="1400" b="1" dirty="0" err="1" smtClean="0">
                <a:solidFill>
                  <a:srgbClr val="C00000"/>
                </a:solidFill>
                <a:latin typeface="Lucida Console" pitchFamily="49" charset="0"/>
                <a:ea typeface="CMU Bright" pitchFamily="2" charset="0"/>
                <a:cs typeface="CMU Bright" pitchFamily="2" charset="0"/>
              </a:rPr>
              <a:t>src</a:t>
            </a:r>
            <a:r>
              <a:rPr lang="en-US" sz="1400" b="1" dirty="0" smtClean="0">
                <a:solidFill>
                  <a:srgbClr val="C00000"/>
                </a:solidFill>
                <a:latin typeface="Lucida Console" pitchFamily="49" charset="0"/>
                <a:ea typeface="CMU Bright" pitchFamily="2" charset="0"/>
                <a:cs typeface="CMU Bright" pitchFamily="2" charset="0"/>
              </a:rPr>
              <a:t>&gt;</a:t>
            </a:r>
          </a:p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(</a:t>
            </a:r>
            <a:r>
              <a:rPr lang="en-US" sz="1400" b="1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&lt;</a:t>
            </a:r>
            <a:r>
              <a:rPr lang="en-US" sz="1400" b="1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src</a:t>
            </a:r>
            <a:r>
              <a:rPr lang="en-US" sz="1400" b="1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^top-block &lt;b&gt;)</a:t>
            </a:r>
          </a:p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--&gt;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</a:t>
            </a:r>
            <a:r>
              <a:rPr lang="en-US" sz="1400" b="1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&lt;</a:t>
            </a:r>
            <a:r>
              <a:rPr lang="en-US" sz="1400" b="1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src</a:t>
            </a:r>
            <a:r>
              <a:rPr lang="en-US" sz="1400" b="1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^top-block &lt;b&gt; -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    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^</a:t>
            </a:r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top-block |empty|)</a:t>
            </a:r>
          </a:p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)</a:t>
            </a:r>
            <a:endParaRPr lang="en-US" sz="14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90227" y="3782502"/>
            <a:ext cx="3648973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(operator move-block </a:t>
            </a:r>
            <a:r>
              <a:rPr lang="en-US" sz="1400" b="1" dirty="0" smtClean="0">
                <a:solidFill>
                  <a:srgbClr val="C00000"/>
                </a:solidFill>
                <a:latin typeface="Lucida Console" pitchFamily="49" charset="0"/>
                <a:ea typeface="CMU Bright" pitchFamily="2" charset="0"/>
                <a:cs typeface="CMU Bright" pitchFamily="2" charset="0"/>
              </a:rPr>
              <a:t>&lt;</a:t>
            </a:r>
            <a:r>
              <a:rPr lang="en-US" sz="1400" b="1" dirty="0" err="1" smtClean="0">
                <a:solidFill>
                  <a:srgbClr val="C00000"/>
                </a:solidFill>
                <a:latin typeface="Lucida Console" pitchFamily="49" charset="0"/>
                <a:ea typeface="CMU Bright" pitchFamily="2" charset="0"/>
                <a:cs typeface="CMU Bright" pitchFamily="2" charset="0"/>
              </a:rPr>
              <a:t>src</a:t>
            </a:r>
            <a:r>
              <a:rPr lang="en-US" sz="1400" b="1" dirty="0" smtClean="0">
                <a:solidFill>
                  <a:srgbClr val="C00000"/>
                </a:solidFill>
                <a:latin typeface="Lucida Console" pitchFamily="49" charset="0"/>
                <a:ea typeface="CMU Bright" pitchFamily="2" charset="0"/>
                <a:cs typeface="CMU Bright" pitchFamily="2" charset="0"/>
              </a:rPr>
              <a:t>&gt;</a:t>
            </a:r>
            <a:r>
              <a:rPr lang="en-US" sz="1400" b="1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&lt;</a:t>
            </a:r>
            <a:r>
              <a:rPr lang="en-US" sz="14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dst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</a:t>
            </a:r>
          </a:p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(action clear-space </a:t>
            </a:r>
            <a:r>
              <a:rPr lang="en-US" sz="1400" b="1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&lt;</a:t>
            </a:r>
            <a:r>
              <a:rPr lang="en-US" sz="1400" b="1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src</a:t>
            </a:r>
            <a:r>
              <a:rPr lang="en-US" sz="1400" b="1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(action add-to-space &lt;</a:t>
            </a:r>
            <a:r>
              <a:rPr lang="en-US" sz="14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dst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&gt;)</a:t>
            </a:r>
          </a:p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)</a:t>
            </a:r>
            <a:endParaRPr lang="en-US" sz="14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2250776" y="2985133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4610100" y="3992855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941388" y="3199715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constrained agent design</a:t>
            </a:r>
          </a:p>
          <a:p>
            <a:r>
              <a:rPr lang="en-US" dirty="0" err="1" smtClean="0"/>
              <a:t>Substates</a:t>
            </a:r>
            <a:r>
              <a:rPr lang="en-US" dirty="0" smtClean="0"/>
              <a:t> managed automatically (PRO+CON)</a:t>
            </a:r>
          </a:p>
          <a:p>
            <a:pPr lvl="1"/>
            <a:r>
              <a:rPr lang="en-US" dirty="0" smtClean="0"/>
              <a:t>Less customizable</a:t>
            </a:r>
          </a:p>
          <a:p>
            <a:pPr lvl="1"/>
            <a:r>
              <a:rPr lang="en-US" dirty="0" err="1" smtClean="0"/>
              <a:t>Topstate</a:t>
            </a:r>
            <a:r>
              <a:rPr lang="en-US" dirty="0" smtClean="0"/>
              <a:t> goal management, comparable to NGS</a:t>
            </a:r>
          </a:p>
          <a:p>
            <a:r>
              <a:rPr lang="en-US" dirty="0" smtClean="0"/>
              <a:t>Potentially more complex coding?</a:t>
            </a:r>
          </a:p>
          <a:p>
            <a:pPr lvl="1"/>
            <a:r>
              <a:rPr lang="en-US" dirty="0" smtClean="0"/>
              <a:t>Need to remember named conditions/actions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this talk:</a:t>
            </a:r>
          </a:p>
          <a:p>
            <a:pPr lvl="1"/>
            <a:r>
              <a:rPr lang="en-US" dirty="0" smtClean="0"/>
              <a:t>Starting to develop a Soar programming tool</a:t>
            </a:r>
          </a:p>
          <a:p>
            <a:pPr lvl="1"/>
            <a:r>
              <a:rPr lang="en-US" dirty="0" smtClean="0"/>
              <a:t>Based on thesis research</a:t>
            </a:r>
          </a:p>
          <a:p>
            <a:pPr lvl="1"/>
            <a:r>
              <a:rPr lang="en-US" dirty="0" smtClean="0"/>
              <a:t>I’ll describe basics of the plan</a:t>
            </a:r>
          </a:p>
          <a:p>
            <a:pPr lvl="1"/>
            <a:r>
              <a:rPr lang="en-US" dirty="0" smtClean="0"/>
              <a:t>Do you think it would be useful?</a:t>
            </a:r>
          </a:p>
          <a:p>
            <a:pPr lvl="1"/>
            <a:r>
              <a:rPr lang="en-US" dirty="0" smtClean="0"/>
              <a:t>What challenges or considerations do you see?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6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PDL could be used for drag-n-drop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20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304800" y="3486150"/>
            <a:ext cx="8382000" cy="1447800"/>
            <a:chOff x="304800" y="2872085"/>
            <a:chExt cx="8382000" cy="1447800"/>
          </a:xfrm>
        </p:grpSpPr>
        <p:sp>
          <p:nvSpPr>
            <p:cNvPr id="5" name="Rectangle 4"/>
            <p:cNvSpPr/>
            <p:nvPr/>
          </p:nvSpPr>
          <p:spPr>
            <a:xfrm>
              <a:off x="304800" y="2872085"/>
              <a:ext cx="3124200" cy="7468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600" dirty="0" smtClean="0"/>
                <a:t>(&lt;s&gt; ^space &lt;</a:t>
              </a:r>
              <a:r>
                <a:rPr lang="en-US" sz="1600" dirty="0" err="1" smtClean="0"/>
                <a:t>sp</a:t>
              </a:r>
              <a:r>
                <a:rPr lang="en-US" sz="1600" dirty="0" smtClean="0"/>
                <a:t>&gt;)</a:t>
              </a:r>
            </a:p>
            <a:p>
              <a:r>
                <a:rPr lang="en-US" sz="1600" dirty="0" smtClean="0"/>
                <a:t>(&lt;</a:t>
              </a:r>
              <a:r>
                <a:rPr lang="en-US" sz="1600" dirty="0" err="1" smtClean="0"/>
                <a:t>sp</a:t>
              </a:r>
              <a:r>
                <a:rPr lang="en-US" sz="1600" dirty="0" smtClean="0"/>
                <a:t>&gt; ^top-block {&lt;b&gt; &lt;&gt; |empty|})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0" y="3677307"/>
              <a:ext cx="2590800" cy="553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(&lt;sp2&gt; ^top-block |empty| -</a:t>
              </a:r>
            </a:p>
            <a:p>
              <a:r>
                <a:rPr lang="en-US" sz="1600" dirty="0" smtClean="0"/>
                <a:t>             ^top-block &lt;b&gt;)</a:t>
              </a:r>
              <a:endParaRPr lang="en-US" sz="16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19268" y="3430915"/>
              <a:ext cx="1524000" cy="3759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(move-block)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" y="3637859"/>
              <a:ext cx="3124200" cy="6820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600" dirty="0" smtClean="0"/>
                <a:t>(&lt;s&gt; ^space &lt;sp2&gt;)</a:t>
              </a:r>
            </a:p>
            <a:p>
              <a:r>
                <a:rPr lang="en-US" sz="1600" dirty="0" smtClean="0"/>
                <a:t>(&lt;sp2&gt; ^top-block |empty|)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6000" y="3024485"/>
              <a:ext cx="2590800" cy="5537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(&lt;</a:t>
              </a:r>
              <a:r>
                <a:rPr lang="en-US" sz="1600" dirty="0" err="1" smtClean="0"/>
                <a:t>sp</a:t>
              </a:r>
              <a:r>
                <a:rPr lang="en-US" sz="1600" dirty="0" smtClean="0"/>
                <a:t>&gt; ^top-block &lt;b&gt; -</a:t>
              </a:r>
            </a:p>
            <a:p>
              <a:r>
                <a:rPr lang="en-US" sz="1600" dirty="0" smtClean="0"/>
                <a:t>           ^top-block |empty|)</a:t>
              </a:r>
              <a:endParaRPr lang="en-US" sz="1600" dirty="0"/>
            </a:p>
          </p:txBody>
        </p:sp>
        <p:cxnSp>
          <p:nvCxnSpPr>
            <p:cNvPr id="10" name="Straight Arrow Connector 9"/>
            <p:cNvCxnSpPr>
              <a:stCxn id="5" idx="3"/>
              <a:endCxn id="7" idx="1"/>
            </p:cNvCxnSpPr>
            <p:nvPr/>
          </p:nvCxnSpPr>
          <p:spPr>
            <a:xfrm>
              <a:off x="3429000" y="3245492"/>
              <a:ext cx="490268" cy="3734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3"/>
              <a:endCxn id="7" idx="1"/>
            </p:cNvCxnSpPr>
            <p:nvPr/>
          </p:nvCxnSpPr>
          <p:spPr>
            <a:xfrm flipV="1">
              <a:off x="3429000" y="3618899"/>
              <a:ext cx="490268" cy="3599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9" idx="1"/>
            </p:cNvCxnSpPr>
            <p:nvPr/>
          </p:nvCxnSpPr>
          <p:spPr>
            <a:xfrm flipV="1">
              <a:off x="5443268" y="3301339"/>
              <a:ext cx="652732" cy="3175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5443268" y="3618899"/>
              <a:ext cx="652732" cy="335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905000" y="1868875"/>
            <a:ext cx="4905651" cy="1740638"/>
            <a:chOff x="3946128" y="1202603"/>
            <a:chExt cx="4905651" cy="1740638"/>
          </a:xfrm>
        </p:grpSpPr>
        <p:sp>
          <p:nvSpPr>
            <p:cNvPr id="15" name="Rounded Rectangle 14"/>
            <p:cNvSpPr/>
            <p:nvPr/>
          </p:nvSpPr>
          <p:spPr>
            <a:xfrm>
              <a:off x="3946128" y="1951514"/>
              <a:ext cx="1169504" cy="2456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(remove-block)</a:t>
              </a:r>
              <a:endParaRPr lang="en-US" sz="1200" dirty="0"/>
            </a:p>
          </p:txBody>
        </p:sp>
        <p:sp>
          <p:nvSpPr>
            <p:cNvPr id="16" name="Isosceles Triangle 15"/>
            <p:cNvSpPr/>
            <p:nvPr/>
          </p:nvSpPr>
          <p:spPr>
            <a:xfrm rot="16200000">
              <a:off x="4870930" y="1691921"/>
              <a:ext cx="1740638" cy="76200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7" name="Straight Arrow Connector 16"/>
            <p:cNvCxnSpPr>
              <a:stCxn id="15" idx="3"/>
              <a:endCxn id="16" idx="0"/>
            </p:cNvCxnSpPr>
            <p:nvPr/>
          </p:nvCxnSpPr>
          <p:spPr>
            <a:xfrm flipV="1">
              <a:off x="5115632" y="2072922"/>
              <a:ext cx="244616" cy="14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179775" y="1302802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07953" y="1403046"/>
              <a:ext cx="1271694" cy="242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(pick-up-block)</a:t>
              </a:r>
              <a:endParaRPr lang="en-US" sz="1200" dirty="0"/>
            </a:p>
          </p:txBody>
        </p:sp>
        <p:cxnSp>
          <p:nvCxnSpPr>
            <p:cNvPr id="20" name="Straight Arrow Connector 19"/>
            <p:cNvCxnSpPr>
              <a:stCxn id="18" idx="3"/>
              <a:endCxn id="19" idx="1"/>
            </p:cNvCxnSpPr>
            <p:nvPr/>
          </p:nvCxnSpPr>
          <p:spPr>
            <a:xfrm>
              <a:off x="6655647" y="1413554"/>
              <a:ext cx="252306" cy="110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2" idx="3"/>
              <a:endCxn id="19" idx="1"/>
            </p:cNvCxnSpPr>
            <p:nvPr/>
          </p:nvCxnSpPr>
          <p:spPr>
            <a:xfrm flipV="1">
              <a:off x="6655647" y="1524305"/>
              <a:ext cx="252306" cy="1312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179775" y="1544838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79775" y="1849482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07953" y="1956051"/>
              <a:ext cx="1271694" cy="2382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(move-arm)</a:t>
              </a:r>
              <a:endParaRPr lang="en-US" sz="1200" dirty="0"/>
            </a:p>
          </p:txBody>
        </p:sp>
        <p:cxnSp>
          <p:nvCxnSpPr>
            <p:cNvPr id="25" name="Straight Arrow Connector 24"/>
            <p:cNvCxnSpPr>
              <a:stCxn id="23" idx="3"/>
              <a:endCxn id="24" idx="1"/>
            </p:cNvCxnSpPr>
            <p:nvPr/>
          </p:nvCxnSpPr>
          <p:spPr>
            <a:xfrm>
              <a:off x="6655647" y="1960234"/>
              <a:ext cx="252306" cy="1149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7" idx="3"/>
              <a:endCxn id="24" idx="1"/>
            </p:cNvCxnSpPr>
            <p:nvPr/>
          </p:nvCxnSpPr>
          <p:spPr>
            <a:xfrm flipV="1">
              <a:off x="6655647" y="2075172"/>
              <a:ext cx="252306" cy="1191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6179775" y="2083540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79775" y="2418188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907953" y="2532305"/>
              <a:ext cx="1271694" cy="243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(drop-block)</a:t>
              </a:r>
              <a:endParaRPr lang="en-US" sz="1200" dirty="0"/>
            </a:p>
          </p:txBody>
        </p:sp>
        <p:cxnSp>
          <p:nvCxnSpPr>
            <p:cNvPr id="30" name="Straight Arrow Connector 29"/>
            <p:cNvCxnSpPr>
              <a:stCxn id="28" idx="3"/>
              <a:endCxn id="29" idx="1"/>
            </p:cNvCxnSpPr>
            <p:nvPr/>
          </p:nvCxnSpPr>
          <p:spPr>
            <a:xfrm>
              <a:off x="6655647" y="2528940"/>
              <a:ext cx="252306" cy="1251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2" idx="3"/>
              <a:endCxn id="29" idx="1"/>
            </p:cNvCxnSpPr>
            <p:nvPr/>
          </p:nvCxnSpPr>
          <p:spPr>
            <a:xfrm flipV="1">
              <a:off x="6655647" y="2654100"/>
              <a:ext cx="252306" cy="115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179775" y="2659216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485611" y="1405608"/>
              <a:ext cx="366168" cy="2408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cxnSp>
          <p:nvCxnSpPr>
            <p:cNvPr id="34" name="Straight Arrow Connector 33"/>
            <p:cNvCxnSpPr>
              <a:stCxn id="19" idx="3"/>
              <a:endCxn id="33" idx="1"/>
            </p:cNvCxnSpPr>
            <p:nvPr/>
          </p:nvCxnSpPr>
          <p:spPr>
            <a:xfrm>
              <a:off x="8179647" y="1524305"/>
              <a:ext cx="305964" cy="17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8485611" y="1956051"/>
              <a:ext cx="366168" cy="2366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485611" y="2534867"/>
              <a:ext cx="366168" cy="241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cxnSp>
          <p:nvCxnSpPr>
            <p:cNvPr id="37" name="Straight Arrow Connector 36"/>
            <p:cNvCxnSpPr>
              <a:stCxn id="24" idx="3"/>
              <a:endCxn id="35" idx="1"/>
            </p:cNvCxnSpPr>
            <p:nvPr/>
          </p:nvCxnSpPr>
          <p:spPr>
            <a:xfrm flipV="1">
              <a:off x="8179647" y="2074361"/>
              <a:ext cx="305964" cy="8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9" idx="3"/>
              <a:endCxn id="36" idx="1"/>
            </p:cNvCxnSpPr>
            <p:nvPr/>
          </p:nvCxnSpPr>
          <p:spPr>
            <a:xfrm>
              <a:off x="8179647" y="2654100"/>
              <a:ext cx="305964" cy="1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660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Compositional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206835"/>
            <a:ext cx="365760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Lucida Console" pitchFamily="49" charset="0"/>
                <a:ea typeface="CMU Bright" pitchFamily="2" charset="0"/>
                <a:cs typeface="CMU Bright" pitchFamily="2" charset="0"/>
              </a:rPr>
              <a:t>s</a:t>
            </a:r>
            <a:r>
              <a:rPr lang="en-US" sz="12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p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{propose*move-block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(state &lt;s&gt;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^space </a:t>
            </a:r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&lt;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sp1&gt;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          ^space &lt;sp2&gt;)</a:t>
            </a:r>
            <a:endParaRPr lang="en-US" sz="12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  <a:p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(&lt;sp1&gt; </a:t>
            </a:r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^top-block {&lt;b&gt; &lt;&gt; |empty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|})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(&lt;sp2&gt; ^top-block |empty|)</a:t>
            </a:r>
          </a:p>
          <a:p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--&gt;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(&lt;s&gt; ^operator &lt;o&gt; +)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(&lt;o&gt; ^name |move-block|)</a:t>
            </a:r>
          </a:p>
          <a:p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}</a:t>
            </a:r>
            <a:endParaRPr lang="en-US" sz="12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007846"/>
            <a:ext cx="39624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Lucida Console" pitchFamily="49" charset="0"/>
                <a:ea typeface="CMU Bright" pitchFamily="2" charset="0"/>
                <a:cs typeface="CMU Bright" pitchFamily="2" charset="0"/>
              </a:rPr>
              <a:t>s</a:t>
            </a:r>
            <a:r>
              <a:rPr lang="en-US" sz="12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p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{apply*move-block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(state &lt;s&gt;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^operator.name </a:t>
            </a:r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|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move-block|)</a:t>
            </a:r>
            <a:endParaRPr lang="en-US" sz="12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  <a:p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(&lt;sp1&gt; </a:t>
            </a:r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^top-block {&lt;b&gt; &lt;&gt; |empty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|})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(&lt;sp2&gt; ^top-block |empty|)</a:t>
            </a:r>
          </a:p>
          <a:p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--&gt;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(&lt;sp1&gt; ^top-block &lt;b&gt; -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      ^top-block |empty|)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(&lt;sp2&gt; ^top-block |empty| -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      ^top-block &lt;b&gt;)</a:t>
            </a:r>
          </a:p>
          <a:p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}</a:t>
            </a:r>
            <a:endParaRPr lang="en-US" sz="12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0650" y="2190750"/>
            <a:ext cx="368851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(condition top-block-nonempty &lt;</a:t>
            </a:r>
            <a:r>
              <a:rPr lang="en-US" sz="12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sp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(state &lt;s&gt; ^space &lt;</a:t>
            </a:r>
            <a:r>
              <a:rPr lang="en-US" sz="12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sp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&gt;)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(&lt;</a:t>
            </a:r>
            <a:r>
              <a:rPr lang="en-US" sz="12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sp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 ^top-block {&lt;b&gt; &lt;&gt; |empty|}) )</a:t>
            </a:r>
            <a:endParaRPr lang="en-US" sz="12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4413" y="1200150"/>
            <a:ext cx="374098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(proposal move-block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(condition top-block-nonempty &lt;</a:t>
            </a:r>
            <a:r>
              <a:rPr lang="en-US" sz="12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src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&gt;)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(condition top-block-empty &lt;</a:t>
            </a:r>
            <a:r>
              <a:rPr lang="en-US" sz="12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dst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&gt;)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(op move-block &lt;</a:t>
            </a:r>
            <a:r>
              <a:rPr lang="en-US" sz="12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src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 &lt;</a:t>
            </a:r>
            <a:r>
              <a:rPr lang="en-US" sz="12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dst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&gt;) )</a:t>
            </a:r>
            <a:endParaRPr lang="en-US" sz="12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7683" y="3922172"/>
            <a:ext cx="299444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(action clear-space &lt;</a:t>
            </a:r>
            <a:r>
              <a:rPr lang="en-US" sz="12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src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</a:t>
            </a:r>
          </a:p>
          <a:p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(&lt;</a:t>
            </a:r>
            <a:r>
              <a:rPr lang="en-US" sz="12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src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 ^top-block &lt;b&gt;)</a:t>
            </a:r>
          </a:p>
          <a:p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--&gt;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(&lt;</a:t>
            </a:r>
            <a:r>
              <a:rPr lang="en-US" sz="12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src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 </a:t>
            </a:r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^top-block &lt;b&gt; -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    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^</a:t>
            </a:r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top-block |empty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|) )</a:t>
            </a:r>
            <a:endParaRPr lang="en-US" sz="12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50456" y="3073503"/>
            <a:ext cx="31889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(operator move-block &lt;</a:t>
            </a:r>
            <a:r>
              <a:rPr lang="en-US" sz="12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src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 &lt;</a:t>
            </a:r>
            <a:r>
              <a:rPr lang="en-US" sz="12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dst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</a:t>
            </a:r>
          </a:p>
          <a:p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(action clear-space &lt;</a:t>
            </a:r>
            <a:r>
              <a:rPr lang="en-US" sz="12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src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&gt;)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(action add-to-space &lt;</a:t>
            </a:r>
            <a:r>
              <a:rPr lang="en-US" sz="12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dst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&gt;)</a:t>
            </a:r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)</a:t>
            </a:r>
            <a:endParaRPr lang="en-US" sz="12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2571750"/>
            <a:ext cx="74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Vs.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079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95800" y="1123950"/>
            <a:ext cx="4470400" cy="3886200"/>
          </a:xfrm>
          <a:prstGeom prst="rect">
            <a:avLst/>
          </a:prstGeom>
          <a:gradFill>
            <a:gsLst>
              <a:gs pos="100000">
                <a:schemeClr val="tx1">
                  <a:alpha val="20000"/>
                </a:schemeClr>
              </a:gs>
              <a:gs pos="43000">
                <a:schemeClr val="tx2">
                  <a:alpha val="10000"/>
                </a:schemeClr>
              </a:gs>
              <a:gs pos="0">
                <a:schemeClr val="tx2">
                  <a:alpha val="2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Nuggets</a:t>
            </a:r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MEM task representation</a:t>
            </a:r>
          </a:p>
          <a:p>
            <a:pPr lvl="1"/>
            <a:r>
              <a:rPr lang="en-US" b="1" dirty="0" smtClean="0"/>
              <a:t>O</a:t>
            </a:r>
            <a:r>
              <a:rPr lang="en-US" dirty="0" smtClean="0"/>
              <a:t>rganization from composition structure</a:t>
            </a:r>
          </a:p>
          <a:p>
            <a:pPr lvl="1"/>
            <a:r>
              <a:rPr lang="en-US" b="1" dirty="0" smtClean="0"/>
              <a:t>A</a:t>
            </a:r>
            <a:r>
              <a:rPr lang="en-US" dirty="0" smtClean="0"/>
              <a:t>utomatic operator management</a:t>
            </a:r>
            <a:endParaRPr lang="en-US" dirty="0"/>
          </a:p>
          <a:p>
            <a:pPr lvl="1"/>
            <a:r>
              <a:rPr lang="en-US" b="1" dirty="0" smtClean="0"/>
              <a:t>R</a:t>
            </a:r>
            <a:r>
              <a:rPr lang="en-US" dirty="0" smtClean="0"/>
              <a:t>eusable composition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Coal</a:t>
            </a:r>
          </a:p>
          <a:p>
            <a:pPr lvl="1"/>
            <a:r>
              <a:rPr lang="en-US" dirty="0"/>
              <a:t>Still under development</a:t>
            </a:r>
          </a:p>
          <a:p>
            <a:pPr lvl="1"/>
            <a:r>
              <a:rPr lang="en-US" dirty="0" smtClean="0"/>
              <a:t>More constrained</a:t>
            </a:r>
          </a:p>
          <a:p>
            <a:pPr lvl="1"/>
            <a:r>
              <a:rPr lang="en-US" dirty="0" smtClean="0"/>
              <a:t>Unnoticed Issues?</a:t>
            </a:r>
          </a:p>
          <a:p>
            <a:pPr lvl="1"/>
            <a:r>
              <a:rPr lang="en-US" dirty="0" smtClean="0"/>
              <a:t>Worth it?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2" descr="http://www.minosource.net/images/items/gold_nugg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29" y="1195875"/>
            <a:ext cx="746171" cy="61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iconbug.com/download/size/256/icon/8249/minecraft-coal/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05941">
            <a:off x="8065691" y="1176113"/>
            <a:ext cx="776284" cy="77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28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Development Kit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Bryan Stearns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08" indent="0" algn="ctr">
              <a:buNone/>
            </a:pPr>
            <a:r>
              <a:rPr lang="en-US" sz="4400" dirty="0" smtClean="0"/>
              <a:t>Thoughts?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6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the live audience didn’t get to see!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60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Condition/Action Programming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7"/>
            <a:ext cx="8229600" cy="133707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Could source conditions/actions as normal rules</a:t>
            </a:r>
          </a:p>
          <a:p>
            <a:pPr lvl="1"/>
            <a:r>
              <a:rPr lang="en-US" dirty="0"/>
              <a:t>PRO: Familiar Soar programming</a:t>
            </a:r>
          </a:p>
          <a:p>
            <a:pPr lvl="1"/>
            <a:r>
              <a:rPr lang="en-US" dirty="0" smtClean="0"/>
              <a:t>CON: Need to learn framework conventions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0434" y="2782103"/>
            <a:ext cx="3092570" cy="2057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400" dirty="0" err="1" smtClean="0"/>
              <a:t>sp</a:t>
            </a:r>
            <a:r>
              <a:rPr lang="en-US" sz="1400" dirty="0" smtClean="0"/>
              <a:t> {condition*top-block-nonempty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# Name the condition for PDK: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b="1" dirty="0" smtClean="0"/>
              <a:t>(state &lt;s&gt; ^</a:t>
            </a:r>
            <a:r>
              <a:rPr lang="en-US" sz="1400" b="1" dirty="0" err="1" smtClean="0"/>
              <a:t>instruction.condition</a:t>
            </a:r>
            <a:r>
              <a:rPr lang="en-US" sz="1400" b="1" dirty="0" smtClean="0"/>
              <a:t>  &lt;c&gt;)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(&lt;c&gt; ^name |top-block-nonempty|)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# Actual condition test: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(&lt;s&gt; ^space &lt;</a:t>
            </a:r>
            <a:r>
              <a:rPr lang="en-US" sz="1400" dirty="0" err="1" smtClean="0"/>
              <a:t>sp</a:t>
            </a:r>
            <a:r>
              <a:rPr lang="en-US" sz="1400" dirty="0" smtClean="0"/>
              <a:t>&gt;)</a:t>
            </a:r>
          </a:p>
          <a:p>
            <a:r>
              <a:rPr lang="en-US" sz="1400" dirty="0" smtClean="0"/>
              <a:t>    (&lt;</a:t>
            </a:r>
            <a:r>
              <a:rPr lang="en-US" sz="1400" dirty="0" err="1" smtClean="0"/>
              <a:t>sp</a:t>
            </a:r>
            <a:r>
              <a:rPr lang="en-US" sz="1400" dirty="0" smtClean="0"/>
              <a:t>&gt; ^top-block {&lt;b&gt; &lt;&gt; |empty|})</a:t>
            </a:r>
          </a:p>
          <a:p>
            <a:r>
              <a:rPr lang="en-US" sz="1400" dirty="0" smtClean="0"/>
              <a:t>--&gt;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b="1" dirty="0" smtClean="0"/>
              <a:t>(&lt;c&gt; ^satisfied |true|)</a:t>
            </a:r>
            <a:r>
              <a:rPr lang="en-US" sz="1400" b="1" dirty="0"/>
              <a:t> </a:t>
            </a:r>
            <a:r>
              <a:rPr lang="en-US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267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Condition/Action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8229600" cy="164187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Generate with higher-level language</a:t>
            </a:r>
          </a:p>
          <a:p>
            <a:pPr lvl="1"/>
            <a:r>
              <a:rPr lang="en-US" dirty="0" smtClean="0"/>
              <a:t>PRO: Programmer doesn’t need to remember conventions</a:t>
            </a:r>
          </a:p>
          <a:p>
            <a:pPr lvl="1"/>
            <a:r>
              <a:rPr lang="en-US" dirty="0" smtClean="0"/>
              <a:t>PRO: More compact</a:t>
            </a:r>
          </a:p>
          <a:p>
            <a:pPr lvl="1"/>
            <a:r>
              <a:rPr lang="en-US" dirty="0" smtClean="0"/>
              <a:t>CON: (Slightly) New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40434" y="2782103"/>
            <a:ext cx="3092570" cy="205740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400" dirty="0" err="1" smtClean="0"/>
              <a:t>sp</a:t>
            </a:r>
            <a:r>
              <a:rPr lang="en-US" sz="1400" dirty="0" smtClean="0"/>
              <a:t> {condition*top-block-nonempty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# Name the condition for PDK: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b="1" dirty="0" smtClean="0"/>
              <a:t>(state &lt;s&gt; ^</a:t>
            </a:r>
            <a:r>
              <a:rPr lang="en-US" sz="1400" b="1" dirty="0" err="1" smtClean="0"/>
              <a:t>instruction.condition</a:t>
            </a:r>
            <a:r>
              <a:rPr lang="en-US" sz="1400" b="1" dirty="0" smtClean="0"/>
              <a:t>  &lt;c&gt;)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(&lt;c&gt; ^name |top-block-nonempty|)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# Actual condition test: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(&lt;s&gt; ^space &lt;</a:t>
            </a:r>
            <a:r>
              <a:rPr lang="en-US" sz="1400" dirty="0" err="1" smtClean="0"/>
              <a:t>sp</a:t>
            </a:r>
            <a:r>
              <a:rPr lang="en-US" sz="1400" dirty="0" smtClean="0"/>
              <a:t>&gt;)</a:t>
            </a:r>
          </a:p>
          <a:p>
            <a:r>
              <a:rPr lang="en-US" sz="1400" dirty="0" smtClean="0"/>
              <a:t>    (&lt;</a:t>
            </a:r>
            <a:r>
              <a:rPr lang="en-US" sz="1400" dirty="0" err="1" smtClean="0"/>
              <a:t>sp</a:t>
            </a:r>
            <a:r>
              <a:rPr lang="en-US" sz="1400" dirty="0" smtClean="0"/>
              <a:t>&gt; ^top-block {&lt;b&gt; &lt;&gt; |empty|})</a:t>
            </a:r>
          </a:p>
          <a:p>
            <a:r>
              <a:rPr lang="en-US" sz="1400" dirty="0" smtClean="0"/>
              <a:t>--&gt;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</a:t>
            </a:r>
            <a:r>
              <a:rPr lang="en-US" sz="1400" b="1" dirty="0" smtClean="0"/>
              <a:t>(&lt;c&gt; ^satisfied |true|)</a:t>
            </a:r>
            <a:r>
              <a:rPr lang="en-US" sz="1400" b="1" dirty="0"/>
              <a:t> </a:t>
            </a:r>
            <a:r>
              <a:rPr lang="en-US" sz="14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3333750"/>
            <a:ext cx="403860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(condition top-block-nonempty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(state &lt;s&gt; ^space &lt;</a:t>
            </a:r>
            <a:r>
              <a:rPr lang="en-US" sz="14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sp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(&lt;</a:t>
            </a:r>
            <a:r>
              <a:rPr lang="en-US" sz="14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sp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&gt; ^top-block {&lt;b&gt; &lt;&gt; |empty|})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" y="2782103"/>
            <a:ext cx="3352800" cy="21518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3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5562600" cy="324207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Herbal</a:t>
            </a:r>
          </a:p>
          <a:p>
            <a:pPr lvl="1"/>
            <a:r>
              <a:rPr lang="en-US" dirty="0" smtClean="0"/>
              <a:t>(Cohen et. al, 2005)</a:t>
            </a:r>
          </a:p>
          <a:p>
            <a:pPr lvl="1"/>
            <a:r>
              <a:rPr lang="en-US" dirty="0" smtClean="0"/>
              <a:t>Compiles into rules, not SMEM</a:t>
            </a:r>
          </a:p>
          <a:p>
            <a:pPr lvl="1"/>
            <a:r>
              <a:rPr lang="en-US" dirty="0" smtClean="0"/>
              <a:t>Built for much older Soar</a:t>
            </a:r>
          </a:p>
          <a:p>
            <a:r>
              <a:rPr lang="en-US" dirty="0" smtClean="0"/>
              <a:t>RIDL</a:t>
            </a:r>
          </a:p>
          <a:p>
            <a:pPr lvl="1"/>
            <a:r>
              <a:rPr lang="en-US" dirty="0" smtClean="0"/>
              <a:t>Reusable Intelligence Declarative Language</a:t>
            </a:r>
          </a:p>
          <a:p>
            <a:pPr lvl="1"/>
            <a:r>
              <a:rPr lang="en-US" dirty="0" smtClean="0"/>
              <a:t>(Jones, 2012)</a:t>
            </a:r>
          </a:p>
          <a:p>
            <a:pPr lvl="1"/>
            <a:r>
              <a:rPr lang="en-US" dirty="0" smtClean="0"/>
              <a:t>Declarative goal representations</a:t>
            </a:r>
          </a:p>
          <a:p>
            <a:pPr lvl="1"/>
            <a:r>
              <a:rPr lang="en-US" dirty="0" smtClean="0"/>
              <a:t>XML-style coding</a:t>
            </a:r>
          </a:p>
          <a:p>
            <a:pPr lvl="1"/>
            <a:r>
              <a:rPr lang="en-US" dirty="0" smtClean="0"/>
              <a:t>Not for encoding entire Soar agent</a:t>
            </a:r>
          </a:p>
          <a:p>
            <a:r>
              <a:rPr lang="en-US" dirty="0" smtClean="0"/>
              <a:t>Rosie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Mininger</a:t>
            </a:r>
            <a:r>
              <a:rPr lang="en-US" dirty="0" smtClean="0"/>
              <a:t>, 2021)</a:t>
            </a:r>
          </a:p>
          <a:p>
            <a:pPr lvl="1"/>
            <a:r>
              <a:rPr lang="en-US" dirty="0" smtClean="0"/>
              <a:t>Declarative skill representation</a:t>
            </a:r>
          </a:p>
          <a:p>
            <a:pPr lvl="1"/>
            <a:r>
              <a:rPr lang="en-US" dirty="0" smtClean="0"/>
              <a:t>Interactive (on-line) task learning</a:t>
            </a:r>
          </a:p>
          <a:p>
            <a:pPr lvl="1"/>
            <a:r>
              <a:rPr lang="en-US" dirty="0" smtClean="0"/>
              <a:t>Includes general search/planning routines</a:t>
            </a:r>
          </a:p>
          <a:p>
            <a:pPr lvl="1"/>
            <a:r>
              <a:rPr lang="en-US" dirty="0" smtClean="0"/>
              <a:t>Constrained to particular task / reasoning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4626918"/>
            <a:ext cx="59426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Jones, R. (2012). </a:t>
            </a:r>
            <a:r>
              <a:rPr lang="en-US" sz="900" dirty="0" smtClean="0">
                <a:hlinkClick r:id="rId2"/>
              </a:rPr>
              <a:t>Interpreted </a:t>
            </a:r>
            <a:r>
              <a:rPr lang="en-US" sz="900" dirty="0">
                <a:hlinkClick r:id="rId2"/>
              </a:rPr>
              <a:t>Declarative Representations of Task </a:t>
            </a:r>
            <a:r>
              <a:rPr lang="en-US" sz="900" dirty="0" smtClean="0">
                <a:hlinkClick r:id="rId2"/>
              </a:rPr>
              <a:t>Knowledge</a:t>
            </a:r>
            <a:r>
              <a:rPr lang="en-US" sz="900" dirty="0"/>
              <a:t>. </a:t>
            </a:r>
            <a:r>
              <a:rPr lang="en-US" sz="900" dirty="0" smtClean="0"/>
              <a:t>In Proceedings </a:t>
            </a:r>
            <a:r>
              <a:rPr lang="en-US" sz="900" dirty="0"/>
              <a:t>from the 32st Soar </a:t>
            </a:r>
            <a:r>
              <a:rPr lang="en-US" sz="900" dirty="0" smtClean="0"/>
              <a:t>Workshop.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4336018"/>
            <a:ext cx="741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Cohen, M. A., Ritter, F. E., &amp; Haynes, S. R. (2005). </a:t>
            </a:r>
            <a:r>
              <a:rPr lang="en-US" sz="900" dirty="0">
                <a:hlinkClick r:id="rId3"/>
              </a:rPr>
              <a:t>Herbal: A high-level language and development environment for developing cognitive models in Soar</a:t>
            </a:r>
            <a:r>
              <a:rPr lang="en-US" sz="900" dirty="0"/>
              <a:t>. </a:t>
            </a:r>
            <a:endParaRPr lang="en-US" sz="900" dirty="0" smtClean="0"/>
          </a:p>
          <a:p>
            <a:r>
              <a:rPr lang="en-US" sz="900" dirty="0" smtClean="0"/>
              <a:t>In </a:t>
            </a:r>
            <a:r>
              <a:rPr lang="en-US" sz="900" dirty="0"/>
              <a:t>Proceedings of the 14th Conference on Behavior Representation in Modeling and Simulation. 177-182. 05-BRIMS-044. Orlando, FL: U. of Central Florida.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4783039"/>
            <a:ext cx="62616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Mininger</a:t>
            </a:r>
            <a:r>
              <a:rPr lang="en-US" sz="900" dirty="0"/>
              <a:t>, A. (2021). </a:t>
            </a:r>
            <a:r>
              <a:rPr lang="en-US" sz="900" dirty="0">
                <a:hlinkClick r:id="rId4"/>
              </a:rPr>
              <a:t>Expanding Task Diversity in Explanation-Based Interactive Task Learning, </a:t>
            </a:r>
            <a:r>
              <a:rPr lang="en-US" sz="900" i="1" dirty="0"/>
              <a:t>Dissertation</a:t>
            </a:r>
            <a:r>
              <a:rPr lang="en-US" sz="900" i="1" dirty="0" smtClean="0"/>
              <a:t>. </a:t>
            </a:r>
            <a:r>
              <a:rPr lang="en-US" sz="900" dirty="0" smtClean="0"/>
              <a:t>University of Michigan</a:t>
            </a:r>
            <a:r>
              <a:rPr lang="en-US" sz="900" i="1" dirty="0" smtClean="0"/>
              <a:t>.</a:t>
            </a:r>
            <a:endParaRPr lang="en-US" sz="9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4926686" y="1123950"/>
            <a:ext cx="1196975" cy="1175369"/>
            <a:chOff x="4114800" y="1123950"/>
            <a:chExt cx="1196975" cy="117536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1123950"/>
              <a:ext cx="1196975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448631" y="2053098"/>
              <a:ext cx="5293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/>
                <a:t>Herbal</a:t>
              </a:r>
              <a:endParaRPr lang="en-US" sz="1000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25747" y="2495550"/>
            <a:ext cx="2504391" cy="1447800"/>
            <a:chOff x="5791200" y="1123950"/>
            <a:chExt cx="2504391" cy="14478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1123950"/>
              <a:ext cx="2504391" cy="1224134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778739" y="2325529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/>
                <a:t>RIDL</a:t>
              </a:r>
              <a:endParaRPr lang="en-US" sz="1000" i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53200" y="2448639"/>
            <a:ext cx="2262188" cy="1837440"/>
            <a:chOff x="6433913" y="2571750"/>
            <a:chExt cx="2262188" cy="183744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3913" y="2571750"/>
              <a:ext cx="2262188" cy="1641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335617" y="4162969"/>
              <a:ext cx="4587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/>
                <a:t>Rosie</a:t>
              </a:r>
              <a:endParaRPr lang="en-US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185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Built the PROPs system</a:t>
            </a:r>
          </a:p>
          <a:p>
            <a:pPr lvl="1"/>
            <a:r>
              <a:rPr lang="en-US" dirty="0" smtClean="0"/>
              <a:t>Task-independent</a:t>
            </a:r>
          </a:p>
          <a:p>
            <a:pPr lvl="1"/>
            <a:r>
              <a:rPr lang="en-US" dirty="0" smtClean="0"/>
              <a:t>Models human procedural learning</a:t>
            </a:r>
          </a:p>
          <a:p>
            <a:r>
              <a:rPr lang="en-US" dirty="0" smtClean="0"/>
              <a:t>General symbolic </a:t>
            </a:r>
            <a:r>
              <a:rPr lang="en-US" dirty="0"/>
              <a:t>task representation</a:t>
            </a:r>
          </a:p>
          <a:p>
            <a:pPr lvl="1"/>
            <a:r>
              <a:rPr lang="en-US" dirty="0"/>
              <a:t>Change agent task behavior by changing SMEM only</a:t>
            </a:r>
          </a:p>
          <a:p>
            <a:r>
              <a:rPr lang="en-US" dirty="0" smtClean="0"/>
              <a:t>Simpler to program than full Soar agent</a:t>
            </a:r>
          </a:p>
          <a:p>
            <a:pPr lvl="1"/>
            <a:r>
              <a:rPr lang="en-US" dirty="0" smtClean="0"/>
              <a:t>Provides heavy-lifting of managing states and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PROPs Development 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Proposed</a:t>
            </a:r>
          </a:p>
          <a:p>
            <a:r>
              <a:rPr lang="en-US" dirty="0" smtClean="0"/>
              <a:t>Reduced version of PROPs agent</a:t>
            </a:r>
          </a:p>
          <a:p>
            <a:pPr lvl="1"/>
            <a:r>
              <a:rPr lang="en-US" dirty="0" smtClean="0"/>
              <a:t>Remove impractical features for human modeling</a:t>
            </a:r>
          </a:p>
          <a:p>
            <a:pPr lvl="1"/>
            <a:r>
              <a:rPr lang="en-US" dirty="0" smtClean="0"/>
              <a:t>Still a library </a:t>
            </a:r>
            <a:r>
              <a:rPr lang="en-US" dirty="0"/>
              <a:t>of agent rules that do heavy </a:t>
            </a:r>
            <a:r>
              <a:rPr lang="en-US" dirty="0" smtClean="0"/>
              <a:t>lifting</a:t>
            </a:r>
          </a:p>
          <a:p>
            <a:r>
              <a:rPr lang="en-US" dirty="0" smtClean="0"/>
              <a:t>Programmer defines:</a:t>
            </a:r>
          </a:p>
          <a:p>
            <a:pPr lvl="1"/>
            <a:r>
              <a:rPr lang="en-US" dirty="0" smtClean="0"/>
              <a:t>Fundamental task conditions</a:t>
            </a:r>
          </a:p>
          <a:p>
            <a:pPr lvl="1"/>
            <a:r>
              <a:rPr lang="en-US" dirty="0" smtClean="0"/>
              <a:t>Fundamental task actions</a:t>
            </a:r>
          </a:p>
          <a:p>
            <a:pPr lvl="1"/>
            <a:r>
              <a:rPr lang="en-US" dirty="0" smtClean="0"/>
              <a:t>Compositions of these for operator proposals/actions</a:t>
            </a:r>
          </a:p>
          <a:p>
            <a:pPr lvl="1"/>
            <a:r>
              <a:rPr lang="en-US" dirty="0" smtClean="0"/>
              <a:t>Arrangement of operators for problem spaces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Soar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038350"/>
            <a:ext cx="365760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Lucida Console" pitchFamily="49" charset="0"/>
                <a:ea typeface="CMU Bright" pitchFamily="2" charset="0"/>
                <a:cs typeface="CMU Bright" pitchFamily="2" charset="0"/>
              </a:rPr>
              <a:t>s</a:t>
            </a:r>
            <a:r>
              <a:rPr lang="en-US" sz="12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p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{propose*move-block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(state &lt;s&gt;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^space </a:t>
            </a:r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&lt;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sp1&gt;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          ^space &lt;sp2&gt;)</a:t>
            </a:r>
            <a:endParaRPr lang="en-US" sz="12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  <a:p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(&lt;sp1&gt; </a:t>
            </a:r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^top-block {&lt;b&gt; &lt;&gt; |empty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|})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(&lt;sp2&gt; ^top-block |empty|)</a:t>
            </a:r>
          </a:p>
          <a:p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--&gt;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(&lt;s&gt; ^operator &lt;o&gt; +)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(&lt;o&gt; ^name |move-block|)</a:t>
            </a:r>
          </a:p>
          <a:p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}</a:t>
            </a:r>
            <a:endParaRPr lang="en-US" sz="12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2038350"/>
            <a:ext cx="39624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Lucida Console" pitchFamily="49" charset="0"/>
                <a:ea typeface="CMU Bright" pitchFamily="2" charset="0"/>
                <a:cs typeface="CMU Bright" pitchFamily="2" charset="0"/>
              </a:rPr>
              <a:t>s</a:t>
            </a:r>
            <a:r>
              <a:rPr lang="en-US" sz="1200" dirty="0" err="1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p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{apply*move-block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(state &lt;s&gt;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^operator.name </a:t>
            </a:r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|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move-block|)</a:t>
            </a:r>
            <a:endParaRPr lang="en-US" sz="12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  <a:p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(&lt;sp1&gt; </a:t>
            </a:r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^top-block {&lt;b&gt; &lt;&gt; |empty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|})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(&lt;sp2&gt; ^top-block |empty|)</a:t>
            </a:r>
          </a:p>
          <a:p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--&gt;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(&lt;sp1&gt; ^top-block &lt;b&gt; -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      ^top-block |empty|)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(&lt;sp2&gt; ^top-block |empty| -</a:t>
            </a:r>
          </a:p>
          <a:p>
            <a:r>
              <a:rPr lang="en-US" sz="12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      ^top-block &lt;b&gt;)</a:t>
            </a:r>
          </a:p>
          <a:p>
            <a:r>
              <a:rPr lang="en-US" sz="12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}</a:t>
            </a:r>
            <a:endParaRPr lang="en-US" sz="12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PDK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7"/>
            <a:ext cx="8229600" cy="16418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Separately define:</a:t>
            </a:r>
          </a:p>
          <a:p>
            <a:pPr lvl="1"/>
            <a:r>
              <a:rPr lang="en-US" dirty="0" smtClean="0"/>
              <a:t>Conditions</a:t>
            </a:r>
          </a:p>
          <a:p>
            <a:pPr lvl="1"/>
            <a:r>
              <a:rPr lang="en-US" dirty="0" smtClean="0"/>
              <a:t>Operator</a:t>
            </a:r>
          </a:p>
          <a:p>
            <a:pPr lvl="1"/>
            <a:r>
              <a:rPr lang="en-US" dirty="0" smtClean="0"/>
              <a:t>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872085"/>
            <a:ext cx="3124200" cy="746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(&lt;s&gt; ^space &lt;</a:t>
            </a:r>
            <a:r>
              <a:rPr lang="en-US" sz="1600" dirty="0" err="1" smtClean="0"/>
              <a:t>sp</a:t>
            </a:r>
            <a:r>
              <a:rPr lang="en-US" sz="1600" dirty="0" smtClean="0"/>
              <a:t>&gt;)</a:t>
            </a:r>
          </a:p>
          <a:p>
            <a:r>
              <a:rPr lang="en-US" sz="1600" dirty="0" smtClean="0"/>
              <a:t>(&lt;</a:t>
            </a:r>
            <a:r>
              <a:rPr lang="en-US" sz="1600" dirty="0" err="1" smtClean="0"/>
              <a:t>sp</a:t>
            </a:r>
            <a:r>
              <a:rPr lang="en-US" sz="1600" dirty="0" smtClean="0"/>
              <a:t>&gt; ^top-block {&lt;b&gt; &lt;&gt; |empty|})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3677307"/>
            <a:ext cx="2590800" cy="55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(&lt;sp2&gt; ^top-block |empty| -</a:t>
            </a:r>
          </a:p>
          <a:p>
            <a:r>
              <a:rPr lang="en-US" sz="1600" dirty="0" smtClean="0"/>
              <a:t>             ^top-block &lt;b&gt;)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919268" y="3430915"/>
            <a:ext cx="1524000" cy="375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(move-block)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3637859"/>
            <a:ext cx="3124200" cy="6820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(&lt;s&gt; ^space &lt;sp2&gt;)</a:t>
            </a:r>
          </a:p>
          <a:p>
            <a:r>
              <a:rPr lang="en-US" sz="1600" dirty="0" smtClean="0"/>
              <a:t>(&lt;sp2&gt; ^top-block |empty|)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3024485"/>
            <a:ext cx="2590800" cy="55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(&lt;</a:t>
            </a:r>
            <a:r>
              <a:rPr lang="en-US" sz="1600" dirty="0" err="1" smtClean="0"/>
              <a:t>sp</a:t>
            </a:r>
            <a:r>
              <a:rPr lang="en-US" sz="1600" dirty="0" smtClean="0"/>
              <a:t>&gt; ^top-block &lt;b&gt; -</a:t>
            </a:r>
          </a:p>
          <a:p>
            <a:r>
              <a:rPr lang="en-US" sz="1600" dirty="0" smtClean="0"/>
              <a:t>           ^top-block |empty|)</a:t>
            </a:r>
            <a:endParaRPr lang="en-US" sz="1600" dirty="0"/>
          </a:p>
        </p:txBody>
      </p: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>
            <a:off x="3429000" y="3245492"/>
            <a:ext cx="490268" cy="37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8" idx="1"/>
          </p:cNvCxnSpPr>
          <p:nvPr/>
        </p:nvCxnSpPr>
        <p:spPr>
          <a:xfrm flipV="1">
            <a:off x="3429000" y="3618899"/>
            <a:ext cx="490268" cy="3599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1" idx="1"/>
          </p:cNvCxnSpPr>
          <p:nvPr/>
        </p:nvCxnSpPr>
        <p:spPr>
          <a:xfrm flipV="1">
            <a:off x="5443268" y="3301339"/>
            <a:ext cx="652732" cy="3175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7" idx="1"/>
          </p:cNvCxnSpPr>
          <p:nvPr/>
        </p:nvCxnSpPr>
        <p:spPr>
          <a:xfrm>
            <a:off x="5443268" y="3618899"/>
            <a:ext cx="652732" cy="3352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0673" y="4363819"/>
            <a:ext cx="2172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Separable Conditions</a:t>
            </a:r>
          </a:p>
          <a:p>
            <a:pPr algn="ctr"/>
            <a:r>
              <a:rPr lang="en-US" dirty="0" smtClean="0"/>
              <a:t>(Proposal)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60664" y="4363819"/>
            <a:ext cx="1861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Separable Actions</a:t>
            </a:r>
          </a:p>
          <a:p>
            <a:pPr algn="ctr"/>
            <a:r>
              <a:rPr lang="en-US" dirty="0" smtClean="0"/>
              <a:t>(Application)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63883" y="436381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435309">
            <a:off x="4749535" y="1488978"/>
            <a:ext cx="2519023" cy="83099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Can reuse written </a:t>
            </a:r>
          </a:p>
          <a:p>
            <a:pPr algn="ctr"/>
            <a:r>
              <a:rPr lang="en-US" sz="2400" b="1" dirty="0" smtClean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80462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PDK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4419600" cy="3623071"/>
          </a:xfrm>
        </p:spPr>
        <p:txBody>
          <a:bodyPr>
            <a:normAutofit/>
          </a:bodyPr>
          <a:lstStyle/>
          <a:p>
            <a:r>
              <a:rPr lang="en-US" dirty="0" smtClean="0"/>
              <a:t>Higher-level language for operator structure</a:t>
            </a:r>
          </a:p>
          <a:p>
            <a:pPr lvl="1"/>
            <a:r>
              <a:rPr lang="en-US" dirty="0" smtClean="0"/>
              <a:t>Named conditions/actions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3611999"/>
            <a:ext cx="586740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(op blocks-world*move-block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 </a:t>
            </a:r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(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condition top-block-nonempty &lt;source-space&gt;)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 (condition top-block-empty &lt;target-space&gt;)</a:t>
            </a:r>
          </a:p>
          <a:p>
            <a:r>
              <a:rPr lang="en-US" sz="1400" dirty="0">
                <a:latin typeface="Lucida Console" pitchFamily="49" charset="0"/>
                <a:ea typeface="CMU Bright" pitchFamily="2" charset="0"/>
                <a:cs typeface="CMU Bright" pitchFamily="2" charset="0"/>
              </a:rPr>
              <a:t> </a:t>
            </a:r>
            <a:r>
              <a:rPr lang="en-US" sz="1400" dirty="0" smtClean="0">
                <a:latin typeface="Lucida Console" pitchFamily="49" charset="0"/>
                <a:ea typeface="CMU Bright" pitchFamily="2" charset="0"/>
                <a:cs typeface="CMU Bright" pitchFamily="2" charset="0"/>
              </a:rPr>
              <a:t>   (action move-block &lt;source-space&gt; &lt;target-space&gt;) )</a:t>
            </a:r>
            <a:endParaRPr lang="en-US" sz="1400" dirty="0">
              <a:latin typeface="Lucida Console" pitchFamily="49" charset="0"/>
              <a:ea typeface="CMU Bright" pitchFamily="2" charset="0"/>
              <a:cs typeface="CMU Bright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1346422"/>
            <a:ext cx="2362200" cy="5799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200" dirty="0" smtClean="0"/>
              <a:t>(&lt;s&gt; ^space &lt;</a:t>
            </a:r>
            <a:r>
              <a:rPr lang="en-US" sz="1200" dirty="0" err="1" smtClean="0"/>
              <a:t>sp</a:t>
            </a:r>
            <a:r>
              <a:rPr lang="en-US" sz="1200" dirty="0" smtClean="0"/>
              <a:t>&gt;)</a:t>
            </a:r>
          </a:p>
          <a:p>
            <a:r>
              <a:rPr lang="en-US" sz="1200" dirty="0" smtClean="0"/>
              <a:t>(&lt;</a:t>
            </a:r>
            <a:r>
              <a:rPr lang="en-US" sz="1200" dirty="0" err="1" smtClean="0"/>
              <a:t>sp</a:t>
            </a:r>
            <a:r>
              <a:rPr lang="en-US" sz="1200" dirty="0" smtClean="0"/>
              <a:t>&gt; ^top-block {&lt;b&gt; &lt;&gt; |empty|})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1961246"/>
            <a:ext cx="2362200" cy="5296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200" dirty="0" smtClean="0"/>
              <a:t>(&lt;s&gt; ^space &lt;sp2&gt;)</a:t>
            </a:r>
          </a:p>
          <a:p>
            <a:r>
              <a:rPr lang="en-US" sz="1200" dirty="0" smtClean="0"/>
              <a:t>(&lt;sp2&gt; ^top-block |empty|)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315200" y="1636391"/>
            <a:ext cx="1371600" cy="589668"/>
            <a:chOff x="7315200" y="1636391"/>
            <a:chExt cx="1371600" cy="589668"/>
          </a:xfrm>
        </p:grpSpPr>
        <p:sp>
          <p:nvSpPr>
            <p:cNvPr id="7" name="Rounded Rectangle 6"/>
            <p:cNvSpPr/>
            <p:nvPr/>
          </p:nvSpPr>
          <p:spPr>
            <a:xfrm>
              <a:off x="7487728" y="1780380"/>
              <a:ext cx="1199072" cy="2919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(move-block)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7315200" y="1636391"/>
              <a:ext cx="172528" cy="2899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3"/>
              <a:endCxn id="7" idx="1"/>
            </p:cNvCxnSpPr>
            <p:nvPr/>
          </p:nvCxnSpPr>
          <p:spPr>
            <a:xfrm flipV="1">
              <a:off x="7315200" y="1926359"/>
              <a:ext cx="172528" cy="299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4953000" y="1346422"/>
            <a:ext cx="2362200" cy="5799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85380" y="3867149"/>
            <a:ext cx="4839419" cy="2232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53000" y="1961246"/>
            <a:ext cx="2362200" cy="5296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85380" y="4090418"/>
            <a:ext cx="4534620" cy="2387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6200000">
            <a:off x="6362700" y="276225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21232749">
            <a:off x="82843" y="2861986"/>
            <a:ext cx="3311292" cy="83099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PDK compiles code into </a:t>
            </a:r>
          </a:p>
          <a:p>
            <a:pPr algn="ctr"/>
            <a:r>
              <a:rPr lang="en-US" sz="2400" b="1" dirty="0" smtClean="0"/>
              <a:t>SMEM instruction</a:t>
            </a:r>
          </a:p>
        </p:txBody>
      </p:sp>
    </p:spTree>
    <p:extLst>
      <p:ext uri="{BB962C8B-B14F-4D97-AF65-F5344CB8AC3E}">
        <p14:creationId xmlns:p14="http://schemas.microsoft.com/office/powerpoint/2010/main" val="360943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Problem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8229600" cy="727472"/>
          </a:xfrm>
        </p:spPr>
        <p:txBody>
          <a:bodyPr/>
          <a:lstStyle/>
          <a:p>
            <a:r>
              <a:rPr lang="en-US" dirty="0" smtClean="0"/>
              <a:t>Bundle operators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1083" y="2666561"/>
            <a:ext cx="475872" cy="3734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 …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47954" y="2998342"/>
            <a:ext cx="1647645" cy="375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(remove-block)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3"/>
            <a:endCxn id="8" idx="1"/>
          </p:cNvCxnSpPr>
          <p:nvPr/>
        </p:nvCxnSpPr>
        <p:spPr>
          <a:xfrm>
            <a:off x="866955" y="2853265"/>
            <a:ext cx="380999" cy="3330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6" idx="3"/>
            <a:endCxn id="8" idx="1"/>
          </p:cNvCxnSpPr>
          <p:nvPr/>
        </p:nvCxnSpPr>
        <p:spPr>
          <a:xfrm flipV="1">
            <a:off x="866955" y="3186326"/>
            <a:ext cx="380999" cy="2635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76800" y="4564618"/>
            <a:ext cx="198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Substate</a:t>
            </a:r>
            <a:r>
              <a:rPr lang="en-US" dirty="0" smtClean="0"/>
              <a:t> Operators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492570" y="3636539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 rot="16200000">
            <a:off x="2481479" y="2614826"/>
            <a:ext cx="2580848" cy="114300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1083" y="3263132"/>
            <a:ext cx="475872" cy="3734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 …</a:t>
            </a:r>
          </a:p>
        </p:txBody>
      </p:sp>
      <p:cxnSp>
        <p:nvCxnSpPr>
          <p:cNvPr id="31" name="Straight Arrow Connector 30"/>
          <p:cNvCxnSpPr>
            <a:stCxn id="8" idx="3"/>
            <a:endCxn id="6" idx="0"/>
          </p:cNvCxnSpPr>
          <p:nvPr/>
        </p:nvCxnSpPr>
        <p:spPr>
          <a:xfrm>
            <a:off x="2895599" y="3186326"/>
            <a:ext cx="3048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00928" y="1996101"/>
            <a:ext cx="475872" cy="3734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 …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129106" y="2215043"/>
            <a:ext cx="1652694" cy="375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(pick-up-block)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3"/>
            <a:endCxn id="36" idx="1"/>
          </p:cNvCxnSpPr>
          <p:nvPr/>
        </p:nvCxnSpPr>
        <p:spPr>
          <a:xfrm>
            <a:off x="4876800" y="2182805"/>
            <a:ext cx="252306" cy="2202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36" idx="1"/>
          </p:cNvCxnSpPr>
          <p:nvPr/>
        </p:nvCxnSpPr>
        <p:spPr>
          <a:xfrm flipV="1">
            <a:off x="4876800" y="2403027"/>
            <a:ext cx="252306" cy="1531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400928" y="2369508"/>
            <a:ext cx="475872" cy="3734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 …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00928" y="2841515"/>
            <a:ext cx="475872" cy="3734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 …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129106" y="3060457"/>
            <a:ext cx="1652694" cy="375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(move-arm)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6" idx="3"/>
            <a:endCxn id="57" idx="1"/>
          </p:cNvCxnSpPr>
          <p:nvPr/>
        </p:nvCxnSpPr>
        <p:spPr>
          <a:xfrm>
            <a:off x="4876800" y="3028219"/>
            <a:ext cx="252306" cy="2202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0" idx="3"/>
            <a:endCxn id="57" idx="1"/>
          </p:cNvCxnSpPr>
          <p:nvPr/>
        </p:nvCxnSpPr>
        <p:spPr>
          <a:xfrm flipV="1">
            <a:off x="4876800" y="3248441"/>
            <a:ext cx="252306" cy="1531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400928" y="3214922"/>
            <a:ext cx="475872" cy="3734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 …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00928" y="3721087"/>
            <a:ext cx="475872" cy="3734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 …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5129106" y="3940029"/>
            <a:ext cx="1652694" cy="375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(drop-block)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4876800" y="3907791"/>
            <a:ext cx="252306" cy="22022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9" idx="3"/>
            <a:endCxn id="66" idx="1"/>
          </p:cNvCxnSpPr>
          <p:nvPr/>
        </p:nvCxnSpPr>
        <p:spPr>
          <a:xfrm flipV="1">
            <a:off x="4876800" y="4128013"/>
            <a:ext cx="252306" cy="1531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400928" y="4094494"/>
            <a:ext cx="475872" cy="3734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 …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095936" y="2217604"/>
            <a:ext cx="475872" cy="373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 …</a:t>
            </a:r>
          </a:p>
        </p:txBody>
      </p:sp>
      <p:cxnSp>
        <p:nvCxnSpPr>
          <p:cNvPr id="72" name="Straight Arrow Connector 71"/>
          <p:cNvCxnSpPr>
            <a:stCxn id="36" idx="3"/>
            <a:endCxn id="71" idx="1"/>
          </p:cNvCxnSpPr>
          <p:nvPr/>
        </p:nvCxnSpPr>
        <p:spPr>
          <a:xfrm>
            <a:off x="6781800" y="2403027"/>
            <a:ext cx="314136" cy="12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95936" y="3060457"/>
            <a:ext cx="475872" cy="373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 …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095936" y="3942590"/>
            <a:ext cx="475872" cy="373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 …</a:t>
            </a:r>
          </a:p>
        </p:txBody>
      </p:sp>
      <p:cxnSp>
        <p:nvCxnSpPr>
          <p:cNvPr id="78" name="Straight Arrow Connector 77"/>
          <p:cNvCxnSpPr>
            <a:stCxn id="57" idx="3"/>
            <a:endCxn id="76" idx="1"/>
          </p:cNvCxnSpPr>
          <p:nvPr/>
        </p:nvCxnSpPr>
        <p:spPr>
          <a:xfrm flipV="1">
            <a:off x="6781800" y="3247161"/>
            <a:ext cx="314136" cy="12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6" idx="3"/>
            <a:endCxn id="77" idx="1"/>
          </p:cNvCxnSpPr>
          <p:nvPr/>
        </p:nvCxnSpPr>
        <p:spPr>
          <a:xfrm>
            <a:off x="6781800" y="4128013"/>
            <a:ext cx="314136" cy="12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0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Component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678"/>
            <a:ext cx="8229600" cy="194667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Problem Spaces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Proposals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Other Elaborations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A661-CF86-4042-AFD8-3BEB3620160A}" type="slidenum">
              <a:rPr lang="en-US" smtClean="0"/>
              <a:t>9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" y="3257550"/>
            <a:ext cx="3124200" cy="746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(&lt;s&gt; ^space &lt;</a:t>
            </a:r>
            <a:r>
              <a:rPr lang="en-US" sz="1600" dirty="0" err="1" smtClean="0"/>
              <a:t>sp</a:t>
            </a:r>
            <a:r>
              <a:rPr lang="en-US" sz="1600" dirty="0" smtClean="0"/>
              <a:t>&gt;)</a:t>
            </a:r>
          </a:p>
          <a:p>
            <a:r>
              <a:rPr lang="en-US" sz="1600" dirty="0" smtClean="0"/>
              <a:t>(&lt;</a:t>
            </a:r>
            <a:r>
              <a:rPr lang="en-US" sz="1600" dirty="0" err="1" smtClean="0"/>
              <a:t>sp</a:t>
            </a:r>
            <a:r>
              <a:rPr lang="en-US" sz="1600" dirty="0" smtClean="0"/>
              <a:t>&gt; ^top-block {&lt;b&gt; &lt;&gt; |empty|})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0" y="4062772"/>
            <a:ext cx="2590800" cy="55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(&lt;sp2&gt; ^top-block |empty| -</a:t>
            </a:r>
          </a:p>
          <a:p>
            <a:r>
              <a:rPr lang="en-US" sz="1600" dirty="0" smtClean="0"/>
              <a:t>             ^top-block &lt;b&gt;)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3919268" y="3816380"/>
            <a:ext cx="1524000" cy="375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(move-block)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04800" y="4023324"/>
            <a:ext cx="3124200" cy="6820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1600" dirty="0" smtClean="0"/>
              <a:t>(&lt;s&gt; ^space &lt;sp2&gt;)</a:t>
            </a:r>
          </a:p>
          <a:p>
            <a:r>
              <a:rPr lang="en-US" sz="1600" dirty="0" smtClean="0"/>
              <a:t>(&lt;sp2&gt; ^top-block |empty|)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0" y="3409950"/>
            <a:ext cx="2590800" cy="553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(&lt;</a:t>
            </a:r>
            <a:r>
              <a:rPr lang="en-US" sz="1600" dirty="0" err="1" smtClean="0"/>
              <a:t>sp</a:t>
            </a:r>
            <a:r>
              <a:rPr lang="en-US" sz="1600" dirty="0" smtClean="0"/>
              <a:t>&gt; ^top-block &lt;b&gt; -</a:t>
            </a:r>
          </a:p>
          <a:p>
            <a:r>
              <a:rPr lang="en-US" sz="1600" dirty="0" smtClean="0"/>
              <a:t>           ^top-block |empty|)</a:t>
            </a:r>
            <a:endParaRPr lang="en-US" sz="1600" dirty="0"/>
          </a:p>
        </p:txBody>
      </p:sp>
      <p:cxnSp>
        <p:nvCxnSpPr>
          <p:cNvPr id="27" name="Straight Arrow Connector 26"/>
          <p:cNvCxnSpPr>
            <a:stCxn id="22" idx="3"/>
            <a:endCxn id="24" idx="1"/>
          </p:cNvCxnSpPr>
          <p:nvPr/>
        </p:nvCxnSpPr>
        <p:spPr>
          <a:xfrm>
            <a:off x="3429000" y="3630957"/>
            <a:ext cx="490268" cy="3734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3"/>
            <a:endCxn id="24" idx="1"/>
          </p:cNvCxnSpPr>
          <p:nvPr/>
        </p:nvCxnSpPr>
        <p:spPr>
          <a:xfrm flipV="1">
            <a:off x="3429000" y="4004364"/>
            <a:ext cx="490268" cy="35997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6" idx="1"/>
          </p:cNvCxnSpPr>
          <p:nvPr/>
        </p:nvCxnSpPr>
        <p:spPr>
          <a:xfrm flipV="1">
            <a:off x="5443268" y="3686804"/>
            <a:ext cx="652732" cy="3175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3" idx="1"/>
          </p:cNvCxnSpPr>
          <p:nvPr/>
        </p:nvCxnSpPr>
        <p:spPr>
          <a:xfrm>
            <a:off x="5443268" y="4004364"/>
            <a:ext cx="652732" cy="3352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505200" y="1202603"/>
            <a:ext cx="4905651" cy="1740638"/>
            <a:chOff x="3946128" y="1202603"/>
            <a:chExt cx="4905651" cy="1740638"/>
          </a:xfrm>
        </p:grpSpPr>
        <p:sp>
          <p:nvSpPr>
            <p:cNvPr id="35" name="Rounded Rectangle 34"/>
            <p:cNvSpPr/>
            <p:nvPr/>
          </p:nvSpPr>
          <p:spPr>
            <a:xfrm>
              <a:off x="3946128" y="1951514"/>
              <a:ext cx="1169504" cy="2456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(remove-block)</a:t>
              </a:r>
              <a:endParaRPr lang="en-US" sz="1200" dirty="0"/>
            </a:p>
          </p:txBody>
        </p:sp>
        <p:sp>
          <p:nvSpPr>
            <p:cNvPr id="36" name="Isosceles Triangle 35"/>
            <p:cNvSpPr/>
            <p:nvPr/>
          </p:nvSpPr>
          <p:spPr>
            <a:xfrm rot="16200000">
              <a:off x="4870930" y="1691921"/>
              <a:ext cx="1740638" cy="76200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7" name="Straight Arrow Connector 36"/>
            <p:cNvCxnSpPr>
              <a:stCxn id="35" idx="3"/>
              <a:endCxn id="36" idx="0"/>
            </p:cNvCxnSpPr>
            <p:nvPr/>
          </p:nvCxnSpPr>
          <p:spPr>
            <a:xfrm flipV="1">
              <a:off x="5115632" y="2072922"/>
              <a:ext cx="244616" cy="14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179775" y="1302802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907953" y="1403046"/>
              <a:ext cx="1271694" cy="242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(pick-up-block)</a:t>
              </a:r>
              <a:endParaRPr lang="en-US" sz="1200" dirty="0"/>
            </a:p>
          </p:txBody>
        </p:sp>
        <p:cxnSp>
          <p:nvCxnSpPr>
            <p:cNvPr id="40" name="Straight Arrow Connector 39"/>
            <p:cNvCxnSpPr>
              <a:stCxn id="38" idx="3"/>
              <a:endCxn id="39" idx="1"/>
            </p:cNvCxnSpPr>
            <p:nvPr/>
          </p:nvCxnSpPr>
          <p:spPr>
            <a:xfrm>
              <a:off x="6655647" y="1413554"/>
              <a:ext cx="252306" cy="110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42" idx="3"/>
              <a:endCxn id="39" idx="1"/>
            </p:cNvCxnSpPr>
            <p:nvPr/>
          </p:nvCxnSpPr>
          <p:spPr>
            <a:xfrm flipV="1">
              <a:off x="6655647" y="1524305"/>
              <a:ext cx="252306" cy="1312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179775" y="1544838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79775" y="1849482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907953" y="1956051"/>
              <a:ext cx="1271694" cy="2382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(move-arm)</a:t>
              </a:r>
              <a:endParaRPr lang="en-US" sz="1200" dirty="0"/>
            </a:p>
          </p:txBody>
        </p:sp>
        <p:cxnSp>
          <p:nvCxnSpPr>
            <p:cNvPr id="45" name="Straight Arrow Connector 44"/>
            <p:cNvCxnSpPr>
              <a:stCxn id="43" idx="3"/>
              <a:endCxn id="44" idx="1"/>
            </p:cNvCxnSpPr>
            <p:nvPr/>
          </p:nvCxnSpPr>
          <p:spPr>
            <a:xfrm>
              <a:off x="6655647" y="1960234"/>
              <a:ext cx="252306" cy="1149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7" idx="3"/>
              <a:endCxn id="44" idx="1"/>
            </p:cNvCxnSpPr>
            <p:nvPr/>
          </p:nvCxnSpPr>
          <p:spPr>
            <a:xfrm flipV="1">
              <a:off x="6655647" y="2075172"/>
              <a:ext cx="252306" cy="1191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6179775" y="2083540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79775" y="2418188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907953" y="2532305"/>
              <a:ext cx="1271694" cy="2435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(drop-block)</a:t>
              </a:r>
              <a:endParaRPr lang="en-US" sz="1200" dirty="0"/>
            </a:p>
          </p:txBody>
        </p:sp>
        <p:cxnSp>
          <p:nvCxnSpPr>
            <p:cNvPr id="50" name="Straight Arrow Connector 49"/>
            <p:cNvCxnSpPr>
              <a:stCxn id="48" idx="3"/>
              <a:endCxn id="49" idx="1"/>
            </p:cNvCxnSpPr>
            <p:nvPr/>
          </p:nvCxnSpPr>
          <p:spPr>
            <a:xfrm>
              <a:off x="6655647" y="2528940"/>
              <a:ext cx="252306" cy="1251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2" idx="3"/>
              <a:endCxn id="49" idx="1"/>
            </p:cNvCxnSpPr>
            <p:nvPr/>
          </p:nvCxnSpPr>
          <p:spPr>
            <a:xfrm flipV="1">
              <a:off x="6655647" y="2654100"/>
              <a:ext cx="252306" cy="115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6179775" y="2659216"/>
              <a:ext cx="475872" cy="2215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485611" y="1405608"/>
              <a:ext cx="366168" cy="2408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cxnSp>
          <p:nvCxnSpPr>
            <p:cNvPr id="54" name="Straight Arrow Connector 53"/>
            <p:cNvCxnSpPr>
              <a:stCxn id="39" idx="3"/>
              <a:endCxn id="53" idx="1"/>
            </p:cNvCxnSpPr>
            <p:nvPr/>
          </p:nvCxnSpPr>
          <p:spPr>
            <a:xfrm>
              <a:off x="8179647" y="1524305"/>
              <a:ext cx="305964" cy="17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8485611" y="1956051"/>
              <a:ext cx="366168" cy="2366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485611" y="2534867"/>
              <a:ext cx="366168" cy="2419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r>
                <a:rPr lang="en-US" sz="1100" dirty="0" smtClean="0"/>
                <a:t> …</a:t>
              </a:r>
            </a:p>
          </p:txBody>
        </p:sp>
        <p:cxnSp>
          <p:nvCxnSpPr>
            <p:cNvPr id="57" name="Straight Arrow Connector 56"/>
            <p:cNvCxnSpPr>
              <a:stCxn id="44" idx="3"/>
              <a:endCxn id="55" idx="1"/>
            </p:cNvCxnSpPr>
            <p:nvPr/>
          </p:nvCxnSpPr>
          <p:spPr>
            <a:xfrm flipV="1">
              <a:off x="8179647" y="2074361"/>
              <a:ext cx="305964" cy="8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9" idx="3"/>
              <a:endCxn id="56" idx="1"/>
            </p:cNvCxnSpPr>
            <p:nvPr/>
          </p:nvCxnSpPr>
          <p:spPr>
            <a:xfrm>
              <a:off x="8179647" y="2654100"/>
              <a:ext cx="305964" cy="17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4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Custom 1">
      <a:dk1>
        <a:srgbClr val="FFFFFF"/>
      </a:dk1>
      <a:lt1>
        <a:srgbClr val="000000"/>
      </a:lt1>
      <a:dk2>
        <a:srgbClr val="F2F2F2"/>
      </a:dk2>
      <a:lt2>
        <a:srgbClr val="323232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Consolas"/>
        <a:ea typeface=""/>
        <a:cs typeface=""/>
      </a:majorFont>
      <a:minorFont>
        <a:latin typeface="Calibri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12881</TotalTime>
  <Words>2250</Words>
  <Application>Microsoft Office PowerPoint</Application>
  <PresentationFormat>On-screen Show (16:9)</PresentationFormat>
  <Paragraphs>479</Paragraphs>
  <Slides>27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Foundry</vt:lpstr>
      <vt:lpstr>The PROPs Development Kit for Building Soar Agents</vt:lpstr>
      <vt:lpstr>For Discussion</vt:lpstr>
      <vt:lpstr>Thesis Work</vt:lpstr>
      <vt:lpstr>PROPs Development Kit</vt:lpstr>
      <vt:lpstr>Normal Soar Programming</vt:lpstr>
      <vt:lpstr>PDK Programming</vt:lpstr>
      <vt:lpstr>PDK Language</vt:lpstr>
      <vt:lpstr>Program Problem Space</vt:lpstr>
      <vt:lpstr>Six Component Types</vt:lpstr>
      <vt:lpstr>Six Component Types</vt:lpstr>
      <vt:lpstr>Six Component Types</vt:lpstr>
      <vt:lpstr>Six Component Types</vt:lpstr>
      <vt:lpstr>Six Component Types</vt:lpstr>
      <vt:lpstr>Six Component Types</vt:lpstr>
      <vt:lpstr>Six Component Types</vt:lpstr>
      <vt:lpstr>Preference Rules</vt:lpstr>
      <vt:lpstr>Linked RHS Variables</vt:lpstr>
      <vt:lpstr>Linked RHS Variables</vt:lpstr>
      <vt:lpstr>Downsides</vt:lpstr>
      <vt:lpstr>Visual Programming?</vt:lpstr>
      <vt:lpstr>Compositional Coding</vt:lpstr>
      <vt:lpstr>Conclusion</vt:lpstr>
      <vt:lpstr>PROPs Development Kit</vt:lpstr>
      <vt:lpstr>Backup Slides</vt:lpstr>
      <vt:lpstr>Condition/Action Programming</vt:lpstr>
      <vt:lpstr>Condition/Action Programming</vt:lpstr>
      <vt:lpstr>Related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Primitive Skill Elements in Soar</dc:title>
  <dc:creator>Bryan Stearns</dc:creator>
  <cp:lastModifiedBy>Windows User</cp:lastModifiedBy>
  <cp:revision>312</cp:revision>
  <dcterms:created xsi:type="dcterms:W3CDTF">2016-06-01T14:39:34Z</dcterms:created>
  <dcterms:modified xsi:type="dcterms:W3CDTF">2021-06-21T19:36:23Z</dcterms:modified>
</cp:coreProperties>
</file>