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bookmarkIdSeed="5">
  <p:sldMasterIdLst>
    <p:sldMasterId id="2147483648" r:id="rId1"/>
  </p:sldMasterIdLst>
  <p:notesMasterIdLst>
    <p:notesMasterId r:id="rId18"/>
  </p:notesMasterIdLst>
  <p:handoutMasterIdLst>
    <p:handoutMasterId r:id="rId19"/>
  </p:handoutMasterIdLst>
  <p:sldIdLst>
    <p:sldId id="610" r:id="rId2"/>
    <p:sldId id="641" r:id="rId3"/>
    <p:sldId id="648" r:id="rId4"/>
    <p:sldId id="647" r:id="rId5"/>
    <p:sldId id="638" r:id="rId6"/>
    <p:sldId id="634" r:id="rId7"/>
    <p:sldId id="633" r:id="rId8"/>
    <p:sldId id="632" r:id="rId9"/>
    <p:sldId id="635" r:id="rId10"/>
    <p:sldId id="636" r:id="rId11"/>
    <p:sldId id="649" r:id="rId12"/>
    <p:sldId id="650" r:id="rId13"/>
    <p:sldId id="643" r:id="rId14"/>
    <p:sldId id="651" r:id="rId15"/>
    <p:sldId id="646" r:id="rId16"/>
    <p:sldId id="612" r:id="rId17"/>
  </p:sldIdLst>
  <p:sldSz cx="9144000" cy="6858000" type="screen4x3"/>
  <p:notesSz cx="7010400" cy="9296400"/>
  <p:defaultTextStyle>
    <a:defPPr>
      <a:defRPr lang="en-US"/>
    </a:defPPr>
    <a:lvl1pPr algn="l" rtl="0" eaLnBrk="0" fontAlgn="base" hangingPunct="0">
      <a:spcBef>
        <a:spcPct val="0"/>
      </a:spcBef>
      <a:spcAft>
        <a:spcPct val="0"/>
      </a:spcAft>
      <a:defRPr sz="2400" kern="1200" baseline="-25000">
        <a:solidFill>
          <a:schemeClr val="tx1"/>
        </a:solidFill>
        <a:latin typeface="Arial" charset="0"/>
        <a:ea typeface="ヒラギノ角ゴ Pro W3" pitchFamily="28" charset="-128"/>
        <a:cs typeface="+mn-cs"/>
      </a:defRPr>
    </a:lvl1pPr>
    <a:lvl2pPr marL="457200" algn="l" rtl="0" eaLnBrk="0" fontAlgn="base" hangingPunct="0">
      <a:spcBef>
        <a:spcPct val="0"/>
      </a:spcBef>
      <a:spcAft>
        <a:spcPct val="0"/>
      </a:spcAft>
      <a:defRPr sz="2400" kern="1200" baseline="-25000">
        <a:solidFill>
          <a:schemeClr val="tx1"/>
        </a:solidFill>
        <a:latin typeface="Arial" charset="0"/>
        <a:ea typeface="ヒラギノ角ゴ Pro W3" pitchFamily="28" charset="-128"/>
        <a:cs typeface="+mn-cs"/>
      </a:defRPr>
    </a:lvl2pPr>
    <a:lvl3pPr marL="914400" algn="l" rtl="0" eaLnBrk="0" fontAlgn="base" hangingPunct="0">
      <a:spcBef>
        <a:spcPct val="0"/>
      </a:spcBef>
      <a:spcAft>
        <a:spcPct val="0"/>
      </a:spcAft>
      <a:defRPr sz="2400" kern="1200" baseline="-25000">
        <a:solidFill>
          <a:schemeClr val="tx1"/>
        </a:solidFill>
        <a:latin typeface="Arial" charset="0"/>
        <a:ea typeface="ヒラギノ角ゴ Pro W3" pitchFamily="28" charset="-128"/>
        <a:cs typeface="+mn-cs"/>
      </a:defRPr>
    </a:lvl3pPr>
    <a:lvl4pPr marL="1371600" algn="l" rtl="0" eaLnBrk="0" fontAlgn="base" hangingPunct="0">
      <a:spcBef>
        <a:spcPct val="0"/>
      </a:spcBef>
      <a:spcAft>
        <a:spcPct val="0"/>
      </a:spcAft>
      <a:defRPr sz="2400" kern="1200" baseline="-25000">
        <a:solidFill>
          <a:schemeClr val="tx1"/>
        </a:solidFill>
        <a:latin typeface="Arial" charset="0"/>
        <a:ea typeface="ヒラギノ角ゴ Pro W3" pitchFamily="28" charset="-128"/>
        <a:cs typeface="+mn-cs"/>
      </a:defRPr>
    </a:lvl4pPr>
    <a:lvl5pPr marL="1828800" algn="l" rtl="0" eaLnBrk="0" fontAlgn="base" hangingPunct="0">
      <a:spcBef>
        <a:spcPct val="0"/>
      </a:spcBef>
      <a:spcAft>
        <a:spcPct val="0"/>
      </a:spcAft>
      <a:defRPr sz="2400" kern="1200" baseline="-25000">
        <a:solidFill>
          <a:schemeClr val="tx1"/>
        </a:solidFill>
        <a:latin typeface="Arial" charset="0"/>
        <a:ea typeface="ヒラギノ角ゴ Pro W3" pitchFamily="28" charset="-128"/>
        <a:cs typeface="+mn-cs"/>
      </a:defRPr>
    </a:lvl5pPr>
    <a:lvl6pPr marL="2286000" algn="l" defTabSz="914400" rtl="0" eaLnBrk="1" latinLnBrk="0" hangingPunct="1">
      <a:defRPr sz="2400" kern="1200" baseline="-25000">
        <a:solidFill>
          <a:schemeClr val="tx1"/>
        </a:solidFill>
        <a:latin typeface="Arial" charset="0"/>
        <a:ea typeface="ヒラギノ角ゴ Pro W3" pitchFamily="28" charset="-128"/>
        <a:cs typeface="+mn-cs"/>
      </a:defRPr>
    </a:lvl6pPr>
    <a:lvl7pPr marL="2743200" algn="l" defTabSz="914400" rtl="0" eaLnBrk="1" latinLnBrk="0" hangingPunct="1">
      <a:defRPr sz="2400" kern="1200" baseline="-25000">
        <a:solidFill>
          <a:schemeClr val="tx1"/>
        </a:solidFill>
        <a:latin typeface="Arial" charset="0"/>
        <a:ea typeface="ヒラギノ角ゴ Pro W3" pitchFamily="28" charset="-128"/>
        <a:cs typeface="+mn-cs"/>
      </a:defRPr>
    </a:lvl7pPr>
    <a:lvl8pPr marL="3200400" algn="l" defTabSz="914400" rtl="0" eaLnBrk="1" latinLnBrk="0" hangingPunct="1">
      <a:defRPr sz="2400" kern="1200" baseline="-25000">
        <a:solidFill>
          <a:schemeClr val="tx1"/>
        </a:solidFill>
        <a:latin typeface="Arial" charset="0"/>
        <a:ea typeface="ヒラギノ角ゴ Pro W3" pitchFamily="28" charset="-128"/>
        <a:cs typeface="+mn-cs"/>
      </a:defRPr>
    </a:lvl8pPr>
    <a:lvl9pPr marL="3657600" algn="l" defTabSz="914400" rtl="0" eaLnBrk="1" latinLnBrk="0" hangingPunct="1">
      <a:defRPr sz="2400" kern="1200" baseline="-25000">
        <a:solidFill>
          <a:schemeClr val="tx1"/>
        </a:solidFill>
        <a:latin typeface="Arial" charset="0"/>
        <a:ea typeface="ヒラギノ角ゴ Pro W3" pitchFamily="28"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02A5E3"/>
    <a:srgbClr val="941100"/>
    <a:srgbClr val="5D5D5D"/>
    <a:srgbClr val="3E7F00"/>
    <a:srgbClr val="007790"/>
    <a:srgbClr val="FAE9A6"/>
    <a:srgbClr val="4648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67"/>
    <p:restoredTop sz="81915" autoAdjust="0"/>
  </p:normalViewPr>
  <p:slideViewPr>
    <p:cSldViewPr snapToGrid="0" showGuides="1">
      <p:cViewPr>
        <p:scale>
          <a:sx n="60" d="100"/>
          <a:sy n="60" d="100"/>
        </p:scale>
        <p:origin x="1407" y="3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159"/>
    </p:cViewPr>
  </p:notesTextViewPr>
  <p:sorterViewPr>
    <p:cViewPr>
      <p:scale>
        <a:sx n="90" d="100"/>
        <a:sy n="90" d="100"/>
      </p:scale>
      <p:origin x="0" y="0"/>
    </p:cViewPr>
  </p:sorterViewPr>
  <p:notesViewPr>
    <p:cSldViewPr snapToGrid="0" showGuides="1">
      <p:cViewPr varScale="1">
        <p:scale>
          <a:sx n="87" d="100"/>
          <a:sy n="87" d="100"/>
        </p:scale>
        <p:origin x="3864"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171" name="Rectangle 3"/>
          <p:cNvSpPr>
            <a:spLocks noGrp="1" noChangeArrowheads="1"/>
          </p:cNvSpPr>
          <p:nvPr>
            <p:ph type="dt" sz="quarter"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172" name="Rectangle 4"/>
          <p:cNvSpPr>
            <a:spLocks noGrp="1" noChangeArrowheads="1"/>
          </p:cNvSpPr>
          <p:nvPr>
            <p:ph type="ftr" sz="quarter" idx="2"/>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173" name="Rectangle 5"/>
          <p:cNvSpPr>
            <a:spLocks noGrp="1" noChangeArrowheads="1"/>
          </p:cNvSpPr>
          <p:nvPr>
            <p:ph type="sldNum" sz="quarter" idx="3"/>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922A22E-7ED6-4189-AEE6-91BAEE78E011}" type="slidenum">
              <a:rPr lang="en-US"/>
              <a:pPr>
                <a:defRPr/>
              </a:pPr>
              <a:t>‹#›</a:t>
            </a:fld>
            <a:endParaRPr lang="en-US"/>
          </a:p>
        </p:txBody>
      </p:sp>
    </p:spTree>
    <p:extLst>
      <p:ext uri="{BB962C8B-B14F-4D97-AF65-F5344CB8AC3E}">
        <p14:creationId xmlns:p14="http://schemas.microsoft.com/office/powerpoint/2010/main" val="34547001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6147" name="Rectangle 3"/>
          <p:cNvSpPr>
            <a:spLocks noGrp="1" noChangeArrowheads="1"/>
          </p:cNvSpPr>
          <p:nvPr>
            <p:ph type="dt" idx="1"/>
          </p:nvPr>
        </p:nvSpPr>
        <p:spPr bwMode="auto">
          <a:xfrm>
            <a:off x="3971925"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6151"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78F98B26-53A6-4B5F-ABB9-D71CBF7141F1}" type="slidenum">
              <a:rPr lang="en-US"/>
              <a:pPr>
                <a:defRPr/>
              </a:pPr>
              <a:t>‹#›</a:t>
            </a:fld>
            <a:endParaRPr lang="en-US"/>
          </a:p>
        </p:txBody>
      </p:sp>
    </p:spTree>
    <p:extLst>
      <p:ext uri="{BB962C8B-B14F-4D97-AF65-F5344CB8AC3E}">
        <p14:creationId xmlns:p14="http://schemas.microsoft.com/office/powerpoint/2010/main" val="256833886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ヒラギノ角ゴ Pro W3" pitchFamily="28"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pitchFamily="28"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pitchFamily="28"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pitchFamily="28"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threats become more sophisticated, countermeasures must become more sophisticated as well.</a:t>
            </a:r>
          </a:p>
          <a:p>
            <a:endParaRPr lang="en-US" dirty="0"/>
          </a:p>
          <a:p>
            <a:r>
              <a:rPr lang="en-US" dirty="0"/>
              <a:t>One approach is to train humans to counteract them, and another is to build better automated systems.</a:t>
            </a:r>
          </a:p>
          <a:p>
            <a:endParaRPr lang="en-US" dirty="0"/>
          </a:p>
          <a:p>
            <a:r>
              <a:rPr lang="en-US" dirty="0"/>
              <a:t>At </a:t>
            </a:r>
            <a:r>
              <a:rPr lang="en-US" dirty="0" err="1"/>
              <a:t>SoarTech</a:t>
            </a:r>
            <a:r>
              <a:rPr lang="en-US" dirty="0"/>
              <a:t>, we are using Soar to create cyber cognitive (or, </a:t>
            </a:r>
            <a:r>
              <a:rPr lang="en-US" dirty="0" err="1"/>
              <a:t>cycog</a:t>
            </a:r>
            <a:r>
              <a:rPr lang="en-US" dirty="0"/>
              <a:t> agents) that can aid in training humans by giving them a realistic adversary, but can also be used for</a:t>
            </a:r>
          </a:p>
          <a:p>
            <a:r>
              <a:rPr lang="en-US" dirty="0"/>
              <a:t>real cyber operations</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So, how do we model cyberspace operations in a way that allows our Soar agent to both behave as a real threat for training purposes? We need to model operations in a way that facilitates both generating behaviors for humans to observe and reasoning about the current context of an ongoing operation by observing actions in the environment.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We’ve chosen to adopt a commonly used model of threat behavior patterns of tactics, techniques, and procedures</a:t>
            </a:r>
          </a:p>
          <a:p>
            <a:endParaRPr lang="en-US" dirty="0"/>
          </a:p>
        </p:txBody>
      </p:sp>
      <p:sp>
        <p:nvSpPr>
          <p:cNvPr id="4" name="Slide Number Placeholder 3"/>
          <p:cNvSpPr>
            <a:spLocks noGrp="1"/>
          </p:cNvSpPr>
          <p:nvPr>
            <p:ph type="sldNum" sz="quarter" idx="10"/>
          </p:nvPr>
        </p:nvSpPr>
        <p:spPr/>
        <p:txBody>
          <a:bodyPr/>
          <a:lstStyle/>
          <a:p>
            <a:pPr>
              <a:defRPr/>
            </a:pPr>
            <a:fld id="{78F98B26-53A6-4B5F-ABB9-D71CBF7141F1}" type="slidenum">
              <a:rPr lang="en-US" smtClean="0"/>
              <a:pPr>
                <a:defRPr/>
              </a:pPr>
              <a:t>2</a:t>
            </a:fld>
            <a:endParaRPr lang="en-US"/>
          </a:p>
        </p:txBody>
      </p:sp>
    </p:spTree>
    <p:extLst>
      <p:ext uri="{BB962C8B-B14F-4D97-AF65-F5344CB8AC3E}">
        <p14:creationId xmlns:p14="http://schemas.microsoft.com/office/powerpoint/2010/main" val="298800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Techniques line up with Soar Goals.</a:t>
            </a:r>
          </a:p>
          <a:p>
            <a:endParaRPr lang="en-US" dirty="0"/>
          </a:p>
          <a:p>
            <a:r>
              <a:rPr lang="en-US" dirty="0"/>
              <a:t>An abstraction layer allows the soar agent to perform procedures of that technique, and tools implemented in java (or any other language that can actually perform the action) perform actions that ultimately generate forensic artifacts.</a:t>
            </a:r>
          </a:p>
        </p:txBody>
      </p:sp>
      <p:sp>
        <p:nvSpPr>
          <p:cNvPr id="4" name="Slide Number Placeholder 3"/>
          <p:cNvSpPr>
            <a:spLocks noGrp="1"/>
          </p:cNvSpPr>
          <p:nvPr>
            <p:ph type="sldNum" sz="quarter" idx="10"/>
          </p:nvPr>
        </p:nvSpPr>
        <p:spPr/>
        <p:txBody>
          <a:bodyPr/>
          <a:lstStyle/>
          <a:p>
            <a:pPr>
              <a:defRPr/>
            </a:pPr>
            <a:fld id="{78F98B26-53A6-4B5F-ABB9-D71CBF7141F1}" type="slidenum">
              <a:rPr lang="en-US" smtClean="0"/>
              <a:pPr>
                <a:defRPr/>
              </a:pPr>
              <a:t>11</a:t>
            </a:fld>
            <a:endParaRPr lang="en-US"/>
          </a:p>
        </p:txBody>
      </p:sp>
    </p:spTree>
    <p:extLst>
      <p:ext uri="{BB962C8B-B14F-4D97-AF65-F5344CB8AC3E}">
        <p14:creationId xmlns:p14="http://schemas.microsoft.com/office/powerpoint/2010/main" val="3272320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Reverse, detecting procedures and predicting future tactics based on observable artifacts</a:t>
            </a:r>
          </a:p>
        </p:txBody>
      </p:sp>
      <p:sp>
        <p:nvSpPr>
          <p:cNvPr id="4" name="Slide Number Placeholder 3"/>
          <p:cNvSpPr>
            <a:spLocks noGrp="1"/>
          </p:cNvSpPr>
          <p:nvPr>
            <p:ph type="sldNum" sz="quarter" idx="10"/>
          </p:nvPr>
        </p:nvSpPr>
        <p:spPr/>
        <p:txBody>
          <a:bodyPr/>
          <a:lstStyle/>
          <a:p>
            <a:pPr>
              <a:defRPr/>
            </a:pPr>
            <a:fld id="{78F98B26-53A6-4B5F-ABB9-D71CBF7141F1}" type="slidenum">
              <a:rPr lang="en-US" smtClean="0"/>
              <a:pPr>
                <a:defRPr/>
              </a:pPr>
              <a:t>12</a:t>
            </a:fld>
            <a:endParaRPr lang="en-US"/>
          </a:p>
        </p:txBody>
      </p:sp>
    </p:spTree>
    <p:extLst>
      <p:ext uri="{BB962C8B-B14F-4D97-AF65-F5344CB8AC3E}">
        <p14:creationId xmlns:p14="http://schemas.microsoft.com/office/powerpoint/2010/main" val="3034091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Training – By following a given ATP model, we can develop agents that act in ways consistent with actual human activities to a high level of fidelity. This can be beneficial to train human and (eventually) </a:t>
            </a:r>
            <a:r>
              <a:rPr lang="en-US" dirty="0" err="1"/>
              <a:t>cycog</a:t>
            </a:r>
            <a:r>
              <a:rPr lang="en-US" dirty="0"/>
              <a:t> agents.</a:t>
            </a:r>
          </a:p>
          <a:p>
            <a:endParaRPr lang="en-US" dirty="0"/>
          </a:p>
          <a:p>
            <a:r>
              <a:rPr lang="en-US" dirty="0"/>
              <a:t>A given Soar agent would have all the knowledge of possible actions to take (goals), and would choose among them based on a </a:t>
            </a:r>
            <a:r>
              <a:rPr lang="en-US" dirty="0" err="1"/>
              <a:t>ttp</a:t>
            </a:r>
            <a:r>
              <a:rPr lang="en-US" dirty="0"/>
              <a:t> model that we give it. A given operation would look like a set of preference weights for goals (or, techniques)</a:t>
            </a:r>
          </a:p>
          <a:p>
            <a:endParaRPr lang="en-US" dirty="0"/>
          </a:p>
          <a:p>
            <a:r>
              <a:rPr lang="en-US" dirty="0"/>
              <a:t>It would then be let loose in a cyber range</a:t>
            </a:r>
          </a:p>
          <a:p>
            <a:endParaRPr lang="en-US" dirty="0"/>
          </a:p>
          <a:p>
            <a:r>
              <a:rPr lang="en-US" dirty="0"/>
              <a:t>A human (or other </a:t>
            </a:r>
            <a:r>
              <a:rPr lang="en-US" dirty="0" err="1"/>
              <a:t>cycog</a:t>
            </a:r>
            <a:r>
              <a:rPr lang="en-US" dirty="0"/>
              <a:t>) agent would then try to counteract the attacker agent within the cyber range</a:t>
            </a:r>
          </a:p>
        </p:txBody>
      </p:sp>
      <p:sp>
        <p:nvSpPr>
          <p:cNvPr id="4" name="Slide Number Placeholder 3"/>
          <p:cNvSpPr>
            <a:spLocks noGrp="1"/>
          </p:cNvSpPr>
          <p:nvPr>
            <p:ph type="sldNum" sz="quarter" idx="10"/>
          </p:nvPr>
        </p:nvSpPr>
        <p:spPr/>
        <p:txBody>
          <a:bodyPr/>
          <a:lstStyle/>
          <a:p>
            <a:pPr>
              <a:defRPr/>
            </a:pPr>
            <a:fld id="{78F98B26-53A6-4B5F-ABB9-D71CBF7141F1}" type="slidenum">
              <a:rPr lang="en-US" smtClean="0"/>
              <a:pPr>
                <a:defRPr/>
              </a:pPr>
              <a:t>13</a:t>
            </a:fld>
            <a:endParaRPr lang="en-US"/>
          </a:p>
        </p:txBody>
      </p:sp>
    </p:spTree>
    <p:extLst>
      <p:ext uri="{BB962C8B-B14F-4D97-AF65-F5344CB8AC3E}">
        <p14:creationId xmlns:p14="http://schemas.microsoft.com/office/powerpoint/2010/main" val="3541160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would first train an agent to detect procedures from observable actions, and load it with possible TTPs. An anomaly detection problem.</a:t>
            </a:r>
          </a:p>
          <a:p>
            <a:endParaRPr lang="en-US" dirty="0"/>
          </a:p>
          <a:p>
            <a:r>
              <a:rPr lang="en-US" dirty="0"/>
              <a:t>This agent would then be deployed in a real system, and would monitor a network, looking for actions that may be procedures from threats.</a:t>
            </a:r>
          </a:p>
          <a:p>
            <a:endParaRPr lang="en-US" dirty="0"/>
          </a:p>
          <a:p>
            <a:r>
              <a:rPr lang="en-US" dirty="0"/>
              <a:t>As it detects procedures, it would build a graph of techniques. It would match this graph against previously loaded known attack patterns, and would be able to predict future actions based on what it has observed.</a:t>
            </a:r>
          </a:p>
          <a:p>
            <a:endParaRPr lang="en-US" dirty="0"/>
          </a:p>
          <a:p>
            <a:r>
              <a:rPr lang="en-US" dirty="0"/>
              <a:t>It would then display probabilities for predicted attack patterns to a </a:t>
            </a:r>
            <a:r>
              <a:rPr lang="en-US"/>
              <a:t>human analyst.</a:t>
            </a:r>
            <a:endParaRPr lang="en-US" dirty="0"/>
          </a:p>
        </p:txBody>
      </p:sp>
      <p:sp>
        <p:nvSpPr>
          <p:cNvPr id="4" name="Slide Number Placeholder 3"/>
          <p:cNvSpPr>
            <a:spLocks noGrp="1"/>
          </p:cNvSpPr>
          <p:nvPr>
            <p:ph type="sldNum" sz="quarter" idx="10"/>
          </p:nvPr>
        </p:nvSpPr>
        <p:spPr/>
        <p:txBody>
          <a:bodyPr/>
          <a:lstStyle/>
          <a:p>
            <a:pPr>
              <a:defRPr/>
            </a:pPr>
            <a:fld id="{78F98B26-53A6-4B5F-ABB9-D71CBF7141F1}" type="slidenum">
              <a:rPr lang="en-US" smtClean="0"/>
              <a:pPr>
                <a:defRPr/>
              </a:pPr>
              <a:t>14</a:t>
            </a:fld>
            <a:endParaRPr lang="en-US"/>
          </a:p>
        </p:txBody>
      </p:sp>
    </p:spTree>
    <p:extLst>
      <p:ext uri="{BB962C8B-B14F-4D97-AF65-F5344CB8AC3E}">
        <p14:creationId xmlns:p14="http://schemas.microsoft.com/office/powerpoint/2010/main" val="3765037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allow us to do?</a:t>
            </a:r>
          </a:p>
          <a:p>
            <a:endParaRPr lang="en-US" dirty="0"/>
          </a:p>
          <a:p>
            <a:r>
              <a:rPr lang="en-US" dirty="0"/>
              <a:t>Can reason at different levels</a:t>
            </a:r>
          </a:p>
          <a:p>
            <a:endParaRPr lang="en-US" dirty="0"/>
          </a:p>
          <a:p>
            <a:r>
              <a:rPr lang="en-US" dirty="0"/>
              <a:t>Flexible to changes in overall plan. Topological sorting of operation graph allows for the modeling of multiple different paths to completion</a:t>
            </a:r>
          </a:p>
          <a:p>
            <a:endParaRPr lang="en-US" dirty="0"/>
          </a:p>
          <a:p>
            <a:r>
              <a:rPr lang="en-US" dirty="0"/>
              <a:t>Possible to detect techniques if actions are missing</a:t>
            </a:r>
          </a:p>
          <a:p>
            <a:endParaRPr lang="en-US" dirty="0"/>
          </a:p>
          <a:p>
            <a:r>
              <a:rPr lang="en-US" dirty="0"/>
              <a:t>Once models for various actors are defined, can swap them in and out of a cognitive agent’s memory</a:t>
            </a:r>
          </a:p>
          <a:p>
            <a:endParaRPr lang="en-US" dirty="0"/>
          </a:p>
          <a:p>
            <a:r>
              <a:rPr lang="en-US" dirty="0"/>
              <a:t>Hierarchical – detect actions with ML while using different techniques to reason about overall goal. </a:t>
            </a:r>
          </a:p>
          <a:p>
            <a:endParaRPr lang="en-US" dirty="0"/>
          </a:p>
          <a:p>
            <a:r>
              <a:rPr lang="en-US" dirty="0"/>
              <a:t>A human can understand what is happening at a higher level when working with the cognitive agent.</a:t>
            </a:r>
          </a:p>
        </p:txBody>
      </p:sp>
      <p:sp>
        <p:nvSpPr>
          <p:cNvPr id="4" name="Slide Number Placeholder 3"/>
          <p:cNvSpPr>
            <a:spLocks noGrp="1"/>
          </p:cNvSpPr>
          <p:nvPr>
            <p:ph type="sldNum" sz="quarter" idx="10"/>
          </p:nvPr>
        </p:nvSpPr>
        <p:spPr/>
        <p:txBody>
          <a:bodyPr/>
          <a:lstStyle/>
          <a:p>
            <a:pPr>
              <a:defRPr/>
            </a:pPr>
            <a:fld id="{78F98B26-53A6-4B5F-ABB9-D71CBF7141F1}" type="slidenum">
              <a:rPr lang="en-US" smtClean="0"/>
              <a:pPr>
                <a:defRPr/>
              </a:pPr>
              <a:t>15</a:t>
            </a:fld>
            <a:endParaRPr lang="en-US"/>
          </a:p>
        </p:txBody>
      </p:sp>
    </p:spTree>
    <p:extLst>
      <p:ext uri="{BB962C8B-B14F-4D97-AF65-F5344CB8AC3E}">
        <p14:creationId xmlns:p14="http://schemas.microsoft.com/office/powerpoint/2010/main" val="3101980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what this looks like from a high level.</a:t>
            </a:r>
          </a:p>
          <a:p>
            <a:endParaRPr lang="en-US" dirty="0"/>
          </a:p>
          <a:p>
            <a:r>
              <a:rPr lang="en-US" dirty="0"/>
              <a:t>A cyberspace operation is composed of tactics, which is an ordered arrangement of resources (such as a computer, or list of email addresses) and tactics.</a:t>
            </a:r>
          </a:p>
          <a:p>
            <a:endParaRPr lang="en-US" dirty="0"/>
          </a:p>
          <a:p>
            <a:r>
              <a:rPr lang="en-US" dirty="0"/>
              <a:t>Techniques are higher level tasks that are performed in order to accomplish an operation, such as “send email” or “create a fake malicious website”.</a:t>
            </a:r>
          </a:p>
          <a:p>
            <a:endParaRPr lang="en-US" dirty="0"/>
          </a:p>
          <a:p>
            <a:r>
              <a:rPr lang="en-US" dirty="0"/>
              <a:t>Procedures are the standard, detailed steps that prescribe how to perform specific tasks. Examples would be “write email” and “send email”.</a:t>
            </a:r>
          </a:p>
          <a:p>
            <a:endParaRPr lang="en-US" dirty="0"/>
          </a:p>
          <a:p>
            <a:r>
              <a:rPr lang="en-US" dirty="0"/>
              <a:t>Forensic artifacts are the evidence left behind by certain techniques. These would be what we are looking to generate in a training scenario, or to observe and build tactics, techniques, and procedures from in a defensive agent.</a:t>
            </a:r>
          </a:p>
          <a:p>
            <a:endParaRPr lang="en-US" dirty="0"/>
          </a:p>
          <a:p>
            <a:r>
              <a:rPr lang="en-US" dirty="0"/>
              <a:t>The problem is that the current definitions are imprecise and the current model is not defined well enough for use by autonomous systems. It is not currently implemented in a manner that can be easily ingested into Soar.</a:t>
            </a:r>
          </a:p>
          <a:p>
            <a:endParaRPr lang="en-US" dirty="0"/>
          </a:p>
          <a:p>
            <a:r>
              <a:rPr lang="en-US" dirty="0"/>
              <a:t>We need Soar agents that can reason about their current context, which requires the capability to ingest information from the environment and match it to expected behaviors, while also being able to take a given model of an operation and reproduce the observable artifacts associated with it. By modeling cyberspace operations as TTPs, we can accomplish this goal.</a:t>
            </a:r>
          </a:p>
          <a:p>
            <a:endParaRPr lang="en-US" dirty="0"/>
          </a:p>
        </p:txBody>
      </p:sp>
      <p:sp>
        <p:nvSpPr>
          <p:cNvPr id="4" name="Slide Number Placeholder 3"/>
          <p:cNvSpPr>
            <a:spLocks noGrp="1"/>
          </p:cNvSpPr>
          <p:nvPr>
            <p:ph type="sldNum" sz="quarter" idx="10"/>
          </p:nvPr>
        </p:nvSpPr>
        <p:spPr/>
        <p:txBody>
          <a:bodyPr/>
          <a:lstStyle/>
          <a:p>
            <a:pPr>
              <a:defRPr/>
            </a:pPr>
            <a:fld id="{78F98B26-53A6-4B5F-ABB9-D71CBF7141F1}" type="slidenum">
              <a:rPr lang="en-US" smtClean="0"/>
              <a:pPr>
                <a:defRPr/>
              </a:pPr>
              <a:t>3</a:t>
            </a:fld>
            <a:endParaRPr lang="en-US"/>
          </a:p>
        </p:txBody>
      </p:sp>
    </p:spTree>
    <p:extLst>
      <p:ext uri="{BB962C8B-B14F-4D97-AF65-F5344CB8AC3E}">
        <p14:creationId xmlns:p14="http://schemas.microsoft.com/office/powerpoint/2010/main" val="50432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another visualization of a cyberspace operation, here is the cyber kill chain. Certain techniques would fall under each of these steps. For example, sending a phishing email would be an example of the delivery.</a:t>
            </a:r>
          </a:p>
        </p:txBody>
      </p:sp>
      <p:sp>
        <p:nvSpPr>
          <p:cNvPr id="4" name="Slide Number Placeholder 3"/>
          <p:cNvSpPr>
            <a:spLocks noGrp="1"/>
          </p:cNvSpPr>
          <p:nvPr>
            <p:ph type="sldNum" sz="quarter" idx="10"/>
          </p:nvPr>
        </p:nvSpPr>
        <p:spPr/>
        <p:txBody>
          <a:bodyPr/>
          <a:lstStyle/>
          <a:p>
            <a:pPr>
              <a:defRPr/>
            </a:pPr>
            <a:fld id="{78F98B26-53A6-4B5F-ABB9-D71CBF7141F1}" type="slidenum">
              <a:rPr lang="en-US" smtClean="0"/>
              <a:pPr>
                <a:defRPr/>
              </a:pPr>
              <a:t>4</a:t>
            </a:fld>
            <a:endParaRPr lang="en-US"/>
          </a:p>
        </p:txBody>
      </p:sp>
    </p:spTree>
    <p:extLst>
      <p:ext uri="{BB962C8B-B14F-4D97-AF65-F5344CB8AC3E}">
        <p14:creationId xmlns:p14="http://schemas.microsoft.com/office/powerpoint/2010/main" val="3519135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level map of an operation with specific techniques</a:t>
            </a:r>
          </a:p>
          <a:p>
            <a:endParaRPr lang="en-US" dirty="0"/>
          </a:p>
        </p:txBody>
      </p:sp>
      <p:sp>
        <p:nvSpPr>
          <p:cNvPr id="4" name="Slide Number Placeholder 3"/>
          <p:cNvSpPr>
            <a:spLocks noGrp="1"/>
          </p:cNvSpPr>
          <p:nvPr>
            <p:ph type="sldNum" sz="quarter" idx="10"/>
          </p:nvPr>
        </p:nvSpPr>
        <p:spPr/>
        <p:txBody>
          <a:bodyPr/>
          <a:lstStyle/>
          <a:p>
            <a:pPr>
              <a:defRPr/>
            </a:pPr>
            <a:fld id="{78F98B26-53A6-4B5F-ABB9-D71CBF7141F1}" type="slidenum">
              <a:rPr lang="en-US" smtClean="0"/>
              <a:pPr>
                <a:defRPr/>
              </a:pPr>
              <a:t>5</a:t>
            </a:fld>
            <a:endParaRPr lang="en-US"/>
          </a:p>
        </p:txBody>
      </p:sp>
    </p:spTree>
    <p:extLst>
      <p:ext uri="{BB962C8B-B14F-4D97-AF65-F5344CB8AC3E}">
        <p14:creationId xmlns:p14="http://schemas.microsoft.com/office/powerpoint/2010/main" val="2072126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Operation to steal secret formula (objective) and tactics to get there</a:t>
            </a:r>
          </a:p>
        </p:txBody>
      </p:sp>
      <p:sp>
        <p:nvSpPr>
          <p:cNvPr id="4" name="Slide Number Placeholder 3"/>
          <p:cNvSpPr>
            <a:spLocks noGrp="1"/>
          </p:cNvSpPr>
          <p:nvPr>
            <p:ph type="sldNum" sz="quarter" idx="10"/>
          </p:nvPr>
        </p:nvSpPr>
        <p:spPr/>
        <p:txBody>
          <a:bodyPr/>
          <a:lstStyle/>
          <a:p>
            <a:pPr>
              <a:defRPr/>
            </a:pPr>
            <a:fld id="{78F98B26-53A6-4B5F-ABB9-D71CBF7141F1}" type="slidenum">
              <a:rPr lang="en-US" smtClean="0"/>
              <a:pPr>
                <a:defRPr/>
              </a:pPr>
              <a:t>6</a:t>
            </a:fld>
            <a:endParaRPr lang="en-US"/>
          </a:p>
        </p:txBody>
      </p:sp>
    </p:spTree>
    <p:extLst>
      <p:ext uri="{BB962C8B-B14F-4D97-AF65-F5344CB8AC3E}">
        <p14:creationId xmlns:p14="http://schemas.microsoft.com/office/powerpoint/2010/main" val="3952558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 tactic to send a </a:t>
            </a:r>
            <a:r>
              <a:rPr lang="en-US" dirty="0" err="1"/>
              <a:t>phising</a:t>
            </a:r>
            <a:r>
              <a:rPr lang="en-US" dirty="0"/>
              <a:t> email composed of techniques and resources</a:t>
            </a:r>
          </a:p>
        </p:txBody>
      </p:sp>
      <p:sp>
        <p:nvSpPr>
          <p:cNvPr id="4" name="Slide Number Placeholder 3"/>
          <p:cNvSpPr>
            <a:spLocks noGrp="1"/>
          </p:cNvSpPr>
          <p:nvPr>
            <p:ph type="sldNum" sz="quarter" idx="10"/>
          </p:nvPr>
        </p:nvSpPr>
        <p:spPr/>
        <p:txBody>
          <a:bodyPr/>
          <a:lstStyle/>
          <a:p>
            <a:pPr>
              <a:defRPr/>
            </a:pPr>
            <a:fld id="{78F98B26-53A6-4B5F-ABB9-D71CBF7141F1}" type="slidenum">
              <a:rPr lang="en-US" smtClean="0"/>
              <a:pPr>
                <a:defRPr/>
              </a:pPr>
              <a:t>7</a:t>
            </a:fld>
            <a:endParaRPr lang="en-US"/>
          </a:p>
        </p:txBody>
      </p:sp>
    </p:spTree>
    <p:extLst>
      <p:ext uri="{BB962C8B-B14F-4D97-AF65-F5344CB8AC3E}">
        <p14:creationId xmlns:p14="http://schemas.microsoft.com/office/powerpoint/2010/main" val="842340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 example of the procedures in a send email technique</a:t>
            </a:r>
          </a:p>
        </p:txBody>
      </p:sp>
      <p:sp>
        <p:nvSpPr>
          <p:cNvPr id="4" name="Slide Number Placeholder 3"/>
          <p:cNvSpPr>
            <a:spLocks noGrp="1"/>
          </p:cNvSpPr>
          <p:nvPr>
            <p:ph type="sldNum" sz="quarter" idx="10"/>
          </p:nvPr>
        </p:nvSpPr>
        <p:spPr/>
        <p:txBody>
          <a:bodyPr/>
          <a:lstStyle/>
          <a:p>
            <a:pPr>
              <a:defRPr/>
            </a:pPr>
            <a:fld id="{78F98B26-53A6-4B5F-ABB9-D71CBF7141F1}" type="slidenum">
              <a:rPr lang="en-US" smtClean="0"/>
              <a:pPr>
                <a:defRPr/>
              </a:pPr>
              <a:t>8</a:t>
            </a:fld>
            <a:endParaRPr lang="en-US"/>
          </a:p>
        </p:txBody>
      </p:sp>
    </p:spTree>
    <p:extLst>
      <p:ext uri="{BB962C8B-B14F-4D97-AF65-F5344CB8AC3E}">
        <p14:creationId xmlns:p14="http://schemas.microsoft.com/office/powerpoint/2010/main" val="421891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Standard, detailed step in specific task</a:t>
            </a:r>
          </a:p>
          <a:p>
            <a:endParaRPr lang="en-US" dirty="0"/>
          </a:p>
          <a:p>
            <a:r>
              <a:rPr lang="en-US" dirty="0"/>
              <a:t>Fixed, ordered, complete sequences of primitive actions</a:t>
            </a:r>
          </a:p>
          <a:p>
            <a:endParaRPr lang="en-US" dirty="0"/>
          </a:p>
          <a:p>
            <a:r>
              <a:rPr lang="en-US" dirty="0"/>
              <a:t>Procedures have a unique ID, stuff in table. Can be chained together. Represented as nodes in a DAG</a:t>
            </a:r>
          </a:p>
        </p:txBody>
      </p:sp>
      <p:sp>
        <p:nvSpPr>
          <p:cNvPr id="4" name="Slide Number Placeholder 3"/>
          <p:cNvSpPr>
            <a:spLocks noGrp="1"/>
          </p:cNvSpPr>
          <p:nvPr>
            <p:ph type="sldNum" sz="quarter" idx="10"/>
          </p:nvPr>
        </p:nvSpPr>
        <p:spPr/>
        <p:txBody>
          <a:bodyPr/>
          <a:lstStyle/>
          <a:p>
            <a:pPr>
              <a:defRPr/>
            </a:pPr>
            <a:fld id="{78F98B26-53A6-4B5F-ABB9-D71CBF7141F1}" type="slidenum">
              <a:rPr lang="en-US" smtClean="0"/>
              <a:pPr>
                <a:defRPr/>
              </a:pPr>
              <a:t>9</a:t>
            </a:fld>
            <a:endParaRPr lang="en-US"/>
          </a:p>
        </p:txBody>
      </p:sp>
    </p:spTree>
    <p:extLst>
      <p:ext uri="{BB962C8B-B14F-4D97-AF65-F5344CB8AC3E}">
        <p14:creationId xmlns:p14="http://schemas.microsoft.com/office/powerpoint/2010/main" val="124459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Atomic unit, observable through forensic artifacts such as packets in </a:t>
            </a:r>
            <a:r>
              <a:rPr lang="en-US" dirty="0" err="1"/>
              <a:t>pcap</a:t>
            </a:r>
            <a:r>
              <a:rPr lang="en-US" dirty="0"/>
              <a:t> file</a:t>
            </a:r>
          </a:p>
          <a:p>
            <a:r>
              <a:rPr lang="en-US" dirty="0"/>
              <a:t>May differ based on system</a:t>
            </a:r>
          </a:p>
          <a:p>
            <a:endParaRPr lang="en-US" dirty="0"/>
          </a:p>
          <a:p>
            <a:r>
              <a:rPr lang="en-US" dirty="0"/>
              <a:t>CLI would have different actions than a GUI, for example.</a:t>
            </a:r>
          </a:p>
          <a:p>
            <a:endParaRPr lang="en-US" dirty="0"/>
          </a:p>
          <a:p>
            <a:r>
              <a:rPr lang="en-US" dirty="0"/>
              <a:t>More examples – instruction set for particular architecture, commands associated with network protocol (get/post)</a:t>
            </a:r>
          </a:p>
          <a:p>
            <a:endParaRPr lang="en-US" dirty="0"/>
          </a:p>
          <a:p>
            <a:r>
              <a:rPr lang="en-US" dirty="0"/>
              <a:t>Could be procedure in one system and action in another</a:t>
            </a:r>
          </a:p>
        </p:txBody>
      </p:sp>
      <p:sp>
        <p:nvSpPr>
          <p:cNvPr id="4" name="Slide Number Placeholder 3"/>
          <p:cNvSpPr>
            <a:spLocks noGrp="1"/>
          </p:cNvSpPr>
          <p:nvPr>
            <p:ph type="sldNum" sz="quarter" idx="10"/>
          </p:nvPr>
        </p:nvSpPr>
        <p:spPr/>
        <p:txBody>
          <a:bodyPr/>
          <a:lstStyle/>
          <a:p>
            <a:pPr>
              <a:defRPr/>
            </a:pPr>
            <a:fld id="{78F98B26-53A6-4B5F-ABB9-D71CBF7141F1}" type="slidenum">
              <a:rPr lang="en-US" smtClean="0"/>
              <a:pPr>
                <a:defRPr/>
              </a:pPr>
              <a:t>10</a:t>
            </a:fld>
            <a:endParaRPr lang="en-US"/>
          </a:p>
        </p:txBody>
      </p:sp>
    </p:spTree>
    <p:extLst>
      <p:ext uri="{BB962C8B-B14F-4D97-AF65-F5344CB8AC3E}">
        <p14:creationId xmlns:p14="http://schemas.microsoft.com/office/powerpoint/2010/main" val="27718266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11"/>
          <p:cNvSpPr>
            <a:spLocks noChangeArrowheads="1"/>
          </p:cNvSpPr>
          <p:nvPr userDrawn="1"/>
        </p:nvSpPr>
        <p:spPr bwMode="auto">
          <a:xfrm>
            <a:off x="0" y="0"/>
            <a:ext cx="6248400" cy="6884988"/>
          </a:xfrm>
          <a:prstGeom prst="rect">
            <a:avLst/>
          </a:prstGeom>
          <a:solidFill>
            <a:srgbClr val="007891"/>
          </a:solidFill>
          <a:ln w="9525">
            <a:noFill/>
            <a:miter lim="800000"/>
            <a:headEnd/>
            <a:tailEnd/>
          </a:ln>
        </p:spPr>
        <p:txBody>
          <a:bodyPr wrap="none" anchor="ctr"/>
          <a:lstStyle/>
          <a:p>
            <a:pPr algn="r" defTabSz="457200" eaLnBrk="1" fontAlgn="auto" hangingPunct="1">
              <a:spcBef>
                <a:spcPts val="0"/>
              </a:spcBef>
              <a:spcAft>
                <a:spcPts val="0"/>
              </a:spcAft>
              <a:defRPr/>
            </a:pPr>
            <a:endParaRPr lang="en-US" sz="1800" baseline="0" dirty="0">
              <a:solidFill>
                <a:prstClr val="black"/>
              </a:solidFill>
              <a:latin typeface="Calibri"/>
              <a:ea typeface=""/>
            </a:endParaRPr>
          </a:p>
        </p:txBody>
      </p:sp>
      <p:sp>
        <p:nvSpPr>
          <p:cNvPr id="7" name="Title 1"/>
          <p:cNvSpPr>
            <a:spLocks noGrp="1"/>
          </p:cNvSpPr>
          <p:nvPr>
            <p:ph type="ctrTitle"/>
          </p:nvPr>
        </p:nvSpPr>
        <p:spPr>
          <a:xfrm>
            <a:off x="457200" y="2515078"/>
            <a:ext cx="5562600" cy="1470025"/>
          </a:xfrm>
        </p:spPr>
        <p:txBody>
          <a:bodyPr>
            <a:normAutofit/>
          </a:bodyPr>
          <a:lstStyle>
            <a:lvl1pPr algn="r">
              <a:defRPr sz="4000">
                <a:solidFill>
                  <a:srgbClr val="FFFFFF"/>
                </a:solidFill>
              </a:defRPr>
            </a:lvl1pPr>
          </a:lstStyle>
          <a:p>
            <a:r>
              <a:rPr lang="en-US" dirty="0"/>
              <a:t>Click to edit Master title style</a:t>
            </a:r>
          </a:p>
        </p:txBody>
      </p:sp>
      <p:sp>
        <p:nvSpPr>
          <p:cNvPr id="8" name="Subtitle 2"/>
          <p:cNvSpPr>
            <a:spLocks noGrp="1"/>
          </p:cNvSpPr>
          <p:nvPr>
            <p:ph type="subTitle" idx="1"/>
          </p:nvPr>
        </p:nvSpPr>
        <p:spPr>
          <a:xfrm>
            <a:off x="457200" y="4127663"/>
            <a:ext cx="5562600" cy="930853"/>
          </a:xfrm>
        </p:spPr>
        <p:txBody>
          <a:bodyPr>
            <a:normAutofit/>
          </a:bodyPr>
          <a:lstStyle>
            <a:lvl1pPr marL="0" indent="0" algn="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Date Placeholder 3"/>
          <p:cNvSpPr>
            <a:spLocks noGrp="1"/>
          </p:cNvSpPr>
          <p:nvPr>
            <p:ph type="dt" sz="half" idx="10"/>
          </p:nvPr>
        </p:nvSpPr>
        <p:spPr>
          <a:xfrm>
            <a:off x="3886200" y="5173889"/>
            <a:ext cx="2133600" cy="365125"/>
          </a:xfrm>
          <a:prstGeom prst="rect">
            <a:avLst/>
          </a:prstGeom>
        </p:spPr>
        <p:txBody>
          <a:bodyPr/>
          <a:lstStyle>
            <a:lvl1pPr algn="r">
              <a:defRPr>
                <a:solidFill>
                  <a:srgbClr val="FFFFFF"/>
                </a:solidFill>
              </a:defRPr>
            </a:lvl1pPr>
          </a:lstStyle>
          <a:p>
            <a:pPr defTabSz="457200" eaLnBrk="1" fontAlgn="auto" hangingPunct="1">
              <a:spcBef>
                <a:spcPts val="0"/>
              </a:spcBef>
              <a:spcAft>
                <a:spcPts val="0"/>
              </a:spcAft>
            </a:pPr>
            <a:endParaRPr lang="en-US" sz="1800" baseline="0" dirty="0">
              <a:latin typeface="Calibri"/>
              <a:ea typeface=""/>
            </a:endParaRPr>
          </a:p>
        </p:txBody>
      </p:sp>
      <p:pic>
        <p:nvPicPr>
          <p:cNvPr id="10" name="Picture 12" descr="soartech_logo_stacked"/>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572250" y="2604772"/>
            <a:ext cx="1885950" cy="1290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3" descr="pattern"/>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8791575" y="0"/>
            <a:ext cx="352425" cy="6859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49540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6182" y="0"/>
            <a:ext cx="8103834" cy="838200"/>
          </a:xfrm>
        </p:spPr>
        <p:txBody>
          <a:bodyPr/>
          <a:lstStyle/>
          <a:p>
            <a:r>
              <a:rPr lang="en-US"/>
              <a:t>Click to edit Master title style</a:t>
            </a:r>
          </a:p>
        </p:txBody>
      </p:sp>
      <p:sp>
        <p:nvSpPr>
          <p:cNvPr id="3" name="Content Placeholder 2"/>
          <p:cNvSpPr>
            <a:spLocks noGrp="1"/>
          </p:cNvSpPr>
          <p:nvPr>
            <p:ph idx="1"/>
          </p:nvPr>
        </p:nvSpPr>
        <p:spPr>
          <a:xfrm>
            <a:off x="676182" y="1145220"/>
            <a:ext cx="8103834"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1"/>
          </p:nvPr>
        </p:nvSpPr>
        <p:spPr>
          <a:xfrm rot="16200000">
            <a:off x="0" y="6337300"/>
            <a:ext cx="533400" cy="457200"/>
          </a:xfrm>
          <a:prstGeom prst="rect">
            <a:avLst/>
          </a:prstGeom>
        </p:spPr>
        <p:txBody>
          <a:bodyPr/>
          <a:lstStyle>
            <a:lvl1pPr>
              <a:defRPr/>
            </a:lvl1pPr>
          </a:lstStyle>
          <a:p>
            <a:pPr>
              <a:defRPr/>
            </a:pPr>
            <a:fld id="{02033CD2-4F26-4E6A-B249-72E0C307F15C}" type="slidenum">
              <a:rPr lang="en-US"/>
              <a:pPr>
                <a:defRPr/>
              </a:pPr>
              <a:t>‹#›</a:t>
            </a:fld>
            <a:endParaRPr lang="en-US"/>
          </a:p>
        </p:txBody>
      </p:sp>
    </p:spTree>
    <p:extLst>
      <p:ext uri="{BB962C8B-B14F-4D97-AF65-F5344CB8AC3E}">
        <p14:creationId xmlns:p14="http://schemas.microsoft.com/office/powerpoint/2010/main" val="2076973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Slide Number Placeholder 4"/>
          <p:cNvSpPr>
            <a:spLocks noGrp="1"/>
          </p:cNvSpPr>
          <p:nvPr>
            <p:ph type="sldNum" sz="quarter" idx="11"/>
          </p:nvPr>
        </p:nvSpPr>
        <p:spPr>
          <a:xfrm rot="16200000">
            <a:off x="0" y="6337300"/>
            <a:ext cx="533400" cy="457200"/>
          </a:xfrm>
          <a:prstGeom prst="rect">
            <a:avLst/>
          </a:prstGeom>
        </p:spPr>
        <p:txBody>
          <a:bodyPr/>
          <a:lstStyle>
            <a:lvl1pPr>
              <a:defRPr/>
            </a:lvl1pPr>
          </a:lstStyle>
          <a:p>
            <a:pPr>
              <a:defRPr/>
            </a:pPr>
            <a:fld id="{BCBCAD24-F0B5-48F2-86CC-B033D9649E2A}" type="slidenum">
              <a:rPr lang="en-US"/>
              <a:pPr>
                <a:defRPr/>
              </a:pPr>
              <a:t>‹#›</a:t>
            </a:fld>
            <a:endParaRPr lang="en-US"/>
          </a:p>
        </p:txBody>
      </p:sp>
    </p:spTree>
    <p:extLst>
      <p:ext uri="{BB962C8B-B14F-4D97-AF65-F5344CB8AC3E}">
        <p14:creationId xmlns:p14="http://schemas.microsoft.com/office/powerpoint/2010/main" val="1601553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828800"/>
            <a:ext cx="36195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828800"/>
            <a:ext cx="36195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a:xfrm rot="16200000">
            <a:off x="0" y="6337300"/>
            <a:ext cx="533400" cy="457200"/>
          </a:xfrm>
          <a:prstGeom prst="rect">
            <a:avLst/>
          </a:prstGeom>
        </p:spPr>
        <p:txBody>
          <a:bodyPr/>
          <a:lstStyle>
            <a:lvl1pPr>
              <a:defRPr/>
            </a:lvl1pPr>
          </a:lstStyle>
          <a:p>
            <a:pPr>
              <a:defRPr/>
            </a:pPr>
            <a:fld id="{BBF0BB96-5A9D-4962-88B5-03E52BBF2855}" type="slidenum">
              <a:rPr lang="en-US"/>
              <a:pPr>
                <a:defRPr/>
              </a:pPr>
              <a:t>‹#›</a:t>
            </a:fld>
            <a:endParaRPr lang="en-US"/>
          </a:p>
        </p:txBody>
      </p:sp>
    </p:spTree>
    <p:extLst>
      <p:ext uri="{BB962C8B-B14F-4D97-AF65-F5344CB8AC3E}">
        <p14:creationId xmlns:p14="http://schemas.microsoft.com/office/powerpoint/2010/main" val="4293623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3635" y="61573"/>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48072" y="132204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4807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09264" y="132204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9264"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p:cNvSpPr>
            <a:spLocks noGrp="1"/>
          </p:cNvSpPr>
          <p:nvPr>
            <p:ph type="sldNum" sz="quarter" idx="11"/>
          </p:nvPr>
        </p:nvSpPr>
        <p:spPr>
          <a:xfrm rot="16200000">
            <a:off x="0" y="6337300"/>
            <a:ext cx="533400" cy="457200"/>
          </a:xfrm>
          <a:prstGeom prst="rect">
            <a:avLst/>
          </a:prstGeom>
        </p:spPr>
        <p:txBody>
          <a:bodyPr/>
          <a:lstStyle>
            <a:lvl1pPr>
              <a:defRPr/>
            </a:lvl1pPr>
          </a:lstStyle>
          <a:p>
            <a:pPr>
              <a:defRPr/>
            </a:pPr>
            <a:fld id="{500E2465-7115-4728-9A11-4550B8749815}" type="slidenum">
              <a:rPr lang="en-US"/>
              <a:pPr>
                <a:defRPr/>
              </a:pPr>
              <a:t>‹#›</a:t>
            </a:fld>
            <a:endParaRPr lang="en-US"/>
          </a:p>
        </p:txBody>
      </p:sp>
    </p:spTree>
    <p:extLst>
      <p:ext uri="{BB962C8B-B14F-4D97-AF65-F5344CB8AC3E}">
        <p14:creationId xmlns:p14="http://schemas.microsoft.com/office/powerpoint/2010/main" val="13374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49550" y="88776"/>
            <a:ext cx="7391400" cy="838200"/>
          </a:xfrm>
        </p:spPr>
        <p:txBody>
          <a:bodyPr/>
          <a:lstStyle/>
          <a:p>
            <a:r>
              <a:rPr lang="en-US" dirty="0"/>
              <a:t>Click to edit Master title style</a:t>
            </a:r>
          </a:p>
        </p:txBody>
      </p:sp>
      <p:sp>
        <p:nvSpPr>
          <p:cNvPr id="3" name="Footer Placeholder 2"/>
          <p:cNvSpPr>
            <a:spLocks noGrp="1"/>
          </p:cNvSpPr>
          <p:nvPr>
            <p:ph type="ftr" sz="quarter" idx="10"/>
          </p:nvPr>
        </p:nvSpPr>
        <p:spPr>
          <a:xfrm>
            <a:off x="1054100" y="6337300"/>
            <a:ext cx="7391400" cy="457200"/>
          </a:xfrm>
          <a:prstGeom prst="rect">
            <a:avLst/>
          </a:prstGeom>
        </p:spPr>
        <p:txBody>
          <a:bodyPr/>
          <a:lstStyle>
            <a:lvl1pPr>
              <a:defRPr/>
            </a:lvl1pPr>
          </a:lstStyle>
          <a:p>
            <a:pPr>
              <a:defRPr/>
            </a:pPr>
            <a:endParaRPr lang="en-US" sz="1400">
              <a:solidFill>
                <a:schemeClr val="tx1"/>
              </a:solidFill>
              <a:latin typeface="Arial" charset="0"/>
            </a:endParaRPr>
          </a:p>
        </p:txBody>
      </p:sp>
      <p:sp>
        <p:nvSpPr>
          <p:cNvPr id="4" name="Slide Number Placeholder 3"/>
          <p:cNvSpPr>
            <a:spLocks noGrp="1"/>
          </p:cNvSpPr>
          <p:nvPr>
            <p:ph type="sldNum" sz="quarter" idx="11"/>
          </p:nvPr>
        </p:nvSpPr>
        <p:spPr>
          <a:xfrm>
            <a:off x="0" y="6394452"/>
            <a:ext cx="533400" cy="457200"/>
          </a:xfrm>
          <a:prstGeom prst="rect">
            <a:avLst/>
          </a:prstGeom>
        </p:spPr>
        <p:txBody>
          <a:bodyPr/>
          <a:lstStyle>
            <a:lvl1pPr>
              <a:defRPr/>
            </a:lvl1pPr>
          </a:lstStyle>
          <a:p>
            <a:pPr>
              <a:defRPr/>
            </a:pPr>
            <a:fld id="{2E34BC81-8F6B-44E0-B2E0-3D972E3E471E}" type="slidenum">
              <a:rPr lang="en-US"/>
              <a:pPr>
                <a:defRPr/>
              </a:pPr>
              <a:t>‹#›</a:t>
            </a:fld>
            <a:endParaRPr lang="en-US" dirty="0"/>
          </a:p>
        </p:txBody>
      </p:sp>
    </p:spTree>
    <p:extLst>
      <p:ext uri="{BB962C8B-B14F-4D97-AF65-F5344CB8AC3E}">
        <p14:creationId xmlns:p14="http://schemas.microsoft.com/office/powerpoint/2010/main" val="1382257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1054100" y="6337300"/>
            <a:ext cx="7391400" cy="457200"/>
          </a:xfrm>
          <a:prstGeom prst="rect">
            <a:avLst/>
          </a:prstGeom>
        </p:spPr>
        <p:txBody>
          <a:bodyPr/>
          <a:lstStyle>
            <a:lvl1pPr>
              <a:defRPr/>
            </a:lvl1pPr>
          </a:lstStyle>
          <a:p>
            <a:pPr>
              <a:defRPr/>
            </a:pPr>
            <a:endParaRPr lang="en-US" sz="1400">
              <a:solidFill>
                <a:schemeClr val="tx1"/>
              </a:solidFill>
              <a:latin typeface="Arial" charset="0"/>
            </a:endParaRPr>
          </a:p>
        </p:txBody>
      </p:sp>
      <p:sp>
        <p:nvSpPr>
          <p:cNvPr id="3" name="Slide Number Placeholder 2"/>
          <p:cNvSpPr>
            <a:spLocks noGrp="1"/>
          </p:cNvSpPr>
          <p:nvPr>
            <p:ph type="sldNum" sz="quarter" idx="11"/>
          </p:nvPr>
        </p:nvSpPr>
        <p:spPr>
          <a:xfrm rot="16200000">
            <a:off x="0" y="6337300"/>
            <a:ext cx="533400" cy="457200"/>
          </a:xfrm>
          <a:prstGeom prst="rect">
            <a:avLst/>
          </a:prstGeom>
        </p:spPr>
        <p:txBody>
          <a:bodyPr/>
          <a:lstStyle>
            <a:lvl1pPr>
              <a:defRPr/>
            </a:lvl1pPr>
          </a:lstStyle>
          <a:p>
            <a:pPr>
              <a:defRPr/>
            </a:pPr>
            <a:fld id="{EC4EF799-B8CA-4E79-B0DC-F16142644DA2}" type="slidenum">
              <a:rPr lang="en-US"/>
              <a:pPr>
                <a:defRPr/>
              </a:pPr>
              <a:t>‹#›</a:t>
            </a:fld>
            <a:endParaRPr lang="en-US"/>
          </a:p>
        </p:txBody>
      </p:sp>
    </p:spTree>
    <p:extLst>
      <p:ext uri="{BB962C8B-B14F-4D97-AF65-F5344CB8AC3E}">
        <p14:creationId xmlns:p14="http://schemas.microsoft.com/office/powerpoint/2010/main" val="717396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1"/>
          </p:nvPr>
        </p:nvSpPr>
        <p:spPr>
          <a:xfrm rot="16200000">
            <a:off x="0" y="6337300"/>
            <a:ext cx="533400" cy="457200"/>
          </a:xfrm>
          <a:prstGeom prst="rect">
            <a:avLst/>
          </a:prstGeom>
        </p:spPr>
        <p:txBody>
          <a:bodyPr/>
          <a:lstStyle>
            <a:lvl1pPr>
              <a:defRPr/>
            </a:lvl1pPr>
          </a:lstStyle>
          <a:p>
            <a:pPr>
              <a:defRPr/>
            </a:pPr>
            <a:fld id="{F4CCC5EB-3510-4355-BCA7-1EEC8358E893}" type="slidenum">
              <a:rPr lang="en-US"/>
              <a:pPr>
                <a:defRPr/>
              </a:pPr>
              <a:t>‹#›</a:t>
            </a:fld>
            <a:endParaRPr lang="en-US"/>
          </a:p>
        </p:txBody>
      </p:sp>
    </p:spTree>
    <p:extLst>
      <p:ext uri="{BB962C8B-B14F-4D97-AF65-F5344CB8AC3E}">
        <p14:creationId xmlns:p14="http://schemas.microsoft.com/office/powerpoint/2010/main" val="2295225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1"/>
          </p:nvPr>
        </p:nvSpPr>
        <p:spPr>
          <a:xfrm rot="16200000">
            <a:off x="0" y="6337300"/>
            <a:ext cx="533400" cy="457200"/>
          </a:xfrm>
          <a:prstGeom prst="rect">
            <a:avLst/>
          </a:prstGeom>
        </p:spPr>
        <p:txBody>
          <a:bodyPr/>
          <a:lstStyle>
            <a:lvl1pPr>
              <a:defRPr/>
            </a:lvl1pPr>
          </a:lstStyle>
          <a:p>
            <a:pPr>
              <a:defRPr/>
            </a:pPr>
            <a:fld id="{7F69278D-4868-4975-9DAB-DD8458473208}" type="slidenum">
              <a:rPr lang="en-US"/>
              <a:pPr>
                <a:defRPr/>
              </a:pPr>
              <a:t>‹#›</a:t>
            </a:fld>
            <a:endParaRPr lang="en-US"/>
          </a:p>
        </p:txBody>
      </p:sp>
    </p:spTree>
    <p:extLst>
      <p:ext uri="{BB962C8B-B14F-4D97-AF65-F5344CB8AC3E}">
        <p14:creationId xmlns:p14="http://schemas.microsoft.com/office/powerpoint/2010/main" val="119468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0"/>
            <a:ext cx="533400" cy="6858000"/>
          </a:xfrm>
          <a:prstGeom prst="rect">
            <a:avLst/>
          </a:prstGeom>
          <a:solidFill>
            <a:srgbClr val="464847"/>
          </a:solidFill>
          <a:ln w="9525">
            <a:noFill/>
            <a:miter lim="800000"/>
            <a:headEnd/>
            <a:tailEnd/>
          </a:ln>
        </p:spPr>
        <p:txBody>
          <a:bodyPr wrap="none" anchor="ctr"/>
          <a:lstStyle/>
          <a:p>
            <a:pPr>
              <a:defRPr/>
            </a:pPr>
            <a:endParaRPr lang="en-US"/>
          </a:p>
        </p:txBody>
      </p:sp>
      <p:sp>
        <p:nvSpPr>
          <p:cNvPr id="1032" name="Rectangle 8"/>
          <p:cNvSpPr>
            <a:spLocks noChangeArrowheads="1"/>
          </p:cNvSpPr>
          <p:nvPr userDrawn="1"/>
        </p:nvSpPr>
        <p:spPr bwMode="auto">
          <a:xfrm>
            <a:off x="8915400" y="0"/>
            <a:ext cx="228600" cy="6858000"/>
          </a:xfrm>
          <a:prstGeom prst="rect">
            <a:avLst/>
          </a:prstGeom>
          <a:solidFill>
            <a:srgbClr val="F4D66C"/>
          </a:solidFill>
          <a:ln w="9525">
            <a:noFill/>
            <a:miter lim="800000"/>
            <a:headEnd/>
            <a:tailEnd/>
          </a:ln>
        </p:spPr>
        <p:txBody>
          <a:bodyPr wrap="none" anchor="ctr"/>
          <a:lstStyle/>
          <a:p>
            <a:pPr>
              <a:defRPr/>
            </a:pPr>
            <a:endParaRPr lang="en-US"/>
          </a:p>
        </p:txBody>
      </p:sp>
      <p:sp>
        <p:nvSpPr>
          <p:cNvPr id="1033" name="Rectangle 9"/>
          <p:cNvSpPr>
            <a:spLocks noChangeArrowheads="1"/>
          </p:cNvSpPr>
          <p:nvPr userDrawn="1"/>
        </p:nvSpPr>
        <p:spPr bwMode="auto">
          <a:xfrm>
            <a:off x="619125" y="0"/>
            <a:ext cx="8220075" cy="6858000"/>
          </a:xfrm>
          <a:prstGeom prst="rect">
            <a:avLst/>
          </a:prstGeom>
          <a:solidFill>
            <a:srgbClr val="DCDEDE"/>
          </a:solidFill>
          <a:ln w="9525">
            <a:noFill/>
            <a:miter lim="800000"/>
            <a:headEnd/>
            <a:tailEnd/>
          </a:ln>
        </p:spPr>
        <p:txBody>
          <a:bodyPr wrap="none" anchor="ctr"/>
          <a:lstStyle/>
          <a:p>
            <a:pPr>
              <a:defRPr/>
            </a:pPr>
            <a:endParaRPr lang="en-US"/>
          </a:p>
        </p:txBody>
      </p:sp>
      <p:sp>
        <p:nvSpPr>
          <p:cNvPr id="1029" name="Rectangle 2"/>
          <p:cNvSpPr>
            <a:spLocks noGrp="1" noChangeArrowheads="1"/>
          </p:cNvSpPr>
          <p:nvPr>
            <p:ph type="title"/>
          </p:nvPr>
        </p:nvSpPr>
        <p:spPr bwMode="auto">
          <a:xfrm>
            <a:off x="687388" y="76200"/>
            <a:ext cx="808375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30" name="Rectangle 3"/>
          <p:cNvSpPr>
            <a:spLocks noGrp="1" noChangeArrowheads="1"/>
          </p:cNvSpPr>
          <p:nvPr>
            <p:ph type="body" idx="1"/>
          </p:nvPr>
        </p:nvSpPr>
        <p:spPr bwMode="auto">
          <a:xfrm>
            <a:off x="687388" y="1162974"/>
            <a:ext cx="8083750" cy="426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10" descr="logo-horizontal-one_color_white"/>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auto">
          <a:xfrm>
            <a:off x="131763" y="228600"/>
            <a:ext cx="269875" cy="1692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p:cNvSpPr txBox="1"/>
          <p:nvPr userDrawn="1"/>
        </p:nvSpPr>
        <p:spPr>
          <a:xfrm rot="16200000">
            <a:off x="-328973" y="2707786"/>
            <a:ext cx="1191352" cy="256480"/>
          </a:xfrm>
          <a:prstGeom prst="rect">
            <a:avLst/>
          </a:prstGeom>
          <a:noFill/>
        </p:spPr>
        <p:txBody>
          <a:bodyPr wrap="none" rtlCol="0">
            <a:spAutoFit/>
          </a:bodyPr>
          <a:lstStyle/>
          <a:p>
            <a:r>
              <a:rPr lang="en-US" sz="1600" dirty="0">
                <a:solidFill>
                  <a:schemeClr val="bg1"/>
                </a:solidFill>
                <a:latin typeface="Helvetica Neue Light"/>
              </a:rPr>
              <a:t>December  2017</a:t>
            </a:r>
          </a:p>
        </p:txBody>
      </p:sp>
      <p:sp>
        <p:nvSpPr>
          <p:cNvPr id="13" name="TextBox 12"/>
          <p:cNvSpPr txBox="1"/>
          <p:nvPr userDrawn="1"/>
        </p:nvSpPr>
        <p:spPr>
          <a:xfrm rot="16200000">
            <a:off x="-1019952" y="3929800"/>
            <a:ext cx="2529149" cy="256480"/>
          </a:xfrm>
          <a:prstGeom prst="rect">
            <a:avLst/>
          </a:prstGeom>
          <a:noFill/>
        </p:spPr>
        <p:txBody>
          <a:bodyPr wrap="square" rtlCol="0">
            <a:spAutoFit/>
          </a:bodyPr>
          <a:lstStyle/>
          <a:p>
            <a:r>
              <a:rPr lang="en-US" sz="1600" dirty="0">
                <a:solidFill>
                  <a:schemeClr val="bg1"/>
                </a:solidFill>
                <a:latin typeface="Helvetica Neue Light"/>
              </a:rPr>
              <a:t>SoarTech, Inc.</a:t>
            </a: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9" r:id="rId8"/>
    <p:sldLayoutId id="2147483790" r:id="rId9"/>
  </p:sldLayoutIdLst>
  <p:hf hdr="0" dt="0"/>
  <p:txStyles>
    <p:titleStyle>
      <a:lvl1pPr algn="l" rtl="0" eaLnBrk="1" fontAlgn="base" hangingPunct="1">
        <a:spcBef>
          <a:spcPct val="0"/>
        </a:spcBef>
        <a:spcAft>
          <a:spcPct val="0"/>
        </a:spcAft>
        <a:defRPr sz="2800" b="1">
          <a:solidFill>
            <a:srgbClr val="007790"/>
          </a:solidFill>
          <a:latin typeface="+mj-lt"/>
          <a:ea typeface="+mj-ea"/>
          <a:cs typeface="+mj-cs"/>
        </a:defRPr>
      </a:lvl1pPr>
      <a:lvl2pPr algn="l" rtl="0" eaLnBrk="1" fontAlgn="base" hangingPunct="1">
        <a:spcBef>
          <a:spcPct val="0"/>
        </a:spcBef>
        <a:spcAft>
          <a:spcPct val="0"/>
        </a:spcAft>
        <a:defRPr sz="2800" b="1">
          <a:solidFill>
            <a:srgbClr val="007790"/>
          </a:solidFill>
          <a:latin typeface="Calibri" pitchFamily="28" charset="0"/>
          <a:ea typeface="ヒラギノ角ゴ Pro W3" pitchFamily="28" charset="-128"/>
        </a:defRPr>
      </a:lvl2pPr>
      <a:lvl3pPr algn="l" rtl="0" eaLnBrk="1" fontAlgn="base" hangingPunct="1">
        <a:spcBef>
          <a:spcPct val="0"/>
        </a:spcBef>
        <a:spcAft>
          <a:spcPct val="0"/>
        </a:spcAft>
        <a:defRPr sz="2800" b="1">
          <a:solidFill>
            <a:srgbClr val="007790"/>
          </a:solidFill>
          <a:latin typeface="Calibri" pitchFamily="28" charset="0"/>
          <a:ea typeface="ヒラギノ角ゴ Pro W3" pitchFamily="28" charset="-128"/>
        </a:defRPr>
      </a:lvl3pPr>
      <a:lvl4pPr algn="l" rtl="0" eaLnBrk="1" fontAlgn="base" hangingPunct="1">
        <a:spcBef>
          <a:spcPct val="0"/>
        </a:spcBef>
        <a:spcAft>
          <a:spcPct val="0"/>
        </a:spcAft>
        <a:defRPr sz="2800" b="1">
          <a:solidFill>
            <a:srgbClr val="007790"/>
          </a:solidFill>
          <a:latin typeface="Calibri" pitchFamily="28" charset="0"/>
          <a:ea typeface="ヒラギノ角ゴ Pro W3" pitchFamily="28" charset="-128"/>
        </a:defRPr>
      </a:lvl4pPr>
      <a:lvl5pPr algn="l" rtl="0" eaLnBrk="1" fontAlgn="base" hangingPunct="1">
        <a:spcBef>
          <a:spcPct val="0"/>
        </a:spcBef>
        <a:spcAft>
          <a:spcPct val="0"/>
        </a:spcAft>
        <a:defRPr sz="2800" b="1">
          <a:solidFill>
            <a:srgbClr val="007790"/>
          </a:solidFill>
          <a:latin typeface="Calibri" pitchFamily="28" charset="0"/>
          <a:ea typeface="ヒラギノ角ゴ Pro W3" pitchFamily="28" charset="-128"/>
        </a:defRPr>
      </a:lvl5pPr>
      <a:lvl6pPr marL="457200" algn="l" rtl="0" eaLnBrk="1" fontAlgn="base" hangingPunct="1">
        <a:spcBef>
          <a:spcPct val="0"/>
        </a:spcBef>
        <a:spcAft>
          <a:spcPct val="0"/>
        </a:spcAft>
        <a:defRPr sz="2800" b="1">
          <a:solidFill>
            <a:srgbClr val="007790"/>
          </a:solidFill>
          <a:latin typeface="Calibri" pitchFamily="28" charset="0"/>
          <a:ea typeface="ヒラギノ角ゴ Pro W3" pitchFamily="28" charset="-128"/>
        </a:defRPr>
      </a:lvl6pPr>
      <a:lvl7pPr marL="914400" algn="l" rtl="0" eaLnBrk="1" fontAlgn="base" hangingPunct="1">
        <a:spcBef>
          <a:spcPct val="0"/>
        </a:spcBef>
        <a:spcAft>
          <a:spcPct val="0"/>
        </a:spcAft>
        <a:defRPr sz="2800" b="1">
          <a:solidFill>
            <a:srgbClr val="007790"/>
          </a:solidFill>
          <a:latin typeface="Calibri" pitchFamily="28" charset="0"/>
          <a:ea typeface="ヒラギノ角ゴ Pro W3" pitchFamily="28" charset="-128"/>
        </a:defRPr>
      </a:lvl7pPr>
      <a:lvl8pPr marL="1371600" algn="l" rtl="0" eaLnBrk="1" fontAlgn="base" hangingPunct="1">
        <a:spcBef>
          <a:spcPct val="0"/>
        </a:spcBef>
        <a:spcAft>
          <a:spcPct val="0"/>
        </a:spcAft>
        <a:defRPr sz="2800" b="1">
          <a:solidFill>
            <a:srgbClr val="007790"/>
          </a:solidFill>
          <a:latin typeface="Calibri" pitchFamily="28" charset="0"/>
          <a:ea typeface="ヒラギノ角ゴ Pro W3" pitchFamily="28" charset="-128"/>
        </a:defRPr>
      </a:lvl8pPr>
      <a:lvl9pPr marL="1828800" algn="l" rtl="0" eaLnBrk="1" fontAlgn="base" hangingPunct="1">
        <a:spcBef>
          <a:spcPct val="0"/>
        </a:spcBef>
        <a:spcAft>
          <a:spcPct val="0"/>
        </a:spcAft>
        <a:defRPr sz="2800" b="1">
          <a:solidFill>
            <a:srgbClr val="007790"/>
          </a:solidFill>
          <a:latin typeface="Calibri" pitchFamily="28" charset="0"/>
          <a:ea typeface="ヒラギノ角ゴ Pro W3" pitchFamily="28" charset="-128"/>
        </a:defRPr>
      </a:lvl9pPr>
    </p:titleStyle>
    <p:bodyStyle>
      <a:lvl1pPr marL="171450" indent="-171450" algn="l" rtl="0" eaLnBrk="1" fontAlgn="base" hangingPunct="1">
        <a:spcBef>
          <a:spcPct val="20000"/>
        </a:spcBef>
        <a:spcAft>
          <a:spcPct val="0"/>
        </a:spcAft>
        <a:buClr>
          <a:srgbClr val="007790"/>
        </a:buClr>
        <a:buFont typeface="Times" pitchFamily="28" charset="0"/>
        <a:buChar char="•"/>
        <a:defRPr>
          <a:solidFill>
            <a:srgbClr val="000000"/>
          </a:solidFill>
          <a:latin typeface="+mn-lt"/>
          <a:ea typeface="+mn-ea"/>
          <a:cs typeface="+mn-cs"/>
        </a:defRPr>
      </a:lvl1pPr>
      <a:lvl2pPr marL="454025" indent="-168275" algn="l" rtl="0" eaLnBrk="1" fontAlgn="base" hangingPunct="1">
        <a:spcBef>
          <a:spcPct val="20000"/>
        </a:spcBef>
        <a:spcAft>
          <a:spcPct val="0"/>
        </a:spcAft>
        <a:buClr>
          <a:srgbClr val="007790"/>
        </a:buClr>
        <a:buFont typeface="Times" pitchFamily="28" charset="0"/>
        <a:buChar char="•"/>
        <a:defRPr>
          <a:solidFill>
            <a:srgbClr val="464847"/>
          </a:solidFill>
          <a:latin typeface="+mn-lt"/>
          <a:ea typeface="+mn-ea"/>
        </a:defRPr>
      </a:lvl2pPr>
      <a:lvl3pPr marL="741363" indent="-171450" algn="l" rtl="0" eaLnBrk="1" fontAlgn="base" hangingPunct="1">
        <a:spcBef>
          <a:spcPct val="20000"/>
        </a:spcBef>
        <a:spcAft>
          <a:spcPct val="0"/>
        </a:spcAft>
        <a:buClr>
          <a:srgbClr val="007790"/>
        </a:buClr>
        <a:buFont typeface="Times" pitchFamily="28" charset="0"/>
        <a:buChar char="•"/>
        <a:defRPr>
          <a:solidFill>
            <a:srgbClr val="464847"/>
          </a:solidFill>
          <a:latin typeface="+mn-lt"/>
          <a:ea typeface="+mn-ea"/>
        </a:defRPr>
      </a:lvl3pPr>
      <a:lvl4pPr marL="1027113" indent="-171450" algn="l" rtl="0" eaLnBrk="1" fontAlgn="base" hangingPunct="1">
        <a:spcBef>
          <a:spcPct val="20000"/>
        </a:spcBef>
        <a:spcAft>
          <a:spcPct val="0"/>
        </a:spcAft>
        <a:buClr>
          <a:srgbClr val="007790"/>
        </a:buClr>
        <a:buFont typeface="Times" pitchFamily="28" charset="0"/>
        <a:buChar char="•"/>
        <a:defRPr>
          <a:solidFill>
            <a:srgbClr val="464847"/>
          </a:solidFill>
          <a:latin typeface="+mn-lt"/>
          <a:ea typeface="+mn-ea"/>
        </a:defRPr>
      </a:lvl4pPr>
      <a:lvl5pPr marL="1312863" indent="-171450" algn="l" rtl="0" eaLnBrk="1" fontAlgn="base" hangingPunct="1">
        <a:spcBef>
          <a:spcPct val="20000"/>
        </a:spcBef>
        <a:spcAft>
          <a:spcPct val="0"/>
        </a:spcAft>
        <a:buClr>
          <a:srgbClr val="007790"/>
        </a:buClr>
        <a:buFont typeface="Times" pitchFamily="28" charset="0"/>
        <a:buChar char="•"/>
        <a:defRPr>
          <a:solidFill>
            <a:srgbClr val="464847"/>
          </a:solidFill>
          <a:latin typeface="+mn-lt"/>
          <a:ea typeface="+mn-ea"/>
        </a:defRPr>
      </a:lvl5pPr>
      <a:lvl6pPr marL="1770063" indent="-171450" algn="l" rtl="0" eaLnBrk="1" fontAlgn="base" hangingPunct="1">
        <a:spcBef>
          <a:spcPct val="20000"/>
        </a:spcBef>
        <a:spcAft>
          <a:spcPct val="0"/>
        </a:spcAft>
        <a:buClr>
          <a:srgbClr val="007790"/>
        </a:buClr>
        <a:buFont typeface="Times" pitchFamily="28" charset="0"/>
        <a:buChar char="•"/>
        <a:defRPr>
          <a:solidFill>
            <a:srgbClr val="464847"/>
          </a:solidFill>
          <a:latin typeface="+mn-lt"/>
          <a:ea typeface="+mn-ea"/>
        </a:defRPr>
      </a:lvl6pPr>
      <a:lvl7pPr marL="2227263" indent="-171450" algn="l" rtl="0" eaLnBrk="1" fontAlgn="base" hangingPunct="1">
        <a:spcBef>
          <a:spcPct val="20000"/>
        </a:spcBef>
        <a:spcAft>
          <a:spcPct val="0"/>
        </a:spcAft>
        <a:buClr>
          <a:srgbClr val="007790"/>
        </a:buClr>
        <a:buFont typeface="Times" pitchFamily="28" charset="0"/>
        <a:buChar char="•"/>
        <a:defRPr>
          <a:solidFill>
            <a:srgbClr val="464847"/>
          </a:solidFill>
          <a:latin typeface="+mn-lt"/>
          <a:ea typeface="+mn-ea"/>
        </a:defRPr>
      </a:lvl7pPr>
      <a:lvl8pPr marL="2684463" indent="-171450" algn="l" rtl="0" eaLnBrk="1" fontAlgn="base" hangingPunct="1">
        <a:spcBef>
          <a:spcPct val="20000"/>
        </a:spcBef>
        <a:spcAft>
          <a:spcPct val="0"/>
        </a:spcAft>
        <a:buClr>
          <a:srgbClr val="007790"/>
        </a:buClr>
        <a:buFont typeface="Times" pitchFamily="28" charset="0"/>
        <a:buChar char="•"/>
        <a:defRPr>
          <a:solidFill>
            <a:srgbClr val="464847"/>
          </a:solidFill>
          <a:latin typeface="+mn-lt"/>
          <a:ea typeface="+mn-ea"/>
        </a:defRPr>
      </a:lvl8pPr>
      <a:lvl9pPr marL="3141663" indent="-171450" algn="l" rtl="0" eaLnBrk="1" fontAlgn="base" hangingPunct="1">
        <a:spcBef>
          <a:spcPct val="20000"/>
        </a:spcBef>
        <a:spcAft>
          <a:spcPct val="0"/>
        </a:spcAft>
        <a:buClr>
          <a:srgbClr val="007790"/>
        </a:buClr>
        <a:buFont typeface="Times" pitchFamily="28" charset="0"/>
        <a:buChar char="•"/>
        <a:defRPr>
          <a:solidFill>
            <a:srgbClr val="464847"/>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961" y="2611322"/>
            <a:ext cx="6029724" cy="1158573"/>
          </a:xfrm>
        </p:spPr>
        <p:txBody>
          <a:bodyPr>
            <a:noAutofit/>
          </a:bodyPr>
          <a:lstStyle/>
          <a:p>
            <a:pPr algn="ctr"/>
            <a:r>
              <a:rPr lang="en-US" sz="3200" dirty="0">
                <a:latin typeface="Helvetica Neue Light"/>
                <a:cs typeface="Helvetica Neue Light"/>
              </a:rPr>
              <a:t>Modeling Cyberspace Operations</a:t>
            </a:r>
            <a:endParaRPr lang="en-US" sz="2400" b="1" dirty="0">
              <a:latin typeface="Helvetica Neue"/>
              <a:cs typeface="Helvetica Neue"/>
            </a:endParaRPr>
          </a:p>
        </p:txBody>
      </p:sp>
      <p:sp>
        <p:nvSpPr>
          <p:cNvPr id="3" name="Subtitle 2"/>
          <p:cNvSpPr>
            <a:spLocks noGrp="1"/>
          </p:cNvSpPr>
          <p:nvPr>
            <p:ph type="subTitle" idx="1"/>
          </p:nvPr>
        </p:nvSpPr>
        <p:spPr>
          <a:xfrm>
            <a:off x="94961" y="4931999"/>
            <a:ext cx="6029724" cy="1396611"/>
          </a:xfrm>
        </p:spPr>
        <p:txBody>
          <a:bodyPr>
            <a:normAutofit/>
          </a:bodyPr>
          <a:lstStyle/>
          <a:p>
            <a:pPr algn="ctr"/>
            <a:r>
              <a:rPr lang="en-US" sz="2000" dirty="0"/>
              <a:t>16 May 2018</a:t>
            </a:r>
          </a:p>
          <a:p>
            <a:pPr algn="ctr"/>
            <a:r>
              <a:rPr lang="en-US" sz="1600" dirty="0">
                <a:solidFill>
                  <a:schemeClr val="bg1">
                    <a:lumMod val="65000"/>
                  </a:schemeClr>
                </a:solidFill>
              </a:rPr>
              <a:t>Robert Bixler</a:t>
            </a:r>
          </a:p>
          <a:p>
            <a:pPr algn="ctr"/>
            <a:r>
              <a:rPr lang="en-US" sz="1600" dirty="0">
                <a:solidFill>
                  <a:schemeClr val="bg1">
                    <a:lumMod val="65000"/>
                  </a:schemeClr>
                </a:solidFill>
              </a:rPr>
              <a:t>Fernando </a:t>
            </a:r>
            <a:r>
              <a:rPr lang="en-US" sz="1600" dirty="0" err="1">
                <a:solidFill>
                  <a:schemeClr val="bg1">
                    <a:lumMod val="65000"/>
                  </a:schemeClr>
                </a:solidFill>
              </a:rPr>
              <a:t>Maymi</a:t>
            </a:r>
            <a:endParaRPr lang="en-US" sz="1600" dirty="0">
              <a:solidFill>
                <a:schemeClr val="bg1">
                  <a:lumMod val="65000"/>
                </a:schemeClr>
              </a:solidFill>
            </a:endParaRPr>
          </a:p>
        </p:txBody>
      </p:sp>
    </p:spTree>
    <p:extLst>
      <p:ext uri="{BB962C8B-B14F-4D97-AF65-F5344CB8AC3E}">
        <p14:creationId xmlns:p14="http://schemas.microsoft.com/office/powerpoint/2010/main" val="1932677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rapezoid 8"/>
          <p:cNvSpPr/>
          <p:nvPr/>
        </p:nvSpPr>
        <p:spPr bwMode="auto">
          <a:xfrm rot="16200000">
            <a:off x="2823691" y="4906490"/>
            <a:ext cx="2787650" cy="708970"/>
          </a:xfrm>
          <a:prstGeom prst="trapezoid">
            <a:avLst>
              <a:gd name="adj" fmla="val 158643"/>
            </a:avLst>
          </a:prstGeom>
          <a:solidFill>
            <a:schemeClr val="accent1">
              <a:lumMod val="9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latin typeface="Arial" charset="0"/>
              <a:ea typeface="ヒラギノ角ゴ Pro W3" pitchFamily="28" charset="-128"/>
            </a:endParaRPr>
          </a:p>
        </p:txBody>
      </p:sp>
      <p:sp>
        <p:nvSpPr>
          <p:cNvPr id="4" name="Title 3"/>
          <p:cNvSpPr>
            <a:spLocks noGrp="1"/>
          </p:cNvSpPr>
          <p:nvPr>
            <p:ph type="title"/>
          </p:nvPr>
        </p:nvSpPr>
        <p:spPr/>
        <p:txBody>
          <a:bodyPr/>
          <a:lstStyle/>
          <a:p>
            <a:r>
              <a:rPr lang="en-US" dirty="0"/>
              <a:t>Primitive Action</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9455" y="926976"/>
            <a:ext cx="2703576" cy="5294376"/>
          </a:xfrm>
          <a:prstGeom prst="rect">
            <a:avLst/>
          </a:prstGeom>
        </p:spPr>
      </p:pic>
      <p:sp>
        <p:nvSpPr>
          <p:cNvPr id="10" name="Rounded Rectangle 9"/>
          <p:cNvSpPr/>
          <p:nvPr/>
        </p:nvSpPr>
        <p:spPr bwMode="auto">
          <a:xfrm>
            <a:off x="4572001" y="3648667"/>
            <a:ext cx="4073122" cy="3132944"/>
          </a:xfrm>
          <a:prstGeom prst="roundRect">
            <a:avLst>
              <a:gd name="adj" fmla="val 322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dirty="0">
              <a:ln>
                <a:noFill/>
              </a:ln>
              <a:solidFill>
                <a:schemeClr val="tx1"/>
              </a:solidFill>
              <a:effectLst/>
              <a:latin typeface="Arial" charset="0"/>
              <a:ea typeface="ヒラギノ角ゴ Pro W3" pitchFamily="28" charset="-128"/>
            </a:endParaRPr>
          </a:p>
        </p:txBody>
      </p:sp>
      <p:sp>
        <p:nvSpPr>
          <p:cNvPr id="8" name="TextBox 7">
            <a:extLst>
              <a:ext uri="{FF2B5EF4-FFF2-40B4-BE49-F238E27FC236}">
                <a16:creationId xmlns:a16="http://schemas.microsoft.com/office/drawing/2014/main" id="{1E4AE5E4-A3B0-4E2D-9370-F7169B2F6D8F}"/>
              </a:ext>
            </a:extLst>
          </p:cNvPr>
          <p:cNvSpPr txBox="1"/>
          <p:nvPr/>
        </p:nvSpPr>
        <p:spPr>
          <a:xfrm>
            <a:off x="4601981" y="2491049"/>
            <a:ext cx="3807502" cy="830997"/>
          </a:xfrm>
          <a:prstGeom prst="rect">
            <a:avLst/>
          </a:prstGeom>
          <a:noFill/>
        </p:spPr>
        <p:txBody>
          <a:bodyPr wrap="square" rtlCol="0">
            <a:spAutoFit/>
          </a:bodyPr>
          <a:lstStyle/>
          <a:p>
            <a:r>
              <a:rPr lang="en-US" b="1" i="1" baseline="0" dirty="0"/>
              <a:t>Primitive Action</a:t>
            </a:r>
            <a:r>
              <a:rPr lang="en-US" i="1" baseline="0" dirty="0"/>
              <a:t>: atomic unit of process</a:t>
            </a:r>
          </a:p>
        </p:txBody>
      </p:sp>
      <p:graphicFrame>
        <p:nvGraphicFramePr>
          <p:cNvPr id="5" name="Table 4">
            <a:extLst>
              <a:ext uri="{FF2B5EF4-FFF2-40B4-BE49-F238E27FC236}">
                <a16:creationId xmlns:a16="http://schemas.microsoft.com/office/drawing/2014/main" id="{B9DA99D9-1899-4CA2-BD87-E6C781459690}"/>
              </a:ext>
            </a:extLst>
          </p:cNvPr>
          <p:cNvGraphicFramePr>
            <a:graphicFrameLocks noGrp="1"/>
          </p:cNvGraphicFramePr>
          <p:nvPr>
            <p:extLst>
              <p:ext uri="{D42A27DB-BD31-4B8C-83A1-F6EECF244321}">
                <p14:modId xmlns:p14="http://schemas.microsoft.com/office/powerpoint/2010/main" val="2259836816"/>
              </p:ext>
            </p:extLst>
          </p:nvPr>
        </p:nvGraphicFramePr>
        <p:xfrm>
          <a:off x="4641849" y="3759200"/>
          <a:ext cx="3936999" cy="2966720"/>
        </p:xfrm>
        <a:graphic>
          <a:graphicData uri="http://schemas.openxmlformats.org/drawingml/2006/table">
            <a:tbl>
              <a:tblPr firstRow="1" bandRow="1">
                <a:tableStyleId>{5C22544A-7EE6-4342-B048-85BDC9FD1C3A}</a:tableStyleId>
              </a:tblPr>
              <a:tblGrid>
                <a:gridCol w="1320801">
                  <a:extLst>
                    <a:ext uri="{9D8B030D-6E8A-4147-A177-3AD203B41FA5}">
                      <a16:colId xmlns:a16="http://schemas.microsoft.com/office/drawing/2014/main" val="486386981"/>
                    </a:ext>
                  </a:extLst>
                </a:gridCol>
                <a:gridCol w="1384300">
                  <a:extLst>
                    <a:ext uri="{9D8B030D-6E8A-4147-A177-3AD203B41FA5}">
                      <a16:colId xmlns:a16="http://schemas.microsoft.com/office/drawing/2014/main" val="2945960071"/>
                    </a:ext>
                  </a:extLst>
                </a:gridCol>
                <a:gridCol w="1231898">
                  <a:extLst>
                    <a:ext uri="{9D8B030D-6E8A-4147-A177-3AD203B41FA5}">
                      <a16:colId xmlns:a16="http://schemas.microsoft.com/office/drawing/2014/main" val="1345443268"/>
                    </a:ext>
                  </a:extLst>
                </a:gridCol>
              </a:tblGrid>
              <a:tr h="370840">
                <a:tc>
                  <a:txBody>
                    <a:bodyPr/>
                    <a:lstStyle/>
                    <a:p>
                      <a:r>
                        <a:rPr lang="en-US" sz="1400" dirty="0" err="1">
                          <a:solidFill>
                            <a:schemeClr val="tx1"/>
                          </a:solidFill>
                          <a:latin typeface="Arial" panose="020B0604020202020204" pitchFamily="34" charset="0"/>
                          <a:cs typeface="Arial" panose="020B0604020202020204" pitchFamily="34" charset="0"/>
                        </a:rPr>
                        <a:t>ip</a:t>
                      </a:r>
                      <a:r>
                        <a:rPr lang="en-US" sz="1400" dirty="0">
                          <a:solidFill>
                            <a:schemeClr val="tx1"/>
                          </a:solidFill>
                          <a:latin typeface="Arial" panose="020B0604020202020204" pitchFamily="34" charset="0"/>
                          <a:cs typeface="Arial" panose="020B0604020202020204" pitchFamily="34" charset="0"/>
                        </a:rPr>
                        <a:t> source</a:t>
                      </a:r>
                    </a:p>
                  </a:txBody>
                  <a:tcPr/>
                </a:tc>
                <a:tc>
                  <a:txBody>
                    <a:bodyPr/>
                    <a:lstStyle/>
                    <a:p>
                      <a:r>
                        <a:rPr lang="en-US" sz="1400" dirty="0" err="1">
                          <a:solidFill>
                            <a:schemeClr val="tx1"/>
                          </a:solidFill>
                          <a:latin typeface="Arial" panose="020B0604020202020204" pitchFamily="34" charset="0"/>
                          <a:cs typeface="Arial" panose="020B0604020202020204" pitchFamily="34" charset="0"/>
                        </a:rPr>
                        <a:t>ip</a:t>
                      </a:r>
                      <a:r>
                        <a:rPr lang="en-US" sz="1400" dirty="0">
                          <a:solidFill>
                            <a:schemeClr val="tx1"/>
                          </a:solidFill>
                          <a:latin typeface="Arial" panose="020B0604020202020204" pitchFamily="34" charset="0"/>
                          <a:cs typeface="Arial" panose="020B0604020202020204" pitchFamily="34" charset="0"/>
                        </a:rPr>
                        <a:t> </a:t>
                      </a:r>
                      <a:r>
                        <a:rPr lang="en-US" sz="1400" dirty="0" err="1">
                          <a:solidFill>
                            <a:schemeClr val="tx1"/>
                          </a:solidFill>
                          <a:latin typeface="Arial" panose="020B0604020202020204" pitchFamily="34" charset="0"/>
                          <a:cs typeface="Arial" panose="020B0604020202020204" pitchFamily="34" charset="0"/>
                        </a:rPr>
                        <a:t>dest</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r>
                        <a:rPr lang="en-US" sz="1400" dirty="0">
                          <a:solidFill>
                            <a:schemeClr val="tx1"/>
                          </a:solidFill>
                          <a:latin typeface="Arial" panose="020B0604020202020204" pitchFamily="34" charset="0"/>
                          <a:cs typeface="Arial" panose="020B0604020202020204" pitchFamily="34" charset="0"/>
                        </a:rPr>
                        <a:t>time</a:t>
                      </a:r>
                    </a:p>
                  </a:txBody>
                  <a:tcPr/>
                </a:tc>
                <a:extLst>
                  <a:ext uri="{0D108BD9-81ED-4DB2-BD59-A6C34878D82A}">
                    <a16:rowId xmlns:a16="http://schemas.microsoft.com/office/drawing/2014/main" val="3157121533"/>
                  </a:ext>
                </a:extLst>
              </a:tr>
              <a:tr h="370840">
                <a:tc>
                  <a:txBody>
                    <a:bodyPr/>
                    <a:lstStyle/>
                    <a:p>
                      <a:r>
                        <a:rPr lang="en-US" sz="1400" dirty="0">
                          <a:solidFill>
                            <a:schemeClr val="tx1"/>
                          </a:solidFill>
                          <a:latin typeface="Arial" panose="020B0604020202020204" pitchFamily="34" charset="0"/>
                          <a:cs typeface="Arial" panose="020B0604020202020204" pitchFamily="34" charset="0"/>
                        </a:rPr>
                        <a:t>192.168.5.122</a:t>
                      </a:r>
                    </a:p>
                  </a:txBody>
                  <a:tcPr/>
                </a:tc>
                <a:tc>
                  <a:txBody>
                    <a:bodyPr/>
                    <a:lstStyle/>
                    <a:p>
                      <a:r>
                        <a:rPr lang="en-US" sz="1400" dirty="0">
                          <a:solidFill>
                            <a:schemeClr val="tx1"/>
                          </a:solidFill>
                          <a:latin typeface="Arial" panose="020B0604020202020204" pitchFamily="34" charset="0"/>
                          <a:cs typeface="Arial" panose="020B0604020202020204" pitchFamily="34" charset="0"/>
                        </a:rPr>
                        <a:t>224.0.0.251</a:t>
                      </a:r>
                    </a:p>
                  </a:txBody>
                  <a:tcPr/>
                </a:tc>
                <a:tc>
                  <a:txBody>
                    <a:bodyPr/>
                    <a:lstStyle/>
                    <a:p>
                      <a:r>
                        <a:rPr lang="en-US" sz="1400" dirty="0">
                          <a:solidFill>
                            <a:schemeClr val="tx1"/>
                          </a:solidFill>
                          <a:latin typeface="Arial" panose="020B0604020202020204" pitchFamily="34" charset="0"/>
                          <a:cs typeface="Arial" panose="020B0604020202020204" pitchFamily="34" charset="0"/>
                        </a:rPr>
                        <a:t>11:01:06.037</a:t>
                      </a:r>
                    </a:p>
                  </a:txBody>
                  <a:tcPr/>
                </a:tc>
                <a:extLst>
                  <a:ext uri="{0D108BD9-81ED-4DB2-BD59-A6C34878D82A}">
                    <a16:rowId xmlns:a16="http://schemas.microsoft.com/office/drawing/2014/main" val="2083885637"/>
                  </a:ext>
                </a:extLst>
              </a:tr>
              <a:tr h="370840">
                <a:tc>
                  <a:txBody>
                    <a:bodyPr/>
                    <a:lstStyle/>
                    <a:p>
                      <a:r>
                        <a:rPr lang="en-US" sz="1400" dirty="0">
                          <a:solidFill>
                            <a:schemeClr val="tx1"/>
                          </a:solidFill>
                          <a:latin typeface="Arial" panose="020B0604020202020204" pitchFamily="34" charset="0"/>
                          <a:cs typeface="Arial" panose="020B0604020202020204" pitchFamily="34" charset="0"/>
                        </a:rPr>
                        <a:t>192.168.1.101</a:t>
                      </a:r>
                    </a:p>
                  </a:txBody>
                  <a:tcPr/>
                </a:tc>
                <a:tc>
                  <a:txBody>
                    <a:bodyPr/>
                    <a:lstStyle/>
                    <a:p>
                      <a:r>
                        <a:rPr lang="en-US" sz="1400" dirty="0">
                          <a:solidFill>
                            <a:schemeClr val="tx1"/>
                          </a:solidFill>
                          <a:latin typeface="Arial" panose="020B0604020202020204" pitchFamily="34" charset="0"/>
                          <a:cs typeface="Arial" panose="020B0604020202020204" pitchFamily="34" charset="0"/>
                        </a:rPr>
                        <a:t>67.212.184.66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panose="020B0604020202020204" pitchFamily="34" charset="0"/>
                          <a:cs typeface="Arial" panose="020B0604020202020204" pitchFamily="34" charset="0"/>
                        </a:rPr>
                        <a:t>11:01:06.082</a:t>
                      </a:r>
                    </a:p>
                  </a:txBody>
                  <a:tcPr/>
                </a:tc>
                <a:extLst>
                  <a:ext uri="{0D108BD9-81ED-4DB2-BD59-A6C34878D82A}">
                    <a16:rowId xmlns:a16="http://schemas.microsoft.com/office/drawing/2014/main" val="2981200147"/>
                  </a:ext>
                </a:extLst>
              </a:tr>
              <a:tr h="370840">
                <a:tc>
                  <a:txBody>
                    <a:bodyPr/>
                    <a:lstStyle/>
                    <a:p>
                      <a:r>
                        <a:rPr lang="en-US" sz="1400" dirty="0">
                          <a:solidFill>
                            <a:schemeClr val="tx1"/>
                          </a:solidFill>
                          <a:latin typeface="Arial" panose="020B0604020202020204" pitchFamily="34" charset="0"/>
                          <a:cs typeface="Arial" panose="020B0604020202020204" pitchFamily="34" charset="0"/>
                        </a:rPr>
                        <a:t>192.168.5.123</a:t>
                      </a:r>
                    </a:p>
                  </a:txBody>
                  <a:tcPr/>
                </a:tc>
                <a:tc>
                  <a:txBody>
                    <a:bodyPr/>
                    <a:lstStyle/>
                    <a:p>
                      <a:r>
                        <a:rPr lang="en-US" sz="1400" dirty="0">
                          <a:solidFill>
                            <a:schemeClr val="tx1"/>
                          </a:solidFill>
                          <a:latin typeface="Arial" panose="020B0604020202020204" pitchFamily="34" charset="0"/>
                          <a:cs typeface="Arial" panose="020B0604020202020204" pitchFamily="34" charset="0"/>
                        </a:rPr>
                        <a:t>64.12.90.98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panose="020B0604020202020204" pitchFamily="34" charset="0"/>
                          <a:cs typeface="Arial" panose="020B0604020202020204" pitchFamily="34" charset="0"/>
                        </a:rPr>
                        <a:t>11:01:06.831</a:t>
                      </a:r>
                    </a:p>
                  </a:txBody>
                  <a:tcPr/>
                </a:tc>
                <a:extLst>
                  <a:ext uri="{0D108BD9-81ED-4DB2-BD59-A6C34878D82A}">
                    <a16:rowId xmlns:a16="http://schemas.microsoft.com/office/drawing/2014/main" val="805374841"/>
                  </a:ext>
                </a:extLst>
              </a:tr>
              <a:tr h="370840">
                <a:tc>
                  <a:txBody>
                    <a:bodyPr/>
                    <a:lstStyle/>
                    <a:p>
                      <a:r>
                        <a:rPr lang="en-US" sz="1400" dirty="0">
                          <a:solidFill>
                            <a:schemeClr val="tx1"/>
                          </a:solidFill>
                          <a:latin typeface="Arial" panose="020B0604020202020204" pitchFamily="34" charset="0"/>
                          <a:cs typeface="Arial" panose="020B0604020202020204" pitchFamily="34" charset="0"/>
                        </a:rPr>
                        <a:t>64.12.90.98</a:t>
                      </a:r>
                    </a:p>
                  </a:txBody>
                  <a:tcPr/>
                </a:tc>
                <a:tc>
                  <a:txBody>
                    <a:bodyPr/>
                    <a:lstStyle/>
                    <a:p>
                      <a:r>
                        <a:rPr lang="en-US" sz="1400" dirty="0">
                          <a:solidFill>
                            <a:schemeClr val="tx1"/>
                          </a:solidFill>
                          <a:latin typeface="Arial" panose="020B0604020202020204" pitchFamily="34" charset="0"/>
                          <a:cs typeface="Arial" panose="020B0604020202020204" pitchFamily="34" charset="0"/>
                        </a:rPr>
                        <a:t>192.168.5.122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panose="020B0604020202020204" pitchFamily="34" charset="0"/>
                          <a:cs typeface="Arial" panose="020B0604020202020204" pitchFamily="34" charset="0"/>
                        </a:rPr>
                        <a:t>11:01:07.239</a:t>
                      </a:r>
                    </a:p>
                  </a:txBody>
                  <a:tcPr/>
                </a:tc>
                <a:extLst>
                  <a:ext uri="{0D108BD9-81ED-4DB2-BD59-A6C34878D82A}">
                    <a16:rowId xmlns:a16="http://schemas.microsoft.com/office/drawing/2014/main" val="2089354573"/>
                  </a:ext>
                </a:extLst>
              </a:tr>
              <a:tr h="370840">
                <a:tc>
                  <a:txBody>
                    <a:bodyPr/>
                    <a:lstStyle/>
                    <a:p>
                      <a:r>
                        <a:rPr lang="en-US" sz="1400" dirty="0">
                          <a:solidFill>
                            <a:schemeClr val="tx1"/>
                          </a:solidFill>
                          <a:latin typeface="Arial" panose="020B0604020202020204" pitchFamily="34" charset="0"/>
                          <a:cs typeface="Arial" panose="020B0604020202020204" pitchFamily="34" charset="0"/>
                        </a:rPr>
                        <a:t>64.12.90.66</a:t>
                      </a:r>
                    </a:p>
                  </a:txBody>
                  <a:tcPr/>
                </a:tc>
                <a:tc>
                  <a:txBody>
                    <a:bodyPr/>
                    <a:lstStyle/>
                    <a:p>
                      <a:r>
                        <a:rPr lang="en-US" sz="1400" dirty="0">
                          <a:solidFill>
                            <a:schemeClr val="tx1"/>
                          </a:solidFill>
                          <a:latin typeface="Arial" panose="020B0604020202020204" pitchFamily="34" charset="0"/>
                          <a:cs typeface="Arial" panose="020B0604020202020204" pitchFamily="34" charset="0"/>
                        </a:rPr>
                        <a:t>192.168.5.122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panose="020B0604020202020204" pitchFamily="34" charset="0"/>
                          <a:cs typeface="Arial" panose="020B0604020202020204" pitchFamily="34" charset="0"/>
                        </a:rPr>
                        <a:t>11:01:07.567</a:t>
                      </a:r>
                    </a:p>
                  </a:txBody>
                  <a:tcPr/>
                </a:tc>
                <a:extLst>
                  <a:ext uri="{0D108BD9-81ED-4DB2-BD59-A6C34878D82A}">
                    <a16:rowId xmlns:a16="http://schemas.microsoft.com/office/drawing/2014/main" val="462328193"/>
                  </a:ext>
                </a:extLst>
              </a:tr>
              <a:tr h="370840">
                <a:tc>
                  <a:txBody>
                    <a:bodyPr/>
                    <a:lstStyle/>
                    <a:p>
                      <a:r>
                        <a:rPr lang="en-US" sz="1400" dirty="0">
                          <a:solidFill>
                            <a:schemeClr val="tx1"/>
                          </a:solidFill>
                          <a:latin typeface="Arial" panose="020B0604020202020204" pitchFamily="34" charset="0"/>
                          <a:cs typeface="Arial" panose="020B0604020202020204" pitchFamily="34" charset="0"/>
                        </a:rPr>
                        <a:t>192.168.5.122</a:t>
                      </a:r>
                    </a:p>
                  </a:txBody>
                  <a:tcPr/>
                </a:tc>
                <a:tc>
                  <a:txBody>
                    <a:bodyPr/>
                    <a:lstStyle/>
                    <a:p>
                      <a:r>
                        <a:rPr lang="en-US" sz="1400" dirty="0">
                          <a:solidFill>
                            <a:schemeClr val="tx1"/>
                          </a:solidFill>
                          <a:latin typeface="Arial" panose="020B0604020202020204" pitchFamily="34" charset="0"/>
                          <a:cs typeface="Arial" panose="020B0604020202020204" pitchFamily="34" charset="0"/>
                        </a:rPr>
                        <a:t>64.12.90.66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panose="020B0604020202020204" pitchFamily="34" charset="0"/>
                          <a:cs typeface="Arial" panose="020B0604020202020204" pitchFamily="34" charset="0"/>
                        </a:rPr>
                        <a:t>11:01:07.870</a:t>
                      </a:r>
                    </a:p>
                  </a:txBody>
                  <a:tcPr/>
                </a:tc>
                <a:extLst>
                  <a:ext uri="{0D108BD9-81ED-4DB2-BD59-A6C34878D82A}">
                    <a16:rowId xmlns:a16="http://schemas.microsoft.com/office/drawing/2014/main" val="99676899"/>
                  </a:ext>
                </a:extLst>
              </a:tr>
              <a:tr h="370840">
                <a:tc>
                  <a:txBody>
                    <a:bodyPr/>
                    <a:lstStyle/>
                    <a:p>
                      <a:r>
                        <a:rPr lang="en-US" sz="1400" dirty="0">
                          <a:solidFill>
                            <a:schemeClr val="tx1"/>
                          </a:solidFill>
                          <a:latin typeface="Arial" panose="020B0604020202020204" pitchFamily="34" charset="0"/>
                          <a:cs typeface="Arial" panose="020B0604020202020204" pitchFamily="34" charset="0"/>
                        </a:rPr>
                        <a:t>192.168.5.122</a:t>
                      </a:r>
                    </a:p>
                  </a:txBody>
                  <a:tcPr/>
                </a:tc>
                <a:tc>
                  <a:txBody>
                    <a:bodyPr/>
                    <a:lstStyle/>
                    <a:p>
                      <a:r>
                        <a:rPr lang="en-US" sz="1400" dirty="0">
                          <a:solidFill>
                            <a:schemeClr val="tx1"/>
                          </a:solidFill>
                          <a:latin typeface="Arial" panose="020B0604020202020204" pitchFamily="34" charset="0"/>
                          <a:cs typeface="Arial" panose="020B0604020202020204" pitchFamily="34" charset="0"/>
                        </a:rPr>
                        <a:t>205.188.59.19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panose="020B0604020202020204" pitchFamily="34" charset="0"/>
                          <a:cs typeface="Arial" panose="020B0604020202020204" pitchFamily="34" charset="0"/>
                        </a:rPr>
                        <a:t>11:01:08.145</a:t>
                      </a:r>
                    </a:p>
                  </a:txBody>
                  <a:tcPr/>
                </a:tc>
                <a:extLst>
                  <a:ext uri="{0D108BD9-81ED-4DB2-BD59-A6C34878D82A}">
                    <a16:rowId xmlns:a16="http://schemas.microsoft.com/office/drawing/2014/main" val="3753904078"/>
                  </a:ext>
                </a:extLst>
              </a:tr>
            </a:tbl>
          </a:graphicData>
        </a:graphic>
      </p:graphicFrame>
    </p:spTree>
    <p:extLst>
      <p:ext uri="{BB962C8B-B14F-4D97-AF65-F5344CB8AC3E}">
        <p14:creationId xmlns:p14="http://schemas.microsoft.com/office/powerpoint/2010/main" val="3589717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Soar Implementation</a:t>
            </a:r>
          </a:p>
        </p:txBody>
      </p:sp>
      <p:sp>
        <p:nvSpPr>
          <p:cNvPr id="11" name="Right Arrow 6">
            <a:extLst>
              <a:ext uri="{FF2B5EF4-FFF2-40B4-BE49-F238E27FC236}">
                <a16:creationId xmlns:a16="http://schemas.microsoft.com/office/drawing/2014/main" id="{84A409DE-555B-410A-8CA8-5FAF305B14BD}"/>
              </a:ext>
            </a:extLst>
          </p:cNvPr>
          <p:cNvSpPr/>
          <p:nvPr/>
        </p:nvSpPr>
        <p:spPr bwMode="auto">
          <a:xfrm>
            <a:off x="2016177" y="4721902"/>
            <a:ext cx="5358984" cy="59960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latin typeface="Arial" charset="0"/>
              <a:ea typeface="ヒラギノ角ゴ Pro W3" pitchFamily="28" charset="-128"/>
            </a:endParaRPr>
          </a:p>
        </p:txBody>
      </p:sp>
      <p:pic>
        <p:nvPicPr>
          <p:cNvPr id="12" name="Picture 11">
            <a:extLst>
              <a:ext uri="{FF2B5EF4-FFF2-40B4-BE49-F238E27FC236}">
                <a16:creationId xmlns:a16="http://schemas.microsoft.com/office/drawing/2014/main" id="{36F83043-2AC1-4639-AD18-8652E2B9DF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603" y="1364105"/>
            <a:ext cx="7640191" cy="2128499"/>
          </a:xfrm>
          <a:prstGeom prst="rect">
            <a:avLst/>
          </a:prstGeom>
        </p:spPr>
      </p:pic>
      <p:sp>
        <p:nvSpPr>
          <p:cNvPr id="13" name="Rounded Rectangle 5">
            <a:extLst>
              <a:ext uri="{FF2B5EF4-FFF2-40B4-BE49-F238E27FC236}">
                <a16:creationId xmlns:a16="http://schemas.microsoft.com/office/drawing/2014/main" id="{DBBCD5D9-C272-43F7-8F42-21D96C10D206}"/>
              </a:ext>
            </a:extLst>
          </p:cNvPr>
          <p:cNvSpPr>
            <a:spLocks noChangeAspect="1"/>
          </p:cNvSpPr>
          <p:nvPr/>
        </p:nvSpPr>
        <p:spPr bwMode="auto">
          <a:xfrm rot="16200000">
            <a:off x="644577" y="4752693"/>
            <a:ext cx="2194560" cy="548640"/>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ヒラギノ角ゴ Pro W3" pitchFamily="28" charset="-128"/>
              </a:rPr>
              <a:t>Techniques</a:t>
            </a:r>
          </a:p>
        </p:txBody>
      </p:sp>
      <p:sp>
        <p:nvSpPr>
          <p:cNvPr id="14" name="Rounded Rectangle 9">
            <a:extLst>
              <a:ext uri="{FF2B5EF4-FFF2-40B4-BE49-F238E27FC236}">
                <a16:creationId xmlns:a16="http://schemas.microsoft.com/office/drawing/2014/main" id="{2BCD45DF-D4EB-48A1-B7F0-D798247D6172}"/>
              </a:ext>
            </a:extLst>
          </p:cNvPr>
          <p:cNvSpPr>
            <a:spLocks noChangeAspect="1"/>
          </p:cNvSpPr>
          <p:nvPr/>
        </p:nvSpPr>
        <p:spPr bwMode="auto">
          <a:xfrm rot="16200000">
            <a:off x="2191062" y="4752693"/>
            <a:ext cx="2194560" cy="548640"/>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ヒラギノ角ゴ Pro W3" pitchFamily="28" charset="-128"/>
              </a:rPr>
              <a:t>Procedures</a:t>
            </a:r>
          </a:p>
        </p:txBody>
      </p:sp>
      <p:sp>
        <p:nvSpPr>
          <p:cNvPr id="15" name="Rounded Rectangle 10">
            <a:extLst>
              <a:ext uri="{FF2B5EF4-FFF2-40B4-BE49-F238E27FC236}">
                <a16:creationId xmlns:a16="http://schemas.microsoft.com/office/drawing/2014/main" id="{94326ACC-9C71-4105-A963-9A608058C8D9}"/>
              </a:ext>
            </a:extLst>
          </p:cNvPr>
          <p:cNvSpPr>
            <a:spLocks noChangeAspect="1"/>
          </p:cNvSpPr>
          <p:nvPr/>
        </p:nvSpPr>
        <p:spPr bwMode="auto">
          <a:xfrm rot="16200000">
            <a:off x="3949738" y="4752693"/>
            <a:ext cx="2194560" cy="548640"/>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ヒラギノ角ゴ Pro W3" pitchFamily="28" charset="-128"/>
              </a:rPr>
              <a:t>Tools</a:t>
            </a:r>
          </a:p>
        </p:txBody>
      </p:sp>
      <p:sp>
        <p:nvSpPr>
          <p:cNvPr id="16" name="Rounded Rectangle 11">
            <a:extLst>
              <a:ext uri="{FF2B5EF4-FFF2-40B4-BE49-F238E27FC236}">
                <a16:creationId xmlns:a16="http://schemas.microsoft.com/office/drawing/2014/main" id="{32EB97ED-5FEB-476B-8CD3-3EFB817ADCA7}"/>
              </a:ext>
            </a:extLst>
          </p:cNvPr>
          <p:cNvSpPr>
            <a:spLocks noChangeAspect="1"/>
          </p:cNvSpPr>
          <p:nvPr/>
        </p:nvSpPr>
        <p:spPr bwMode="auto">
          <a:xfrm rot="16200000">
            <a:off x="6669350" y="4752692"/>
            <a:ext cx="2194560" cy="548640"/>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ヒラギノ角ゴ Pro W3" pitchFamily="28" charset="-128"/>
              </a:rPr>
              <a:t>Forensic Artifacts</a:t>
            </a:r>
          </a:p>
        </p:txBody>
      </p:sp>
    </p:spTree>
    <p:extLst>
      <p:ext uri="{BB962C8B-B14F-4D97-AF65-F5344CB8AC3E}">
        <p14:creationId xmlns:p14="http://schemas.microsoft.com/office/powerpoint/2010/main" val="2603934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4222B62-137E-42C0-944E-17BBDC5F28A9}"/>
              </a:ext>
            </a:extLst>
          </p:cNvPr>
          <p:cNvPicPr>
            <a:picLocks noChangeAspect="1"/>
          </p:cNvPicPr>
          <p:nvPr/>
        </p:nvPicPr>
        <p:blipFill rotWithShape="1">
          <a:blip r:embed="rId3">
            <a:extLst>
              <a:ext uri="{28A0092B-C50C-407E-A947-70E740481C1C}">
                <a14:useLocalDpi xmlns:a14="http://schemas.microsoft.com/office/drawing/2010/main" val="0"/>
              </a:ext>
            </a:extLst>
          </a:blip>
          <a:srcRect l="81301"/>
          <a:stretch/>
        </p:blipFill>
        <p:spPr>
          <a:xfrm>
            <a:off x="7243964" y="1507729"/>
            <a:ext cx="1428669" cy="2128499"/>
          </a:xfrm>
          <a:prstGeom prst="rect">
            <a:avLst/>
          </a:prstGeom>
        </p:spPr>
      </p:pic>
      <p:sp>
        <p:nvSpPr>
          <p:cNvPr id="4" name="Title 3"/>
          <p:cNvSpPr>
            <a:spLocks noGrp="1"/>
          </p:cNvSpPr>
          <p:nvPr>
            <p:ph type="title"/>
          </p:nvPr>
        </p:nvSpPr>
        <p:spPr/>
        <p:txBody>
          <a:bodyPr/>
          <a:lstStyle/>
          <a:p>
            <a:r>
              <a:rPr lang="en-US" dirty="0"/>
              <a:t>Soar Implementation</a:t>
            </a:r>
          </a:p>
        </p:txBody>
      </p:sp>
      <p:sp>
        <p:nvSpPr>
          <p:cNvPr id="11" name="Right Arrow 6">
            <a:extLst>
              <a:ext uri="{FF2B5EF4-FFF2-40B4-BE49-F238E27FC236}">
                <a16:creationId xmlns:a16="http://schemas.microsoft.com/office/drawing/2014/main" id="{84A409DE-555B-410A-8CA8-5FAF305B14BD}"/>
              </a:ext>
            </a:extLst>
          </p:cNvPr>
          <p:cNvSpPr/>
          <p:nvPr/>
        </p:nvSpPr>
        <p:spPr bwMode="auto">
          <a:xfrm rot="10800000">
            <a:off x="2133326" y="4727208"/>
            <a:ext cx="5358984" cy="59960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latin typeface="Arial" charset="0"/>
              <a:ea typeface="ヒラギノ角ゴ Pro W3" pitchFamily="28" charset="-128"/>
            </a:endParaRPr>
          </a:p>
        </p:txBody>
      </p:sp>
      <p:sp>
        <p:nvSpPr>
          <p:cNvPr id="13" name="Rounded Rectangle 5">
            <a:extLst>
              <a:ext uri="{FF2B5EF4-FFF2-40B4-BE49-F238E27FC236}">
                <a16:creationId xmlns:a16="http://schemas.microsoft.com/office/drawing/2014/main" id="{DBBCD5D9-C272-43F7-8F42-21D96C10D206}"/>
              </a:ext>
            </a:extLst>
          </p:cNvPr>
          <p:cNvSpPr>
            <a:spLocks noChangeAspect="1"/>
          </p:cNvSpPr>
          <p:nvPr/>
        </p:nvSpPr>
        <p:spPr bwMode="auto">
          <a:xfrm rot="16200000">
            <a:off x="2651760" y="4752690"/>
            <a:ext cx="2194560" cy="548640"/>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ヒラギノ角ゴ Pro W3" pitchFamily="28" charset="-128"/>
              </a:rPr>
              <a:t>Techniques</a:t>
            </a:r>
          </a:p>
        </p:txBody>
      </p:sp>
      <p:sp>
        <p:nvSpPr>
          <p:cNvPr id="14" name="Rounded Rectangle 9">
            <a:extLst>
              <a:ext uri="{FF2B5EF4-FFF2-40B4-BE49-F238E27FC236}">
                <a16:creationId xmlns:a16="http://schemas.microsoft.com/office/drawing/2014/main" id="{2BCD45DF-D4EB-48A1-B7F0-D798247D6172}"/>
              </a:ext>
            </a:extLst>
          </p:cNvPr>
          <p:cNvSpPr>
            <a:spLocks noChangeAspect="1"/>
          </p:cNvSpPr>
          <p:nvPr/>
        </p:nvSpPr>
        <p:spPr bwMode="auto">
          <a:xfrm rot="16200000">
            <a:off x="4660555" y="4752690"/>
            <a:ext cx="2194560" cy="548640"/>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ヒラギノ角ゴ Pro W3" pitchFamily="28" charset="-128"/>
              </a:rPr>
              <a:t>Procedures</a:t>
            </a:r>
          </a:p>
        </p:txBody>
      </p:sp>
      <p:sp>
        <p:nvSpPr>
          <p:cNvPr id="16" name="Rounded Rectangle 11">
            <a:extLst>
              <a:ext uri="{FF2B5EF4-FFF2-40B4-BE49-F238E27FC236}">
                <a16:creationId xmlns:a16="http://schemas.microsoft.com/office/drawing/2014/main" id="{32EB97ED-5FEB-476B-8CD3-3EFB817ADCA7}"/>
              </a:ext>
            </a:extLst>
          </p:cNvPr>
          <p:cNvSpPr>
            <a:spLocks noChangeAspect="1"/>
          </p:cNvSpPr>
          <p:nvPr/>
        </p:nvSpPr>
        <p:spPr bwMode="auto">
          <a:xfrm rot="16200000">
            <a:off x="6669350" y="4752692"/>
            <a:ext cx="2194560" cy="548640"/>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ヒラギノ角ゴ Pro W3" pitchFamily="28" charset="-128"/>
              </a:rPr>
              <a:t>Forensic Artifacts</a:t>
            </a:r>
          </a:p>
        </p:txBody>
      </p:sp>
      <p:sp>
        <p:nvSpPr>
          <p:cNvPr id="9" name="Rounded Rectangle 5">
            <a:extLst>
              <a:ext uri="{FF2B5EF4-FFF2-40B4-BE49-F238E27FC236}">
                <a16:creationId xmlns:a16="http://schemas.microsoft.com/office/drawing/2014/main" id="{9D82E156-ABC7-4BC9-B973-C6A3DB608412}"/>
              </a:ext>
            </a:extLst>
          </p:cNvPr>
          <p:cNvSpPr>
            <a:spLocks noChangeAspect="1"/>
          </p:cNvSpPr>
          <p:nvPr/>
        </p:nvSpPr>
        <p:spPr bwMode="auto">
          <a:xfrm rot="16200000">
            <a:off x="554410" y="4752689"/>
            <a:ext cx="2194560" cy="548640"/>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ヒラギノ角ゴ Pro W3" pitchFamily="28" charset="-128"/>
              </a:rPr>
              <a:t>Tactics</a:t>
            </a:r>
          </a:p>
        </p:txBody>
      </p:sp>
      <p:pic>
        <p:nvPicPr>
          <p:cNvPr id="10" name="Picture 9">
            <a:extLst>
              <a:ext uri="{FF2B5EF4-FFF2-40B4-BE49-F238E27FC236}">
                <a16:creationId xmlns:a16="http://schemas.microsoft.com/office/drawing/2014/main" id="{02822E31-E9C8-412D-A10B-5DD347CE058C}"/>
              </a:ext>
            </a:extLst>
          </p:cNvPr>
          <p:cNvPicPr>
            <a:picLocks noChangeAspect="1"/>
          </p:cNvPicPr>
          <p:nvPr/>
        </p:nvPicPr>
        <p:blipFill rotWithShape="1">
          <a:blip r:embed="rId3">
            <a:extLst>
              <a:ext uri="{28A0092B-C50C-407E-A947-70E740481C1C}">
                <a14:useLocalDpi xmlns:a14="http://schemas.microsoft.com/office/drawing/2010/main" val="0"/>
              </a:ext>
            </a:extLst>
          </a:blip>
          <a:srcRect l="3351" t="16930" r="81975" b="2988"/>
          <a:stretch/>
        </p:blipFill>
        <p:spPr>
          <a:xfrm>
            <a:off x="3224116" y="1719705"/>
            <a:ext cx="1121134" cy="1704549"/>
          </a:xfrm>
          <a:prstGeom prst="rect">
            <a:avLst/>
          </a:prstGeom>
        </p:spPr>
      </p:pic>
      <p:grpSp>
        <p:nvGrpSpPr>
          <p:cNvPr id="3" name="Group 2">
            <a:extLst>
              <a:ext uri="{FF2B5EF4-FFF2-40B4-BE49-F238E27FC236}">
                <a16:creationId xmlns:a16="http://schemas.microsoft.com/office/drawing/2014/main" id="{FBD3FE27-296C-46B4-BE2C-05A7B6CBEB6F}"/>
              </a:ext>
            </a:extLst>
          </p:cNvPr>
          <p:cNvGrpSpPr/>
          <p:nvPr/>
        </p:nvGrpSpPr>
        <p:grpSpPr>
          <a:xfrm>
            <a:off x="5120640" y="2041317"/>
            <a:ext cx="1361655" cy="1236938"/>
            <a:chOff x="5679146" y="2009253"/>
            <a:chExt cx="1361655" cy="1236938"/>
          </a:xfrm>
        </p:grpSpPr>
        <p:pic>
          <p:nvPicPr>
            <p:cNvPr id="18" name="Picture 17">
              <a:extLst>
                <a:ext uri="{FF2B5EF4-FFF2-40B4-BE49-F238E27FC236}">
                  <a16:creationId xmlns:a16="http://schemas.microsoft.com/office/drawing/2014/main" id="{E32CD840-5496-409B-8CCF-65E01D886F49}"/>
                </a:ext>
              </a:extLst>
            </p:cNvPr>
            <p:cNvPicPr/>
            <p:nvPr/>
          </p:nvPicPr>
          <p:blipFill rotWithShape="1">
            <a:blip r:embed="rId4"/>
            <a:srcRect l="44936" t="56177" r="43477" b="22188"/>
            <a:stretch/>
          </p:blipFill>
          <p:spPr bwMode="auto">
            <a:xfrm>
              <a:off x="5874892" y="2009253"/>
              <a:ext cx="821227" cy="838200"/>
            </a:xfrm>
            <a:prstGeom prst="rect">
              <a:avLst/>
            </a:prstGeom>
            <a:noFill/>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013BA0D0-0710-4885-9A90-105AA393617A}"/>
                </a:ext>
              </a:extLst>
            </p:cNvPr>
            <p:cNvSpPr txBox="1"/>
            <p:nvPr/>
          </p:nvSpPr>
          <p:spPr>
            <a:xfrm>
              <a:off x="5679146" y="2907637"/>
              <a:ext cx="1361655" cy="338554"/>
            </a:xfrm>
            <a:prstGeom prst="rect">
              <a:avLst/>
            </a:prstGeom>
            <a:noFill/>
          </p:spPr>
          <p:txBody>
            <a:bodyPr wrap="none" rtlCol="0">
              <a:spAutoFit/>
            </a:bodyPr>
            <a:lstStyle/>
            <a:p>
              <a:r>
                <a:rPr lang="en-US" dirty="0"/>
                <a:t>ML Classifier</a:t>
              </a:r>
            </a:p>
          </p:txBody>
        </p:sp>
      </p:grpSp>
      <p:pic>
        <p:nvPicPr>
          <p:cNvPr id="19" name="Picture 18">
            <a:extLst>
              <a:ext uri="{FF2B5EF4-FFF2-40B4-BE49-F238E27FC236}">
                <a16:creationId xmlns:a16="http://schemas.microsoft.com/office/drawing/2014/main" id="{D3C7CE15-759B-4AEF-9828-BD926E5FCEDF}"/>
              </a:ext>
            </a:extLst>
          </p:cNvPr>
          <p:cNvPicPr/>
          <p:nvPr/>
        </p:nvPicPr>
        <p:blipFill rotWithShape="1">
          <a:blip r:embed="rId5" cstate="print">
            <a:extLst>
              <a:ext uri="{28A0092B-C50C-407E-A947-70E740481C1C}">
                <a14:useLocalDpi xmlns:a14="http://schemas.microsoft.com/office/drawing/2010/main" val="0"/>
              </a:ext>
            </a:extLst>
          </a:blip>
          <a:srcRect l="84410" t="61808" r="5718" b="12012"/>
          <a:stretch/>
        </p:blipFill>
        <p:spPr bwMode="auto">
          <a:xfrm>
            <a:off x="1045643" y="1803230"/>
            <a:ext cx="1193852" cy="1537496"/>
          </a:xfrm>
          <a:prstGeom prst="rect">
            <a:avLst/>
          </a:prstGeom>
          <a:noFill/>
          <a:ln>
            <a:noFill/>
          </a:ln>
          <a:extLst>
            <a:ext uri="{53640926-AAD7-44D8-BBD7-CCE9431645EC}">
              <a14:shadowObscured xmlns:a14="http://schemas.microsoft.com/office/drawing/2010/main"/>
            </a:ext>
          </a:extLst>
        </p:spPr>
      </p:pic>
      <p:sp>
        <p:nvSpPr>
          <p:cNvPr id="20" name="TextBox 19">
            <a:extLst>
              <a:ext uri="{FF2B5EF4-FFF2-40B4-BE49-F238E27FC236}">
                <a16:creationId xmlns:a16="http://schemas.microsoft.com/office/drawing/2014/main" id="{8FFA7FF9-A354-4FEF-8813-12C92947E140}"/>
              </a:ext>
            </a:extLst>
          </p:cNvPr>
          <p:cNvSpPr txBox="1"/>
          <p:nvPr/>
        </p:nvSpPr>
        <p:spPr>
          <a:xfrm>
            <a:off x="1045643" y="3192436"/>
            <a:ext cx="1620828" cy="338554"/>
          </a:xfrm>
          <a:prstGeom prst="rect">
            <a:avLst/>
          </a:prstGeom>
          <a:noFill/>
        </p:spPr>
        <p:txBody>
          <a:bodyPr wrap="none" rtlCol="0">
            <a:spAutoFit/>
          </a:bodyPr>
          <a:lstStyle/>
          <a:p>
            <a:r>
              <a:rPr lang="en-US" dirty="0"/>
              <a:t>Human Analyst</a:t>
            </a:r>
          </a:p>
        </p:txBody>
      </p:sp>
    </p:spTree>
    <p:extLst>
      <p:ext uri="{BB962C8B-B14F-4D97-AF65-F5344CB8AC3E}">
        <p14:creationId xmlns:p14="http://schemas.microsoft.com/office/powerpoint/2010/main" val="4218688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AD3B7-769F-45CF-B0EC-9D20413441A2}"/>
              </a:ext>
            </a:extLst>
          </p:cNvPr>
          <p:cNvSpPr>
            <a:spLocks noGrp="1"/>
          </p:cNvSpPr>
          <p:nvPr>
            <p:ph type="title"/>
          </p:nvPr>
        </p:nvSpPr>
        <p:spPr/>
        <p:txBody>
          <a:bodyPr/>
          <a:lstStyle/>
          <a:p>
            <a:r>
              <a:rPr lang="en-US" dirty="0"/>
              <a:t>Training Use Case</a:t>
            </a:r>
          </a:p>
        </p:txBody>
      </p:sp>
      <p:sp>
        <p:nvSpPr>
          <p:cNvPr id="3" name="Content Placeholder 2">
            <a:extLst>
              <a:ext uri="{FF2B5EF4-FFF2-40B4-BE49-F238E27FC236}">
                <a16:creationId xmlns:a16="http://schemas.microsoft.com/office/drawing/2014/main" id="{444F511A-31D7-4B9C-AE44-13B0293CEC76}"/>
              </a:ext>
            </a:extLst>
          </p:cNvPr>
          <p:cNvSpPr>
            <a:spLocks noGrp="1"/>
          </p:cNvSpPr>
          <p:nvPr>
            <p:ph idx="1"/>
          </p:nvPr>
        </p:nvSpPr>
        <p:spPr>
          <a:xfrm>
            <a:off x="676182" y="1145220"/>
            <a:ext cx="8103834" cy="4267200"/>
          </a:xfrm>
        </p:spPr>
        <p:txBody>
          <a:bodyPr/>
          <a:lstStyle/>
          <a:p>
            <a:pPr marL="0" indent="0">
              <a:buNone/>
            </a:pPr>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76A7E1D-0136-4DE1-832C-5576C080EF67}"/>
              </a:ext>
            </a:extLst>
          </p:cNvPr>
          <p:cNvSpPr>
            <a:spLocks noGrp="1"/>
          </p:cNvSpPr>
          <p:nvPr>
            <p:ph type="sldNum" sz="quarter" idx="11"/>
          </p:nvPr>
        </p:nvSpPr>
        <p:spPr/>
        <p:txBody>
          <a:bodyPr/>
          <a:lstStyle/>
          <a:p>
            <a:pPr>
              <a:defRPr/>
            </a:pPr>
            <a:fld id="{02033CD2-4F26-4E6A-B249-72E0C307F15C}" type="slidenum">
              <a:rPr lang="en-US" smtClean="0"/>
              <a:pPr>
                <a:defRPr/>
              </a:pPr>
              <a:t>13</a:t>
            </a:fld>
            <a:endParaRPr lang="en-US"/>
          </a:p>
        </p:txBody>
      </p:sp>
      <p:pic>
        <p:nvPicPr>
          <p:cNvPr id="5" name="Picture 4">
            <a:extLst>
              <a:ext uri="{FF2B5EF4-FFF2-40B4-BE49-F238E27FC236}">
                <a16:creationId xmlns:a16="http://schemas.microsoft.com/office/drawing/2014/main" id="{B5AF52F4-B76E-49DE-9450-FF78C0A7367B}"/>
              </a:ext>
            </a:extLst>
          </p:cNvPr>
          <p:cNvPicPr/>
          <p:nvPr/>
        </p:nvPicPr>
        <p:blipFill rotWithShape="1">
          <a:blip r:embed="rId3"/>
          <a:srcRect l="41202" t="4356" r="51817" b="76186"/>
          <a:stretch/>
        </p:blipFill>
        <p:spPr bwMode="auto">
          <a:xfrm>
            <a:off x="5578887" y="1387063"/>
            <a:ext cx="821911" cy="1684129"/>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4A716637-E2EC-4625-AF3C-1E372056C72E}"/>
              </a:ext>
            </a:extLst>
          </p:cNvPr>
          <p:cNvPicPr/>
          <p:nvPr/>
        </p:nvPicPr>
        <p:blipFill rotWithShape="1">
          <a:blip r:embed="rId4" cstate="print">
            <a:extLst>
              <a:ext uri="{28A0092B-C50C-407E-A947-70E740481C1C}">
                <a14:useLocalDpi xmlns:a14="http://schemas.microsoft.com/office/drawing/2010/main" val="0"/>
              </a:ext>
            </a:extLst>
          </a:blip>
          <a:srcRect l="84410" t="61808" r="5718" b="12012"/>
          <a:stretch/>
        </p:blipFill>
        <p:spPr bwMode="auto">
          <a:xfrm>
            <a:off x="1042931" y="4620756"/>
            <a:ext cx="1193852" cy="1537496"/>
          </a:xfrm>
          <a:prstGeom prst="rect">
            <a:avLst/>
          </a:prstGeom>
          <a:noFill/>
          <a:ln>
            <a:noFill/>
          </a:ln>
          <a:extLst>
            <a:ext uri="{53640926-AAD7-44D8-BBD7-CCE9431645EC}">
              <a14:shadowObscured xmlns:a14="http://schemas.microsoft.com/office/drawing/2010/main"/>
            </a:ext>
          </a:extLst>
        </p:spPr>
      </p:pic>
      <p:pic>
        <p:nvPicPr>
          <p:cNvPr id="9" name="Picture 8" descr="C:\Users\robert.bixler\Desktop\TestNet_v1.png">
            <a:extLst>
              <a:ext uri="{FF2B5EF4-FFF2-40B4-BE49-F238E27FC236}">
                <a16:creationId xmlns:a16="http://schemas.microsoft.com/office/drawing/2014/main" id="{A2C6DCF1-F538-4E1F-91D6-B1033D9B8AB4}"/>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04921" y="4241921"/>
            <a:ext cx="3156782" cy="2105847"/>
          </a:xfrm>
          <a:prstGeom prst="rect">
            <a:avLst/>
          </a:prstGeom>
          <a:noFill/>
          <a:ln>
            <a:noFill/>
          </a:ln>
        </p:spPr>
      </p:pic>
      <p:pic>
        <p:nvPicPr>
          <p:cNvPr id="19" name="Picture 18">
            <a:extLst>
              <a:ext uri="{FF2B5EF4-FFF2-40B4-BE49-F238E27FC236}">
                <a16:creationId xmlns:a16="http://schemas.microsoft.com/office/drawing/2014/main" id="{91056837-B505-434D-AD58-B3D3EEBC2510}"/>
              </a:ext>
            </a:extLst>
          </p:cNvPr>
          <p:cNvPicPr/>
          <p:nvPr/>
        </p:nvPicPr>
        <p:blipFill rotWithShape="1">
          <a:blip r:embed="rId6"/>
          <a:srcRect l="29203" t="25340" r="59522" b="65668"/>
          <a:stretch/>
        </p:blipFill>
        <p:spPr bwMode="auto">
          <a:xfrm>
            <a:off x="4228824" y="1905851"/>
            <a:ext cx="971257" cy="646552"/>
          </a:xfrm>
          <a:prstGeom prst="rect">
            <a:avLst/>
          </a:prstGeom>
          <a:noFill/>
          <a:ln>
            <a:noFill/>
          </a:ln>
          <a:extLst>
            <a:ext uri="{53640926-AAD7-44D8-BBD7-CCE9431645EC}">
              <a14:shadowObscured xmlns:a14="http://schemas.microsoft.com/office/drawing/2010/main"/>
            </a:ext>
          </a:extLst>
        </p:spPr>
      </p:pic>
      <p:pic>
        <p:nvPicPr>
          <p:cNvPr id="20" name="Picture 19">
            <a:extLst>
              <a:ext uri="{FF2B5EF4-FFF2-40B4-BE49-F238E27FC236}">
                <a16:creationId xmlns:a16="http://schemas.microsoft.com/office/drawing/2014/main" id="{85B91CF7-4448-4922-B990-B726DA6D11D6}"/>
              </a:ext>
            </a:extLst>
          </p:cNvPr>
          <p:cNvPicPr/>
          <p:nvPr/>
        </p:nvPicPr>
        <p:blipFill rotWithShape="1">
          <a:blip r:embed="rId6"/>
          <a:srcRect l="29203" t="25340" r="59522" b="65668"/>
          <a:stretch/>
        </p:blipFill>
        <p:spPr bwMode="auto">
          <a:xfrm>
            <a:off x="2453690" y="5066228"/>
            <a:ext cx="1234323" cy="646552"/>
          </a:xfrm>
          <a:prstGeom prst="rect">
            <a:avLst/>
          </a:prstGeom>
          <a:noFill/>
          <a:ln>
            <a:noFill/>
          </a:ln>
          <a:extLst>
            <a:ext uri="{53640926-AAD7-44D8-BBD7-CCE9431645EC}">
              <a14:shadowObscured xmlns:a14="http://schemas.microsoft.com/office/drawing/2010/main"/>
            </a:ext>
          </a:extLst>
        </p:spPr>
      </p:pic>
      <p:pic>
        <p:nvPicPr>
          <p:cNvPr id="21" name="Picture 20">
            <a:extLst>
              <a:ext uri="{FF2B5EF4-FFF2-40B4-BE49-F238E27FC236}">
                <a16:creationId xmlns:a16="http://schemas.microsoft.com/office/drawing/2014/main" id="{FE29C51E-84AD-490A-96B7-E07B61C077DF}"/>
              </a:ext>
            </a:extLst>
          </p:cNvPr>
          <p:cNvPicPr/>
          <p:nvPr/>
        </p:nvPicPr>
        <p:blipFill rotWithShape="1">
          <a:blip r:embed="rId6"/>
          <a:srcRect l="29203" t="25340" r="59522" b="65668"/>
          <a:stretch/>
        </p:blipFill>
        <p:spPr bwMode="auto">
          <a:xfrm rot="5400000">
            <a:off x="5495521" y="3172813"/>
            <a:ext cx="932722" cy="646552"/>
          </a:xfrm>
          <a:prstGeom prst="rect">
            <a:avLst/>
          </a:prstGeom>
          <a:noFill/>
          <a:ln>
            <a:noFill/>
          </a:ln>
          <a:extLst>
            <a:ext uri="{53640926-AAD7-44D8-BBD7-CCE9431645EC}">
              <a14:shadowObscured xmlns:a14="http://schemas.microsoft.com/office/drawing/2010/main"/>
            </a:ext>
          </a:extLst>
        </p:spPr>
      </p:pic>
      <p:pic>
        <p:nvPicPr>
          <p:cNvPr id="22" name="Picture 21" descr="../Dropbox/Work/SoarTech/SC2RAM/TTPs/New%20Stuff/operation1a.png">
            <a:extLst>
              <a:ext uri="{FF2B5EF4-FFF2-40B4-BE49-F238E27FC236}">
                <a16:creationId xmlns:a16="http://schemas.microsoft.com/office/drawing/2014/main" id="{F6F8A299-88FE-4851-BF64-90113CC51981}"/>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29566" y="1089329"/>
            <a:ext cx="2658447" cy="2706107"/>
          </a:xfrm>
          <a:prstGeom prst="rect">
            <a:avLst/>
          </a:prstGeom>
          <a:noFill/>
          <a:ln>
            <a:noFill/>
          </a:ln>
        </p:spPr>
      </p:pic>
    </p:spTree>
    <p:extLst>
      <p:ext uri="{BB962C8B-B14F-4D97-AF65-F5344CB8AC3E}">
        <p14:creationId xmlns:p14="http://schemas.microsoft.com/office/powerpoint/2010/main" val="312304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AD3B7-769F-45CF-B0EC-9D20413441A2}"/>
              </a:ext>
            </a:extLst>
          </p:cNvPr>
          <p:cNvSpPr>
            <a:spLocks noGrp="1"/>
          </p:cNvSpPr>
          <p:nvPr>
            <p:ph type="title"/>
          </p:nvPr>
        </p:nvSpPr>
        <p:spPr/>
        <p:txBody>
          <a:bodyPr/>
          <a:lstStyle/>
          <a:p>
            <a:r>
              <a:rPr lang="en-US" dirty="0"/>
              <a:t>Prediction Use Case</a:t>
            </a:r>
          </a:p>
        </p:txBody>
      </p:sp>
      <p:sp>
        <p:nvSpPr>
          <p:cNvPr id="3" name="Content Placeholder 2">
            <a:extLst>
              <a:ext uri="{FF2B5EF4-FFF2-40B4-BE49-F238E27FC236}">
                <a16:creationId xmlns:a16="http://schemas.microsoft.com/office/drawing/2014/main" id="{444F511A-31D7-4B9C-AE44-13B0293CEC76}"/>
              </a:ext>
            </a:extLst>
          </p:cNvPr>
          <p:cNvSpPr>
            <a:spLocks noGrp="1"/>
          </p:cNvSpPr>
          <p:nvPr>
            <p:ph idx="1"/>
          </p:nvPr>
        </p:nvSpPr>
        <p:spPr>
          <a:xfrm>
            <a:off x="676182" y="1145220"/>
            <a:ext cx="8103834" cy="4267200"/>
          </a:xfrm>
        </p:spPr>
        <p:txBody>
          <a:bodyPr/>
          <a:lstStyle/>
          <a:p>
            <a:pPr marL="0" indent="0">
              <a:buNone/>
            </a:pPr>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76A7E1D-0136-4DE1-832C-5576C080EF67}"/>
              </a:ext>
            </a:extLst>
          </p:cNvPr>
          <p:cNvSpPr>
            <a:spLocks noGrp="1"/>
          </p:cNvSpPr>
          <p:nvPr>
            <p:ph type="sldNum" sz="quarter" idx="11"/>
          </p:nvPr>
        </p:nvSpPr>
        <p:spPr/>
        <p:txBody>
          <a:bodyPr/>
          <a:lstStyle/>
          <a:p>
            <a:pPr>
              <a:defRPr/>
            </a:pPr>
            <a:fld id="{02033CD2-4F26-4E6A-B249-72E0C307F15C}" type="slidenum">
              <a:rPr lang="en-US" smtClean="0"/>
              <a:pPr>
                <a:defRPr/>
              </a:pPr>
              <a:t>14</a:t>
            </a:fld>
            <a:endParaRPr lang="en-US"/>
          </a:p>
        </p:txBody>
      </p:sp>
      <p:pic>
        <p:nvPicPr>
          <p:cNvPr id="11" name="Picture 10">
            <a:extLst>
              <a:ext uri="{FF2B5EF4-FFF2-40B4-BE49-F238E27FC236}">
                <a16:creationId xmlns:a16="http://schemas.microsoft.com/office/drawing/2014/main" id="{3D7F8106-5E01-4A7C-9482-78160B8565C8}"/>
              </a:ext>
            </a:extLst>
          </p:cNvPr>
          <p:cNvPicPr/>
          <p:nvPr/>
        </p:nvPicPr>
        <p:blipFill rotWithShape="1">
          <a:blip r:embed="rId3"/>
          <a:srcRect l="41202" t="4356" r="51817" b="76186"/>
          <a:stretch/>
        </p:blipFill>
        <p:spPr bwMode="auto">
          <a:xfrm>
            <a:off x="3972385" y="1312215"/>
            <a:ext cx="815031" cy="1670031"/>
          </a:xfrm>
          <a:prstGeom prst="rect">
            <a:avLst/>
          </a:prstGeom>
          <a:noFill/>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6F3CA5D3-48D5-4CE9-B689-C1D3B79CA984}"/>
              </a:ext>
            </a:extLst>
          </p:cNvPr>
          <p:cNvPicPr/>
          <p:nvPr/>
        </p:nvPicPr>
        <p:blipFill rotWithShape="1">
          <a:blip r:embed="rId3"/>
          <a:srcRect l="45320" t="28941" r="42234" b="53730"/>
          <a:stretch/>
        </p:blipFill>
        <p:spPr bwMode="auto">
          <a:xfrm>
            <a:off x="748967" y="1122343"/>
            <a:ext cx="1649038" cy="1687461"/>
          </a:xfrm>
          <a:prstGeom prst="rect">
            <a:avLst/>
          </a:prstGeom>
          <a:noFill/>
          <a:ln>
            <a:noFill/>
          </a:ln>
          <a:extLst>
            <a:ext uri="{53640926-AAD7-44D8-BBD7-CCE9431645EC}">
              <a14:shadowObscured xmlns:a14="http://schemas.microsoft.com/office/drawing/2010/main"/>
            </a:ext>
          </a:extLst>
        </p:spPr>
      </p:pic>
      <p:pic>
        <p:nvPicPr>
          <p:cNvPr id="15" name="Picture 14">
            <a:extLst>
              <a:ext uri="{FF2B5EF4-FFF2-40B4-BE49-F238E27FC236}">
                <a16:creationId xmlns:a16="http://schemas.microsoft.com/office/drawing/2014/main" id="{3707C7AC-05FC-4BBA-9571-9235587A767D}"/>
              </a:ext>
            </a:extLst>
          </p:cNvPr>
          <p:cNvPicPr/>
          <p:nvPr/>
        </p:nvPicPr>
        <p:blipFill rotWithShape="1">
          <a:blip r:embed="rId4"/>
          <a:srcRect l="29203" t="25340" r="59522" b="65668"/>
          <a:stretch/>
        </p:blipFill>
        <p:spPr bwMode="auto">
          <a:xfrm>
            <a:off x="2763201" y="1664713"/>
            <a:ext cx="877561" cy="602720"/>
          </a:xfrm>
          <a:prstGeom prst="rect">
            <a:avLst/>
          </a:prstGeom>
          <a:noFill/>
          <a:ln>
            <a:noFill/>
          </a:ln>
          <a:extLst>
            <a:ext uri="{53640926-AAD7-44D8-BBD7-CCE9431645EC}">
              <a14:shadowObscured xmlns:a14="http://schemas.microsoft.com/office/drawing/2010/main"/>
            </a:ext>
          </a:extLst>
        </p:spPr>
      </p:pic>
      <p:pic>
        <p:nvPicPr>
          <p:cNvPr id="19" name="Picture 18">
            <a:extLst>
              <a:ext uri="{FF2B5EF4-FFF2-40B4-BE49-F238E27FC236}">
                <a16:creationId xmlns:a16="http://schemas.microsoft.com/office/drawing/2014/main" id="{00422A23-71C2-4A03-A112-C15909E9FDDB}"/>
              </a:ext>
            </a:extLst>
          </p:cNvPr>
          <p:cNvPicPr/>
          <p:nvPr/>
        </p:nvPicPr>
        <p:blipFill rotWithShape="1">
          <a:blip r:embed="rId4"/>
          <a:srcRect l="29203" t="25340" r="59522" b="65668"/>
          <a:stretch/>
        </p:blipFill>
        <p:spPr bwMode="auto">
          <a:xfrm rot="10800000">
            <a:off x="5119040" y="1701283"/>
            <a:ext cx="877561" cy="602720"/>
          </a:xfrm>
          <a:prstGeom prst="rect">
            <a:avLst/>
          </a:prstGeom>
          <a:noFill/>
          <a:ln>
            <a:noFill/>
          </a:ln>
          <a:extLst>
            <a:ext uri="{53640926-AAD7-44D8-BBD7-CCE9431645EC}">
              <a14:shadowObscured xmlns:a14="http://schemas.microsoft.com/office/drawing/2010/main"/>
            </a:ext>
          </a:extLst>
        </p:spPr>
      </p:pic>
      <p:pic>
        <p:nvPicPr>
          <p:cNvPr id="20" name="Picture 19" descr="../Dropbox/Work/SoarTech/SC2RAM/TTPs/New%20Stuff/operation1a.png">
            <a:extLst>
              <a:ext uri="{FF2B5EF4-FFF2-40B4-BE49-F238E27FC236}">
                <a16:creationId xmlns:a16="http://schemas.microsoft.com/office/drawing/2014/main" id="{DB70BBF3-E6A9-439B-BA2B-4D14888B723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98609" y="601581"/>
            <a:ext cx="2658447" cy="2706107"/>
          </a:xfrm>
          <a:prstGeom prst="rect">
            <a:avLst/>
          </a:prstGeom>
          <a:noFill/>
          <a:ln>
            <a:noFill/>
          </a:ln>
        </p:spPr>
      </p:pic>
      <p:pic>
        <p:nvPicPr>
          <p:cNvPr id="21" name="Picture 20" descr="../Dropbox/Work/SoarTech/SC2RAM/TTPs/New%20Stuff/operation1a.png">
            <a:extLst>
              <a:ext uri="{FF2B5EF4-FFF2-40B4-BE49-F238E27FC236}">
                <a16:creationId xmlns:a16="http://schemas.microsoft.com/office/drawing/2014/main" id="{779C77B2-9AAD-42DA-932A-DD9D881855E0}"/>
              </a:ext>
            </a:extLst>
          </p:cNvPr>
          <p:cNvPicPr/>
          <p:nvPr/>
        </p:nvPicPr>
        <p:blipFill rotWithShape="1">
          <a:blip r:embed="rId5" cstate="print">
            <a:extLst>
              <a:ext uri="{28A0092B-C50C-407E-A947-70E740481C1C}">
                <a14:useLocalDpi xmlns:a14="http://schemas.microsoft.com/office/drawing/2010/main" val="0"/>
              </a:ext>
            </a:extLst>
          </a:blip>
          <a:srcRect b="51890"/>
          <a:stretch/>
        </p:blipFill>
        <p:spPr bwMode="auto">
          <a:xfrm>
            <a:off x="1313938" y="4330207"/>
            <a:ext cx="2658447" cy="1301917"/>
          </a:xfrm>
          <a:prstGeom prst="rect">
            <a:avLst/>
          </a:prstGeom>
          <a:noFill/>
          <a:ln>
            <a:noFill/>
          </a:ln>
        </p:spPr>
      </p:pic>
      <p:pic>
        <p:nvPicPr>
          <p:cNvPr id="24" name="Picture 23" descr="../Dropbox/Work/SoarTech/SC2RAM/TTPs/New%20Stuff/operation1a.png">
            <a:extLst>
              <a:ext uri="{FF2B5EF4-FFF2-40B4-BE49-F238E27FC236}">
                <a16:creationId xmlns:a16="http://schemas.microsoft.com/office/drawing/2014/main" id="{12863D3A-E338-4305-90A4-70432B5695C7}"/>
              </a:ext>
            </a:extLst>
          </p:cNvPr>
          <p:cNvPicPr/>
          <p:nvPr/>
        </p:nvPicPr>
        <p:blipFill rotWithShape="1">
          <a:blip r:embed="rId5" cstate="print">
            <a:extLst>
              <a:ext uri="{28A0092B-C50C-407E-A947-70E740481C1C}">
                <a14:useLocalDpi xmlns:a14="http://schemas.microsoft.com/office/drawing/2010/main" val="0"/>
              </a:ext>
            </a:extLst>
          </a:blip>
          <a:srcRect t="48626"/>
          <a:stretch/>
        </p:blipFill>
        <p:spPr bwMode="auto">
          <a:xfrm>
            <a:off x="5465733" y="4461607"/>
            <a:ext cx="2658447" cy="1390221"/>
          </a:xfrm>
          <a:prstGeom prst="rect">
            <a:avLst/>
          </a:prstGeom>
          <a:noFill/>
          <a:ln>
            <a:noFill/>
          </a:ln>
        </p:spPr>
      </p:pic>
      <p:pic>
        <p:nvPicPr>
          <p:cNvPr id="25" name="Picture 24">
            <a:extLst>
              <a:ext uri="{FF2B5EF4-FFF2-40B4-BE49-F238E27FC236}">
                <a16:creationId xmlns:a16="http://schemas.microsoft.com/office/drawing/2014/main" id="{B007338B-E20C-442F-B0E8-FE3CB9E730B1}"/>
              </a:ext>
            </a:extLst>
          </p:cNvPr>
          <p:cNvPicPr/>
          <p:nvPr/>
        </p:nvPicPr>
        <p:blipFill rotWithShape="1">
          <a:blip r:embed="rId4"/>
          <a:srcRect l="29203" t="25340" r="59522" b="65668"/>
          <a:stretch/>
        </p:blipFill>
        <p:spPr bwMode="auto">
          <a:xfrm rot="7771968">
            <a:off x="3138237" y="3200808"/>
            <a:ext cx="877561" cy="602720"/>
          </a:xfrm>
          <a:prstGeom prst="rect">
            <a:avLst/>
          </a:prstGeom>
          <a:noFill/>
          <a:ln>
            <a:noFill/>
          </a:ln>
          <a:extLst>
            <a:ext uri="{53640926-AAD7-44D8-BBD7-CCE9431645EC}">
              <a14:shadowObscured xmlns:a14="http://schemas.microsoft.com/office/drawing/2010/main"/>
            </a:ext>
          </a:extLst>
        </p:spPr>
      </p:pic>
      <p:pic>
        <p:nvPicPr>
          <p:cNvPr id="26" name="Picture 25">
            <a:extLst>
              <a:ext uri="{FF2B5EF4-FFF2-40B4-BE49-F238E27FC236}">
                <a16:creationId xmlns:a16="http://schemas.microsoft.com/office/drawing/2014/main" id="{B085DDA7-155C-4584-8ADD-5FE3A03959B5}"/>
              </a:ext>
            </a:extLst>
          </p:cNvPr>
          <p:cNvPicPr/>
          <p:nvPr/>
        </p:nvPicPr>
        <p:blipFill rotWithShape="1">
          <a:blip r:embed="rId4"/>
          <a:srcRect l="29203" t="25340" r="59522" b="65668"/>
          <a:stretch/>
        </p:blipFill>
        <p:spPr bwMode="auto">
          <a:xfrm>
            <a:off x="4224934" y="4899006"/>
            <a:ext cx="877561" cy="60272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69464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Nuggets/Coal</a:t>
            </a:r>
          </a:p>
        </p:txBody>
      </p:sp>
      <p:sp>
        <p:nvSpPr>
          <p:cNvPr id="12" name="Content Placeholder 2">
            <a:extLst>
              <a:ext uri="{FF2B5EF4-FFF2-40B4-BE49-F238E27FC236}">
                <a16:creationId xmlns:a16="http://schemas.microsoft.com/office/drawing/2014/main" id="{BB54089C-708D-4A79-895E-CAB3B1BB0173}"/>
              </a:ext>
            </a:extLst>
          </p:cNvPr>
          <p:cNvSpPr txBox="1">
            <a:spLocks/>
          </p:cNvSpPr>
          <p:nvPr/>
        </p:nvSpPr>
        <p:spPr>
          <a:xfrm>
            <a:off x="676182" y="1145220"/>
            <a:ext cx="8103834" cy="4267200"/>
          </a:xfrm>
          <a:prstGeom prst="rect">
            <a:avLst/>
          </a:prstGeom>
        </p:spPr>
        <p:txBody>
          <a:bodyPr/>
          <a:lstStyle>
            <a:lvl1pPr marL="171450" indent="-171450" algn="l" rtl="0" eaLnBrk="1" fontAlgn="base" hangingPunct="1">
              <a:spcBef>
                <a:spcPct val="20000"/>
              </a:spcBef>
              <a:spcAft>
                <a:spcPct val="0"/>
              </a:spcAft>
              <a:buClr>
                <a:srgbClr val="007790"/>
              </a:buClr>
              <a:buFont typeface="Times" pitchFamily="28" charset="0"/>
              <a:buChar char="•"/>
              <a:defRPr>
                <a:solidFill>
                  <a:srgbClr val="000000"/>
                </a:solidFill>
                <a:latin typeface="+mn-lt"/>
                <a:ea typeface="+mn-ea"/>
                <a:cs typeface="+mn-cs"/>
              </a:defRPr>
            </a:lvl1pPr>
            <a:lvl2pPr marL="454025" indent="-168275" algn="l" rtl="0" eaLnBrk="1" fontAlgn="base" hangingPunct="1">
              <a:spcBef>
                <a:spcPct val="20000"/>
              </a:spcBef>
              <a:spcAft>
                <a:spcPct val="0"/>
              </a:spcAft>
              <a:buClr>
                <a:srgbClr val="007790"/>
              </a:buClr>
              <a:buFont typeface="Times" pitchFamily="28" charset="0"/>
              <a:buChar char="•"/>
              <a:defRPr>
                <a:solidFill>
                  <a:srgbClr val="464847"/>
                </a:solidFill>
                <a:latin typeface="+mn-lt"/>
                <a:ea typeface="+mn-ea"/>
              </a:defRPr>
            </a:lvl2pPr>
            <a:lvl3pPr marL="741363" indent="-171450" algn="l" rtl="0" eaLnBrk="1" fontAlgn="base" hangingPunct="1">
              <a:spcBef>
                <a:spcPct val="20000"/>
              </a:spcBef>
              <a:spcAft>
                <a:spcPct val="0"/>
              </a:spcAft>
              <a:buClr>
                <a:srgbClr val="007790"/>
              </a:buClr>
              <a:buFont typeface="Times" pitchFamily="28" charset="0"/>
              <a:buChar char="•"/>
              <a:defRPr>
                <a:solidFill>
                  <a:srgbClr val="464847"/>
                </a:solidFill>
                <a:latin typeface="+mn-lt"/>
                <a:ea typeface="+mn-ea"/>
              </a:defRPr>
            </a:lvl3pPr>
            <a:lvl4pPr marL="1027113" indent="-171450" algn="l" rtl="0" eaLnBrk="1" fontAlgn="base" hangingPunct="1">
              <a:spcBef>
                <a:spcPct val="20000"/>
              </a:spcBef>
              <a:spcAft>
                <a:spcPct val="0"/>
              </a:spcAft>
              <a:buClr>
                <a:srgbClr val="007790"/>
              </a:buClr>
              <a:buFont typeface="Times" pitchFamily="28" charset="0"/>
              <a:buChar char="•"/>
              <a:defRPr>
                <a:solidFill>
                  <a:srgbClr val="464847"/>
                </a:solidFill>
                <a:latin typeface="+mn-lt"/>
                <a:ea typeface="+mn-ea"/>
              </a:defRPr>
            </a:lvl4pPr>
            <a:lvl5pPr marL="1312863" indent="-171450" algn="l" rtl="0" eaLnBrk="1" fontAlgn="base" hangingPunct="1">
              <a:spcBef>
                <a:spcPct val="20000"/>
              </a:spcBef>
              <a:spcAft>
                <a:spcPct val="0"/>
              </a:spcAft>
              <a:buClr>
                <a:srgbClr val="007790"/>
              </a:buClr>
              <a:buFont typeface="Times" pitchFamily="28" charset="0"/>
              <a:buChar char="•"/>
              <a:defRPr>
                <a:solidFill>
                  <a:srgbClr val="464847"/>
                </a:solidFill>
                <a:latin typeface="+mn-lt"/>
                <a:ea typeface="+mn-ea"/>
              </a:defRPr>
            </a:lvl5pPr>
            <a:lvl6pPr marL="1770063" indent="-171450" algn="l" rtl="0" eaLnBrk="1" fontAlgn="base" hangingPunct="1">
              <a:spcBef>
                <a:spcPct val="20000"/>
              </a:spcBef>
              <a:spcAft>
                <a:spcPct val="0"/>
              </a:spcAft>
              <a:buClr>
                <a:srgbClr val="007790"/>
              </a:buClr>
              <a:buFont typeface="Times" pitchFamily="28" charset="0"/>
              <a:buChar char="•"/>
              <a:defRPr>
                <a:solidFill>
                  <a:srgbClr val="464847"/>
                </a:solidFill>
                <a:latin typeface="+mn-lt"/>
                <a:ea typeface="+mn-ea"/>
              </a:defRPr>
            </a:lvl6pPr>
            <a:lvl7pPr marL="2227263" indent="-171450" algn="l" rtl="0" eaLnBrk="1" fontAlgn="base" hangingPunct="1">
              <a:spcBef>
                <a:spcPct val="20000"/>
              </a:spcBef>
              <a:spcAft>
                <a:spcPct val="0"/>
              </a:spcAft>
              <a:buClr>
                <a:srgbClr val="007790"/>
              </a:buClr>
              <a:buFont typeface="Times" pitchFamily="28" charset="0"/>
              <a:buChar char="•"/>
              <a:defRPr>
                <a:solidFill>
                  <a:srgbClr val="464847"/>
                </a:solidFill>
                <a:latin typeface="+mn-lt"/>
                <a:ea typeface="+mn-ea"/>
              </a:defRPr>
            </a:lvl7pPr>
            <a:lvl8pPr marL="2684463" indent="-171450" algn="l" rtl="0" eaLnBrk="1" fontAlgn="base" hangingPunct="1">
              <a:spcBef>
                <a:spcPct val="20000"/>
              </a:spcBef>
              <a:spcAft>
                <a:spcPct val="0"/>
              </a:spcAft>
              <a:buClr>
                <a:srgbClr val="007790"/>
              </a:buClr>
              <a:buFont typeface="Times" pitchFamily="28" charset="0"/>
              <a:buChar char="•"/>
              <a:defRPr>
                <a:solidFill>
                  <a:srgbClr val="464847"/>
                </a:solidFill>
                <a:latin typeface="+mn-lt"/>
                <a:ea typeface="+mn-ea"/>
              </a:defRPr>
            </a:lvl8pPr>
            <a:lvl9pPr marL="3141663" indent="-171450" algn="l" rtl="0" eaLnBrk="1" fontAlgn="base" hangingPunct="1">
              <a:spcBef>
                <a:spcPct val="20000"/>
              </a:spcBef>
              <a:spcAft>
                <a:spcPct val="0"/>
              </a:spcAft>
              <a:buClr>
                <a:srgbClr val="007790"/>
              </a:buClr>
              <a:buFont typeface="Times" pitchFamily="28" charset="0"/>
              <a:buChar char="•"/>
              <a:defRPr>
                <a:solidFill>
                  <a:srgbClr val="464847"/>
                </a:solidFill>
                <a:latin typeface="+mn-lt"/>
                <a:ea typeface="+mn-ea"/>
              </a:defRPr>
            </a:lvl9pPr>
          </a:lstStyle>
          <a:p>
            <a:r>
              <a:rPr lang="en-US" sz="1800" kern="0" baseline="0" dirty="0"/>
              <a:t>Nuggets</a:t>
            </a:r>
          </a:p>
          <a:p>
            <a:pPr lvl="1"/>
            <a:r>
              <a:rPr lang="en-US" sz="1800" kern="0" baseline="0" dirty="0"/>
              <a:t>Human explainable</a:t>
            </a:r>
          </a:p>
          <a:p>
            <a:pPr lvl="1"/>
            <a:r>
              <a:rPr lang="en-US" sz="1800" kern="0" baseline="0" dirty="0"/>
              <a:t>Flexible</a:t>
            </a:r>
          </a:p>
          <a:p>
            <a:pPr lvl="1"/>
            <a:r>
              <a:rPr lang="en-US" sz="1800" kern="0" baseline="0" dirty="0"/>
              <a:t>Less changes to Soar code as new attacks are learned</a:t>
            </a:r>
          </a:p>
          <a:p>
            <a:pPr lvl="1"/>
            <a:r>
              <a:rPr lang="en-US" sz="1800" kern="0" baseline="0" dirty="0"/>
              <a:t>Can generate new attack patterns</a:t>
            </a:r>
          </a:p>
          <a:p>
            <a:pPr lvl="1"/>
            <a:r>
              <a:rPr lang="en-US" sz="1800" kern="0" baseline="0" dirty="0"/>
              <a:t>Levels can be developed independently</a:t>
            </a:r>
          </a:p>
          <a:p>
            <a:pPr lvl="1"/>
            <a:r>
              <a:rPr lang="en-US" sz="1800" kern="0" baseline="0" dirty="0"/>
              <a:t>Reason with incomplete information</a:t>
            </a:r>
          </a:p>
          <a:p>
            <a:endParaRPr lang="en-US" sz="1800" kern="0" baseline="0" dirty="0"/>
          </a:p>
          <a:p>
            <a:r>
              <a:rPr lang="en-US" sz="1800" kern="0" baseline="0" dirty="0"/>
              <a:t>Coal</a:t>
            </a:r>
          </a:p>
          <a:p>
            <a:pPr lvl="1"/>
            <a:r>
              <a:rPr lang="en-US" sz="1800" kern="0" baseline="0" dirty="0"/>
              <a:t>Large amount of procedures and tactics</a:t>
            </a:r>
          </a:p>
          <a:p>
            <a:pPr lvl="1"/>
            <a:r>
              <a:rPr lang="en-US" sz="1800" kern="0" baseline="0" dirty="0"/>
              <a:t>Anomaly detection is a difficult problem</a:t>
            </a:r>
          </a:p>
          <a:p>
            <a:pPr lvl="1"/>
            <a:r>
              <a:rPr lang="en-US" sz="1800" kern="0" baseline="0" dirty="0"/>
              <a:t>Still can’t detect all novel attack patterns</a:t>
            </a:r>
          </a:p>
        </p:txBody>
      </p:sp>
    </p:spTree>
    <p:extLst>
      <p:ext uri="{BB962C8B-B14F-4D97-AF65-F5344CB8AC3E}">
        <p14:creationId xmlns:p14="http://schemas.microsoft.com/office/powerpoint/2010/main" val="53023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2" descr="soartech_logo_stacked"/>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229852" y="1562508"/>
            <a:ext cx="5073316" cy="3471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72320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AD3B7-769F-45CF-B0EC-9D20413441A2}"/>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444F511A-31D7-4B9C-AE44-13B0293CEC76}"/>
              </a:ext>
            </a:extLst>
          </p:cNvPr>
          <p:cNvSpPr>
            <a:spLocks noGrp="1"/>
          </p:cNvSpPr>
          <p:nvPr>
            <p:ph idx="1"/>
          </p:nvPr>
        </p:nvSpPr>
        <p:spPr>
          <a:xfrm>
            <a:off x="676182" y="1145220"/>
            <a:ext cx="8103834" cy="4267200"/>
          </a:xfrm>
        </p:spPr>
        <p:txBody>
          <a:bodyPr/>
          <a:lstStyle/>
          <a:p>
            <a:r>
              <a:rPr lang="en-US" dirty="0"/>
              <a:t>Sophisticated threats</a:t>
            </a:r>
          </a:p>
          <a:p>
            <a:pPr marL="0" indent="0">
              <a:buNone/>
            </a:pPr>
            <a:endParaRPr lang="en-US" dirty="0"/>
          </a:p>
          <a:p>
            <a:r>
              <a:rPr lang="en-US" dirty="0"/>
              <a:t>Train humans to counteract them</a:t>
            </a:r>
          </a:p>
          <a:p>
            <a:endParaRPr lang="en-US" dirty="0"/>
          </a:p>
          <a:p>
            <a:r>
              <a:rPr lang="en-US" dirty="0"/>
              <a:t>Build better automated defenses</a:t>
            </a:r>
          </a:p>
          <a:p>
            <a:endParaRPr lang="en-US" dirty="0"/>
          </a:p>
          <a:p>
            <a:r>
              <a:rPr lang="en-US" dirty="0"/>
              <a:t>Soar is being used to create cyber cognitive (</a:t>
            </a:r>
            <a:r>
              <a:rPr lang="en-US" dirty="0" err="1"/>
              <a:t>cycog</a:t>
            </a:r>
            <a:r>
              <a:rPr lang="en-US" dirty="0"/>
              <a:t>) agents</a:t>
            </a:r>
          </a:p>
          <a:p>
            <a:endParaRPr lang="en-US" dirty="0"/>
          </a:p>
          <a:p>
            <a:endParaRPr lang="en-US" dirty="0"/>
          </a:p>
          <a:p>
            <a:pPr marL="0" indent="0">
              <a:buNone/>
            </a:pPr>
            <a:r>
              <a:rPr lang="en-US" sz="3600" b="1" dirty="0"/>
              <a:t>We model cyberspace operations using tactics, techniques, and procedures</a:t>
            </a:r>
          </a:p>
          <a:p>
            <a:pPr marL="0" indent="0">
              <a:buNone/>
            </a:pPr>
            <a:endParaRPr lang="en-US" dirty="0"/>
          </a:p>
        </p:txBody>
      </p:sp>
      <p:sp>
        <p:nvSpPr>
          <p:cNvPr id="4" name="Slide Number Placeholder 3">
            <a:extLst>
              <a:ext uri="{FF2B5EF4-FFF2-40B4-BE49-F238E27FC236}">
                <a16:creationId xmlns:a16="http://schemas.microsoft.com/office/drawing/2014/main" id="{F76A7E1D-0136-4DE1-832C-5576C080EF67}"/>
              </a:ext>
            </a:extLst>
          </p:cNvPr>
          <p:cNvSpPr>
            <a:spLocks noGrp="1"/>
          </p:cNvSpPr>
          <p:nvPr>
            <p:ph type="sldNum" sz="quarter" idx="11"/>
          </p:nvPr>
        </p:nvSpPr>
        <p:spPr/>
        <p:txBody>
          <a:bodyPr/>
          <a:lstStyle/>
          <a:p>
            <a:pPr>
              <a:defRPr/>
            </a:pPr>
            <a:fld id="{02033CD2-4F26-4E6A-B249-72E0C307F15C}" type="slidenum">
              <a:rPr lang="en-US" smtClean="0"/>
              <a:pPr>
                <a:defRPr/>
              </a:pPr>
              <a:t>2</a:t>
            </a:fld>
            <a:endParaRPr lang="en-US"/>
          </a:p>
        </p:txBody>
      </p:sp>
    </p:spTree>
    <p:extLst>
      <p:ext uri="{BB962C8B-B14F-4D97-AF65-F5344CB8AC3E}">
        <p14:creationId xmlns:p14="http://schemas.microsoft.com/office/powerpoint/2010/main" val="27731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AD3B7-769F-45CF-B0EC-9D20413441A2}"/>
              </a:ext>
            </a:extLst>
          </p:cNvPr>
          <p:cNvSpPr>
            <a:spLocks noGrp="1"/>
          </p:cNvSpPr>
          <p:nvPr>
            <p:ph type="title"/>
          </p:nvPr>
        </p:nvSpPr>
        <p:spPr/>
        <p:txBody>
          <a:bodyPr/>
          <a:lstStyle/>
          <a:p>
            <a:r>
              <a:rPr lang="en-US" dirty="0"/>
              <a:t>Tactics, Techniques, and Procedures</a:t>
            </a:r>
          </a:p>
        </p:txBody>
      </p:sp>
      <p:sp>
        <p:nvSpPr>
          <p:cNvPr id="4" name="Slide Number Placeholder 3">
            <a:extLst>
              <a:ext uri="{FF2B5EF4-FFF2-40B4-BE49-F238E27FC236}">
                <a16:creationId xmlns:a16="http://schemas.microsoft.com/office/drawing/2014/main" id="{F76A7E1D-0136-4DE1-832C-5576C080EF67}"/>
              </a:ext>
            </a:extLst>
          </p:cNvPr>
          <p:cNvSpPr>
            <a:spLocks noGrp="1"/>
          </p:cNvSpPr>
          <p:nvPr>
            <p:ph type="sldNum" sz="quarter" idx="11"/>
          </p:nvPr>
        </p:nvSpPr>
        <p:spPr/>
        <p:txBody>
          <a:bodyPr/>
          <a:lstStyle/>
          <a:p>
            <a:pPr>
              <a:defRPr/>
            </a:pPr>
            <a:fld id="{02033CD2-4F26-4E6A-B249-72E0C307F15C}" type="slidenum">
              <a:rPr lang="en-US" smtClean="0"/>
              <a:pPr>
                <a:defRPr/>
              </a:pPr>
              <a:t>3</a:t>
            </a:fld>
            <a:endParaRPr lang="en-US"/>
          </a:p>
        </p:txBody>
      </p:sp>
      <p:pic>
        <p:nvPicPr>
          <p:cNvPr id="7" name="Picture 6">
            <a:extLst>
              <a:ext uri="{FF2B5EF4-FFF2-40B4-BE49-F238E27FC236}">
                <a16:creationId xmlns:a16="http://schemas.microsoft.com/office/drawing/2014/main" id="{745A5306-0B0B-46F6-A8FF-FF055A4F4EE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49550" y="926976"/>
            <a:ext cx="4891678" cy="3594934"/>
          </a:xfrm>
          <a:prstGeom prst="rect">
            <a:avLst/>
          </a:prstGeom>
        </p:spPr>
      </p:pic>
      <p:pic>
        <p:nvPicPr>
          <p:cNvPr id="8" name="Picture 7">
            <a:extLst>
              <a:ext uri="{FF2B5EF4-FFF2-40B4-BE49-F238E27FC236}">
                <a16:creationId xmlns:a16="http://schemas.microsoft.com/office/drawing/2014/main" id="{EAC3E174-379B-4A31-BFE7-F3D2D5B0C9D4}"/>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122750" y="4883152"/>
            <a:ext cx="5918200" cy="1511300"/>
          </a:xfrm>
          <a:prstGeom prst="rect">
            <a:avLst/>
          </a:prstGeom>
        </p:spPr>
      </p:pic>
      <p:sp>
        <p:nvSpPr>
          <p:cNvPr id="9" name="Bent Arrow 12">
            <a:extLst>
              <a:ext uri="{FF2B5EF4-FFF2-40B4-BE49-F238E27FC236}">
                <a16:creationId xmlns:a16="http://schemas.microsoft.com/office/drawing/2014/main" id="{425D1A92-16CA-47DF-AE1A-22C3F9132F70}"/>
              </a:ext>
            </a:extLst>
          </p:cNvPr>
          <p:cNvSpPr/>
          <p:nvPr/>
        </p:nvSpPr>
        <p:spPr bwMode="auto">
          <a:xfrm flipV="1">
            <a:off x="1112520" y="4476190"/>
            <a:ext cx="979750" cy="1299770"/>
          </a:xfrm>
          <a:prstGeom prst="bentArrow">
            <a:avLst/>
          </a:prstGeom>
          <a:solidFill>
            <a:srgbClr val="FF0000">
              <a:alpha val="10000"/>
            </a:srgbClr>
          </a:solidFill>
          <a:ln w="9525" cap="flat" cmpd="sng" algn="ctr">
            <a:solidFill>
              <a:srgbClr val="FF0000">
                <a:alpha val="50196"/>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latin typeface="Arial" charset="0"/>
              <a:ea typeface="ヒラギノ角ゴ Pro W3" pitchFamily="28" charset="-128"/>
            </a:endParaRPr>
          </a:p>
        </p:txBody>
      </p:sp>
      <p:sp>
        <p:nvSpPr>
          <p:cNvPr id="10" name="TextBox 9">
            <a:extLst>
              <a:ext uri="{FF2B5EF4-FFF2-40B4-BE49-F238E27FC236}">
                <a16:creationId xmlns:a16="http://schemas.microsoft.com/office/drawing/2014/main" id="{E1AB912F-F246-4DDF-9E44-087D033A20F1}"/>
              </a:ext>
            </a:extLst>
          </p:cNvPr>
          <p:cNvSpPr txBox="1"/>
          <p:nvPr/>
        </p:nvSpPr>
        <p:spPr>
          <a:xfrm>
            <a:off x="5699760" y="926976"/>
            <a:ext cx="2941320" cy="2605842"/>
          </a:xfrm>
          <a:prstGeom prst="rect">
            <a:avLst/>
          </a:prstGeom>
          <a:noFill/>
        </p:spPr>
        <p:txBody>
          <a:bodyPr wrap="square" rtlCol="0">
            <a:spAutoFit/>
          </a:bodyPr>
          <a:lstStyle/>
          <a:p>
            <a:r>
              <a:rPr lang="en-US" sz="1400" b="1" kern="0" baseline="0" dirty="0"/>
              <a:t>Tactic</a:t>
            </a:r>
            <a:r>
              <a:rPr lang="en-US" sz="1400" kern="0" baseline="0" dirty="0"/>
              <a:t> –employment and ordered arrangement of forces in relation to each other</a:t>
            </a:r>
          </a:p>
          <a:p>
            <a:endParaRPr lang="en-US" sz="1400" kern="0" baseline="0" dirty="0"/>
          </a:p>
          <a:p>
            <a:r>
              <a:rPr lang="en-US" sz="1400" b="1" kern="0" baseline="0" dirty="0"/>
              <a:t>Technique</a:t>
            </a:r>
            <a:r>
              <a:rPr lang="en-US" sz="1400" kern="0" baseline="0" dirty="0"/>
              <a:t> – non-prescriptive way to perform missions, functions, or tasks</a:t>
            </a:r>
          </a:p>
          <a:p>
            <a:endParaRPr lang="en-US" sz="1400" kern="0" baseline="0" dirty="0"/>
          </a:p>
          <a:p>
            <a:r>
              <a:rPr lang="en-US" sz="1400" b="1" kern="0" baseline="0" dirty="0"/>
              <a:t>Procedure</a:t>
            </a:r>
            <a:r>
              <a:rPr lang="en-US" sz="1400" kern="0" baseline="0" dirty="0"/>
              <a:t> – standard, detailed steps that prescribe how to perform specific tasks</a:t>
            </a:r>
          </a:p>
          <a:p>
            <a:endParaRPr lang="en-US" sz="1400" dirty="0"/>
          </a:p>
        </p:txBody>
      </p:sp>
    </p:spTree>
    <p:extLst>
      <p:ext uri="{BB962C8B-B14F-4D97-AF65-F5344CB8AC3E}">
        <p14:creationId xmlns:p14="http://schemas.microsoft.com/office/powerpoint/2010/main" val="280010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AD3B7-769F-45CF-B0EC-9D20413441A2}"/>
              </a:ext>
            </a:extLst>
          </p:cNvPr>
          <p:cNvSpPr>
            <a:spLocks noGrp="1"/>
          </p:cNvSpPr>
          <p:nvPr>
            <p:ph type="title"/>
          </p:nvPr>
        </p:nvSpPr>
        <p:spPr/>
        <p:txBody>
          <a:bodyPr/>
          <a:lstStyle/>
          <a:p>
            <a:r>
              <a:rPr lang="en-US" dirty="0"/>
              <a:t>Cyber Kill Chain</a:t>
            </a:r>
          </a:p>
        </p:txBody>
      </p:sp>
      <p:sp>
        <p:nvSpPr>
          <p:cNvPr id="4" name="Slide Number Placeholder 3">
            <a:extLst>
              <a:ext uri="{FF2B5EF4-FFF2-40B4-BE49-F238E27FC236}">
                <a16:creationId xmlns:a16="http://schemas.microsoft.com/office/drawing/2014/main" id="{F76A7E1D-0136-4DE1-832C-5576C080EF67}"/>
              </a:ext>
            </a:extLst>
          </p:cNvPr>
          <p:cNvSpPr>
            <a:spLocks noGrp="1"/>
          </p:cNvSpPr>
          <p:nvPr>
            <p:ph type="sldNum" sz="quarter" idx="11"/>
          </p:nvPr>
        </p:nvSpPr>
        <p:spPr/>
        <p:txBody>
          <a:bodyPr/>
          <a:lstStyle/>
          <a:p>
            <a:pPr>
              <a:defRPr/>
            </a:pPr>
            <a:fld id="{02033CD2-4F26-4E6A-B249-72E0C307F15C}" type="slidenum">
              <a:rPr lang="en-US" smtClean="0"/>
              <a:pPr>
                <a:defRPr/>
              </a:pPr>
              <a:t>4</a:t>
            </a:fld>
            <a:endParaRPr lang="en-US"/>
          </a:p>
        </p:txBody>
      </p:sp>
      <p:pic>
        <p:nvPicPr>
          <p:cNvPr id="13" name="Picture 12">
            <a:extLst>
              <a:ext uri="{FF2B5EF4-FFF2-40B4-BE49-F238E27FC236}">
                <a16:creationId xmlns:a16="http://schemas.microsoft.com/office/drawing/2014/main" id="{E2E6D683-D388-4AEC-A766-D8AAF1A5E0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0906" y="838200"/>
            <a:ext cx="5163860" cy="6019800"/>
          </a:xfrm>
          <a:prstGeom prst="rect">
            <a:avLst/>
          </a:prstGeom>
        </p:spPr>
      </p:pic>
    </p:spTree>
    <p:extLst>
      <p:ext uri="{BB962C8B-B14F-4D97-AF65-F5344CB8AC3E}">
        <p14:creationId xmlns:p14="http://schemas.microsoft.com/office/powerpoint/2010/main" val="2046191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Operation Model</a:t>
            </a:r>
          </a:p>
        </p:txBody>
      </p:sp>
      <p:pic>
        <p:nvPicPr>
          <p:cNvPr id="6" name="Picture 5" descr="../Dropbox/Work/SoarTech/SC2RAM/TTPs/New%20Stuff/operation1a.png">
            <a:extLst>
              <a:ext uri="{FF2B5EF4-FFF2-40B4-BE49-F238E27FC236}">
                <a16:creationId xmlns:a16="http://schemas.microsoft.com/office/drawing/2014/main" id="{FBDC758C-2437-49EB-928B-E646F5B522C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18322" y="637301"/>
            <a:ext cx="6023928" cy="6131923"/>
          </a:xfrm>
          <a:prstGeom prst="rect">
            <a:avLst/>
          </a:prstGeom>
          <a:noFill/>
          <a:ln>
            <a:noFill/>
          </a:ln>
        </p:spPr>
      </p:pic>
    </p:spTree>
    <p:extLst>
      <p:ext uri="{BB962C8B-B14F-4D97-AF65-F5344CB8AC3E}">
        <p14:creationId xmlns:p14="http://schemas.microsoft.com/office/powerpoint/2010/main" val="2760182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ent Arrow 9"/>
          <p:cNvSpPr/>
          <p:nvPr/>
        </p:nvSpPr>
        <p:spPr bwMode="auto">
          <a:xfrm flipV="1">
            <a:off x="893285" y="2140019"/>
            <a:ext cx="1924866" cy="2503357"/>
          </a:xfrm>
          <a:prstGeom prst="ben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latin typeface="Arial" charset="0"/>
              <a:ea typeface="ヒラギノ角ゴ Pro W3" pitchFamily="28" charset="-128"/>
            </a:endParaRPr>
          </a:p>
        </p:txBody>
      </p:sp>
      <p:sp>
        <p:nvSpPr>
          <p:cNvPr id="4" name="Title 3"/>
          <p:cNvSpPr>
            <a:spLocks noGrp="1"/>
          </p:cNvSpPr>
          <p:nvPr>
            <p:ph type="title"/>
          </p:nvPr>
        </p:nvSpPr>
        <p:spPr/>
        <p:txBody>
          <a:bodyPr/>
          <a:lstStyle/>
          <a:p>
            <a:r>
              <a:rPr lang="en-US" dirty="0"/>
              <a:t>Operations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015" y="1796578"/>
            <a:ext cx="7699971" cy="557562"/>
          </a:xfrm>
          <a:prstGeom prst="rect">
            <a:avLst/>
          </a:prstGeom>
        </p:spPr>
      </p:pic>
      <p:sp>
        <p:nvSpPr>
          <p:cNvPr id="8" name="Rounded Rectangle 7"/>
          <p:cNvSpPr/>
          <p:nvPr/>
        </p:nvSpPr>
        <p:spPr bwMode="auto">
          <a:xfrm>
            <a:off x="2818151" y="3223742"/>
            <a:ext cx="3807502" cy="1963711"/>
          </a:xfrm>
          <a:prstGeom prst="roundRect">
            <a:avLst>
              <a:gd name="adj" fmla="val 322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latin typeface="Arial" charset="0"/>
              <a:ea typeface="ヒラギノ角ゴ Pro W3" pitchFamily="28" charset="-128"/>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29207" y="3391699"/>
            <a:ext cx="3585390" cy="1637497"/>
          </a:xfrm>
          <a:prstGeom prst="rect">
            <a:avLst/>
          </a:prstGeom>
        </p:spPr>
      </p:pic>
      <p:sp>
        <p:nvSpPr>
          <p:cNvPr id="11" name="TextBox 10"/>
          <p:cNvSpPr txBox="1"/>
          <p:nvPr/>
        </p:nvSpPr>
        <p:spPr>
          <a:xfrm>
            <a:off x="1035636" y="5595390"/>
            <a:ext cx="7471917" cy="461665"/>
          </a:xfrm>
          <a:prstGeom prst="rect">
            <a:avLst/>
          </a:prstGeom>
          <a:noFill/>
        </p:spPr>
        <p:txBody>
          <a:bodyPr wrap="none" rtlCol="0">
            <a:spAutoFit/>
          </a:bodyPr>
          <a:lstStyle/>
          <a:p>
            <a:r>
              <a:rPr lang="en-US" b="1" i="1" baseline="0" dirty="0"/>
              <a:t>Operation</a:t>
            </a:r>
            <a:r>
              <a:rPr lang="en-US" i="1" baseline="0" dirty="0"/>
              <a:t>: a directed graph of tactics and objectives </a:t>
            </a:r>
          </a:p>
        </p:txBody>
      </p:sp>
    </p:spTree>
    <p:extLst>
      <p:ext uri="{BB962C8B-B14F-4D97-AF65-F5344CB8AC3E}">
        <p14:creationId xmlns:p14="http://schemas.microsoft.com/office/powerpoint/2010/main" val="78371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apezoid 6"/>
          <p:cNvSpPr/>
          <p:nvPr/>
        </p:nvSpPr>
        <p:spPr bwMode="auto">
          <a:xfrm rot="16200000">
            <a:off x="3345007" y="2106981"/>
            <a:ext cx="1963712" cy="927672"/>
          </a:xfrm>
          <a:prstGeom prst="trapezoid">
            <a:avLst>
              <a:gd name="adj" fmla="val 81511"/>
            </a:avLst>
          </a:prstGeom>
          <a:solidFill>
            <a:schemeClr val="accent1">
              <a:lumMod val="9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latin typeface="Arial" charset="0"/>
              <a:ea typeface="ヒラギノ角ゴ Pro W3" pitchFamily="28" charset="-128"/>
            </a:endParaRPr>
          </a:p>
        </p:txBody>
      </p:sp>
      <p:sp>
        <p:nvSpPr>
          <p:cNvPr id="6" name="Rounded Rectangle 5"/>
          <p:cNvSpPr/>
          <p:nvPr/>
        </p:nvSpPr>
        <p:spPr bwMode="auto">
          <a:xfrm>
            <a:off x="4676931" y="1588962"/>
            <a:ext cx="3807502" cy="1963711"/>
          </a:xfrm>
          <a:prstGeom prst="roundRect">
            <a:avLst>
              <a:gd name="adj" fmla="val 322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latin typeface="Arial" charset="0"/>
              <a:ea typeface="ヒラギノ角ゴ Pro W3" pitchFamily="28" charset="-128"/>
            </a:endParaRPr>
          </a:p>
        </p:txBody>
      </p:sp>
      <p:sp>
        <p:nvSpPr>
          <p:cNvPr id="4" name="Title 3"/>
          <p:cNvSpPr>
            <a:spLocks noGrp="1"/>
          </p:cNvSpPr>
          <p:nvPr>
            <p:ph type="title"/>
          </p:nvPr>
        </p:nvSpPr>
        <p:spPr/>
        <p:txBody>
          <a:bodyPr/>
          <a:lstStyle/>
          <a:p>
            <a:r>
              <a:rPr lang="en-US" dirty="0"/>
              <a:t>Tactics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9428" y="926976"/>
            <a:ext cx="2703576" cy="5294376"/>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0696" y="1756919"/>
            <a:ext cx="3585390" cy="1637497"/>
          </a:xfrm>
          <a:prstGeom prst="rect">
            <a:avLst/>
          </a:prstGeom>
        </p:spPr>
      </p:pic>
      <p:sp>
        <p:nvSpPr>
          <p:cNvPr id="8" name="TextBox 7"/>
          <p:cNvSpPr txBox="1"/>
          <p:nvPr/>
        </p:nvSpPr>
        <p:spPr>
          <a:xfrm>
            <a:off x="4676931" y="4046100"/>
            <a:ext cx="3807502" cy="830997"/>
          </a:xfrm>
          <a:prstGeom prst="rect">
            <a:avLst/>
          </a:prstGeom>
          <a:noFill/>
        </p:spPr>
        <p:txBody>
          <a:bodyPr wrap="square" rtlCol="0">
            <a:spAutoFit/>
          </a:bodyPr>
          <a:lstStyle/>
          <a:p>
            <a:r>
              <a:rPr lang="en-US" b="1" i="1" baseline="0" dirty="0"/>
              <a:t>Tactic</a:t>
            </a:r>
            <a:r>
              <a:rPr lang="en-US" i="1" baseline="0" dirty="0"/>
              <a:t>: a directed graph of techniques and resources </a:t>
            </a:r>
          </a:p>
        </p:txBody>
      </p:sp>
    </p:spTree>
    <p:extLst>
      <p:ext uri="{BB962C8B-B14F-4D97-AF65-F5344CB8AC3E}">
        <p14:creationId xmlns:p14="http://schemas.microsoft.com/office/powerpoint/2010/main" val="476180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apezoid 6"/>
          <p:cNvSpPr/>
          <p:nvPr/>
        </p:nvSpPr>
        <p:spPr bwMode="auto">
          <a:xfrm rot="16200000">
            <a:off x="3049748" y="2654423"/>
            <a:ext cx="2788170" cy="1161616"/>
          </a:xfrm>
          <a:prstGeom prst="trapezoid">
            <a:avLst>
              <a:gd name="adj" fmla="val 102518"/>
            </a:avLst>
          </a:prstGeom>
          <a:solidFill>
            <a:schemeClr val="accent1">
              <a:lumMod val="9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latin typeface="Arial" charset="0"/>
              <a:ea typeface="ヒラギノ角ゴ Pro W3" pitchFamily="28" charset="-128"/>
            </a:endParaRPr>
          </a:p>
        </p:txBody>
      </p:sp>
      <p:sp>
        <p:nvSpPr>
          <p:cNvPr id="6" name="Rounded Rectangle 5"/>
          <p:cNvSpPr/>
          <p:nvPr/>
        </p:nvSpPr>
        <p:spPr bwMode="auto">
          <a:xfrm>
            <a:off x="4917681" y="1841146"/>
            <a:ext cx="3357797" cy="2788170"/>
          </a:xfrm>
          <a:prstGeom prst="roundRect">
            <a:avLst>
              <a:gd name="adj" fmla="val 322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latin typeface="Arial" charset="0"/>
              <a:ea typeface="ヒラギノ角ゴ Pro W3" pitchFamily="28" charset="-128"/>
            </a:endParaRPr>
          </a:p>
        </p:txBody>
      </p:sp>
      <p:sp>
        <p:nvSpPr>
          <p:cNvPr id="4" name="Title 3"/>
          <p:cNvSpPr>
            <a:spLocks noGrp="1"/>
          </p:cNvSpPr>
          <p:nvPr>
            <p:ph type="title"/>
          </p:nvPr>
        </p:nvSpPr>
        <p:spPr/>
        <p:txBody>
          <a:bodyPr/>
          <a:lstStyle/>
          <a:p>
            <a:r>
              <a:rPr lang="en-US" dirty="0"/>
              <a:t>Techniques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9428" y="926976"/>
            <a:ext cx="2703576" cy="529437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8279" y="2111632"/>
            <a:ext cx="2843559" cy="2290188"/>
          </a:xfrm>
          <a:prstGeom prst="rect">
            <a:avLst/>
          </a:prstGeom>
        </p:spPr>
      </p:pic>
      <p:sp>
        <p:nvSpPr>
          <p:cNvPr id="11" name="TextBox 10"/>
          <p:cNvSpPr txBox="1"/>
          <p:nvPr/>
        </p:nvSpPr>
        <p:spPr>
          <a:xfrm>
            <a:off x="4692828" y="4899802"/>
            <a:ext cx="3807502" cy="1200329"/>
          </a:xfrm>
          <a:prstGeom prst="rect">
            <a:avLst/>
          </a:prstGeom>
          <a:noFill/>
        </p:spPr>
        <p:txBody>
          <a:bodyPr wrap="square" rtlCol="0">
            <a:spAutoFit/>
          </a:bodyPr>
          <a:lstStyle/>
          <a:p>
            <a:r>
              <a:rPr lang="en-US" b="1" i="1" baseline="0" dirty="0"/>
              <a:t>Technique</a:t>
            </a:r>
            <a:r>
              <a:rPr lang="en-US" i="1" baseline="0" dirty="0"/>
              <a:t>: a directed graph of procedures, some of them optional</a:t>
            </a:r>
          </a:p>
        </p:txBody>
      </p:sp>
    </p:spTree>
    <p:extLst>
      <p:ext uri="{BB962C8B-B14F-4D97-AF65-F5344CB8AC3E}">
        <p14:creationId xmlns:p14="http://schemas.microsoft.com/office/powerpoint/2010/main" val="1888473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rapezoid 8"/>
          <p:cNvSpPr/>
          <p:nvPr/>
        </p:nvSpPr>
        <p:spPr bwMode="auto">
          <a:xfrm rot="16200000">
            <a:off x="2723893" y="3477604"/>
            <a:ext cx="3132944" cy="854667"/>
          </a:xfrm>
          <a:prstGeom prst="trapezoid">
            <a:avLst>
              <a:gd name="adj" fmla="val 158643"/>
            </a:avLst>
          </a:prstGeom>
          <a:solidFill>
            <a:schemeClr val="accent1">
              <a:lumMod val="9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latin typeface="Arial" charset="0"/>
              <a:ea typeface="ヒラギノ角ゴ Pro W3" pitchFamily="28" charset="-128"/>
            </a:endParaRPr>
          </a:p>
        </p:txBody>
      </p:sp>
      <p:sp>
        <p:nvSpPr>
          <p:cNvPr id="4" name="Title 3"/>
          <p:cNvSpPr>
            <a:spLocks noGrp="1"/>
          </p:cNvSpPr>
          <p:nvPr>
            <p:ph type="title"/>
          </p:nvPr>
        </p:nvSpPr>
        <p:spPr/>
        <p:txBody>
          <a:bodyPr/>
          <a:lstStyle/>
          <a:p>
            <a:r>
              <a:rPr lang="en-US" dirty="0"/>
              <a:t>Procedures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9428" y="926976"/>
            <a:ext cx="2703576" cy="5294376"/>
          </a:xfrm>
          <a:prstGeom prst="rect">
            <a:avLst/>
          </a:prstGeom>
        </p:spPr>
      </p:pic>
      <p:sp>
        <p:nvSpPr>
          <p:cNvPr id="10" name="Rounded Rectangle 9"/>
          <p:cNvSpPr/>
          <p:nvPr/>
        </p:nvSpPr>
        <p:spPr bwMode="auto">
          <a:xfrm>
            <a:off x="4601981" y="2338466"/>
            <a:ext cx="3927423" cy="3132944"/>
          </a:xfrm>
          <a:prstGeom prst="roundRect">
            <a:avLst>
              <a:gd name="adj" fmla="val 322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latin typeface="Arial" charset="0"/>
              <a:ea typeface="ヒラギノ角ゴ Pro W3" pitchFamily="28" charset="-128"/>
            </a:endParaRPr>
          </a:p>
        </p:txBody>
      </p:sp>
      <p:graphicFrame>
        <p:nvGraphicFramePr>
          <p:cNvPr id="11" name="Table 10"/>
          <p:cNvGraphicFramePr>
            <a:graphicFrameLocks noGrp="1"/>
          </p:cNvGraphicFramePr>
          <p:nvPr>
            <p:extLst/>
          </p:nvPr>
        </p:nvGraphicFramePr>
        <p:xfrm>
          <a:off x="4717696" y="2469605"/>
          <a:ext cx="3695700" cy="2880360"/>
        </p:xfrm>
        <a:graphic>
          <a:graphicData uri="http://schemas.openxmlformats.org/drawingml/2006/table">
            <a:tbl>
              <a:tblPr firstRow="1" firstCol="1" bandRow="1">
                <a:tableStyleId>{5C22544A-7EE6-4342-B048-85BDC9FD1C3A}</a:tableStyleId>
              </a:tblPr>
              <a:tblGrid>
                <a:gridCol w="943583">
                  <a:extLst>
                    <a:ext uri="{9D8B030D-6E8A-4147-A177-3AD203B41FA5}">
                      <a16:colId xmlns:a16="http://schemas.microsoft.com/office/drawing/2014/main" val="20000"/>
                    </a:ext>
                  </a:extLst>
                </a:gridCol>
                <a:gridCol w="2752117">
                  <a:extLst>
                    <a:ext uri="{9D8B030D-6E8A-4147-A177-3AD203B41FA5}">
                      <a16:colId xmlns:a16="http://schemas.microsoft.com/office/drawing/2014/main" val="20001"/>
                    </a:ext>
                  </a:extLst>
                </a:gridCol>
              </a:tblGrid>
              <a:tr h="0">
                <a:tc>
                  <a:txBody>
                    <a:bodyPr/>
                    <a:lstStyle/>
                    <a:p>
                      <a:pPr marL="0" marR="0" algn="r">
                        <a:spcBef>
                          <a:spcPts val="0"/>
                        </a:spcBef>
                        <a:spcAft>
                          <a:spcPts val="0"/>
                        </a:spcAft>
                      </a:pPr>
                      <a:r>
                        <a:rPr lang="en-US" sz="1050">
                          <a:solidFill>
                            <a:schemeClr val="tx1"/>
                          </a:solidFill>
                          <a:effectLst/>
                        </a:rPr>
                        <a:t>ID:</a:t>
                      </a:r>
                      <a:endParaRPr lang="en-US" sz="1200">
                        <a:solidFill>
                          <a:schemeClr val="tx1"/>
                        </a:solidFill>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050">
                          <a:solidFill>
                            <a:schemeClr val="tx1"/>
                          </a:solidFill>
                          <a:effectLst/>
                        </a:rPr>
                        <a:t>p9</a:t>
                      </a:r>
                      <a:endParaRPr lang="en-US" sz="1200">
                        <a:solidFill>
                          <a:schemeClr val="tx1"/>
                        </a:solidFill>
                        <a:effectLst/>
                        <a:latin typeface="Calibri" charset="0"/>
                        <a:ea typeface="Calibri" charset="0"/>
                        <a:cs typeface="Times New Roman" charset="0"/>
                      </a:endParaRPr>
                    </a:p>
                  </a:txBody>
                  <a:tcPr marL="68580" marR="68580" marT="0" marB="0"/>
                </a:tc>
                <a:extLst>
                  <a:ext uri="{0D108BD9-81ED-4DB2-BD59-A6C34878D82A}">
                    <a16:rowId xmlns:a16="http://schemas.microsoft.com/office/drawing/2014/main" val="10000"/>
                  </a:ext>
                </a:extLst>
              </a:tr>
              <a:tr h="0">
                <a:tc>
                  <a:txBody>
                    <a:bodyPr/>
                    <a:lstStyle/>
                    <a:p>
                      <a:pPr marL="0" marR="0" algn="r">
                        <a:spcBef>
                          <a:spcPts val="0"/>
                        </a:spcBef>
                        <a:spcAft>
                          <a:spcPts val="0"/>
                        </a:spcAft>
                      </a:pPr>
                      <a:r>
                        <a:rPr lang="en-US" sz="1050">
                          <a:solidFill>
                            <a:schemeClr val="tx1"/>
                          </a:solidFill>
                          <a:effectLst/>
                        </a:rPr>
                        <a:t>Name:</a:t>
                      </a:r>
                      <a:endParaRPr lang="en-US" sz="1200">
                        <a:solidFill>
                          <a:schemeClr val="tx1"/>
                        </a:solidFill>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050" dirty="0">
                          <a:solidFill>
                            <a:schemeClr val="tx1"/>
                          </a:solidFill>
                          <a:effectLst/>
                        </a:rPr>
                        <a:t>Drop </a:t>
                      </a:r>
                      <a:r>
                        <a:rPr lang="en-US" sz="1050" dirty="0" err="1">
                          <a:solidFill>
                            <a:schemeClr val="tx1"/>
                          </a:solidFill>
                          <a:effectLst/>
                        </a:rPr>
                        <a:t>netids.dll</a:t>
                      </a:r>
                      <a:endParaRPr lang="en-US" sz="1200" dirty="0">
                        <a:solidFill>
                          <a:schemeClr val="tx1"/>
                        </a:solidFill>
                        <a:effectLst/>
                        <a:latin typeface="Calibri" charset="0"/>
                        <a:ea typeface="Calibri" charset="0"/>
                        <a:cs typeface="Times New Roman" charset="0"/>
                      </a:endParaRPr>
                    </a:p>
                  </a:txBody>
                  <a:tcPr marL="68580" marR="68580" marT="0" marB="0"/>
                </a:tc>
                <a:extLst>
                  <a:ext uri="{0D108BD9-81ED-4DB2-BD59-A6C34878D82A}">
                    <a16:rowId xmlns:a16="http://schemas.microsoft.com/office/drawing/2014/main" val="10001"/>
                  </a:ext>
                </a:extLst>
              </a:tr>
              <a:tr h="0">
                <a:tc>
                  <a:txBody>
                    <a:bodyPr/>
                    <a:lstStyle/>
                    <a:p>
                      <a:pPr marL="0" marR="0" algn="r">
                        <a:spcBef>
                          <a:spcPts val="0"/>
                        </a:spcBef>
                        <a:spcAft>
                          <a:spcPts val="0"/>
                        </a:spcAft>
                      </a:pPr>
                      <a:r>
                        <a:rPr lang="en-US" sz="1050">
                          <a:solidFill>
                            <a:schemeClr val="tx1"/>
                          </a:solidFill>
                          <a:effectLst/>
                        </a:rPr>
                        <a:t>Predecessors:</a:t>
                      </a:r>
                      <a:endParaRPr lang="en-US" sz="1200">
                        <a:solidFill>
                          <a:schemeClr val="tx1"/>
                        </a:solidFill>
                        <a:effectLst/>
                        <a:latin typeface="Calibri" charset="0"/>
                        <a:ea typeface="Calibri" charset="0"/>
                        <a:cs typeface="Times New Roman" charset="0"/>
                      </a:endParaRPr>
                    </a:p>
                  </a:txBody>
                  <a:tcPr marL="68580" marR="68580" marT="0" marB="0"/>
                </a:tc>
                <a:tc>
                  <a:txBody>
                    <a:bodyPr/>
                    <a:lstStyle/>
                    <a:p>
                      <a:pPr marL="177800" marR="0" lvl="0" indent="-177800">
                        <a:spcBef>
                          <a:spcPts val="0"/>
                        </a:spcBef>
                        <a:spcAft>
                          <a:spcPts val="0"/>
                        </a:spcAft>
                        <a:buFont typeface="Symbol" charset="2"/>
                        <a:buChar char=""/>
                        <a:tabLst/>
                      </a:pPr>
                      <a:r>
                        <a:rPr lang="en-US" sz="1050" dirty="0">
                          <a:solidFill>
                            <a:schemeClr val="tx1"/>
                          </a:solidFill>
                          <a:effectLst/>
                        </a:rPr>
                        <a:t>p5, p6, p7</a:t>
                      </a:r>
                      <a:endParaRPr lang="en-US" sz="1200" dirty="0">
                        <a:solidFill>
                          <a:schemeClr val="tx1"/>
                        </a:solidFill>
                        <a:effectLst/>
                        <a:latin typeface="Calibri" charset="0"/>
                        <a:ea typeface="Calibri" charset="0"/>
                        <a:cs typeface="Times New Roman" charset="0"/>
                      </a:endParaRPr>
                    </a:p>
                  </a:txBody>
                  <a:tcPr marL="68580" marR="68580" marT="0" marB="0"/>
                </a:tc>
                <a:extLst>
                  <a:ext uri="{0D108BD9-81ED-4DB2-BD59-A6C34878D82A}">
                    <a16:rowId xmlns:a16="http://schemas.microsoft.com/office/drawing/2014/main" val="10002"/>
                  </a:ext>
                </a:extLst>
              </a:tr>
              <a:tr h="0">
                <a:tc>
                  <a:txBody>
                    <a:bodyPr/>
                    <a:lstStyle/>
                    <a:p>
                      <a:pPr marL="0" marR="0" algn="r">
                        <a:spcBef>
                          <a:spcPts val="0"/>
                        </a:spcBef>
                        <a:spcAft>
                          <a:spcPts val="0"/>
                        </a:spcAft>
                      </a:pPr>
                      <a:r>
                        <a:rPr lang="en-US" sz="1050" dirty="0">
                          <a:solidFill>
                            <a:schemeClr val="tx1"/>
                          </a:solidFill>
                          <a:effectLst/>
                        </a:rPr>
                        <a:t>Preconditions:</a:t>
                      </a:r>
                      <a:endParaRPr lang="en-US" sz="1200" dirty="0">
                        <a:solidFill>
                          <a:schemeClr val="tx1"/>
                        </a:solidFill>
                        <a:effectLst/>
                        <a:latin typeface="Calibri" charset="0"/>
                        <a:ea typeface="Calibri" charset="0"/>
                        <a:cs typeface="Times New Roman" charset="0"/>
                      </a:endParaRPr>
                    </a:p>
                  </a:txBody>
                  <a:tcPr marL="68580" marR="68580" marT="0" marB="0"/>
                </a:tc>
                <a:tc>
                  <a:txBody>
                    <a:bodyPr/>
                    <a:lstStyle/>
                    <a:p>
                      <a:pPr marL="177800" marR="0" lvl="0" indent="-177800">
                        <a:spcBef>
                          <a:spcPts val="0"/>
                        </a:spcBef>
                        <a:spcAft>
                          <a:spcPts val="0"/>
                        </a:spcAft>
                        <a:buFont typeface="Symbol" charset="2"/>
                        <a:buChar char=""/>
                        <a:tabLst/>
                      </a:pPr>
                      <a:r>
                        <a:rPr lang="en-US" sz="1050" dirty="0">
                          <a:solidFill>
                            <a:schemeClr val="tx1"/>
                          </a:solidFill>
                          <a:effectLst/>
                        </a:rPr>
                        <a:t>A process running with elevated privileges on a Windows host</a:t>
                      </a:r>
                      <a:endParaRPr lang="en-US" sz="1200" dirty="0">
                        <a:solidFill>
                          <a:schemeClr val="tx1"/>
                        </a:solidFill>
                        <a:effectLst/>
                      </a:endParaRPr>
                    </a:p>
                    <a:p>
                      <a:pPr marL="177800" marR="0" lvl="0" indent="-177800">
                        <a:spcBef>
                          <a:spcPts val="0"/>
                        </a:spcBef>
                        <a:spcAft>
                          <a:spcPts val="0"/>
                        </a:spcAft>
                        <a:buFont typeface="Symbol" charset="2"/>
                        <a:buChar char=""/>
                        <a:tabLst/>
                      </a:pPr>
                      <a:r>
                        <a:rPr lang="en-US" sz="1050" dirty="0">
                          <a:solidFill>
                            <a:schemeClr val="tx1"/>
                          </a:solidFill>
                          <a:effectLst/>
                        </a:rPr>
                        <a:t>Network connectivity to the tool server</a:t>
                      </a:r>
                      <a:endParaRPr lang="en-US" sz="1200" dirty="0">
                        <a:solidFill>
                          <a:schemeClr val="tx1"/>
                        </a:solidFill>
                        <a:effectLst/>
                        <a:latin typeface="Calibri" charset="0"/>
                        <a:ea typeface="Calibri" charset="0"/>
                        <a:cs typeface="Times New Roman" charset="0"/>
                      </a:endParaRPr>
                    </a:p>
                  </a:txBody>
                  <a:tcPr marL="68580" marR="68580" marT="0" marB="0"/>
                </a:tc>
                <a:extLst>
                  <a:ext uri="{0D108BD9-81ED-4DB2-BD59-A6C34878D82A}">
                    <a16:rowId xmlns:a16="http://schemas.microsoft.com/office/drawing/2014/main" val="10003"/>
                  </a:ext>
                </a:extLst>
              </a:tr>
              <a:tr h="0">
                <a:tc>
                  <a:txBody>
                    <a:bodyPr/>
                    <a:lstStyle/>
                    <a:p>
                      <a:pPr marL="0" marR="0" algn="r">
                        <a:spcBef>
                          <a:spcPts val="0"/>
                        </a:spcBef>
                        <a:spcAft>
                          <a:spcPts val="0"/>
                        </a:spcAft>
                      </a:pPr>
                      <a:r>
                        <a:rPr lang="en-US" sz="1050">
                          <a:solidFill>
                            <a:schemeClr val="tx1"/>
                          </a:solidFill>
                          <a:effectLst/>
                        </a:rPr>
                        <a:t>Parameters:</a:t>
                      </a:r>
                      <a:endParaRPr lang="en-US" sz="1200">
                        <a:solidFill>
                          <a:schemeClr val="tx1"/>
                        </a:solidFill>
                        <a:effectLst/>
                        <a:latin typeface="Calibri" charset="0"/>
                        <a:ea typeface="Calibri" charset="0"/>
                        <a:cs typeface="Times New Roman" charset="0"/>
                      </a:endParaRPr>
                    </a:p>
                  </a:txBody>
                  <a:tcPr marL="68580" marR="68580" marT="0" marB="0"/>
                </a:tc>
                <a:tc>
                  <a:txBody>
                    <a:bodyPr/>
                    <a:lstStyle/>
                    <a:p>
                      <a:pPr marL="177800" marR="0" lvl="0" indent="-177800">
                        <a:spcBef>
                          <a:spcPts val="0"/>
                        </a:spcBef>
                        <a:spcAft>
                          <a:spcPts val="0"/>
                        </a:spcAft>
                        <a:buFont typeface="Symbol" charset="2"/>
                        <a:buChar char=""/>
                        <a:tabLst/>
                      </a:pPr>
                      <a:r>
                        <a:rPr lang="en-US" sz="1050" dirty="0" err="1">
                          <a:solidFill>
                            <a:schemeClr val="tx1"/>
                          </a:solidFill>
                          <a:effectLst/>
                        </a:rPr>
                        <a:t>server_name</a:t>
                      </a:r>
                      <a:r>
                        <a:rPr lang="en-US" sz="1050" dirty="0">
                          <a:solidFill>
                            <a:schemeClr val="tx1"/>
                          </a:solidFill>
                          <a:effectLst/>
                        </a:rPr>
                        <a:t> –</a:t>
                      </a:r>
                      <a:r>
                        <a:rPr lang="en-US" sz="1050" baseline="0" dirty="0">
                          <a:solidFill>
                            <a:schemeClr val="tx1"/>
                          </a:solidFill>
                          <a:effectLst/>
                        </a:rPr>
                        <a:t> </a:t>
                      </a:r>
                      <a:r>
                        <a:rPr lang="en-US" sz="1050" dirty="0">
                          <a:solidFill>
                            <a:schemeClr val="tx1"/>
                          </a:solidFill>
                          <a:effectLst/>
                        </a:rPr>
                        <a:t>IP address or FQDN of tool server</a:t>
                      </a:r>
                      <a:endParaRPr lang="en-US" sz="1200" dirty="0">
                        <a:solidFill>
                          <a:schemeClr val="tx1"/>
                        </a:solidFill>
                        <a:effectLst/>
                      </a:endParaRPr>
                    </a:p>
                    <a:p>
                      <a:pPr marL="177800" marR="0" lvl="0" indent="-177800">
                        <a:spcBef>
                          <a:spcPts val="0"/>
                        </a:spcBef>
                        <a:spcAft>
                          <a:spcPts val="0"/>
                        </a:spcAft>
                        <a:buFont typeface="Symbol" charset="2"/>
                        <a:buChar char=""/>
                        <a:tabLst/>
                      </a:pPr>
                      <a:r>
                        <a:rPr lang="en-US" sz="1050" dirty="0" err="1">
                          <a:solidFill>
                            <a:schemeClr val="tx1"/>
                          </a:solidFill>
                          <a:effectLst/>
                        </a:rPr>
                        <a:t>server_port</a:t>
                      </a:r>
                      <a:r>
                        <a:rPr lang="en-US" sz="1050" dirty="0">
                          <a:solidFill>
                            <a:schemeClr val="tx1"/>
                          </a:solidFill>
                          <a:effectLst/>
                        </a:rPr>
                        <a:t> – port number on tool server</a:t>
                      </a:r>
                      <a:endParaRPr lang="en-US" sz="1200" dirty="0">
                        <a:solidFill>
                          <a:schemeClr val="tx1"/>
                        </a:solidFill>
                        <a:effectLst/>
                      </a:endParaRPr>
                    </a:p>
                    <a:p>
                      <a:pPr marL="177800" marR="0" lvl="0" indent="-177800">
                        <a:spcBef>
                          <a:spcPts val="0"/>
                        </a:spcBef>
                        <a:spcAft>
                          <a:spcPts val="0"/>
                        </a:spcAft>
                        <a:buFont typeface="Symbol" charset="2"/>
                        <a:buChar char=""/>
                        <a:tabLst/>
                      </a:pPr>
                      <a:r>
                        <a:rPr lang="en-US" sz="1050" dirty="0" err="1">
                          <a:solidFill>
                            <a:schemeClr val="tx1"/>
                          </a:solidFill>
                          <a:effectLst/>
                        </a:rPr>
                        <a:t>rem_file_name</a:t>
                      </a:r>
                      <a:r>
                        <a:rPr lang="en-US" sz="1050" dirty="0">
                          <a:solidFill>
                            <a:schemeClr val="tx1"/>
                          </a:solidFill>
                          <a:effectLst/>
                        </a:rPr>
                        <a:t> –</a:t>
                      </a:r>
                      <a:r>
                        <a:rPr lang="en-US" sz="1050" baseline="0" dirty="0">
                          <a:solidFill>
                            <a:schemeClr val="tx1"/>
                          </a:solidFill>
                          <a:effectLst/>
                        </a:rPr>
                        <a:t> </a:t>
                      </a:r>
                      <a:r>
                        <a:rPr lang="en-US" sz="1050" dirty="0">
                          <a:solidFill>
                            <a:schemeClr val="tx1"/>
                          </a:solidFill>
                          <a:effectLst/>
                        </a:rPr>
                        <a:t>name of file on tool server</a:t>
                      </a:r>
                      <a:endParaRPr lang="en-US" sz="1200" dirty="0">
                        <a:solidFill>
                          <a:schemeClr val="tx1"/>
                        </a:solidFill>
                        <a:effectLst/>
                      </a:endParaRPr>
                    </a:p>
                    <a:p>
                      <a:pPr marL="177800" marR="0" lvl="0" indent="-177800">
                        <a:spcBef>
                          <a:spcPts val="0"/>
                        </a:spcBef>
                        <a:spcAft>
                          <a:spcPts val="0"/>
                        </a:spcAft>
                        <a:buFont typeface="Symbol" charset="2"/>
                        <a:buChar char=""/>
                        <a:tabLst/>
                      </a:pPr>
                      <a:r>
                        <a:rPr lang="en-US" sz="1050" dirty="0" err="1">
                          <a:solidFill>
                            <a:schemeClr val="tx1"/>
                          </a:solidFill>
                          <a:effectLst/>
                        </a:rPr>
                        <a:t>loc_directory</a:t>
                      </a:r>
                      <a:r>
                        <a:rPr lang="en-US" sz="1050" dirty="0">
                          <a:solidFill>
                            <a:schemeClr val="tx1"/>
                          </a:solidFill>
                          <a:effectLst/>
                        </a:rPr>
                        <a:t> –</a:t>
                      </a:r>
                      <a:r>
                        <a:rPr lang="en-US" sz="1050" baseline="0" dirty="0">
                          <a:solidFill>
                            <a:schemeClr val="tx1"/>
                          </a:solidFill>
                          <a:effectLst/>
                        </a:rPr>
                        <a:t> </a:t>
                      </a:r>
                      <a:r>
                        <a:rPr lang="en-US" sz="1050" dirty="0">
                          <a:solidFill>
                            <a:schemeClr val="tx1"/>
                          </a:solidFill>
                          <a:effectLst/>
                        </a:rPr>
                        <a:t>directory for local file</a:t>
                      </a:r>
                      <a:endParaRPr lang="en-US" sz="1200" dirty="0">
                        <a:solidFill>
                          <a:schemeClr val="tx1"/>
                        </a:solidFill>
                        <a:effectLst/>
                        <a:latin typeface="Calibri" charset="0"/>
                        <a:ea typeface="Calibri" charset="0"/>
                        <a:cs typeface="Times New Roman" charset="0"/>
                      </a:endParaRPr>
                    </a:p>
                  </a:txBody>
                  <a:tcPr marL="68580" marR="68580" marT="0" marB="0"/>
                </a:tc>
                <a:extLst>
                  <a:ext uri="{0D108BD9-81ED-4DB2-BD59-A6C34878D82A}">
                    <a16:rowId xmlns:a16="http://schemas.microsoft.com/office/drawing/2014/main" val="10004"/>
                  </a:ext>
                </a:extLst>
              </a:tr>
              <a:tr h="0">
                <a:tc>
                  <a:txBody>
                    <a:bodyPr/>
                    <a:lstStyle/>
                    <a:p>
                      <a:pPr marL="0" marR="0" algn="r">
                        <a:spcBef>
                          <a:spcPts val="0"/>
                        </a:spcBef>
                        <a:spcAft>
                          <a:spcPts val="0"/>
                        </a:spcAft>
                      </a:pPr>
                      <a:r>
                        <a:rPr lang="en-US" sz="1050" dirty="0">
                          <a:solidFill>
                            <a:schemeClr val="tx1"/>
                          </a:solidFill>
                          <a:effectLst/>
                        </a:rPr>
                        <a:t>Steps:</a:t>
                      </a:r>
                      <a:endParaRPr lang="en-US" sz="1200" dirty="0">
                        <a:solidFill>
                          <a:schemeClr val="tx1"/>
                        </a:solidFill>
                        <a:effectLst/>
                        <a:latin typeface="Calibri" charset="0"/>
                        <a:ea typeface="Calibri" charset="0"/>
                        <a:cs typeface="Times New Roman" charset="0"/>
                      </a:endParaRPr>
                    </a:p>
                  </a:txBody>
                  <a:tcPr marL="68580" marR="68580" marT="0" marB="0"/>
                </a:tc>
                <a:tc>
                  <a:txBody>
                    <a:bodyPr/>
                    <a:lstStyle/>
                    <a:p>
                      <a:pPr marL="177800" marR="0" lvl="0" indent="-177800">
                        <a:spcBef>
                          <a:spcPts val="0"/>
                        </a:spcBef>
                        <a:spcAft>
                          <a:spcPts val="0"/>
                        </a:spcAft>
                        <a:buFont typeface="+mj-lt"/>
                        <a:buAutoNum type="arabicPeriod"/>
                        <a:tabLst/>
                      </a:pPr>
                      <a:r>
                        <a:rPr lang="en-US" sz="1050" dirty="0">
                          <a:solidFill>
                            <a:schemeClr val="tx1"/>
                          </a:solidFill>
                          <a:effectLst/>
                        </a:rPr>
                        <a:t>Establish HTTPS connection to </a:t>
                      </a:r>
                      <a:r>
                        <a:rPr lang="en-US" sz="1050" dirty="0" err="1">
                          <a:solidFill>
                            <a:schemeClr val="tx1"/>
                          </a:solidFill>
                          <a:effectLst/>
                        </a:rPr>
                        <a:t>server_name</a:t>
                      </a:r>
                      <a:r>
                        <a:rPr lang="en-US" sz="1050" dirty="0">
                          <a:solidFill>
                            <a:schemeClr val="tx1"/>
                          </a:solidFill>
                          <a:effectLst/>
                        </a:rPr>
                        <a:t> on </a:t>
                      </a:r>
                      <a:r>
                        <a:rPr lang="en-US" sz="1050" dirty="0" err="1">
                          <a:solidFill>
                            <a:schemeClr val="tx1"/>
                          </a:solidFill>
                          <a:effectLst/>
                        </a:rPr>
                        <a:t>server_port</a:t>
                      </a:r>
                      <a:endParaRPr lang="en-US" sz="1200" dirty="0">
                        <a:solidFill>
                          <a:schemeClr val="tx1"/>
                        </a:solidFill>
                        <a:effectLst/>
                      </a:endParaRPr>
                    </a:p>
                    <a:p>
                      <a:pPr marL="177800" marR="0" lvl="0" indent="-177800">
                        <a:spcBef>
                          <a:spcPts val="0"/>
                        </a:spcBef>
                        <a:spcAft>
                          <a:spcPts val="0"/>
                        </a:spcAft>
                        <a:buFont typeface="+mj-lt"/>
                        <a:buAutoNum type="arabicPeriod"/>
                        <a:tabLst/>
                      </a:pPr>
                      <a:r>
                        <a:rPr lang="en-US" sz="1050" dirty="0">
                          <a:solidFill>
                            <a:schemeClr val="tx1"/>
                          </a:solidFill>
                          <a:effectLst/>
                        </a:rPr>
                        <a:t>Download </a:t>
                      </a:r>
                      <a:r>
                        <a:rPr lang="en-US" sz="1050" dirty="0" err="1">
                          <a:solidFill>
                            <a:schemeClr val="tx1"/>
                          </a:solidFill>
                          <a:effectLst/>
                        </a:rPr>
                        <a:t>rem_file_name</a:t>
                      </a:r>
                      <a:r>
                        <a:rPr lang="en-US" sz="1050" dirty="0">
                          <a:solidFill>
                            <a:schemeClr val="tx1"/>
                          </a:solidFill>
                          <a:effectLst/>
                        </a:rPr>
                        <a:t> and save it as </a:t>
                      </a:r>
                      <a:r>
                        <a:rPr lang="en-US" sz="1050" dirty="0" err="1">
                          <a:solidFill>
                            <a:schemeClr val="tx1"/>
                          </a:solidFill>
                          <a:effectLst/>
                        </a:rPr>
                        <a:t>netids.dll</a:t>
                      </a:r>
                      <a:r>
                        <a:rPr lang="en-US" sz="1050" dirty="0">
                          <a:solidFill>
                            <a:schemeClr val="tx1"/>
                          </a:solidFill>
                          <a:effectLst/>
                        </a:rPr>
                        <a:t> in </a:t>
                      </a:r>
                      <a:r>
                        <a:rPr lang="en-US" sz="1050" dirty="0" err="1">
                          <a:solidFill>
                            <a:schemeClr val="tx1"/>
                          </a:solidFill>
                          <a:effectLst/>
                        </a:rPr>
                        <a:t>loc_directory</a:t>
                      </a:r>
                      <a:r>
                        <a:rPr lang="en-US" sz="1050" dirty="0">
                          <a:solidFill>
                            <a:schemeClr val="tx1"/>
                          </a:solidFill>
                          <a:effectLst/>
                        </a:rPr>
                        <a:t> </a:t>
                      </a:r>
                      <a:endParaRPr lang="en-US" sz="1200" dirty="0">
                        <a:solidFill>
                          <a:schemeClr val="tx1"/>
                        </a:solidFill>
                        <a:effectLst/>
                      </a:endParaRPr>
                    </a:p>
                    <a:p>
                      <a:pPr marL="177800" marR="0" lvl="0" indent="-177800">
                        <a:spcBef>
                          <a:spcPts val="0"/>
                        </a:spcBef>
                        <a:spcAft>
                          <a:spcPts val="0"/>
                        </a:spcAft>
                        <a:buFont typeface="+mj-lt"/>
                        <a:buAutoNum type="arabicPeriod"/>
                        <a:tabLst/>
                      </a:pPr>
                      <a:r>
                        <a:rPr lang="en-US" sz="1050" dirty="0">
                          <a:solidFill>
                            <a:schemeClr val="tx1"/>
                          </a:solidFill>
                          <a:effectLst/>
                        </a:rPr>
                        <a:t>Execute </a:t>
                      </a:r>
                      <a:r>
                        <a:rPr lang="en-US" sz="1050" dirty="0" err="1">
                          <a:solidFill>
                            <a:schemeClr val="tx1"/>
                          </a:solidFill>
                          <a:effectLst/>
                        </a:rPr>
                        <a:t>netids.dll</a:t>
                      </a:r>
                      <a:endParaRPr lang="en-US" sz="1200" dirty="0">
                        <a:solidFill>
                          <a:schemeClr val="tx1"/>
                        </a:solidFill>
                        <a:effectLst/>
                        <a:latin typeface="Calibri" charset="0"/>
                        <a:ea typeface="Calibri" charset="0"/>
                        <a:cs typeface="Times New Roman" charset="0"/>
                      </a:endParaRPr>
                    </a:p>
                  </a:txBody>
                  <a:tcPr marL="68580" marR="68580" marT="0" marB="0"/>
                </a:tc>
                <a:extLst>
                  <a:ext uri="{0D108BD9-81ED-4DB2-BD59-A6C34878D82A}">
                    <a16:rowId xmlns:a16="http://schemas.microsoft.com/office/drawing/2014/main" val="10005"/>
                  </a:ext>
                </a:extLst>
              </a:tr>
              <a:tr h="0">
                <a:tc>
                  <a:txBody>
                    <a:bodyPr/>
                    <a:lstStyle/>
                    <a:p>
                      <a:pPr marL="0" marR="0" algn="r">
                        <a:spcBef>
                          <a:spcPts val="0"/>
                        </a:spcBef>
                        <a:spcAft>
                          <a:spcPts val="0"/>
                        </a:spcAft>
                      </a:pPr>
                      <a:r>
                        <a:rPr lang="en-US" sz="1050" dirty="0">
                          <a:solidFill>
                            <a:schemeClr val="tx1"/>
                          </a:solidFill>
                          <a:effectLst/>
                        </a:rPr>
                        <a:t>Post-conditions:</a:t>
                      </a:r>
                      <a:endParaRPr lang="en-US" sz="1200" dirty="0">
                        <a:solidFill>
                          <a:schemeClr val="tx1"/>
                        </a:solidFill>
                        <a:effectLst/>
                        <a:latin typeface="Calibri" charset="0"/>
                        <a:ea typeface="Calibri" charset="0"/>
                        <a:cs typeface="Times New Roman" charset="0"/>
                      </a:endParaRPr>
                    </a:p>
                  </a:txBody>
                  <a:tcPr marL="68580" marR="68580" marT="0" marB="0"/>
                </a:tc>
                <a:tc>
                  <a:txBody>
                    <a:bodyPr/>
                    <a:lstStyle/>
                    <a:p>
                      <a:pPr marL="177800" marR="0" lvl="0" indent="-177800">
                        <a:spcBef>
                          <a:spcPts val="0"/>
                        </a:spcBef>
                        <a:spcAft>
                          <a:spcPts val="0"/>
                        </a:spcAft>
                        <a:buFont typeface="Symbol" charset="2"/>
                        <a:buChar char=""/>
                        <a:tabLst/>
                      </a:pPr>
                      <a:r>
                        <a:rPr lang="en-US" sz="1050" dirty="0" err="1">
                          <a:solidFill>
                            <a:schemeClr val="tx1"/>
                          </a:solidFill>
                          <a:effectLst/>
                        </a:rPr>
                        <a:t>netids.dll</a:t>
                      </a:r>
                      <a:r>
                        <a:rPr lang="en-US" sz="1050" dirty="0">
                          <a:solidFill>
                            <a:schemeClr val="tx1"/>
                          </a:solidFill>
                          <a:effectLst/>
                        </a:rPr>
                        <a:t> is executing with elevated privileges</a:t>
                      </a:r>
                      <a:endParaRPr lang="en-US" sz="1200" dirty="0">
                        <a:solidFill>
                          <a:schemeClr val="tx1"/>
                        </a:solidFill>
                        <a:effectLst/>
                        <a:latin typeface="Calibri" charset="0"/>
                        <a:ea typeface="Calibri" charset="0"/>
                        <a:cs typeface="Times New Roman" charset="0"/>
                      </a:endParaRPr>
                    </a:p>
                  </a:txBody>
                  <a:tcPr marL="68580" marR="68580" marT="0" marB="0"/>
                </a:tc>
                <a:extLst>
                  <a:ext uri="{0D108BD9-81ED-4DB2-BD59-A6C34878D82A}">
                    <a16:rowId xmlns:a16="http://schemas.microsoft.com/office/drawing/2014/main" val="10006"/>
                  </a:ext>
                </a:extLst>
              </a:tr>
            </a:tbl>
          </a:graphicData>
        </a:graphic>
      </p:graphicFrame>
      <p:sp>
        <p:nvSpPr>
          <p:cNvPr id="12" name="TextBox 11"/>
          <p:cNvSpPr txBox="1"/>
          <p:nvPr/>
        </p:nvSpPr>
        <p:spPr>
          <a:xfrm>
            <a:off x="4601981" y="5602549"/>
            <a:ext cx="3807502" cy="830997"/>
          </a:xfrm>
          <a:prstGeom prst="rect">
            <a:avLst/>
          </a:prstGeom>
          <a:noFill/>
        </p:spPr>
        <p:txBody>
          <a:bodyPr wrap="square" rtlCol="0">
            <a:spAutoFit/>
          </a:bodyPr>
          <a:lstStyle/>
          <a:p>
            <a:r>
              <a:rPr lang="en-US" b="1" i="1" baseline="0" dirty="0"/>
              <a:t>Procedure</a:t>
            </a:r>
            <a:r>
              <a:rPr lang="en-US" i="1" baseline="0" dirty="0"/>
              <a:t>: an algorithmic way to accomplish a task </a:t>
            </a:r>
          </a:p>
        </p:txBody>
      </p:sp>
    </p:spTree>
    <p:extLst>
      <p:ext uri="{BB962C8B-B14F-4D97-AF65-F5344CB8AC3E}">
        <p14:creationId xmlns:p14="http://schemas.microsoft.com/office/powerpoint/2010/main" val="682386236"/>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Calibri"/>
        <a:ea typeface="ヒラギノ角ゴ Pro W3"/>
        <a:cs typeface=""/>
      </a:majorFont>
      <a:minorFont>
        <a:latin typeface="Calibri"/>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smtClean="0">
            <a:ln>
              <a:noFill/>
            </a:ln>
            <a:solidFill>
              <a:schemeClr val="tx1"/>
            </a:solidFill>
            <a:effectLst/>
            <a:latin typeface="Arial" charset="0"/>
            <a:ea typeface="ヒラギノ角ゴ Pro W3" pitchFamily="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smtClean="0">
            <a:ln>
              <a:noFill/>
            </a:ln>
            <a:solidFill>
              <a:schemeClr val="tx1"/>
            </a:solidFill>
            <a:effectLst/>
            <a:latin typeface="Arial" charset="0"/>
            <a:ea typeface="ヒラギノ角ゴ Pro W3" pitchFamily="2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BIR Concept Deck Template" id="{12AB641E-74FC-A143-A14B-6FDCF3294E12}" vid="{72E246EC-702A-4748-97C7-59483801ABD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22660</TotalTime>
  <Words>1342</Words>
  <Application>Microsoft Office PowerPoint</Application>
  <PresentationFormat>On-screen Show (4:3)</PresentationFormat>
  <Paragraphs>201</Paragraphs>
  <Slides>16</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Helvetica Neue</vt:lpstr>
      <vt:lpstr>Helvetica Neue Light</vt:lpstr>
      <vt:lpstr>Symbol</vt:lpstr>
      <vt:lpstr>Times</vt:lpstr>
      <vt:lpstr>Times New Roman</vt:lpstr>
      <vt:lpstr>ヒラギノ角ゴ Pro W3</vt:lpstr>
      <vt:lpstr>Blank Presentation</vt:lpstr>
      <vt:lpstr>Modeling Cyberspace Operations</vt:lpstr>
      <vt:lpstr>Motivation</vt:lpstr>
      <vt:lpstr>Tactics, Techniques, and Procedures</vt:lpstr>
      <vt:lpstr>Cyber Kill Chain</vt:lpstr>
      <vt:lpstr>Operation Model</vt:lpstr>
      <vt:lpstr>Operations</vt:lpstr>
      <vt:lpstr>Tactics</vt:lpstr>
      <vt:lpstr>Techniques</vt:lpstr>
      <vt:lpstr>Procedures</vt:lpstr>
      <vt:lpstr>Primitive Action</vt:lpstr>
      <vt:lpstr>Soar Implementation</vt:lpstr>
      <vt:lpstr>Soar Implementation</vt:lpstr>
      <vt:lpstr>Training Use Case</vt:lpstr>
      <vt:lpstr>Prediction Use Case</vt:lpstr>
      <vt:lpstr>Nuggets/Coal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 {secureAutonomy       (state &lt;s&gt; ^superstate nil         ^autonomy &lt;uav&gt; |           ^ Cyber &lt;) --&gt;        (&lt;s&gt; ^Strategic Vision &lt;sv&gt;)        (&lt;sv&gt; ^       }</dc:title>
  <dc:creator>Scott Lathrop</dc:creator>
  <cp:lastModifiedBy>Robert Bixler</cp:lastModifiedBy>
  <cp:revision>2316</cp:revision>
  <cp:lastPrinted>2016-06-03T01:28:10Z</cp:lastPrinted>
  <dcterms:created xsi:type="dcterms:W3CDTF">2016-01-08T20:11:35Z</dcterms:created>
  <dcterms:modified xsi:type="dcterms:W3CDTF">2018-05-16T14:47:11Z</dcterms:modified>
</cp:coreProperties>
</file>