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3" r:id="rId1"/>
    <p:sldMasterId id="2147483765" r:id="rId2"/>
  </p:sldMasterIdLst>
  <p:notesMasterIdLst>
    <p:notesMasterId r:id="rId26"/>
  </p:notesMasterIdLst>
  <p:sldIdLst>
    <p:sldId id="722" r:id="rId3"/>
    <p:sldId id="724" r:id="rId4"/>
    <p:sldId id="725" r:id="rId5"/>
    <p:sldId id="727" r:id="rId6"/>
    <p:sldId id="728" r:id="rId7"/>
    <p:sldId id="775" r:id="rId8"/>
    <p:sldId id="776" r:id="rId9"/>
    <p:sldId id="777" r:id="rId10"/>
    <p:sldId id="778" r:id="rId11"/>
    <p:sldId id="779" r:id="rId12"/>
    <p:sldId id="747" r:id="rId13"/>
    <p:sldId id="748" r:id="rId14"/>
    <p:sldId id="749" r:id="rId15"/>
    <p:sldId id="750" r:id="rId16"/>
    <p:sldId id="766" r:id="rId17"/>
    <p:sldId id="767" r:id="rId18"/>
    <p:sldId id="769" r:id="rId19"/>
    <p:sldId id="771" r:id="rId20"/>
    <p:sldId id="755" r:id="rId21"/>
    <p:sldId id="773" r:id="rId22"/>
    <p:sldId id="772" r:id="rId23"/>
    <p:sldId id="774" r:id="rId24"/>
    <p:sldId id="765" r:id="rId2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3E"/>
    <a:srgbClr val="BF9900"/>
    <a:srgbClr val="9E3000"/>
    <a:srgbClr val="7F6600"/>
    <a:srgbClr val="446100"/>
    <a:srgbClr val="1A3587"/>
    <a:srgbClr val="832E2E"/>
    <a:srgbClr val="D1D1F0"/>
    <a:srgbClr val="69B28D"/>
    <a:srgbClr val="60606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36" autoAdjust="0"/>
    <p:restoredTop sz="95481" autoAdjust="0"/>
  </p:normalViewPr>
  <p:slideViewPr>
    <p:cSldViewPr snapToGrid="0">
      <p:cViewPr varScale="1">
        <p:scale>
          <a:sx n="41" d="100"/>
          <a:sy n="41" d="100"/>
        </p:scale>
        <p:origin x="618" y="4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86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mn-ea"/>
                <a:cs typeface="+mn-cs"/>
              </a:defRPr>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mn-ea"/>
                <a:cs typeface="+mn-cs"/>
              </a:defRPr>
            </a:lvl1pPr>
          </a:lstStyle>
          <a:p>
            <a:pPr>
              <a:defRPr/>
            </a:pPr>
            <a:endParaRPr 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mn-ea"/>
                <a:cs typeface="+mn-cs"/>
              </a:defRPr>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cs typeface="+mn-cs"/>
              </a:defRPr>
            </a:lvl1pPr>
          </a:lstStyle>
          <a:p>
            <a:pPr>
              <a:defRPr/>
            </a:pPr>
            <a:fld id="{0D2AC8C2-D1F8-9F4C-9D13-5AA52AB1FED4}" type="slidenum">
              <a:rPr lang="en-US"/>
              <a:pPr>
                <a:defRPr/>
              </a:pPr>
              <a:t>‹#›</a:t>
            </a:fld>
            <a:endParaRPr lang="en-US"/>
          </a:p>
        </p:txBody>
      </p:sp>
    </p:spTree>
    <p:extLst>
      <p:ext uri="{BB962C8B-B14F-4D97-AF65-F5344CB8AC3E}">
        <p14:creationId xmlns:p14="http://schemas.microsoft.com/office/powerpoint/2010/main" val="32570270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baseline="0" dirty="0" smtClean="0"/>
          </a:p>
          <a:p>
            <a:r>
              <a:rPr lang="en-US" baseline="0" dirty="0" smtClean="0"/>
              <a:t>Not a machine learning talk per se, but here for timing issues</a:t>
            </a:r>
          </a:p>
          <a:p>
            <a:r>
              <a:rPr lang="en-US" baseline="0" dirty="0" smtClean="0"/>
              <a:t>Some work that followed up on the last session of the 2013 AAAI Fall Symposium on Integrated Cognition</a:t>
            </a:r>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solidFill>
                  <a:prstClr val="black"/>
                </a:solidFill>
              </a:rPr>
              <a:pPr>
                <a:defRPr/>
              </a:pPr>
              <a:t>1</a:t>
            </a:fld>
            <a:endParaRPr lang="en-US">
              <a:solidFill>
                <a:prstClr val="black"/>
              </a:solidFill>
            </a:endParaRPr>
          </a:p>
        </p:txBody>
      </p:sp>
    </p:spTree>
    <p:extLst>
      <p:ext uri="{BB962C8B-B14F-4D97-AF65-F5344CB8AC3E}">
        <p14:creationId xmlns:p14="http://schemas.microsoft.com/office/powerpoint/2010/main" val="4466550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t>*Symbols</a:t>
            </a:r>
            <a:r>
              <a:rPr lang="en-US" baseline="0" dirty="0" smtClean="0"/>
              <a:t> as earlier discussed</a:t>
            </a:r>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smtClean="0"/>
              <a:t>Least well defined aspect of SMM</a:t>
            </a:r>
            <a:endParaRPr lang="en-US" dirty="0" smtClean="0"/>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pPr>
                <a:defRPr/>
              </a:pPr>
              <a:t>10</a:t>
            </a:fld>
            <a:endParaRPr lang="en-US"/>
          </a:p>
        </p:txBody>
      </p:sp>
    </p:spTree>
    <p:extLst>
      <p:ext uri="{BB962C8B-B14F-4D97-AF65-F5344CB8AC3E}">
        <p14:creationId xmlns:p14="http://schemas.microsoft.com/office/powerpoint/2010/main" val="4155103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Shape 102"/>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3" name="Shape 10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3419380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Shape 1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09" name="Shape 1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213490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Shape 17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80" name="Shape 180"/>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11619350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Shape 208"/>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09" name="Shape 20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5904416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Shape 364"/>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65" name="Shape 365"/>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Tree>
    <p:extLst>
      <p:ext uri="{BB962C8B-B14F-4D97-AF65-F5344CB8AC3E}">
        <p14:creationId xmlns:p14="http://schemas.microsoft.com/office/powerpoint/2010/main" val="24324714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31611057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Shape 347"/>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48" name="Shape 348"/>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27794435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Shape 32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22" name="Shape 32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extLst>
      <p:ext uri="{BB962C8B-B14F-4D97-AF65-F5344CB8AC3E}">
        <p14:creationId xmlns:p14="http://schemas.microsoft.com/office/powerpoint/2010/main" val="1116261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pPr>
                <a:defRPr/>
              </a:pPr>
              <a:t>2</a:t>
            </a:fld>
            <a:endParaRPr lang="en-US"/>
          </a:p>
        </p:txBody>
      </p:sp>
    </p:spTree>
    <p:extLst>
      <p:ext uri="{BB962C8B-B14F-4D97-AF65-F5344CB8AC3E}">
        <p14:creationId xmlns:p14="http://schemas.microsoft.com/office/powerpoint/2010/main" val="21418400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Includes natural</a:t>
            </a:r>
            <a:r>
              <a:rPr lang="en-US" baseline="0" dirty="0" smtClean="0"/>
              <a:t> and non-naturally-inspired but similar minds</a:t>
            </a:r>
            <a:endParaRPr lang="en-US" dirty="0"/>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pPr>
                <a:defRPr/>
              </a:pPr>
              <a:t>3</a:t>
            </a:fld>
            <a:endParaRPr lang="en-US"/>
          </a:p>
        </p:txBody>
      </p:sp>
    </p:spTree>
    <p:extLst>
      <p:ext uri="{BB962C8B-B14F-4D97-AF65-F5344CB8AC3E}">
        <p14:creationId xmlns:p14="http://schemas.microsoft.com/office/powerpoint/2010/main" val="2141840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pPr>
                <a:defRPr/>
              </a:pPr>
              <a:t>4</a:t>
            </a:fld>
            <a:endParaRPr lang="en-US"/>
          </a:p>
        </p:txBody>
      </p:sp>
    </p:spTree>
    <p:extLst>
      <p:ext uri="{BB962C8B-B14F-4D97-AF65-F5344CB8AC3E}">
        <p14:creationId xmlns:p14="http://schemas.microsoft.com/office/powerpoint/2010/main" val="21418400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Cognitive</a:t>
            </a:r>
            <a:r>
              <a:rPr lang="en-US" baseline="0" dirty="0" smtClean="0"/>
              <a:t> architecture: Working model of fixed structures that define a mind</a:t>
            </a:r>
            <a:endParaRPr lang="en-US" dirty="0" smtClean="0"/>
          </a:p>
          <a:p>
            <a:r>
              <a:rPr lang="en-US" dirty="0" smtClean="0"/>
              <a:t>For example, extending deep learning with memory, attention,</a:t>
            </a:r>
            <a:r>
              <a:rPr lang="en-US" baseline="0" dirty="0" smtClean="0"/>
              <a:t> etc.</a:t>
            </a:r>
            <a:endParaRPr lang="en-US" dirty="0" smtClean="0"/>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pPr>
                <a:defRPr/>
              </a:pPr>
              <a:t>5</a:t>
            </a:fld>
            <a:endParaRPr lang="en-US"/>
          </a:p>
        </p:txBody>
      </p:sp>
    </p:spTree>
    <p:extLst>
      <p:ext uri="{BB962C8B-B14F-4D97-AF65-F5344CB8AC3E}">
        <p14:creationId xmlns:p14="http://schemas.microsoft.com/office/powerpoint/2010/main" val="21418400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pPr>
                <a:defRPr/>
              </a:pPr>
              <a:t>6</a:t>
            </a:fld>
            <a:endParaRPr lang="en-US"/>
          </a:p>
        </p:txBody>
      </p:sp>
    </p:spTree>
    <p:extLst>
      <p:ext uri="{BB962C8B-B14F-4D97-AF65-F5344CB8AC3E}">
        <p14:creationId xmlns:p14="http://schemas.microsoft.com/office/powerpoint/2010/main" val="3049111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Not</a:t>
            </a:r>
            <a:r>
              <a:rPr lang="en-US" baseline="0" dirty="0" smtClean="0"/>
              <a:t> distinct modules for more complex behavior</a:t>
            </a:r>
            <a:endParaRPr lang="en-US" dirty="0" smtClean="0"/>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pPr>
                <a:defRPr/>
              </a:pPr>
              <a:t>7</a:t>
            </a:fld>
            <a:endParaRPr lang="en-US"/>
          </a:p>
        </p:txBody>
      </p:sp>
    </p:spTree>
    <p:extLst>
      <p:ext uri="{BB962C8B-B14F-4D97-AF65-F5344CB8AC3E}">
        <p14:creationId xmlns:p14="http://schemas.microsoft.com/office/powerpoint/2010/main" val="12080131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*Symbols</a:t>
            </a:r>
            <a:r>
              <a:rPr lang="en-US" baseline="0" dirty="0" smtClean="0"/>
              <a:t> as earlier discussed</a:t>
            </a:r>
            <a:endParaRPr lang="en-US" dirty="0" smtClean="0"/>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pPr>
                <a:defRPr/>
              </a:pPr>
              <a:t>8</a:t>
            </a:fld>
            <a:endParaRPr lang="en-US"/>
          </a:p>
        </p:txBody>
      </p:sp>
    </p:spTree>
    <p:extLst>
      <p:ext uri="{BB962C8B-B14F-4D97-AF65-F5344CB8AC3E}">
        <p14:creationId xmlns:p14="http://schemas.microsoft.com/office/powerpoint/2010/main" val="182896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pPr>
              <a:defRPr/>
            </a:pPr>
            <a:fld id="{0D2AC8C2-D1F8-9F4C-9D13-5AA52AB1FED4}" type="slidenum">
              <a:rPr lang="en-US" smtClean="0"/>
              <a:pPr>
                <a:defRPr/>
              </a:pPr>
              <a:t>9</a:t>
            </a:fld>
            <a:endParaRPr lang="en-US"/>
          </a:p>
        </p:txBody>
      </p:sp>
    </p:spTree>
    <p:extLst>
      <p:ext uri="{BB962C8B-B14F-4D97-AF65-F5344CB8AC3E}">
        <p14:creationId xmlns:p14="http://schemas.microsoft.com/office/powerpoint/2010/main" val="2023620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6974186" y="6480049"/>
            <a:ext cx="21336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69135266"/>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55142643"/>
      </p:ext>
    </p:extLst>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388370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6" name="Slide Number Placeholder 5"/>
          <p:cNvSpPr>
            <a:spLocks noGrp="1"/>
          </p:cNvSpPr>
          <p:nvPr>
            <p:ph type="sldNum" sz="quarter" idx="12"/>
          </p:nvPr>
        </p:nvSpPr>
        <p:spPr>
          <a:xfrm>
            <a:off x="6974186" y="6480049"/>
            <a:ext cx="21336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63217601"/>
      </p:ext>
    </p:extLst>
  </p:cSld>
  <p:clrMapOvr>
    <a:masterClrMapping/>
  </p:clrMapOvr>
  <p:transition>
    <p:fade/>
  </p:transition>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991350" y="6492875"/>
            <a:ext cx="21336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50877254"/>
      </p:ext>
    </p:extLst>
  </p:cSld>
  <p:clrMapOvr>
    <a:masterClrMapping/>
  </p:clrMapOvr>
  <p:transition>
    <p:fade/>
  </p:transition>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82192839"/>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70036777"/>
      </p:ext>
    </p:extLst>
  </p:cSld>
  <p:clrMapOvr>
    <a:masterClrMapping/>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3549192"/>
      </p:ext>
    </p:extLst>
  </p:cSld>
  <p:clrMapOvr>
    <a:masterClrMapping/>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4375080"/>
      </p:ext>
    </p:extLst>
  </p:cSld>
  <p:clrMapOvr>
    <a:masterClrMapping/>
  </p:clrMapOvr>
  <p:transition>
    <p:fade/>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90229901"/>
      </p:ext>
    </p:extLst>
  </p:cSld>
  <p:clrMapOvr>
    <a:masterClrMapping/>
  </p:clrMapOvr>
  <p:transition>
    <p:fade/>
  </p:transition>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94111614"/>
      </p:ext>
    </p:extLst>
  </p:cSld>
  <p:clrMapOvr>
    <a:masterClrMapping/>
  </p:clrMapOvr>
  <p:transition>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6991350" y="6492875"/>
            <a:ext cx="2133600"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1613295"/>
      </p:ext>
    </p:extLst>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62874948"/>
      </p:ext>
    </p:extLst>
  </p:cSld>
  <p:clrMapOvr>
    <a:masterClrMapping/>
  </p:clrMapOvr>
  <p:transition>
    <p:fade/>
  </p:transition>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29542731"/>
      </p:ext>
    </p:extLst>
  </p:cSld>
  <p:clrMapOvr>
    <a:masterClrMapping/>
  </p:clrMapOvr>
  <p:transition>
    <p:fade/>
  </p:transition>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58167949"/>
      </p:ext>
    </p:extLst>
  </p:cSld>
  <p:clrMapOvr>
    <a:masterClrMapping/>
  </p:clrMapOvr>
  <p:transition>
    <p:fade/>
  </p:transition>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561975" y="1143000"/>
            <a:ext cx="7772400" cy="0"/>
          </a:xfrm>
          <a:prstGeom prst="line">
            <a:avLst/>
          </a:prstGeom>
          <a:noFill/>
          <a:ln w="12700">
            <a:solidFill>
              <a:srgbClr val="404040"/>
            </a:solidFill>
            <a:prstDash val="sysDot"/>
            <a:round/>
            <a:headEnd/>
            <a:tailEnd/>
          </a:ln>
          <a:extLst>
            <a:ext uri="{909E8E84-426E-40dd-AFC4-6F175D3DCCD1}">
              <a14:hiddenFill xmlns="" xmlns:a14="http://schemas.microsoft.com/office/drawing/2010/main">
                <a:noFill/>
              </a14:hiddenFill>
            </a:ext>
          </a:extLst>
        </p:spPr>
        <p:txBody>
          <a:bodyPr wrap="none" anchor="ctr"/>
          <a:lstStyle/>
          <a:p>
            <a:endParaRPr lang="en-US">
              <a:solidFill>
                <a:srgbClr val="3F3F3F"/>
              </a:solidFill>
            </a:endParaRPr>
          </a:p>
        </p:txBody>
      </p:sp>
      <p:sp>
        <p:nvSpPr>
          <p:cNvPr id="6" name="Text Placeholder 2"/>
          <p:cNvSpPr>
            <a:spLocks noGrp="1"/>
          </p:cNvSpPr>
          <p:nvPr>
            <p:ph idx="1"/>
          </p:nvPr>
        </p:nvSpPr>
        <p:spPr>
          <a:xfrm>
            <a:off x="457200" y="1619253"/>
            <a:ext cx="8229600" cy="3952875"/>
          </a:xfrm>
          <a:prstGeom prst="rect">
            <a:avLst/>
          </a:prstGeom>
        </p:spPr>
        <p:txBody>
          <a:bodyPr vert="horz" lIns="91440" tIns="45720" rIns="91440" bIns="45720" rtlCol="0">
            <a:normAutofit/>
          </a:bodyPr>
          <a:lstStyle>
            <a:lvl1pPr>
              <a:buClr>
                <a:schemeClr val="bg1">
                  <a:lumMod val="50000"/>
                </a:schemeClr>
              </a:buClr>
              <a:defRPr sz="2200">
                <a:solidFill>
                  <a:srgbClr val="000000"/>
                </a:solidFill>
                <a:latin typeface="Helvetica" pitchFamily="34" charset="0"/>
                <a:cs typeface="Helvetica" pitchFamily="34" charset="0"/>
              </a:defRPr>
            </a:lvl1pPr>
            <a:lvl2pPr>
              <a:buClr>
                <a:schemeClr val="bg1">
                  <a:lumMod val="50000"/>
                </a:schemeClr>
              </a:buClr>
              <a:defRPr sz="1900">
                <a:solidFill>
                  <a:srgbClr val="000000"/>
                </a:solidFill>
                <a:latin typeface="Helvetica" pitchFamily="34" charset="0"/>
                <a:cs typeface="Helvetica" pitchFamily="34" charset="0"/>
              </a:defRPr>
            </a:lvl2pPr>
            <a:lvl3pPr>
              <a:buClr>
                <a:schemeClr val="bg1">
                  <a:lumMod val="50000"/>
                </a:schemeClr>
              </a:buClr>
              <a:defRPr sz="1700">
                <a:solidFill>
                  <a:srgbClr val="000000"/>
                </a:solidFill>
                <a:latin typeface="Helvetica" pitchFamily="34" charset="0"/>
                <a:cs typeface="Helvetica" pitchFamily="34" charset="0"/>
              </a:defRPr>
            </a:lvl3pPr>
            <a:lvl4pPr>
              <a:buClr>
                <a:schemeClr val="bg1">
                  <a:lumMod val="50000"/>
                </a:schemeClr>
              </a:buClr>
              <a:defRPr sz="1500">
                <a:solidFill>
                  <a:srgbClr val="000000"/>
                </a:solidFill>
                <a:latin typeface="Helvetica" pitchFamily="34" charset="0"/>
                <a:cs typeface="Helvetica" pitchFamily="34" charset="0"/>
              </a:defRPr>
            </a:lvl4pPr>
            <a:lvl5pPr>
              <a:buClr>
                <a:schemeClr val="bg1">
                  <a:lumMod val="50000"/>
                </a:schemeClr>
              </a:buClr>
              <a:defRPr sz="1500" b="0">
                <a:solidFill>
                  <a:srgbClr val="000000"/>
                </a:solidFill>
                <a:latin typeface="Helvetica" pitchFamily="34" charset="0"/>
                <a:cs typeface="Helvetica" pitchFamily="34" charset="0"/>
              </a:defRPr>
            </a:lvl5pPr>
            <a:lvl6pPr marL="25146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6pPr>
            <a:lvl7pPr marL="29718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7pPr>
            <a:lvl8pPr marL="3429000" indent="-228600">
              <a:buClr>
                <a:schemeClr val="bg1">
                  <a:lumMod val="50000"/>
                </a:schemeClr>
              </a:buClr>
              <a:buFont typeface="Wingdings" pitchFamily="2" charset="2"/>
              <a:buChar char="§"/>
              <a:defRPr sz="1500" b="0">
                <a:solidFill>
                  <a:srgbClr val="000000"/>
                </a:solidFill>
                <a:latin typeface="Helvetica" pitchFamily="34" charset="0"/>
                <a:cs typeface="Helvetica" pitchFamily="34" charset="0"/>
              </a:defRPr>
            </a:lvl8pPr>
            <a:lvl9pPr marL="3657600" indent="0">
              <a:buNone/>
              <a:defRPr baseline="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5"/>
            <a:r>
              <a:rPr lang="en-US" dirty="0" smtClean="0"/>
              <a:t>Sixth Level</a:t>
            </a:r>
          </a:p>
          <a:p>
            <a:pPr lvl="6"/>
            <a:r>
              <a:rPr lang="en-US" dirty="0" smtClean="0"/>
              <a:t>Seventh Level</a:t>
            </a:r>
          </a:p>
          <a:p>
            <a:pPr lvl="7"/>
            <a:r>
              <a:rPr lang="en-US" dirty="0" smtClean="0"/>
              <a:t>Eighth Level</a:t>
            </a:r>
          </a:p>
        </p:txBody>
      </p:sp>
      <p:sp>
        <p:nvSpPr>
          <p:cNvPr id="2" name="Title 1"/>
          <p:cNvSpPr>
            <a:spLocks noGrp="1"/>
          </p:cNvSpPr>
          <p:nvPr>
            <p:ph type="title"/>
          </p:nvPr>
        </p:nvSpPr>
        <p:spPr>
          <a:xfrm>
            <a:off x="457200" y="407989"/>
            <a:ext cx="8229600" cy="868363"/>
          </a:xfrm>
          <a:effectLst/>
        </p:spPr>
        <p:txBody>
          <a:bodyPr>
            <a:normAutofit/>
          </a:bodyPr>
          <a:lstStyle>
            <a:lvl1pPr>
              <a:defRPr sz="3600" b="1">
                <a:solidFill>
                  <a:srgbClr val="002060"/>
                </a:solidFill>
                <a:effectLst/>
              </a:defRPr>
            </a:lvl1pPr>
          </a:lstStyle>
          <a:p>
            <a:r>
              <a:rPr lang="en-US" dirty="0" smtClean="0"/>
              <a:t>Click to edit Master title style</a:t>
            </a:r>
            <a:endParaRPr lang="en-US" dirty="0"/>
          </a:p>
        </p:txBody>
      </p:sp>
    </p:spTree>
    <p:extLst>
      <p:ext uri="{BB962C8B-B14F-4D97-AF65-F5344CB8AC3E}">
        <p14:creationId xmlns:p14="http://schemas.microsoft.com/office/powerpoint/2010/main" val="295172324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tx">
  <p:cSld name="1_Title and Content">
    <p:spTree>
      <p:nvGrpSpPr>
        <p:cNvPr id="1" name="Shape 19"/>
        <p:cNvGrpSpPr/>
        <p:nvPr/>
      </p:nvGrpSpPr>
      <p:grpSpPr>
        <a:xfrm>
          <a:off x="0" y="0"/>
          <a:ext cx="0" cy="0"/>
          <a:chOff x="0" y="0"/>
          <a:chExt cx="0" cy="0"/>
        </a:xfrm>
      </p:grpSpPr>
      <p:sp>
        <p:nvSpPr>
          <p:cNvPr id="20" name="Shape 20"/>
          <p:cNvSpPr/>
          <p:nvPr/>
        </p:nvSpPr>
        <p:spPr>
          <a:xfrm>
            <a:off x="10500" y="0"/>
            <a:ext cx="9144000" cy="1119600"/>
          </a:xfrm>
          <a:prstGeom prst="rect">
            <a:avLst/>
          </a:prstGeom>
          <a:solidFill>
            <a:srgbClr val="351C75"/>
          </a:solidFill>
          <a:ln w="9525" cap="flat" cmpd="sng">
            <a:solidFill>
              <a:srgbClr val="351C75"/>
            </a:solidFill>
            <a:prstDash val="solid"/>
            <a:round/>
            <a:headEnd type="none" w="sm" len="sm"/>
            <a:tailEnd type="none" w="sm" len="sm"/>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1" name="Shape 21"/>
          <p:cNvSpPr txBox="1">
            <a:spLocks noGrp="1"/>
          </p:cNvSpPr>
          <p:nvPr>
            <p:ph type="title"/>
          </p:nvPr>
        </p:nvSpPr>
        <p:spPr>
          <a:xfrm>
            <a:off x="311700" y="178000"/>
            <a:ext cx="8520600" cy="763600"/>
          </a:xfrm>
          <a:prstGeom prst="rect">
            <a:avLst/>
          </a:prstGeom>
        </p:spPr>
        <p:txBody>
          <a:bodyPr spcFirstLastPara="1" wrap="square" lIns="91425" tIns="91425" rIns="91425" bIns="91425" anchor="t" anchorCtr="0"/>
          <a:lstStyle>
            <a:lvl1pPr lvl="0">
              <a:spcBef>
                <a:spcPts val="0"/>
              </a:spcBef>
              <a:spcAft>
                <a:spcPts val="0"/>
              </a:spcAft>
              <a:buClr>
                <a:srgbClr val="F3F3F3"/>
              </a:buClr>
              <a:buSzPts val="2800"/>
              <a:buFont typeface="Proxima Nova"/>
              <a:buNone/>
              <a:defRPr b="1">
                <a:solidFill>
                  <a:srgbClr val="F3F3F3"/>
                </a:solidFill>
                <a:latin typeface="Proxima Nova"/>
                <a:ea typeface="Proxima Nova"/>
                <a:cs typeface="Proxima Nova"/>
                <a:sym typeface="Proxima Nova"/>
              </a:defRPr>
            </a:lvl1pPr>
            <a:lvl2pPr lvl="1">
              <a:spcBef>
                <a:spcPts val="0"/>
              </a:spcBef>
              <a:spcAft>
                <a:spcPts val="0"/>
              </a:spcAft>
              <a:buClr>
                <a:srgbClr val="F3F3F3"/>
              </a:buClr>
              <a:buSzPts val="2800"/>
              <a:buFont typeface="Proxima Nova"/>
              <a:buNone/>
              <a:defRPr b="1">
                <a:solidFill>
                  <a:srgbClr val="F3F3F3"/>
                </a:solidFill>
                <a:latin typeface="Proxima Nova"/>
                <a:ea typeface="Proxima Nova"/>
                <a:cs typeface="Proxima Nova"/>
                <a:sym typeface="Proxima Nova"/>
              </a:defRPr>
            </a:lvl2pPr>
            <a:lvl3pPr lvl="2">
              <a:spcBef>
                <a:spcPts val="0"/>
              </a:spcBef>
              <a:spcAft>
                <a:spcPts val="0"/>
              </a:spcAft>
              <a:buClr>
                <a:srgbClr val="F3F3F3"/>
              </a:buClr>
              <a:buSzPts val="2800"/>
              <a:buFont typeface="Proxima Nova"/>
              <a:buNone/>
              <a:defRPr b="1">
                <a:solidFill>
                  <a:srgbClr val="F3F3F3"/>
                </a:solidFill>
                <a:latin typeface="Proxima Nova"/>
                <a:ea typeface="Proxima Nova"/>
                <a:cs typeface="Proxima Nova"/>
                <a:sym typeface="Proxima Nova"/>
              </a:defRPr>
            </a:lvl3pPr>
            <a:lvl4pPr lvl="3">
              <a:spcBef>
                <a:spcPts val="0"/>
              </a:spcBef>
              <a:spcAft>
                <a:spcPts val="0"/>
              </a:spcAft>
              <a:buClr>
                <a:srgbClr val="F3F3F3"/>
              </a:buClr>
              <a:buSzPts val="2800"/>
              <a:buFont typeface="Proxima Nova"/>
              <a:buNone/>
              <a:defRPr b="1">
                <a:solidFill>
                  <a:srgbClr val="F3F3F3"/>
                </a:solidFill>
                <a:latin typeface="Proxima Nova"/>
                <a:ea typeface="Proxima Nova"/>
                <a:cs typeface="Proxima Nova"/>
                <a:sym typeface="Proxima Nova"/>
              </a:defRPr>
            </a:lvl4pPr>
            <a:lvl5pPr lvl="4">
              <a:spcBef>
                <a:spcPts val="0"/>
              </a:spcBef>
              <a:spcAft>
                <a:spcPts val="0"/>
              </a:spcAft>
              <a:buClr>
                <a:srgbClr val="F3F3F3"/>
              </a:buClr>
              <a:buSzPts val="2800"/>
              <a:buFont typeface="Proxima Nova"/>
              <a:buNone/>
              <a:defRPr b="1">
                <a:solidFill>
                  <a:srgbClr val="F3F3F3"/>
                </a:solidFill>
                <a:latin typeface="Proxima Nova"/>
                <a:ea typeface="Proxima Nova"/>
                <a:cs typeface="Proxima Nova"/>
                <a:sym typeface="Proxima Nova"/>
              </a:defRPr>
            </a:lvl5pPr>
            <a:lvl6pPr lvl="5">
              <a:spcBef>
                <a:spcPts val="0"/>
              </a:spcBef>
              <a:spcAft>
                <a:spcPts val="0"/>
              </a:spcAft>
              <a:buClr>
                <a:srgbClr val="F3F3F3"/>
              </a:buClr>
              <a:buSzPts val="2800"/>
              <a:buFont typeface="Proxima Nova"/>
              <a:buNone/>
              <a:defRPr b="1">
                <a:solidFill>
                  <a:srgbClr val="F3F3F3"/>
                </a:solidFill>
                <a:latin typeface="Proxima Nova"/>
                <a:ea typeface="Proxima Nova"/>
                <a:cs typeface="Proxima Nova"/>
                <a:sym typeface="Proxima Nova"/>
              </a:defRPr>
            </a:lvl6pPr>
            <a:lvl7pPr lvl="6">
              <a:spcBef>
                <a:spcPts val="0"/>
              </a:spcBef>
              <a:spcAft>
                <a:spcPts val="0"/>
              </a:spcAft>
              <a:buClr>
                <a:srgbClr val="F3F3F3"/>
              </a:buClr>
              <a:buSzPts val="2800"/>
              <a:buFont typeface="Proxima Nova"/>
              <a:buNone/>
              <a:defRPr b="1">
                <a:solidFill>
                  <a:srgbClr val="F3F3F3"/>
                </a:solidFill>
                <a:latin typeface="Proxima Nova"/>
                <a:ea typeface="Proxima Nova"/>
                <a:cs typeface="Proxima Nova"/>
                <a:sym typeface="Proxima Nova"/>
              </a:defRPr>
            </a:lvl7pPr>
            <a:lvl8pPr lvl="7">
              <a:spcBef>
                <a:spcPts val="0"/>
              </a:spcBef>
              <a:spcAft>
                <a:spcPts val="0"/>
              </a:spcAft>
              <a:buClr>
                <a:srgbClr val="F3F3F3"/>
              </a:buClr>
              <a:buSzPts val="2800"/>
              <a:buFont typeface="Proxima Nova"/>
              <a:buNone/>
              <a:defRPr b="1">
                <a:solidFill>
                  <a:srgbClr val="F3F3F3"/>
                </a:solidFill>
                <a:latin typeface="Proxima Nova"/>
                <a:ea typeface="Proxima Nova"/>
                <a:cs typeface="Proxima Nova"/>
                <a:sym typeface="Proxima Nova"/>
              </a:defRPr>
            </a:lvl8pPr>
            <a:lvl9pPr lvl="8">
              <a:spcBef>
                <a:spcPts val="0"/>
              </a:spcBef>
              <a:spcAft>
                <a:spcPts val="0"/>
              </a:spcAft>
              <a:buClr>
                <a:srgbClr val="F3F3F3"/>
              </a:buClr>
              <a:buSzPts val="2800"/>
              <a:buFont typeface="Proxima Nova"/>
              <a:buNone/>
              <a:defRPr b="1">
                <a:solidFill>
                  <a:srgbClr val="F3F3F3"/>
                </a:solidFill>
                <a:latin typeface="Proxima Nova"/>
                <a:ea typeface="Proxima Nova"/>
                <a:cs typeface="Proxima Nova"/>
                <a:sym typeface="Proxima Nova"/>
              </a:defRPr>
            </a:lvl9pPr>
          </a:lstStyle>
          <a:p>
            <a:endParaRPr/>
          </a:p>
        </p:txBody>
      </p:sp>
      <p:sp>
        <p:nvSpPr>
          <p:cNvPr id="22" name="Shape 22"/>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lstStyle>
            <a:lvl1pPr marL="457200" lvl="0" indent="-381000">
              <a:spcBef>
                <a:spcPts val="0"/>
              </a:spcBef>
              <a:spcAft>
                <a:spcPts val="0"/>
              </a:spcAft>
              <a:buClr>
                <a:srgbClr val="000000"/>
              </a:buClr>
              <a:buSzPts val="2400"/>
              <a:buFont typeface="Proxima Nova"/>
              <a:buChar char="●"/>
              <a:defRPr sz="2400">
                <a:solidFill>
                  <a:srgbClr val="000000"/>
                </a:solidFill>
                <a:latin typeface="Proxima Nova"/>
                <a:ea typeface="Proxima Nova"/>
                <a:cs typeface="Proxima Nova"/>
                <a:sym typeface="Proxima Nova"/>
              </a:defRPr>
            </a:lvl1pPr>
            <a:lvl2pPr marL="914400" lvl="1" indent="-342900">
              <a:spcBef>
                <a:spcPts val="1600"/>
              </a:spcBef>
              <a:spcAft>
                <a:spcPts val="0"/>
              </a:spcAft>
              <a:buClr>
                <a:srgbClr val="000000"/>
              </a:buClr>
              <a:buSzPts val="1800"/>
              <a:buFont typeface="Proxima Nova"/>
              <a:buChar char="○"/>
              <a:defRPr sz="1800">
                <a:solidFill>
                  <a:srgbClr val="000000"/>
                </a:solidFill>
                <a:latin typeface="Proxima Nova"/>
                <a:ea typeface="Proxima Nova"/>
                <a:cs typeface="Proxima Nova"/>
                <a:sym typeface="Proxima Nova"/>
              </a:defRPr>
            </a:lvl2pPr>
            <a:lvl3pPr marL="1371600" lvl="2" indent="-31750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3pPr>
            <a:lvl4pPr marL="1828800" lvl="3" indent="-31750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4pPr>
            <a:lvl5pPr marL="2286000" lvl="4" indent="-31750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5pPr>
            <a:lvl6pPr marL="2743200" lvl="5" indent="-31750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6pPr>
            <a:lvl7pPr marL="3200400" lvl="6" indent="-31750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7pPr>
            <a:lvl8pPr marL="3657600" lvl="7" indent="-317500">
              <a:spcBef>
                <a:spcPts val="1600"/>
              </a:spcBef>
              <a:spcAft>
                <a:spcPts val="0"/>
              </a:spcAft>
              <a:buClr>
                <a:srgbClr val="000000"/>
              </a:buClr>
              <a:buSzPts val="1400"/>
              <a:buFont typeface="Proxima Nova"/>
              <a:buChar char="○"/>
              <a:defRPr>
                <a:solidFill>
                  <a:srgbClr val="000000"/>
                </a:solidFill>
                <a:latin typeface="Proxima Nova"/>
                <a:ea typeface="Proxima Nova"/>
                <a:cs typeface="Proxima Nova"/>
                <a:sym typeface="Proxima Nova"/>
              </a:defRPr>
            </a:lvl8pPr>
            <a:lvl9pPr marL="4114800" lvl="8" indent="-317500">
              <a:spcBef>
                <a:spcPts val="1600"/>
              </a:spcBef>
              <a:spcAft>
                <a:spcPts val="1600"/>
              </a:spcAft>
              <a:buClr>
                <a:srgbClr val="000000"/>
              </a:buClr>
              <a:buSzPts val="1400"/>
              <a:buFont typeface="Proxima Nova"/>
              <a:buChar char="■"/>
              <a:defRPr>
                <a:solidFill>
                  <a:srgbClr val="000000"/>
                </a:solidFill>
                <a:latin typeface="Proxima Nova"/>
                <a:ea typeface="Proxima Nova"/>
                <a:cs typeface="Proxima Nova"/>
                <a:sym typeface="Proxima Nova"/>
              </a:defRPr>
            </a:lvl9pPr>
          </a:lstStyle>
          <a:p>
            <a:endParaRPr/>
          </a:p>
        </p:txBody>
      </p:sp>
      <p:sp>
        <p:nvSpPr>
          <p:cNvPr id="23" name="Shape 23"/>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spcBef>
                <a:spcPts val="0"/>
              </a:spcBef>
              <a:spcAft>
                <a:spcPts val="0"/>
              </a:spcAft>
            </a:pPr>
            <a:fld id="{00000000-1234-1234-1234-123412341234}" type="slidenum">
              <a:rPr lang="en" smtClean="0"/>
              <a:pPr>
                <a:spcBef>
                  <a:spcPts val="0"/>
                </a:spcBef>
                <a:spcAft>
                  <a:spcPts val="0"/>
                </a:spcAft>
              </a:pPr>
              <a:t>‹#›</a:t>
            </a:fld>
            <a:endParaRPr lang="en"/>
          </a:p>
        </p:txBody>
      </p:sp>
      <p:pic>
        <p:nvPicPr>
          <p:cNvPr id="24" name="Shape 24" descr="W-Logo_White.png"/>
          <p:cNvPicPr preferRelativeResize="0"/>
          <p:nvPr/>
        </p:nvPicPr>
        <p:blipFill>
          <a:blip r:embed="rId2">
            <a:alphaModFix/>
          </a:blip>
          <a:stretch>
            <a:fillRect/>
          </a:stretch>
        </p:blipFill>
        <p:spPr>
          <a:xfrm>
            <a:off x="8465375" y="594797"/>
            <a:ext cx="584558" cy="524800"/>
          </a:xfrm>
          <a:prstGeom prst="rect">
            <a:avLst/>
          </a:prstGeom>
          <a:noFill/>
          <a:ln>
            <a:noFill/>
          </a:ln>
        </p:spPr>
      </p:pic>
    </p:spTree>
    <p:extLst>
      <p:ext uri="{BB962C8B-B14F-4D97-AF65-F5344CB8AC3E}">
        <p14:creationId xmlns:p14="http://schemas.microsoft.com/office/powerpoint/2010/main" val="322411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43736842"/>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21777157"/>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67713179"/>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82194510"/>
      </p:ext>
    </p:extLst>
  </p:cSld>
  <p:clrMapOvr>
    <a:masterClrMapping/>
  </p:clrMapOvr>
  <p:transition>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510449945"/>
      </p:ext>
    </p:extLst>
  </p:cSld>
  <p:clrMapOvr>
    <a:masterClrMapping/>
  </p:clrMapOvr>
  <p:transition>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829351"/>
      </p:ext>
    </p:extLst>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1281644"/>
      </p:ext>
    </p:extLst>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715285803"/>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B6F15528-21DE-4FAA-801E-634DDDAF4B2B}" type="slidenum">
              <a:rPr lang="en-US" smtClean="0"/>
              <a:pPr/>
              <a:t>‹#›</a:t>
            </a:fld>
            <a:endParaRPr lang="en-US"/>
          </a:p>
        </p:txBody>
      </p:sp>
      <p:sp>
        <p:nvSpPr>
          <p:cNvPr id="8" name="Slide Number Placeholder 3"/>
          <p:cNvSpPr txBox="1">
            <a:spLocks/>
          </p:cNvSpPr>
          <p:nvPr userDrawn="1"/>
        </p:nvSpPr>
        <p:spPr>
          <a:xfrm>
            <a:off x="8582025" y="6605588"/>
            <a:ext cx="561975" cy="241300"/>
          </a:xfrm>
          <a:prstGeom prst="rect">
            <a:avLst/>
          </a:prstGeom>
        </p:spPr>
        <p:txBody>
          <a:bodyPr anchor="ctr"/>
          <a:lstStyle>
            <a:defPPr>
              <a:defRPr lang="en-US"/>
            </a:defPPr>
            <a:lvl1pPr marL="0" algn="r" defTabSz="457200" rtl="0" eaLnBrk="1" latinLnBrk="0" hangingPunct="1">
              <a:defRPr sz="12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fld id="{2CBFBC55-FFFC-CA4B-AF6C-89337B22A051}" type="slidenum">
              <a:rPr lang="en-US" sz="700" smtClean="0">
                <a:solidFill>
                  <a:srgbClr val="84AB6B"/>
                </a:solidFill>
                <a:latin typeface="Helvetica"/>
              </a:rPr>
              <a:pPr fontAlgn="auto">
                <a:spcBef>
                  <a:spcPts val="0"/>
                </a:spcBef>
                <a:spcAft>
                  <a:spcPts val="0"/>
                </a:spcAft>
                <a:defRPr/>
              </a:pPr>
              <a:t>‹#›</a:t>
            </a:fld>
            <a:endParaRPr lang="en-US" sz="700" dirty="0">
              <a:solidFill>
                <a:srgbClr val="84AB6B"/>
              </a:solidFill>
              <a:latin typeface="Helvetica"/>
            </a:endParaRPr>
          </a:p>
        </p:txBody>
      </p:sp>
    </p:spTree>
    <p:extLst>
      <p:ext uri="{BB962C8B-B14F-4D97-AF65-F5344CB8AC3E}">
        <p14:creationId xmlns:p14="http://schemas.microsoft.com/office/powerpoint/2010/main" val="1310718839"/>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 id="2147483778" r:id="rId13"/>
  </p:sldLayoutIdLst>
  <p:transition>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17.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6.gif"/><Relationship Id="rId2" Type="http://schemas.openxmlformats.org/officeDocument/2006/relationships/notesSlide" Target="../notesSlides/notesSlide2.xml"/><Relationship Id="rId1" Type="http://schemas.openxmlformats.org/officeDocument/2006/relationships/slideLayout" Target="../slideLayouts/slideLayout2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p:cNvSpPr>
            <a:spLocks noGrp="1"/>
          </p:cNvSpPr>
          <p:nvPr>
            <p:ph type="ctrTitle"/>
          </p:nvPr>
        </p:nvSpPr>
        <p:spPr>
          <a:xfrm>
            <a:off x="154005" y="61370"/>
            <a:ext cx="8846940" cy="2908750"/>
          </a:xfrm>
          <a:prstGeom prst="rect">
            <a:avLst/>
          </a:prstGeom>
        </p:spPr>
        <p:txBody>
          <a:bodyPr anchor="t">
            <a:noAutofit/>
          </a:bodyPr>
          <a:lstStyle/>
          <a:p>
            <a:pPr>
              <a:spcBef>
                <a:spcPts val="300"/>
              </a:spcBef>
            </a:pPr>
            <a:r>
              <a:rPr lang="en-US" sz="3200" b="1" dirty="0" smtClean="0">
                <a:solidFill>
                  <a:srgbClr val="002060"/>
                </a:solidFill>
                <a:latin typeface="Helvetica" pitchFamily="34" charset="0"/>
                <a:ea typeface="Adobe Gothic Std B" pitchFamily="34" charset="-128"/>
                <a:cs typeface="Helvetica" pitchFamily="34" charset="0"/>
              </a:rPr>
              <a:t>Update on A Common Model of Cognition </a:t>
            </a:r>
            <a:br>
              <a:rPr lang="en-US" sz="3200" b="1" dirty="0" smtClean="0">
                <a:solidFill>
                  <a:srgbClr val="002060"/>
                </a:solidFill>
                <a:latin typeface="Helvetica" pitchFamily="34" charset="0"/>
                <a:ea typeface="Adobe Gothic Std B" pitchFamily="34" charset="-128"/>
                <a:cs typeface="Helvetica" pitchFamily="34" charset="0"/>
              </a:rPr>
            </a:br>
            <a:r>
              <a:rPr lang="en-US" sz="3200" b="1" dirty="0" smtClean="0">
                <a:solidFill>
                  <a:srgbClr val="002060"/>
                </a:solidFill>
                <a:latin typeface="Helvetica" pitchFamily="34" charset="0"/>
                <a:ea typeface="Adobe Gothic Std B" pitchFamily="34" charset="-128"/>
                <a:cs typeface="Helvetica" pitchFamily="34" charset="0"/>
              </a:rPr>
              <a:t>[A </a:t>
            </a:r>
            <a:r>
              <a:rPr lang="en-US" sz="3200" b="1" dirty="0">
                <a:solidFill>
                  <a:srgbClr val="002060"/>
                </a:solidFill>
                <a:latin typeface="Helvetica" pitchFamily="34" charset="0"/>
                <a:ea typeface="Adobe Gothic Std B" pitchFamily="34" charset="-128"/>
                <a:cs typeface="Helvetica" pitchFamily="34" charset="0"/>
              </a:rPr>
              <a:t>Standard Model of the </a:t>
            </a:r>
            <a:r>
              <a:rPr lang="en-US" sz="3200" b="1" dirty="0" smtClean="0">
                <a:solidFill>
                  <a:srgbClr val="002060"/>
                </a:solidFill>
                <a:latin typeface="Helvetica" pitchFamily="34" charset="0"/>
                <a:ea typeface="Adobe Gothic Std B" pitchFamily="34" charset="-128"/>
                <a:cs typeface="Helvetica" pitchFamily="34" charset="0"/>
              </a:rPr>
              <a:t>Mind]</a:t>
            </a:r>
            <a:r>
              <a:rPr lang="en-US" sz="2800" b="1" dirty="0" smtClean="0">
                <a:solidFill>
                  <a:srgbClr val="002060"/>
                </a:solidFill>
                <a:latin typeface="Helvetica" pitchFamily="34" charset="0"/>
                <a:ea typeface="Adobe Gothic Std B" pitchFamily="34" charset="-128"/>
                <a:cs typeface="Helvetica" pitchFamily="34" charset="0"/>
              </a:rPr>
              <a:t/>
            </a:r>
            <a:br>
              <a:rPr lang="en-US" sz="2800" b="1" dirty="0" smtClean="0">
                <a:solidFill>
                  <a:srgbClr val="002060"/>
                </a:solidFill>
                <a:latin typeface="Helvetica" pitchFamily="34" charset="0"/>
                <a:ea typeface="Adobe Gothic Std B" pitchFamily="34" charset="-128"/>
                <a:cs typeface="Helvetica" pitchFamily="34" charset="0"/>
              </a:rPr>
            </a:br>
            <a:r>
              <a:rPr lang="en-US" sz="2000" b="1" dirty="0" smtClean="0">
                <a:solidFill>
                  <a:srgbClr val="002060"/>
                </a:solidFill>
                <a:latin typeface="Helvetica" pitchFamily="34" charset="0"/>
                <a:ea typeface="Adobe Gothic Std B" pitchFamily="34" charset="-128"/>
                <a:cs typeface="Helvetica" pitchFamily="34" charset="0"/>
              </a:rPr>
              <a:t/>
            </a:r>
            <a:br>
              <a:rPr lang="en-US" sz="2000" b="1" dirty="0" smtClean="0">
                <a:solidFill>
                  <a:srgbClr val="002060"/>
                </a:solidFill>
                <a:latin typeface="Helvetica" pitchFamily="34" charset="0"/>
                <a:ea typeface="Adobe Gothic Std B" pitchFamily="34" charset="-128"/>
                <a:cs typeface="Helvetica" pitchFamily="34" charset="0"/>
              </a:rPr>
            </a:br>
            <a:r>
              <a:rPr lang="en-US" sz="2400" b="1" dirty="0" smtClean="0">
                <a:solidFill>
                  <a:srgbClr val="002060"/>
                </a:solidFill>
                <a:latin typeface="Helvetica" pitchFamily="34" charset="0"/>
                <a:ea typeface="Adobe Gothic Std B" pitchFamily="34" charset="-128"/>
                <a:cs typeface="Helvetica" pitchFamily="34" charset="0"/>
              </a:rPr>
              <a:t>May 14, 2018</a:t>
            </a:r>
            <a:br>
              <a:rPr lang="en-US" sz="2400" b="1" dirty="0" smtClean="0">
                <a:solidFill>
                  <a:srgbClr val="002060"/>
                </a:solidFill>
                <a:latin typeface="Helvetica" pitchFamily="34" charset="0"/>
                <a:ea typeface="Adobe Gothic Std B" pitchFamily="34" charset="-128"/>
                <a:cs typeface="Helvetica" pitchFamily="34" charset="0"/>
              </a:rPr>
            </a:br>
            <a:r>
              <a:rPr lang="en-US" sz="2400" b="1" dirty="0" smtClean="0">
                <a:solidFill>
                  <a:srgbClr val="002060"/>
                </a:solidFill>
                <a:latin typeface="Helvetica" pitchFamily="34" charset="0"/>
                <a:ea typeface="Adobe Gothic Std B" pitchFamily="34" charset="-128"/>
                <a:cs typeface="Helvetica" pitchFamily="34" charset="0"/>
              </a:rPr>
              <a:t>38</a:t>
            </a:r>
            <a:r>
              <a:rPr lang="en-US" sz="2400" b="1" baseline="30000" dirty="0" smtClean="0">
                <a:solidFill>
                  <a:srgbClr val="002060"/>
                </a:solidFill>
                <a:latin typeface="Helvetica" pitchFamily="34" charset="0"/>
                <a:ea typeface="Adobe Gothic Std B" pitchFamily="34" charset="-128"/>
                <a:cs typeface="Helvetica" pitchFamily="34" charset="0"/>
              </a:rPr>
              <a:t>th</a:t>
            </a:r>
            <a:r>
              <a:rPr lang="en-US" sz="2400" b="1" dirty="0" smtClean="0">
                <a:solidFill>
                  <a:srgbClr val="002060"/>
                </a:solidFill>
                <a:latin typeface="Helvetica" pitchFamily="34" charset="0"/>
                <a:ea typeface="Adobe Gothic Std B" pitchFamily="34" charset="-128"/>
                <a:cs typeface="Helvetica" pitchFamily="34" charset="0"/>
              </a:rPr>
              <a:t> Soar Workshop </a:t>
            </a:r>
            <a:endParaRPr lang="en-US" sz="3200" b="1" dirty="0">
              <a:solidFill>
                <a:srgbClr val="002060"/>
              </a:solidFill>
              <a:latin typeface="Helvetica" pitchFamily="34" charset="0"/>
              <a:ea typeface="Adobe Gothic Std B" pitchFamily="34" charset="-128"/>
              <a:cs typeface="Helvetica" pitchFamily="34" charset="0"/>
            </a:endParaRPr>
          </a:p>
        </p:txBody>
      </p:sp>
      <p:sp>
        <p:nvSpPr>
          <p:cNvPr id="3" name="Subtitle 2"/>
          <p:cNvSpPr>
            <a:spLocks noGrp="1"/>
          </p:cNvSpPr>
          <p:nvPr>
            <p:ph type="subTitle" idx="1"/>
          </p:nvPr>
        </p:nvSpPr>
        <p:spPr>
          <a:xfrm>
            <a:off x="197116" y="2209289"/>
            <a:ext cx="8760719" cy="4785696"/>
          </a:xfrm>
        </p:spPr>
        <p:txBody>
          <a:bodyPr anchor="t">
            <a:noAutofit/>
          </a:bodyPr>
          <a:lstStyle/>
          <a:p>
            <a:pPr>
              <a:spcBef>
                <a:spcPts val="0"/>
              </a:spcBef>
            </a:pPr>
            <a:r>
              <a:rPr lang="en-US" sz="2000" b="1" dirty="0" smtClean="0">
                <a:solidFill>
                  <a:srgbClr val="002060"/>
                </a:solidFill>
                <a:latin typeface="Helvetica" pitchFamily="34" charset="0"/>
                <a:ea typeface="Adobe Gothic Std B" pitchFamily="34" charset="-128"/>
                <a:cs typeface="Helvetica" pitchFamily="34" charset="0"/>
              </a:rPr>
              <a:t>John </a:t>
            </a:r>
            <a:r>
              <a:rPr lang="en-US" sz="2000" b="1" dirty="0">
                <a:solidFill>
                  <a:srgbClr val="002060"/>
                </a:solidFill>
                <a:latin typeface="Helvetica" pitchFamily="34" charset="0"/>
                <a:ea typeface="Adobe Gothic Std B" pitchFamily="34" charset="-128"/>
                <a:cs typeface="Helvetica" pitchFamily="34" charset="0"/>
              </a:rPr>
              <a:t>E. Laird, University of </a:t>
            </a:r>
            <a:r>
              <a:rPr lang="en-US" sz="2000" b="1" dirty="0" smtClean="0">
                <a:solidFill>
                  <a:srgbClr val="002060"/>
                </a:solidFill>
                <a:latin typeface="Helvetica" pitchFamily="34" charset="0"/>
                <a:ea typeface="Adobe Gothic Std B" pitchFamily="34" charset="-128"/>
                <a:cs typeface="Helvetica" pitchFamily="34" charset="0"/>
              </a:rPr>
              <a:t>Michigan</a:t>
            </a:r>
          </a:p>
          <a:p>
            <a:pPr>
              <a:spcBef>
                <a:spcPts val="0"/>
              </a:spcBef>
            </a:pPr>
            <a:r>
              <a:rPr lang="en-US" sz="2000" b="1" dirty="0" smtClean="0">
                <a:solidFill>
                  <a:srgbClr val="002060"/>
                </a:solidFill>
                <a:latin typeface="Helvetica" pitchFamily="34" charset="0"/>
                <a:ea typeface="Adobe Gothic Std B" pitchFamily="34" charset="-128"/>
                <a:cs typeface="Helvetica" pitchFamily="34" charset="0"/>
              </a:rPr>
              <a:t>Andrea </a:t>
            </a:r>
            <a:r>
              <a:rPr lang="en-US" sz="2000" b="1" dirty="0" err="1" smtClean="0">
                <a:solidFill>
                  <a:srgbClr val="002060"/>
                </a:solidFill>
                <a:latin typeface="Helvetica" pitchFamily="34" charset="0"/>
                <a:ea typeface="Adobe Gothic Std B" pitchFamily="34" charset="-128"/>
                <a:cs typeface="Helvetica" pitchFamily="34" charset="0"/>
              </a:rPr>
              <a:t>Stocco</a:t>
            </a:r>
            <a:r>
              <a:rPr lang="en-US" sz="2000" b="1" dirty="0" smtClean="0">
                <a:solidFill>
                  <a:srgbClr val="002060"/>
                </a:solidFill>
                <a:latin typeface="Helvetica" pitchFamily="34" charset="0"/>
                <a:ea typeface="Adobe Gothic Std B" pitchFamily="34" charset="-128"/>
                <a:cs typeface="Helvetica" pitchFamily="34" charset="0"/>
              </a:rPr>
              <a:t>, University of Washington</a:t>
            </a:r>
            <a:r>
              <a:rPr lang="en-US" sz="2000" b="1" dirty="0">
                <a:solidFill>
                  <a:srgbClr val="002060"/>
                </a:solidFill>
                <a:latin typeface="Helvetica" pitchFamily="34" charset="0"/>
                <a:ea typeface="Adobe Gothic Std B" pitchFamily="34" charset="-128"/>
                <a:cs typeface="Helvetica" pitchFamily="34" charset="0"/>
              </a:rPr>
              <a:t/>
            </a:r>
            <a:br>
              <a:rPr lang="en-US" sz="2000" b="1" dirty="0">
                <a:solidFill>
                  <a:srgbClr val="002060"/>
                </a:solidFill>
                <a:latin typeface="Helvetica" pitchFamily="34" charset="0"/>
                <a:ea typeface="Adobe Gothic Std B" pitchFamily="34" charset="-128"/>
                <a:cs typeface="Helvetica" pitchFamily="34" charset="0"/>
              </a:rPr>
            </a:br>
            <a:r>
              <a:rPr lang="en-US" sz="2000" b="1" dirty="0">
                <a:solidFill>
                  <a:srgbClr val="002060"/>
                </a:solidFill>
                <a:latin typeface="Helvetica" pitchFamily="34" charset="0"/>
                <a:ea typeface="Adobe Gothic Std B" pitchFamily="34" charset="-128"/>
                <a:cs typeface="Helvetica" pitchFamily="34" charset="0"/>
              </a:rPr>
              <a:t>Christian Lebiere, Carnegie Mellon </a:t>
            </a:r>
            <a:r>
              <a:rPr lang="en-US" sz="2000" b="1" dirty="0" smtClean="0">
                <a:solidFill>
                  <a:srgbClr val="002060"/>
                </a:solidFill>
                <a:latin typeface="Helvetica" pitchFamily="34" charset="0"/>
                <a:ea typeface="Adobe Gothic Std B" pitchFamily="34" charset="-128"/>
                <a:cs typeface="Helvetica" pitchFamily="34" charset="0"/>
              </a:rPr>
              <a:t>University</a:t>
            </a:r>
          </a:p>
          <a:p>
            <a:pPr>
              <a:spcBef>
                <a:spcPts val="0"/>
              </a:spcBef>
            </a:pPr>
            <a:r>
              <a:rPr lang="en-US" sz="2000" b="1" dirty="0">
                <a:solidFill>
                  <a:srgbClr val="002060"/>
                </a:solidFill>
                <a:latin typeface="Helvetica" pitchFamily="34" charset="0"/>
                <a:ea typeface="Adobe Gothic Std B" pitchFamily="34" charset="-128"/>
                <a:cs typeface="Helvetica" pitchFamily="34" charset="0"/>
              </a:rPr>
              <a:t>Paul S. Rosenbloom, University of Southern California</a:t>
            </a:r>
          </a:p>
          <a:p>
            <a:endParaRPr lang="en-US" sz="2000" dirty="0" smtClean="0">
              <a:solidFill>
                <a:srgbClr val="002060"/>
              </a:solidFill>
            </a:endParaRPr>
          </a:p>
          <a:p>
            <a:pPr algn="l"/>
            <a:r>
              <a:rPr lang="en-US" sz="2000" dirty="0" smtClean="0">
                <a:solidFill>
                  <a:srgbClr val="002060"/>
                </a:solidFill>
              </a:rPr>
              <a:t>Slides originally created by Andrea </a:t>
            </a:r>
            <a:r>
              <a:rPr lang="en-US" sz="2000" dirty="0" err="1" smtClean="0">
                <a:solidFill>
                  <a:srgbClr val="002060"/>
                </a:solidFill>
              </a:rPr>
              <a:t>Stocco</a:t>
            </a:r>
            <a:r>
              <a:rPr lang="en-US" sz="2000" dirty="0" smtClean="0">
                <a:solidFill>
                  <a:srgbClr val="002060"/>
                </a:solidFill>
              </a:rPr>
              <a:t> and Paul S. Rosenbloom</a:t>
            </a:r>
          </a:p>
          <a:p>
            <a:pPr algn="l"/>
            <a:r>
              <a:rPr lang="en-US" sz="2000" dirty="0" err="1" smtClean="0">
                <a:solidFill>
                  <a:srgbClr val="00003E"/>
                </a:solidFill>
              </a:rPr>
              <a:t>Stocco</a:t>
            </a:r>
            <a:r>
              <a:rPr lang="en-US" sz="2000" dirty="0" smtClean="0">
                <a:solidFill>
                  <a:srgbClr val="00003E"/>
                </a:solidFill>
              </a:rPr>
              <a:t>, A., Laird, J. E., Lebiere, C., &amp; Rosenbloom, P. S. (2018) Empirical </a:t>
            </a:r>
            <a:r>
              <a:rPr lang="en-US" sz="2000" dirty="0">
                <a:solidFill>
                  <a:srgbClr val="00003E"/>
                </a:solidFill>
              </a:rPr>
              <a:t>Evidence from Neuroimaging Data for a </a:t>
            </a:r>
            <a:r>
              <a:rPr lang="en-US" sz="2000" dirty="0" smtClean="0">
                <a:solidFill>
                  <a:srgbClr val="00003E"/>
                </a:solidFill>
              </a:rPr>
              <a:t>Standard </a:t>
            </a:r>
            <a:r>
              <a:rPr lang="en-US" sz="2000" dirty="0">
                <a:solidFill>
                  <a:srgbClr val="00003E"/>
                </a:solidFill>
              </a:rPr>
              <a:t>Model of the </a:t>
            </a:r>
            <a:r>
              <a:rPr lang="en-US" sz="2000" dirty="0" smtClean="0">
                <a:solidFill>
                  <a:srgbClr val="00003E"/>
                </a:solidFill>
              </a:rPr>
              <a:t>Mind, To Appear at the Cognitive Science Conference. </a:t>
            </a:r>
          </a:p>
          <a:p>
            <a:pPr algn="l"/>
            <a:r>
              <a:rPr lang="en-US" sz="2000" dirty="0" smtClean="0">
                <a:solidFill>
                  <a:srgbClr val="00003E"/>
                </a:solidFill>
              </a:rPr>
              <a:t>Laird</a:t>
            </a:r>
            <a:r>
              <a:rPr lang="en-US" sz="2000" dirty="0">
                <a:solidFill>
                  <a:srgbClr val="00003E"/>
                </a:solidFill>
              </a:rPr>
              <a:t>, J. E., Lebiere, C. &amp; Rosenbloom, P. S. (2017). A Standard Model of the Mind: Toward a Common Computational Framework across Artificial Intelligence, Cognitive Science, Neuroscience, and Robotics. </a:t>
            </a:r>
            <a:r>
              <a:rPr lang="en-US" sz="2000" i="1" dirty="0">
                <a:solidFill>
                  <a:srgbClr val="00003E"/>
                </a:solidFill>
              </a:rPr>
              <a:t>AI Magazine</a:t>
            </a:r>
            <a:r>
              <a:rPr lang="en-US" sz="2000" dirty="0">
                <a:solidFill>
                  <a:srgbClr val="00003E"/>
                </a:solidFill>
              </a:rPr>
              <a:t>. </a:t>
            </a:r>
            <a:endParaRPr lang="en-US" sz="2000" dirty="0">
              <a:solidFill>
                <a:srgbClr val="002060"/>
              </a:solidFill>
            </a:endParaRPr>
          </a:p>
        </p:txBody>
      </p:sp>
      <p:grpSp>
        <p:nvGrpSpPr>
          <p:cNvPr id="15" name="Group 14"/>
          <p:cNvGrpSpPr/>
          <p:nvPr/>
        </p:nvGrpSpPr>
        <p:grpSpPr>
          <a:xfrm>
            <a:off x="6036524" y="6154778"/>
            <a:ext cx="1825924" cy="571820"/>
            <a:chOff x="7236601" y="6041109"/>
            <a:chExt cx="1825924" cy="571820"/>
          </a:xfrm>
        </p:grpSpPr>
        <p:grpSp>
          <p:nvGrpSpPr>
            <p:cNvPr id="16" name="Group 15"/>
            <p:cNvGrpSpPr/>
            <p:nvPr/>
          </p:nvGrpSpPr>
          <p:grpSpPr>
            <a:xfrm>
              <a:off x="7236601" y="6041109"/>
              <a:ext cx="622821" cy="571820"/>
              <a:chOff x="6347941" y="4267200"/>
              <a:chExt cx="2567459" cy="2209800"/>
            </a:xfrm>
          </p:grpSpPr>
          <p:pic>
            <p:nvPicPr>
              <p:cNvPr id="18" name="Picture 5" descr="chrmblue_std"/>
              <p:cNvPicPr>
                <a:picLocks noChangeAspect="1" noChangeArrowheads="1"/>
              </p:cNvPicPr>
              <p:nvPr/>
            </p:nvPicPr>
            <p:blipFill>
              <a:blip r:embed="rId3" cstate="email">
                <a:clrChange>
                  <a:clrFrom>
                    <a:srgbClr val="FFFFFF"/>
                  </a:clrFrom>
                  <a:clrTo>
                    <a:srgbClr val="FFFFFF">
                      <a:alpha val="0"/>
                    </a:srgbClr>
                  </a:clrTo>
                </a:clrChange>
                <a:extLst>
                  <a:ext uri="{28A0092B-C50C-407E-A947-70E740481C1C}">
                    <a14:useLocalDpi xmlns:a14="http://schemas.microsoft.com/office/drawing/2010/main" val="0"/>
                  </a:ext>
                </a:extLst>
              </a:blip>
              <a:srcRect l="16353" r="12483" b="21310"/>
              <a:stretch>
                <a:fillRect/>
              </a:stretch>
            </p:blipFill>
            <p:spPr bwMode="auto">
              <a:xfrm>
                <a:off x="6347941" y="4440930"/>
                <a:ext cx="2567459" cy="203607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6" descr="AFRL Shield transparent background 1INcopy"/>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7058713" y="4267200"/>
                <a:ext cx="1097826" cy="10291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17" name="Picture 16" descr="clients_onr.jpg.pn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8016339" y="6091437"/>
              <a:ext cx="1046186" cy="471164"/>
            </a:xfrm>
            <a:prstGeom prst="rect">
              <a:avLst/>
            </a:prstGeom>
          </p:spPr>
        </p:pic>
      </p:grpSp>
      <p:pic>
        <p:nvPicPr>
          <p:cNvPr id="1026" name="Picture 2" descr="Image result for ARL icon - army"/>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965774" y="6034149"/>
            <a:ext cx="1084104" cy="8130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801211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7445" y="1397000"/>
            <a:ext cx="8135056" cy="4233333"/>
          </a:xfrm>
        </p:spPr>
        <p:txBody>
          <a:bodyPr>
            <a:noAutofit/>
          </a:bodyPr>
          <a:lstStyle/>
          <a:p>
            <a:pPr marL="457200" lvl="0" indent="-457200">
              <a:buFont typeface="+mj-lt"/>
              <a:buAutoNum type="arabicPeriod"/>
            </a:pPr>
            <a:r>
              <a:rPr lang="en-US" dirty="0"/>
              <a:t>Perception yields </a:t>
            </a:r>
            <a:r>
              <a:rPr lang="en-US" dirty="0" smtClean="0"/>
              <a:t>symbol* </a:t>
            </a:r>
            <a:r>
              <a:rPr lang="en-US" dirty="0"/>
              <a:t>structures with associated metadata in specific </a:t>
            </a:r>
            <a:r>
              <a:rPr lang="en-US" dirty="0" smtClean="0"/>
              <a:t>WM </a:t>
            </a:r>
            <a:r>
              <a:rPr lang="en-US" dirty="0"/>
              <a:t>buffers</a:t>
            </a:r>
          </a:p>
          <a:p>
            <a:pPr marL="914400" lvl="1" indent="-457200">
              <a:spcBef>
                <a:spcPts val="600"/>
              </a:spcBef>
              <a:buFont typeface="+mj-lt"/>
              <a:buAutoNum type="alphaLcPeriod"/>
            </a:pPr>
            <a:r>
              <a:rPr lang="en-US" dirty="0"/>
              <a:t>There can be many different such perception </a:t>
            </a:r>
            <a:r>
              <a:rPr lang="en-US" dirty="0" smtClean="0"/>
              <a:t>modules</a:t>
            </a:r>
            <a:endParaRPr lang="en-US" dirty="0"/>
          </a:p>
          <a:p>
            <a:pPr marL="914400" lvl="1" indent="-457200">
              <a:spcBef>
                <a:spcPts val="600"/>
              </a:spcBef>
              <a:buFont typeface="+mj-lt"/>
              <a:buAutoNum type="alphaLcPeriod"/>
            </a:pPr>
            <a:r>
              <a:rPr lang="en-US" dirty="0"/>
              <a:t>Perceptual learning acquires new patterns </a:t>
            </a:r>
            <a:r>
              <a:rPr lang="en-US" dirty="0" smtClean="0"/>
              <a:t>&amp; tunes </a:t>
            </a:r>
            <a:r>
              <a:rPr lang="en-US" dirty="0"/>
              <a:t>existing ones</a:t>
            </a:r>
          </a:p>
          <a:p>
            <a:pPr marL="914400" lvl="1" indent="-457200">
              <a:spcBef>
                <a:spcPts val="600"/>
              </a:spcBef>
              <a:buFont typeface="+mj-lt"/>
              <a:buAutoNum type="alphaLcPeriod"/>
            </a:pPr>
            <a:r>
              <a:rPr lang="en-US" dirty="0" smtClean="0"/>
              <a:t>Attentional </a:t>
            </a:r>
            <a:r>
              <a:rPr lang="en-US" dirty="0"/>
              <a:t>bottleneck constrains </a:t>
            </a:r>
            <a:r>
              <a:rPr lang="en-US" dirty="0" smtClean="0"/>
              <a:t>information available </a:t>
            </a:r>
            <a:r>
              <a:rPr lang="en-US" dirty="0"/>
              <a:t>in </a:t>
            </a:r>
            <a:r>
              <a:rPr lang="en-US" dirty="0" smtClean="0"/>
              <a:t>WM</a:t>
            </a:r>
            <a:endParaRPr lang="en-US" dirty="0"/>
          </a:p>
          <a:p>
            <a:pPr marL="914400" lvl="1" indent="-457200">
              <a:spcBef>
                <a:spcPts val="600"/>
              </a:spcBef>
              <a:buFont typeface="+mj-lt"/>
              <a:buAutoNum type="alphaLcPeriod"/>
            </a:pPr>
            <a:r>
              <a:rPr lang="en-US" dirty="0"/>
              <a:t>Perception can be influenced by top-down information </a:t>
            </a:r>
            <a:r>
              <a:rPr lang="en-US" dirty="0" smtClean="0"/>
              <a:t>from WM</a:t>
            </a:r>
            <a:endParaRPr lang="en-US" dirty="0"/>
          </a:p>
          <a:p>
            <a:pPr marL="457200" lvl="0" indent="-457200">
              <a:spcBef>
                <a:spcPts val="3200"/>
              </a:spcBef>
              <a:buFont typeface="+mj-lt"/>
              <a:buAutoNum type="arabicPeriod"/>
            </a:pPr>
            <a:r>
              <a:rPr lang="en-US" dirty="0"/>
              <a:t>Motor control converts </a:t>
            </a:r>
            <a:r>
              <a:rPr lang="en-US" dirty="0" smtClean="0"/>
              <a:t>symbol* </a:t>
            </a:r>
            <a:r>
              <a:rPr lang="en-US" dirty="0"/>
              <a:t>structures in its buffers into external actions</a:t>
            </a:r>
          </a:p>
          <a:p>
            <a:pPr marL="914400" lvl="1" indent="-457200">
              <a:spcBef>
                <a:spcPts val="600"/>
              </a:spcBef>
              <a:buFont typeface="+mj-lt"/>
              <a:buAutoNum type="alphaLcPeriod"/>
            </a:pPr>
            <a:r>
              <a:rPr lang="en-US" dirty="0" smtClean="0"/>
              <a:t>There </a:t>
            </a:r>
            <a:r>
              <a:rPr lang="en-US" dirty="0"/>
              <a:t>can be multiple such motor modules </a:t>
            </a:r>
          </a:p>
          <a:p>
            <a:pPr marL="914400" lvl="1" indent="-457200">
              <a:spcBef>
                <a:spcPts val="600"/>
              </a:spcBef>
              <a:buFont typeface="+mj-lt"/>
              <a:buAutoNum type="alphaLcPeriod"/>
            </a:pPr>
            <a:r>
              <a:rPr lang="en-US" dirty="0"/>
              <a:t>Motor learning acquires new </a:t>
            </a:r>
            <a:r>
              <a:rPr lang="en-US" dirty="0" smtClean="0"/>
              <a:t>action patterns &amp; tunes </a:t>
            </a:r>
            <a:r>
              <a:rPr lang="en-US" dirty="0"/>
              <a:t>existing ones</a:t>
            </a:r>
          </a:p>
        </p:txBody>
      </p:sp>
      <p:sp>
        <p:nvSpPr>
          <p:cNvPr id="24578" name="Title 2"/>
          <p:cNvSpPr>
            <a:spLocks noGrp="1"/>
          </p:cNvSpPr>
          <p:nvPr>
            <p:ph type="title"/>
          </p:nvPr>
        </p:nvSpPr>
        <p:spPr/>
        <p:txBody>
          <a:bodyPr>
            <a:normAutofit/>
          </a:bodyPr>
          <a:lstStyle/>
          <a:p>
            <a:pPr eaLnBrk="1" hangingPunct="1"/>
            <a:r>
              <a:rPr lang="en-US" sz="2800" dirty="0" smtClean="0">
                <a:latin typeface="Helvetica" charset="0"/>
              </a:rPr>
              <a:t>D. Perception and Motor</a:t>
            </a:r>
            <a:endParaRPr lang="en-US" sz="2800" dirty="0">
              <a:latin typeface="Helvetica" charset="0"/>
            </a:endParaRPr>
          </a:p>
        </p:txBody>
      </p:sp>
    </p:spTree>
    <p:extLst>
      <p:ext uri="{BB962C8B-B14F-4D97-AF65-F5344CB8AC3E}">
        <p14:creationId xmlns:p14="http://schemas.microsoft.com/office/powerpoint/2010/main" val="452310662"/>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6" name="Shape 106"/>
          <p:cNvSpPr txBox="1">
            <a:spLocks noGrp="1"/>
          </p:cNvSpPr>
          <p:nvPr>
            <p:ph idx="1"/>
          </p:nvPr>
        </p:nvSpPr>
        <p:spPr>
          <a:prstGeom prst="rect">
            <a:avLst/>
          </a:prstGeom>
        </p:spPr>
        <p:txBody>
          <a:bodyPr spcFirstLastPara="1" vert="horz" wrap="square" lIns="91425" tIns="91425" rIns="91425" bIns="91425" rtlCol="0" anchor="t" anchorCtr="0">
            <a:noAutofit/>
          </a:bodyPr>
          <a:lstStyle/>
          <a:p>
            <a:r>
              <a:rPr lang="en" dirty="0"/>
              <a:t>The </a:t>
            </a:r>
            <a:r>
              <a:rPr lang="en" dirty="0" smtClean="0"/>
              <a:t>CMC </a:t>
            </a:r>
            <a:r>
              <a:rPr lang="en" dirty="0"/>
              <a:t>evolved from both AI and cognitive psychology </a:t>
            </a:r>
            <a:endParaRPr dirty="0"/>
          </a:p>
          <a:p>
            <a:r>
              <a:rPr lang="en" dirty="0"/>
              <a:t>The </a:t>
            </a:r>
            <a:r>
              <a:rPr lang="en" dirty="0" smtClean="0"/>
              <a:t>CMC </a:t>
            </a:r>
            <a:r>
              <a:rPr lang="en" dirty="0"/>
              <a:t>is designed to abstract and fit multiple forms of intelligence (human and not)</a:t>
            </a:r>
            <a:endParaRPr dirty="0"/>
          </a:p>
          <a:p>
            <a:r>
              <a:rPr lang="en" dirty="0"/>
              <a:t>However, it must </a:t>
            </a:r>
            <a:r>
              <a:rPr lang="en" b="1" dirty="0"/>
              <a:t>at least </a:t>
            </a:r>
            <a:r>
              <a:rPr lang="en" dirty="0"/>
              <a:t>fit the architecture of human cognition.</a:t>
            </a:r>
            <a:endParaRPr dirty="0"/>
          </a:p>
          <a:p>
            <a:r>
              <a:rPr lang="en" dirty="0"/>
              <a:t>Idea: Test how well the </a:t>
            </a:r>
            <a:r>
              <a:rPr lang="en" dirty="0" smtClean="0"/>
              <a:t>CMC </a:t>
            </a:r>
            <a:r>
              <a:rPr lang="en" dirty="0"/>
              <a:t>fits neuroimaging data from multiple experiments, using </a:t>
            </a:r>
            <a:r>
              <a:rPr lang="en" b="1" dirty="0"/>
              <a:t>Dynamic Causal Modeling</a:t>
            </a:r>
            <a:endParaRPr b="1" dirty="0"/>
          </a:p>
        </p:txBody>
      </p:sp>
      <p:sp>
        <p:nvSpPr>
          <p:cNvPr id="105" name="Shape 105"/>
          <p:cNvSpPr txBox="1">
            <a:spLocks noGrp="1"/>
          </p:cNvSpPr>
          <p:nvPr>
            <p:ph type="title"/>
          </p:nvPr>
        </p:nvSpPr>
        <p:spPr>
          <a:prstGeom prst="rect">
            <a:avLst/>
          </a:prstGeom>
        </p:spPr>
        <p:txBody>
          <a:bodyPr spcFirstLastPara="1" vert="horz" wrap="square" lIns="91425" tIns="91425" rIns="91425" bIns="91425" rtlCol="0" anchor="t" anchorCtr="0">
            <a:noAutofit/>
          </a:bodyPr>
          <a:lstStyle/>
          <a:p>
            <a:r>
              <a:rPr lang="en" dirty="0">
                <a:solidFill>
                  <a:schemeClr val="tx1"/>
                </a:solidFill>
              </a:rPr>
              <a:t>Testing</a:t>
            </a:r>
            <a:r>
              <a:rPr lang="en" dirty="0"/>
              <a:t> it</a:t>
            </a:r>
            <a:endParaRPr dirty="0"/>
          </a:p>
        </p:txBody>
      </p:sp>
    </p:spTree>
    <p:extLst>
      <p:ext uri="{BB962C8B-B14F-4D97-AF65-F5344CB8AC3E}">
        <p14:creationId xmlns:p14="http://schemas.microsoft.com/office/powerpoint/2010/main" val="350709252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Shape 111"/>
          <p:cNvPicPr preferRelativeResize="0"/>
          <p:nvPr/>
        </p:nvPicPr>
        <p:blipFill rotWithShape="1">
          <a:blip r:embed="rId3">
            <a:alphaModFix amt="50000"/>
          </a:blip>
          <a:srcRect/>
          <a:stretch/>
        </p:blipFill>
        <p:spPr>
          <a:xfrm flipH="1">
            <a:off x="5329150" y="2848175"/>
            <a:ext cx="3137400" cy="2363400"/>
          </a:xfrm>
          <a:prstGeom prst="rect">
            <a:avLst/>
          </a:prstGeom>
          <a:noFill/>
          <a:ln>
            <a:noFill/>
          </a:ln>
        </p:spPr>
      </p:pic>
      <p:sp>
        <p:nvSpPr>
          <p:cNvPr id="112" name="Shape 112"/>
          <p:cNvSpPr txBox="1">
            <a:spLocks noGrp="1"/>
          </p:cNvSpPr>
          <p:nvPr>
            <p:ph type="title"/>
          </p:nvPr>
        </p:nvSpPr>
        <p:spPr>
          <a:xfrm>
            <a:off x="283846" y="234937"/>
            <a:ext cx="8520600" cy="572700"/>
          </a:xfrm>
          <a:prstGeom prst="rect">
            <a:avLst/>
          </a:prstGeom>
        </p:spPr>
        <p:txBody>
          <a:bodyPr spcFirstLastPara="1" vert="horz" wrap="square" lIns="91425" tIns="91425" rIns="91425" bIns="91425" rtlCol="0" anchor="t" anchorCtr="0">
            <a:noAutofit/>
          </a:bodyPr>
          <a:lstStyle/>
          <a:p>
            <a:pPr>
              <a:spcBef>
                <a:spcPts val="0"/>
              </a:spcBef>
            </a:pPr>
            <a:r>
              <a:rPr lang="en" dirty="0"/>
              <a:t>Dynamic Causal Modeling (DCM</a:t>
            </a:r>
            <a:r>
              <a:rPr lang="en" dirty="0" smtClean="0"/>
              <a:t>)</a:t>
            </a:r>
            <a:endParaRPr dirty="0"/>
          </a:p>
        </p:txBody>
      </p:sp>
      <p:sp>
        <p:nvSpPr>
          <p:cNvPr id="113" name="Shape 113"/>
          <p:cNvSpPr txBox="1"/>
          <p:nvPr/>
        </p:nvSpPr>
        <p:spPr>
          <a:xfrm>
            <a:off x="4848246" y="5227854"/>
            <a:ext cx="3746400" cy="752700"/>
          </a:xfrm>
          <a:prstGeom prst="rect">
            <a:avLst/>
          </a:prstGeom>
          <a:noFill/>
          <a:ln>
            <a:noFill/>
          </a:ln>
        </p:spPr>
        <p:txBody>
          <a:bodyPr spcFirstLastPara="1" wrap="square" lIns="91425" tIns="45700" rIns="91425" bIns="45700" anchor="ctr" anchorCtr="0">
            <a:noAutofit/>
          </a:bodyPr>
          <a:lstStyle/>
          <a:p>
            <a:pPr algn="ctr">
              <a:spcBef>
                <a:spcPts val="0"/>
              </a:spcBef>
              <a:spcAft>
                <a:spcPts val="0"/>
              </a:spcAft>
            </a:pPr>
            <a:r>
              <a:rPr lang="en">
                <a:solidFill>
                  <a:srgbClr val="000000"/>
                </a:solidFill>
                <a:latin typeface="Proxima Nova"/>
                <a:ea typeface="Proxima Nova"/>
                <a:cs typeface="Proxima Nova"/>
                <a:sym typeface="Proxima Nova"/>
              </a:rPr>
              <a:t>d</a:t>
            </a:r>
            <a:r>
              <a:rPr lang="en" b="1" i="1">
                <a:solidFill>
                  <a:srgbClr val="000000"/>
                </a:solidFill>
                <a:latin typeface="Proxima Nova"/>
                <a:ea typeface="Proxima Nova"/>
                <a:cs typeface="Proxima Nova"/>
                <a:sym typeface="Proxima Nova"/>
              </a:rPr>
              <a:t>y</a:t>
            </a:r>
            <a:r>
              <a:rPr lang="en">
                <a:solidFill>
                  <a:srgbClr val="000000"/>
                </a:solidFill>
                <a:latin typeface="Proxima Nova"/>
                <a:ea typeface="Proxima Nova"/>
                <a:cs typeface="Proxima Nova"/>
                <a:sym typeface="Proxima Nova"/>
              </a:rPr>
              <a:t>/d</a:t>
            </a:r>
            <a:r>
              <a:rPr lang="en" i="1">
                <a:solidFill>
                  <a:srgbClr val="000000"/>
                </a:solidFill>
                <a:latin typeface="Proxima Nova"/>
                <a:ea typeface="Proxima Nova"/>
                <a:cs typeface="Proxima Nova"/>
                <a:sym typeface="Proxima Nova"/>
              </a:rPr>
              <a:t>t </a:t>
            </a:r>
            <a:r>
              <a:rPr lang="en">
                <a:solidFill>
                  <a:srgbClr val="000000"/>
                </a:solidFill>
                <a:latin typeface="Proxima Nova"/>
                <a:ea typeface="Proxima Nova"/>
                <a:cs typeface="Proxima Nova"/>
                <a:sym typeface="Proxima Nova"/>
              </a:rPr>
              <a:t>= </a:t>
            </a:r>
            <a:r>
              <a:rPr lang="en" b="1">
                <a:solidFill>
                  <a:srgbClr val="3366FF"/>
                </a:solidFill>
                <a:latin typeface="Proxima Nova"/>
                <a:ea typeface="Proxima Nova"/>
                <a:cs typeface="Proxima Nova"/>
                <a:sym typeface="Proxima Nova"/>
              </a:rPr>
              <a:t>A</a:t>
            </a:r>
            <a:r>
              <a:rPr lang="en" b="1" i="1">
                <a:solidFill>
                  <a:srgbClr val="7F7F7F"/>
                </a:solidFill>
                <a:latin typeface="Proxima Nova"/>
                <a:ea typeface="Proxima Nova"/>
                <a:cs typeface="Proxima Nova"/>
                <a:sym typeface="Proxima Nova"/>
              </a:rPr>
              <a:t>y</a:t>
            </a:r>
            <a:r>
              <a:rPr lang="en">
                <a:solidFill>
                  <a:srgbClr val="000000"/>
                </a:solidFill>
                <a:latin typeface="Proxima Nova"/>
                <a:ea typeface="Proxima Nova"/>
                <a:cs typeface="Proxima Nova"/>
                <a:sym typeface="Proxima Nova"/>
              </a:rPr>
              <a:t> + Σ</a:t>
            </a:r>
            <a:r>
              <a:rPr lang="en" i="1" baseline="-25000">
                <a:solidFill>
                  <a:srgbClr val="000000"/>
                </a:solidFill>
                <a:latin typeface="Proxima Nova"/>
                <a:ea typeface="Proxima Nova"/>
                <a:cs typeface="Proxima Nova"/>
                <a:sym typeface="Proxima Nova"/>
              </a:rPr>
              <a:t>i</a:t>
            </a:r>
            <a:r>
              <a:rPr lang="en" b="1" i="1">
                <a:solidFill>
                  <a:srgbClr val="7F7F7F"/>
                </a:solidFill>
                <a:latin typeface="Proxima Nova"/>
                <a:ea typeface="Proxima Nova"/>
                <a:cs typeface="Proxima Nova"/>
                <a:sym typeface="Proxima Nova"/>
              </a:rPr>
              <a:t>x</a:t>
            </a:r>
            <a:r>
              <a:rPr lang="en" i="1" baseline="-25000">
                <a:solidFill>
                  <a:srgbClr val="7F7F7F"/>
                </a:solidFill>
                <a:latin typeface="Proxima Nova"/>
                <a:ea typeface="Proxima Nova"/>
                <a:cs typeface="Proxima Nova"/>
                <a:sym typeface="Proxima Nova"/>
              </a:rPr>
              <a:t>i</a:t>
            </a:r>
            <a:r>
              <a:rPr lang="en" b="1">
                <a:solidFill>
                  <a:srgbClr val="00FF00"/>
                </a:solidFill>
                <a:latin typeface="Proxima Nova"/>
                <a:ea typeface="Proxima Nova"/>
                <a:cs typeface="Proxima Nova"/>
                <a:sym typeface="Proxima Nova"/>
              </a:rPr>
              <a:t>B</a:t>
            </a:r>
            <a:r>
              <a:rPr lang="en">
                <a:solidFill>
                  <a:srgbClr val="00FF00"/>
                </a:solidFill>
                <a:latin typeface="Proxima Nova"/>
                <a:ea typeface="Proxima Nova"/>
                <a:cs typeface="Proxima Nova"/>
                <a:sym typeface="Proxima Nova"/>
              </a:rPr>
              <a:t>(</a:t>
            </a:r>
            <a:r>
              <a:rPr lang="en" i="1">
                <a:solidFill>
                  <a:srgbClr val="00FF00"/>
                </a:solidFill>
                <a:latin typeface="Proxima Nova"/>
                <a:ea typeface="Proxima Nova"/>
                <a:cs typeface="Proxima Nova"/>
                <a:sym typeface="Proxima Nova"/>
              </a:rPr>
              <a:t>i</a:t>
            </a:r>
            <a:r>
              <a:rPr lang="en">
                <a:solidFill>
                  <a:srgbClr val="00FF00"/>
                </a:solidFill>
                <a:latin typeface="Proxima Nova"/>
                <a:ea typeface="Proxima Nova"/>
                <a:cs typeface="Proxima Nova"/>
                <a:sym typeface="Proxima Nova"/>
              </a:rPr>
              <a:t>)</a:t>
            </a:r>
            <a:r>
              <a:rPr lang="en" b="1" i="1">
                <a:solidFill>
                  <a:srgbClr val="7F7F7F"/>
                </a:solidFill>
                <a:latin typeface="Proxima Nova"/>
                <a:ea typeface="Proxima Nova"/>
                <a:cs typeface="Proxima Nova"/>
                <a:sym typeface="Proxima Nova"/>
              </a:rPr>
              <a:t>y</a:t>
            </a:r>
            <a:r>
              <a:rPr lang="en">
                <a:solidFill>
                  <a:srgbClr val="000000"/>
                </a:solidFill>
                <a:latin typeface="Proxima Nova"/>
                <a:ea typeface="Proxima Nova"/>
                <a:cs typeface="Proxima Nova"/>
                <a:sym typeface="Proxima Nova"/>
              </a:rPr>
              <a:t> + Σ</a:t>
            </a:r>
            <a:r>
              <a:rPr lang="en" i="1" baseline="-25000">
                <a:solidFill>
                  <a:srgbClr val="000000"/>
                </a:solidFill>
                <a:latin typeface="Proxima Nova"/>
                <a:ea typeface="Proxima Nova"/>
                <a:cs typeface="Proxima Nova"/>
                <a:sym typeface="Proxima Nova"/>
              </a:rPr>
              <a:t>j</a:t>
            </a:r>
            <a:r>
              <a:rPr lang="en" b="1" i="1">
                <a:solidFill>
                  <a:srgbClr val="7F7F7F"/>
                </a:solidFill>
                <a:latin typeface="Proxima Nova"/>
                <a:ea typeface="Proxima Nova"/>
                <a:cs typeface="Proxima Nova"/>
                <a:sym typeface="Proxima Nova"/>
              </a:rPr>
              <a:t>y</a:t>
            </a:r>
            <a:r>
              <a:rPr lang="en" i="1" baseline="-25000">
                <a:solidFill>
                  <a:srgbClr val="7F7F7F"/>
                </a:solidFill>
                <a:latin typeface="Proxima Nova"/>
                <a:ea typeface="Proxima Nova"/>
                <a:cs typeface="Proxima Nova"/>
                <a:sym typeface="Proxima Nova"/>
              </a:rPr>
              <a:t>j</a:t>
            </a:r>
            <a:r>
              <a:rPr lang="en" b="1">
                <a:solidFill>
                  <a:srgbClr val="FF0000"/>
                </a:solidFill>
                <a:latin typeface="Proxima Nova"/>
                <a:ea typeface="Proxima Nova"/>
                <a:cs typeface="Proxima Nova"/>
                <a:sym typeface="Proxima Nova"/>
              </a:rPr>
              <a:t>D</a:t>
            </a:r>
            <a:r>
              <a:rPr lang="en">
                <a:solidFill>
                  <a:srgbClr val="FF0000"/>
                </a:solidFill>
                <a:latin typeface="Proxima Nova"/>
                <a:ea typeface="Proxima Nova"/>
                <a:cs typeface="Proxima Nova"/>
                <a:sym typeface="Proxima Nova"/>
              </a:rPr>
              <a:t>(</a:t>
            </a:r>
            <a:r>
              <a:rPr lang="en" i="1">
                <a:solidFill>
                  <a:srgbClr val="FF0000"/>
                </a:solidFill>
                <a:latin typeface="Proxima Nova"/>
                <a:ea typeface="Proxima Nova"/>
                <a:cs typeface="Proxima Nova"/>
                <a:sym typeface="Proxima Nova"/>
              </a:rPr>
              <a:t>j</a:t>
            </a:r>
            <a:r>
              <a:rPr lang="en">
                <a:solidFill>
                  <a:srgbClr val="FF0000"/>
                </a:solidFill>
                <a:latin typeface="Proxima Nova"/>
                <a:ea typeface="Proxima Nova"/>
                <a:cs typeface="Proxima Nova"/>
                <a:sym typeface="Proxima Nova"/>
              </a:rPr>
              <a:t>)</a:t>
            </a:r>
            <a:r>
              <a:rPr lang="en" b="1" i="1">
                <a:solidFill>
                  <a:srgbClr val="7F7F7F"/>
                </a:solidFill>
                <a:latin typeface="Proxima Nova"/>
                <a:ea typeface="Proxima Nova"/>
                <a:cs typeface="Proxima Nova"/>
                <a:sym typeface="Proxima Nova"/>
              </a:rPr>
              <a:t>y</a:t>
            </a:r>
            <a:r>
              <a:rPr lang="en">
                <a:solidFill>
                  <a:srgbClr val="000000"/>
                </a:solidFill>
                <a:latin typeface="Proxima Nova"/>
                <a:ea typeface="Proxima Nova"/>
                <a:cs typeface="Proxima Nova"/>
                <a:sym typeface="Proxima Nova"/>
              </a:rPr>
              <a:t> + </a:t>
            </a:r>
            <a:r>
              <a:rPr lang="en" b="1">
                <a:solidFill>
                  <a:srgbClr val="000000"/>
                </a:solidFill>
                <a:latin typeface="Proxima Nova"/>
                <a:ea typeface="Proxima Nova"/>
                <a:cs typeface="Proxima Nova"/>
                <a:sym typeface="Proxima Nova"/>
              </a:rPr>
              <a:t>C</a:t>
            </a:r>
            <a:r>
              <a:rPr lang="en" b="1" i="1">
                <a:solidFill>
                  <a:srgbClr val="7F7F7F"/>
                </a:solidFill>
                <a:latin typeface="Proxima Nova"/>
                <a:ea typeface="Proxima Nova"/>
                <a:cs typeface="Proxima Nova"/>
                <a:sym typeface="Proxima Nova"/>
              </a:rPr>
              <a:t>x</a:t>
            </a:r>
            <a:endParaRPr b="1" i="1">
              <a:solidFill>
                <a:srgbClr val="7F7F7F"/>
              </a:solidFill>
              <a:latin typeface="Proxima Nova"/>
              <a:ea typeface="Proxima Nova"/>
              <a:cs typeface="Proxima Nova"/>
              <a:sym typeface="Proxima Nova"/>
            </a:endParaRPr>
          </a:p>
        </p:txBody>
      </p:sp>
      <p:grpSp>
        <p:nvGrpSpPr>
          <p:cNvPr id="114" name="Shape 114"/>
          <p:cNvGrpSpPr/>
          <p:nvPr/>
        </p:nvGrpSpPr>
        <p:grpSpPr>
          <a:xfrm>
            <a:off x="6095115" y="4166318"/>
            <a:ext cx="1527640" cy="584101"/>
            <a:chOff x="6095115" y="3309067"/>
            <a:chExt cx="1527640" cy="584101"/>
          </a:xfrm>
        </p:grpSpPr>
        <p:cxnSp>
          <p:nvCxnSpPr>
            <p:cNvPr id="115" name="Shape 115"/>
            <p:cNvCxnSpPr>
              <a:stCxn id="116" idx="0"/>
              <a:endCxn id="117" idx="4"/>
            </p:cNvCxnSpPr>
            <p:nvPr/>
          </p:nvCxnSpPr>
          <p:spPr>
            <a:xfrm rot="-5400000">
              <a:off x="5804565" y="3599618"/>
              <a:ext cx="584100" cy="3000"/>
            </a:xfrm>
            <a:prstGeom prst="curvedConnector3">
              <a:avLst>
                <a:gd name="adj1" fmla="val 50001"/>
              </a:avLst>
            </a:prstGeom>
            <a:noFill/>
            <a:ln w="28575" cap="flat" cmpd="sng">
              <a:solidFill>
                <a:srgbClr val="000000"/>
              </a:solidFill>
              <a:prstDash val="solid"/>
              <a:round/>
              <a:headEnd type="none" w="sm" len="sm"/>
              <a:tailEnd type="triangle" w="med" len="med"/>
            </a:ln>
          </p:spPr>
        </p:cxnSp>
        <p:cxnSp>
          <p:nvCxnSpPr>
            <p:cNvPr id="118" name="Shape 118"/>
            <p:cNvCxnSpPr>
              <a:stCxn id="119" idx="0"/>
              <a:endCxn id="117" idx="4"/>
            </p:cNvCxnSpPr>
            <p:nvPr/>
          </p:nvCxnSpPr>
          <p:spPr>
            <a:xfrm rot="5400000" flipH="1">
              <a:off x="6568405" y="2838817"/>
              <a:ext cx="584100" cy="1524600"/>
            </a:xfrm>
            <a:prstGeom prst="curvedConnector3">
              <a:avLst>
                <a:gd name="adj1" fmla="val 49992"/>
              </a:avLst>
            </a:prstGeom>
            <a:noFill/>
            <a:ln w="28575" cap="flat" cmpd="sng">
              <a:solidFill>
                <a:srgbClr val="000000"/>
              </a:solidFill>
              <a:prstDash val="solid"/>
              <a:round/>
              <a:headEnd type="none" w="sm" len="sm"/>
              <a:tailEnd type="triangle" w="med" len="med"/>
            </a:ln>
          </p:spPr>
        </p:cxnSp>
      </p:grpSp>
      <p:pic>
        <p:nvPicPr>
          <p:cNvPr id="120" name="Shape 120"/>
          <p:cNvPicPr preferRelativeResize="0"/>
          <p:nvPr/>
        </p:nvPicPr>
        <p:blipFill rotWithShape="1">
          <a:blip r:embed="rId3">
            <a:alphaModFix amt="50000"/>
          </a:blip>
          <a:srcRect/>
          <a:stretch/>
        </p:blipFill>
        <p:spPr>
          <a:xfrm flipH="1">
            <a:off x="704300" y="2848175"/>
            <a:ext cx="3137400" cy="2363400"/>
          </a:xfrm>
          <a:prstGeom prst="rect">
            <a:avLst/>
          </a:prstGeom>
          <a:noFill/>
          <a:ln>
            <a:noFill/>
          </a:ln>
        </p:spPr>
      </p:pic>
      <p:sp>
        <p:nvSpPr>
          <p:cNvPr id="121" name="Shape 121"/>
          <p:cNvSpPr txBox="1"/>
          <p:nvPr/>
        </p:nvSpPr>
        <p:spPr>
          <a:xfrm>
            <a:off x="1320243" y="5404284"/>
            <a:ext cx="1907700" cy="399900"/>
          </a:xfrm>
          <a:prstGeom prst="rect">
            <a:avLst/>
          </a:prstGeom>
          <a:noFill/>
          <a:ln>
            <a:noFill/>
          </a:ln>
        </p:spPr>
        <p:txBody>
          <a:bodyPr spcFirstLastPara="1" wrap="square" lIns="91425" tIns="45700" rIns="91425" bIns="45700" anchor="ctr" anchorCtr="0">
            <a:noAutofit/>
          </a:bodyPr>
          <a:lstStyle/>
          <a:p>
            <a:pPr algn="ctr">
              <a:spcBef>
                <a:spcPts val="0"/>
              </a:spcBef>
              <a:spcAft>
                <a:spcPts val="0"/>
              </a:spcAft>
            </a:pPr>
            <a:r>
              <a:rPr lang="en" b="1">
                <a:solidFill>
                  <a:srgbClr val="000000"/>
                </a:solidFill>
                <a:latin typeface="Proxima Nova"/>
                <a:ea typeface="Proxima Nova"/>
                <a:cs typeface="Proxima Nova"/>
                <a:sym typeface="Proxima Nova"/>
              </a:rPr>
              <a:t>y</a:t>
            </a:r>
            <a:r>
              <a:rPr lang="en">
                <a:solidFill>
                  <a:srgbClr val="000000"/>
                </a:solidFill>
                <a:latin typeface="Proxima Nova"/>
                <a:ea typeface="Proxima Nova"/>
                <a:cs typeface="Proxima Nova"/>
                <a:sym typeface="Proxima Nova"/>
              </a:rPr>
              <a:t> = Σ</a:t>
            </a:r>
            <a:r>
              <a:rPr lang="en" i="1" baseline="-25000">
                <a:solidFill>
                  <a:srgbClr val="000000"/>
                </a:solidFill>
                <a:latin typeface="Proxima Nova"/>
                <a:ea typeface="Proxima Nova"/>
                <a:cs typeface="Proxima Nova"/>
                <a:sym typeface="Proxima Nova"/>
              </a:rPr>
              <a:t>i</a:t>
            </a:r>
            <a:r>
              <a:rPr lang="en" b="1" i="1" baseline="-25000">
                <a:solidFill>
                  <a:srgbClr val="000000"/>
                </a:solidFill>
                <a:latin typeface="Proxima Nova"/>
                <a:ea typeface="Proxima Nova"/>
                <a:cs typeface="Proxima Nova"/>
                <a:sym typeface="Proxima Nova"/>
              </a:rPr>
              <a:t> </a:t>
            </a:r>
            <a:r>
              <a:rPr lang="en" b="1">
                <a:solidFill>
                  <a:srgbClr val="000000"/>
                </a:solidFill>
                <a:latin typeface="Proxima Nova"/>
                <a:ea typeface="Proxima Nova"/>
                <a:cs typeface="Proxima Nova"/>
                <a:sym typeface="Proxima Nova"/>
              </a:rPr>
              <a:t>β</a:t>
            </a:r>
            <a:r>
              <a:rPr lang="en" b="1" i="1" baseline="-25000">
                <a:solidFill>
                  <a:srgbClr val="000000"/>
                </a:solidFill>
                <a:latin typeface="Proxima Nova"/>
                <a:ea typeface="Proxima Nova"/>
                <a:cs typeface="Proxima Nova"/>
                <a:sym typeface="Proxima Nova"/>
              </a:rPr>
              <a:t>i</a:t>
            </a:r>
            <a:r>
              <a:rPr lang="en">
                <a:solidFill>
                  <a:srgbClr val="000000"/>
                </a:solidFill>
                <a:latin typeface="Proxima Nova"/>
                <a:ea typeface="Proxima Nova"/>
                <a:cs typeface="Proxima Nova"/>
                <a:sym typeface="Proxima Nova"/>
              </a:rPr>
              <a:t>*</a:t>
            </a:r>
            <a:r>
              <a:rPr lang="en" b="1">
                <a:solidFill>
                  <a:srgbClr val="000000"/>
                </a:solidFill>
                <a:latin typeface="Proxima Nova"/>
                <a:ea typeface="Proxima Nova"/>
                <a:cs typeface="Proxima Nova"/>
                <a:sym typeface="Proxima Nova"/>
              </a:rPr>
              <a:t>x</a:t>
            </a:r>
            <a:r>
              <a:rPr lang="en" b="1" i="1" baseline="-25000">
                <a:solidFill>
                  <a:srgbClr val="000000"/>
                </a:solidFill>
                <a:latin typeface="Proxima Nova"/>
                <a:ea typeface="Proxima Nova"/>
                <a:cs typeface="Proxima Nova"/>
                <a:sym typeface="Proxima Nova"/>
              </a:rPr>
              <a:t>i</a:t>
            </a:r>
            <a:endParaRPr>
              <a:latin typeface="Proxima Nova"/>
              <a:ea typeface="Proxima Nova"/>
              <a:cs typeface="Proxima Nova"/>
              <a:sym typeface="Proxima Nova"/>
            </a:endParaRPr>
          </a:p>
        </p:txBody>
      </p:sp>
      <p:grpSp>
        <p:nvGrpSpPr>
          <p:cNvPr id="122" name="Shape 122"/>
          <p:cNvGrpSpPr/>
          <p:nvPr/>
        </p:nvGrpSpPr>
        <p:grpSpPr>
          <a:xfrm>
            <a:off x="5538921" y="2220775"/>
            <a:ext cx="2525405" cy="2358601"/>
            <a:chOff x="5538920" y="1363524"/>
            <a:chExt cx="2525405" cy="2358601"/>
          </a:xfrm>
        </p:grpSpPr>
        <p:sp>
          <p:nvSpPr>
            <p:cNvPr id="123" name="Shape 123"/>
            <p:cNvSpPr/>
            <p:nvPr/>
          </p:nvSpPr>
          <p:spPr>
            <a:xfrm>
              <a:off x="5538920" y="1363524"/>
              <a:ext cx="577200" cy="282300"/>
            </a:xfrm>
            <a:prstGeom prst="rect">
              <a:avLst/>
            </a:prstGeom>
            <a:noFill/>
            <a:ln w="9525" cap="flat" cmpd="sng">
              <a:solidFill>
                <a:srgbClr val="558ED5"/>
              </a:solidFill>
              <a:prstDash val="solid"/>
              <a:round/>
              <a:headEnd type="none" w="sm" len="sm"/>
              <a:tailEnd type="none" w="sm" len="sm"/>
            </a:ln>
          </p:spPr>
          <p:txBody>
            <a:bodyPr spcFirstLastPara="1" wrap="square" lIns="91425" tIns="0" rIns="91425" bIns="0" anchor="t" anchorCtr="0">
              <a:noAutofit/>
            </a:bodyPr>
            <a:lstStyle/>
            <a:p>
              <a:pPr algn="ctr">
                <a:spcBef>
                  <a:spcPts val="0"/>
                </a:spcBef>
                <a:spcAft>
                  <a:spcPts val="0"/>
                </a:spcAft>
              </a:pPr>
              <a:r>
                <a:rPr lang="en" i="1">
                  <a:solidFill>
                    <a:srgbClr val="3366FF"/>
                  </a:solidFill>
                  <a:latin typeface="Proxima Nova"/>
                  <a:ea typeface="Proxima Nova"/>
                  <a:cs typeface="Proxima Nova"/>
                  <a:sym typeface="Proxima Nova"/>
                </a:rPr>
                <a:t>A</a:t>
              </a:r>
              <a:r>
                <a:rPr lang="en" baseline="-25000">
                  <a:solidFill>
                    <a:srgbClr val="3366FF"/>
                  </a:solidFill>
                  <a:latin typeface="Proxima Nova"/>
                  <a:ea typeface="Proxima Nova"/>
                  <a:cs typeface="Proxima Nova"/>
                  <a:sym typeface="Proxima Nova"/>
                </a:rPr>
                <a:t>1,2</a:t>
              </a:r>
              <a:endParaRPr baseline="-25000">
                <a:solidFill>
                  <a:srgbClr val="3366FF"/>
                </a:solidFill>
                <a:latin typeface="Proxima Nova"/>
                <a:ea typeface="Proxima Nova"/>
                <a:cs typeface="Proxima Nova"/>
                <a:sym typeface="Proxima Nova"/>
              </a:endParaRPr>
            </a:p>
          </p:txBody>
        </p:sp>
        <p:sp>
          <p:nvSpPr>
            <p:cNvPr id="124" name="Shape 124"/>
            <p:cNvSpPr/>
            <p:nvPr/>
          </p:nvSpPr>
          <p:spPr>
            <a:xfrm>
              <a:off x="6201458" y="1363524"/>
              <a:ext cx="559500" cy="282300"/>
            </a:xfrm>
            <a:prstGeom prst="rect">
              <a:avLst/>
            </a:prstGeom>
            <a:noFill/>
            <a:ln w="9525" cap="flat" cmpd="sng">
              <a:solidFill>
                <a:srgbClr val="008000"/>
              </a:solidFill>
              <a:prstDash val="solid"/>
              <a:round/>
              <a:headEnd type="none" w="sm" len="sm"/>
              <a:tailEnd type="none" w="sm" len="sm"/>
            </a:ln>
          </p:spPr>
          <p:txBody>
            <a:bodyPr spcFirstLastPara="1" wrap="square" lIns="91425" tIns="0" rIns="91425" bIns="0" anchor="t" anchorCtr="0">
              <a:noAutofit/>
            </a:bodyPr>
            <a:lstStyle/>
            <a:p>
              <a:pPr algn="ctr">
                <a:spcBef>
                  <a:spcPts val="0"/>
                </a:spcBef>
                <a:spcAft>
                  <a:spcPts val="0"/>
                </a:spcAft>
              </a:pPr>
              <a:r>
                <a:rPr lang="en" i="1">
                  <a:solidFill>
                    <a:srgbClr val="008000"/>
                  </a:solidFill>
                  <a:latin typeface="Proxima Nova"/>
                  <a:ea typeface="Proxima Nova"/>
                  <a:cs typeface="Proxima Nova"/>
                  <a:sym typeface="Proxima Nova"/>
                </a:rPr>
                <a:t>B</a:t>
              </a:r>
              <a:r>
                <a:rPr lang="en" baseline="-25000">
                  <a:solidFill>
                    <a:srgbClr val="008000"/>
                  </a:solidFill>
                  <a:latin typeface="Proxima Nova"/>
                  <a:ea typeface="Proxima Nova"/>
                  <a:cs typeface="Proxima Nova"/>
                  <a:sym typeface="Proxima Nova"/>
                </a:rPr>
                <a:t>2,3</a:t>
              </a:r>
              <a:endParaRPr baseline="-25000">
                <a:solidFill>
                  <a:srgbClr val="008000"/>
                </a:solidFill>
                <a:latin typeface="Proxima Nova"/>
                <a:ea typeface="Proxima Nova"/>
                <a:cs typeface="Proxima Nova"/>
                <a:sym typeface="Proxima Nova"/>
              </a:endParaRPr>
            </a:p>
          </p:txBody>
        </p:sp>
        <p:sp>
          <p:nvSpPr>
            <p:cNvPr id="125" name="Shape 125"/>
            <p:cNvSpPr/>
            <p:nvPr/>
          </p:nvSpPr>
          <p:spPr>
            <a:xfrm>
              <a:off x="7491025" y="1363524"/>
              <a:ext cx="573300" cy="282300"/>
            </a:xfrm>
            <a:prstGeom prst="rect">
              <a:avLst/>
            </a:prstGeom>
            <a:noFill/>
            <a:ln w="9525" cap="flat" cmpd="sng">
              <a:solidFill>
                <a:srgbClr val="FF0000"/>
              </a:solidFill>
              <a:prstDash val="solid"/>
              <a:round/>
              <a:headEnd type="none" w="sm" len="sm"/>
              <a:tailEnd type="none" w="sm" len="sm"/>
            </a:ln>
          </p:spPr>
          <p:txBody>
            <a:bodyPr spcFirstLastPara="1" wrap="square" lIns="91425" tIns="0" rIns="91425" bIns="0" anchor="t" anchorCtr="0">
              <a:noAutofit/>
            </a:bodyPr>
            <a:lstStyle/>
            <a:p>
              <a:pPr algn="ctr">
                <a:spcBef>
                  <a:spcPts val="0"/>
                </a:spcBef>
                <a:spcAft>
                  <a:spcPts val="0"/>
                </a:spcAft>
              </a:pPr>
              <a:r>
                <a:rPr lang="en" i="1">
                  <a:solidFill>
                    <a:srgbClr val="FF0000"/>
                  </a:solidFill>
                  <a:latin typeface="Proxima Nova"/>
                  <a:ea typeface="Proxima Nova"/>
                  <a:cs typeface="Proxima Nova"/>
                  <a:sym typeface="Proxima Nova"/>
                </a:rPr>
                <a:t>D</a:t>
              </a:r>
              <a:r>
                <a:rPr lang="en" baseline="-25000">
                  <a:solidFill>
                    <a:srgbClr val="FF0000"/>
                  </a:solidFill>
                  <a:latin typeface="Proxima Nova"/>
                  <a:ea typeface="Proxima Nova"/>
                  <a:cs typeface="Proxima Nova"/>
                  <a:sym typeface="Proxima Nova"/>
                </a:rPr>
                <a:t>1,2</a:t>
              </a:r>
              <a:endParaRPr baseline="-25000">
                <a:solidFill>
                  <a:srgbClr val="FF0000"/>
                </a:solidFill>
                <a:latin typeface="Proxima Nova"/>
                <a:ea typeface="Proxima Nova"/>
                <a:cs typeface="Proxima Nova"/>
                <a:sym typeface="Proxima Nova"/>
              </a:endParaRPr>
            </a:p>
          </p:txBody>
        </p:sp>
        <p:sp>
          <p:nvSpPr>
            <p:cNvPr id="126" name="Shape 126"/>
            <p:cNvSpPr/>
            <p:nvPr/>
          </p:nvSpPr>
          <p:spPr>
            <a:xfrm>
              <a:off x="6841431" y="1363524"/>
              <a:ext cx="569100" cy="282300"/>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spcBef>
                  <a:spcPts val="0"/>
                </a:spcBef>
                <a:spcAft>
                  <a:spcPts val="0"/>
                </a:spcAft>
              </a:pPr>
              <a:r>
                <a:rPr lang="en" i="1">
                  <a:solidFill>
                    <a:srgbClr val="000000"/>
                  </a:solidFill>
                  <a:latin typeface="Proxima Nova"/>
                  <a:ea typeface="Proxima Nova"/>
                  <a:cs typeface="Proxima Nova"/>
                  <a:sym typeface="Proxima Nova"/>
                </a:rPr>
                <a:t>C</a:t>
              </a:r>
              <a:r>
                <a:rPr lang="en" baseline="-25000">
                  <a:solidFill>
                    <a:srgbClr val="000000"/>
                  </a:solidFill>
                  <a:latin typeface="Proxima Nova"/>
                  <a:ea typeface="Proxima Nova"/>
                  <a:cs typeface="Proxima Nova"/>
                  <a:sym typeface="Proxima Nova"/>
                </a:rPr>
                <a:t>2,1</a:t>
              </a:r>
              <a:endParaRPr baseline="-25000">
                <a:solidFill>
                  <a:srgbClr val="000000"/>
                </a:solidFill>
                <a:latin typeface="Proxima Nova"/>
                <a:ea typeface="Proxima Nova"/>
                <a:cs typeface="Proxima Nova"/>
                <a:sym typeface="Proxima Nova"/>
              </a:endParaRPr>
            </a:p>
          </p:txBody>
        </p:sp>
        <p:grpSp>
          <p:nvGrpSpPr>
            <p:cNvPr id="127" name="Shape 127"/>
            <p:cNvGrpSpPr/>
            <p:nvPr/>
          </p:nvGrpSpPr>
          <p:grpSpPr>
            <a:xfrm>
              <a:off x="5827520" y="1645791"/>
              <a:ext cx="1950245" cy="2076334"/>
              <a:chOff x="5827520" y="1645791"/>
              <a:chExt cx="1950245" cy="2076334"/>
            </a:xfrm>
          </p:grpSpPr>
          <p:cxnSp>
            <p:nvCxnSpPr>
              <p:cNvPr id="128" name="Shape 128"/>
              <p:cNvCxnSpPr>
                <a:endCxn id="123" idx="2"/>
              </p:cNvCxnSpPr>
              <p:nvPr/>
            </p:nvCxnSpPr>
            <p:spPr>
              <a:xfrm rot="10800000">
                <a:off x="5827520" y="1645824"/>
                <a:ext cx="326400" cy="1066800"/>
              </a:xfrm>
              <a:prstGeom prst="straightConnector1">
                <a:avLst/>
              </a:prstGeom>
              <a:noFill/>
              <a:ln w="25400" cap="flat" cmpd="sng">
                <a:solidFill>
                  <a:srgbClr val="3366FF"/>
                </a:solidFill>
                <a:prstDash val="dash"/>
                <a:round/>
                <a:headEnd type="none" w="sm" len="sm"/>
                <a:tailEnd type="stealth" w="med" len="med"/>
              </a:ln>
              <a:effectLst>
                <a:outerShdw blurRad="40000" dist="20000" dir="5400000" rotWithShape="0">
                  <a:srgbClr val="000000">
                    <a:alpha val="37650"/>
                  </a:srgbClr>
                </a:outerShdw>
              </a:effectLst>
            </p:spPr>
          </p:cxnSp>
          <p:cxnSp>
            <p:nvCxnSpPr>
              <p:cNvPr id="129" name="Shape 129"/>
              <p:cNvCxnSpPr>
                <a:stCxn id="130" idx="7"/>
                <a:endCxn id="124" idx="2"/>
              </p:cNvCxnSpPr>
              <p:nvPr/>
            </p:nvCxnSpPr>
            <p:spPr>
              <a:xfrm rot="10800000">
                <a:off x="6481295" y="1645802"/>
                <a:ext cx="833100" cy="1078500"/>
              </a:xfrm>
              <a:prstGeom prst="straightConnector1">
                <a:avLst/>
              </a:prstGeom>
              <a:noFill/>
              <a:ln w="25400" cap="flat" cmpd="sng">
                <a:solidFill>
                  <a:srgbClr val="00FF00"/>
                </a:solidFill>
                <a:prstDash val="dash"/>
                <a:round/>
                <a:headEnd type="none" w="sm" len="sm"/>
                <a:tailEnd type="stealth" w="med" len="med"/>
              </a:ln>
              <a:effectLst>
                <a:outerShdw blurRad="40000" dist="20000" dir="5400000" rotWithShape="0">
                  <a:srgbClr val="000000">
                    <a:alpha val="37650"/>
                  </a:srgbClr>
                </a:outerShdw>
              </a:effectLst>
            </p:spPr>
          </p:cxnSp>
          <p:cxnSp>
            <p:nvCxnSpPr>
              <p:cNvPr id="131" name="Shape 131"/>
              <p:cNvCxnSpPr>
                <a:stCxn id="132" idx="5"/>
                <a:endCxn id="125" idx="2"/>
              </p:cNvCxnSpPr>
              <p:nvPr/>
            </p:nvCxnSpPr>
            <p:spPr>
              <a:xfrm rot="10800000" flipH="1">
                <a:off x="6371365" y="1645791"/>
                <a:ext cx="1406400" cy="1092000"/>
              </a:xfrm>
              <a:prstGeom prst="straightConnector1">
                <a:avLst/>
              </a:prstGeom>
              <a:noFill/>
              <a:ln w="25400" cap="flat" cmpd="sng">
                <a:solidFill>
                  <a:srgbClr val="FF0000"/>
                </a:solidFill>
                <a:prstDash val="dash"/>
                <a:round/>
                <a:headEnd type="none" w="sm" len="sm"/>
                <a:tailEnd type="stealth" w="med" len="med"/>
              </a:ln>
              <a:effectLst>
                <a:outerShdw blurRad="40000" dist="20000" dir="5400000" rotWithShape="0">
                  <a:srgbClr val="000000">
                    <a:alpha val="37650"/>
                  </a:srgbClr>
                </a:outerShdw>
              </a:effectLst>
            </p:spPr>
          </p:cxnSp>
          <p:cxnSp>
            <p:nvCxnSpPr>
              <p:cNvPr id="133" name="Shape 133"/>
              <p:cNvCxnSpPr>
                <a:endCxn id="126" idx="2"/>
              </p:cNvCxnSpPr>
              <p:nvPr/>
            </p:nvCxnSpPr>
            <p:spPr>
              <a:xfrm rot="10800000">
                <a:off x="7125981" y="1645824"/>
                <a:ext cx="162600" cy="2076300"/>
              </a:xfrm>
              <a:prstGeom prst="straightConnector1">
                <a:avLst/>
              </a:prstGeom>
              <a:noFill/>
              <a:ln w="25400" cap="flat" cmpd="sng">
                <a:solidFill>
                  <a:srgbClr val="000000"/>
                </a:solidFill>
                <a:prstDash val="dash"/>
                <a:round/>
                <a:headEnd type="none" w="sm" len="sm"/>
                <a:tailEnd type="stealth" w="med" len="med"/>
              </a:ln>
              <a:effectLst>
                <a:outerShdw blurRad="40000" dist="20000" dir="5400000" rotWithShape="0">
                  <a:srgbClr val="000000">
                    <a:alpha val="37650"/>
                  </a:srgbClr>
                </a:outerShdw>
              </a:effectLst>
            </p:spPr>
          </p:cxnSp>
        </p:grpSp>
      </p:grpSp>
      <p:grpSp>
        <p:nvGrpSpPr>
          <p:cNvPr id="134" name="Shape 134"/>
          <p:cNvGrpSpPr/>
          <p:nvPr/>
        </p:nvGrpSpPr>
        <p:grpSpPr>
          <a:xfrm>
            <a:off x="5905252" y="4750417"/>
            <a:ext cx="1907843" cy="352878"/>
            <a:chOff x="5595631" y="5035592"/>
            <a:chExt cx="2411633" cy="461701"/>
          </a:xfrm>
        </p:grpSpPr>
        <p:sp>
          <p:nvSpPr>
            <p:cNvPr id="116" name="Shape 116"/>
            <p:cNvSpPr/>
            <p:nvPr/>
          </p:nvSpPr>
          <p:spPr>
            <a:xfrm>
              <a:off x="5595631" y="5035593"/>
              <a:ext cx="480000" cy="461700"/>
            </a:xfrm>
            <a:prstGeom prst="rect">
              <a:avLst/>
            </a:prstGeom>
            <a:solidFill>
              <a:srgbClr val="000000"/>
            </a:solidFill>
            <a:ln w="19050" cap="flat" cmpd="sng">
              <a:solidFill>
                <a:srgbClr val="FFFFFF"/>
              </a:solidFill>
              <a:prstDash val="solid"/>
              <a:round/>
              <a:headEnd type="none" w="sm" len="sm"/>
              <a:tailEnd type="none" w="sm" len="sm"/>
            </a:ln>
          </p:spPr>
          <p:txBody>
            <a:bodyPr spcFirstLastPara="1" wrap="square" lIns="91425" tIns="45700" rIns="91425" bIns="45700" anchor="b"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x</a:t>
              </a:r>
              <a:r>
                <a:rPr lang="en" b="1" baseline="-25000">
                  <a:solidFill>
                    <a:srgbClr val="FFFFFF"/>
                  </a:solidFill>
                  <a:latin typeface="Proxima Nova"/>
                  <a:ea typeface="Proxima Nova"/>
                  <a:cs typeface="Proxima Nova"/>
                  <a:sym typeface="Proxima Nova"/>
                </a:rPr>
                <a:t>1</a:t>
              </a:r>
              <a:endParaRPr b="1" baseline="-25000">
                <a:solidFill>
                  <a:srgbClr val="FFFFFF"/>
                </a:solidFill>
                <a:latin typeface="Proxima Nova"/>
                <a:ea typeface="Proxima Nova"/>
                <a:cs typeface="Proxima Nova"/>
                <a:sym typeface="Proxima Nova"/>
              </a:endParaRPr>
            </a:p>
          </p:txBody>
        </p:sp>
        <p:sp>
          <p:nvSpPr>
            <p:cNvPr id="119" name="Shape 119"/>
            <p:cNvSpPr/>
            <p:nvPr/>
          </p:nvSpPr>
          <p:spPr>
            <a:xfrm>
              <a:off x="7526064" y="5035592"/>
              <a:ext cx="481200" cy="461700"/>
            </a:xfrm>
            <a:prstGeom prst="rect">
              <a:avLst/>
            </a:prstGeom>
            <a:solidFill>
              <a:srgbClr val="000000"/>
            </a:solidFill>
            <a:ln w="19050" cap="flat" cmpd="sng">
              <a:solidFill>
                <a:srgbClr val="FFFFFF"/>
              </a:solidFill>
              <a:prstDash val="solid"/>
              <a:round/>
              <a:headEnd type="none" w="sm" len="sm"/>
              <a:tailEnd type="none" w="sm" len="sm"/>
            </a:ln>
          </p:spPr>
          <p:txBody>
            <a:bodyPr spcFirstLastPara="1" wrap="square" lIns="91425" tIns="45700" rIns="91425" bIns="45700" anchor="b"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x</a:t>
              </a:r>
              <a:r>
                <a:rPr lang="en" b="1" baseline="-25000">
                  <a:solidFill>
                    <a:srgbClr val="FFFFFF"/>
                  </a:solidFill>
                  <a:latin typeface="Proxima Nova"/>
                  <a:ea typeface="Proxima Nova"/>
                  <a:cs typeface="Proxima Nova"/>
                  <a:sym typeface="Proxima Nova"/>
                </a:rPr>
                <a:t>2</a:t>
              </a:r>
              <a:endParaRPr b="1" baseline="-25000">
                <a:solidFill>
                  <a:srgbClr val="FFFFFF"/>
                </a:solidFill>
                <a:latin typeface="Proxima Nova"/>
                <a:ea typeface="Proxima Nova"/>
                <a:cs typeface="Proxima Nova"/>
                <a:sym typeface="Proxima Nova"/>
              </a:endParaRPr>
            </a:p>
          </p:txBody>
        </p:sp>
      </p:grpSp>
      <p:grpSp>
        <p:nvGrpSpPr>
          <p:cNvPr id="135" name="Shape 135"/>
          <p:cNvGrpSpPr/>
          <p:nvPr/>
        </p:nvGrpSpPr>
        <p:grpSpPr>
          <a:xfrm>
            <a:off x="5883424" y="3413242"/>
            <a:ext cx="1953946" cy="753169"/>
            <a:chOff x="5568041" y="3286049"/>
            <a:chExt cx="2469910" cy="985436"/>
          </a:xfrm>
        </p:grpSpPr>
        <p:sp>
          <p:nvSpPr>
            <p:cNvPr id="117" name="Shape 117"/>
            <p:cNvSpPr/>
            <p:nvPr/>
          </p:nvSpPr>
          <p:spPr>
            <a:xfrm>
              <a:off x="5568041" y="3728785"/>
              <a:ext cx="542700" cy="542700"/>
            </a:xfrm>
            <a:prstGeom prst="ellipse">
              <a:avLst/>
            </a:prstGeom>
            <a:solidFill>
              <a:srgbClr val="3366FF"/>
            </a:solidFill>
            <a:ln w="19050"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y</a:t>
              </a:r>
              <a:r>
                <a:rPr lang="en" b="1" baseline="-25000">
                  <a:solidFill>
                    <a:srgbClr val="FFFFFF"/>
                  </a:solidFill>
                  <a:latin typeface="Proxima Nova"/>
                  <a:ea typeface="Proxima Nova"/>
                  <a:cs typeface="Proxima Nova"/>
                  <a:sym typeface="Proxima Nova"/>
                </a:rPr>
                <a:t>1</a:t>
              </a:r>
              <a:endParaRPr b="1">
                <a:solidFill>
                  <a:srgbClr val="FFFFFF"/>
                </a:solidFill>
                <a:latin typeface="Proxima Nova"/>
                <a:ea typeface="Proxima Nova"/>
                <a:cs typeface="Proxima Nova"/>
                <a:sym typeface="Proxima Nova"/>
              </a:endParaRPr>
            </a:p>
          </p:txBody>
        </p:sp>
        <p:sp>
          <p:nvSpPr>
            <p:cNvPr id="136" name="Shape 136"/>
            <p:cNvSpPr/>
            <p:nvPr/>
          </p:nvSpPr>
          <p:spPr>
            <a:xfrm>
              <a:off x="7495251" y="3728785"/>
              <a:ext cx="542700" cy="542700"/>
            </a:xfrm>
            <a:prstGeom prst="ellipse">
              <a:avLst/>
            </a:prstGeom>
            <a:solidFill>
              <a:srgbClr val="3366FF"/>
            </a:solidFill>
            <a:ln w="19050"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y</a:t>
              </a:r>
              <a:r>
                <a:rPr lang="en" b="1" baseline="-25000">
                  <a:solidFill>
                    <a:srgbClr val="FFFFFF"/>
                  </a:solidFill>
                  <a:latin typeface="Proxima Nova"/>
                  <a:ea typeface="Proxima Nova"/>
                  <a:cs typeface="Proxima Nova"/>
                  <a:sym typeface="Proxima Nova"/>
                </a:rPr>
                <a:t>3</a:t>
              </a:r>
              <a:endParaRPr b="1" baseline="-25000">
                <a:solidFill>
                  <a:srgbClr val="FFFFFF"/>
                </a:solidFill>
                <a:latin typeface="Proxima Nova"/>
                <a:ea typeface="Proxima Nova"/>
                <a:cs typeface="Proxima Nova"/>
                <a:sym typeface="Proxima Nova"/>
              </a:endParaRPr>
            </a:p>
          </p:txBody>
        </p:sp>
        <p:sp>
          <p:nvSpPr>
            <p:cNvPr id="137" name="Shape 137"/>
            <p:cNvSpPr/>
            <p:nvPr/>
          </p:nvSpPr>
          <p:spPr>
            <a:xfrm>
              <a:off x="6542198" y="3286049"/>
              <a:ext cx="542700" cy="542700"/>
            </a:xfrm>
            <a:prstGeom prst="ellipse">
              <a:avLst/>
            </a:prstGeom>
            <a:solidFill>
              <a:srgbClr val="3366FF"/>
            </a:solidFill>
            <a:ln w="19050"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y</a:t>
              </a:r>
              <a:r>
                <a:rPr lang="en" b="1" baseline="-25000">
                  <a:solidFill>
                    <a:srgbClr val="FFFFFF"/>
                  </a:solidFill>
                  <a:latin typeface="Proxima Nova"/>
                  <a:ea typeface="Proxima Nova"/>
                  <a:cs typeface="Proxima Nova"/>
                  <a:sym typeface="Proxima Nova"/>
                </a:rPr>
                <a:t>2</a:t>
              </a:r>
              <a:endParaRPr b="1">
                <a:solidFill>
                  <a:srgbClr val="FFFFFF"/>
                </a:solidFill>
                <a:latin typeface="Proxima Nova"/>
                <a:ea typeface="Proxima Nova"/>
                <a:cs typeface="Proxima Nova"/>
                <a:sym typeface="Proxima Nova"/>
              </a:endParaRPr>
            </a:p>
          </p:txBody>
        </p:sp>
      </p:grpSp>
      <p:grpSp>
        <p:nvGrpSpPr>
          <p:cNvPr id="138" name="Shape 138"/>
          <p:cNvGrpSpPr/>
          <p:nvPr/>
        </p:nvGrpSpPr>
        <p:grpSpPr>
          <a:xfrm>
            <a:off x="1254190" y="2220774"/>
            <a:ext cx="1896288" cy="1531014"/>
            <a:chOff x="1254190" y="1363524"/>
            <a:chExt cx="1896288" cy="1531014"/>
          </a:xfrm>
        </p:grpSpPr>
        <p:sp>
          <p:nvSpPr>
            <p:cNvPr id="139" name="Shape 139"/>
            <p:cNvSpPr/>
            <p:nvPr/>
          </p:nvSpPr>
          <p:spPr>
            <a:xfrm>
              <a:off x="1254190" y="1363524"/>
              <a:ext cx="395400" cy="282300"/>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spcBef>
                  <a:spcPts val="0"/>
                </a:spcBef>
                <a:spcAft>
                  <a:spcPts val="0"/>
                </a:spcAft>
              </a:pPr>
              <a:r>
                <a:rPr lang="en" i="1">
                  <a:solidFill>
                    <a:srgbClr val="000000"/>
                  </a:solidFill>
                  <a:latin typeface="Proxima Nova"/>
                  <a:ea typeface="Proxima Nova"/>
                  <a:cs typeface="Proxima Nova"/>
                  <a:sym typeface="Proxima Nova"/>
                </a:rPr>
                <a:t>β</a:t>
              </a:r>
              <a:r>
                <a:rPr lang="en" baseline="-25000">
                  <a:solidFill>
                    <a:srgbClr val="000000"/>
                  </a:solidFill>
                  <a:latin typeface="Proxima Nova"/>
                  <a:ea typeface="Proxima Nova"/>
                  <a:cs typeface="Proxima Nova"/>
                  <a:sym typeface="Proxima Nova"/>
                </a:rPr>
                <a:t>1</a:t>
              </a:r>
              <a:endParaRPr baseline="-25000">
                <a:solidFill>
                  <a:srgbClr val="000000"/>
                </a:solidFill>
                <a:latin typeface="Proxima Nova"/>
                <a:ea typeface="Proxima Nova"/>
                <a:cs typeface="Proxima Nova"/>
                <a:sym typeface="Proxima Nova"/>
              </a:endParaRPr>
            </a:p>
          </p:txBody>
        </p:sp>
        <p:sp>
          <p:nvSpPr>
            <p:cNvPr id="140" name="Shape 140"/>
            <p:cNvSpPr/>
            <p:nvPr/>
          </p:nvSpPr>
          <p:spPr>
            <a:xfrm>
              <a:off x="2755078" y="1363524"/>
              <a:ext cx="395400" cy="282300"/>
            </a:xfrm>
            <a:prstGeom prst="rect">
              <a:avLst/>
            </a:prstGeom>
            <a:noFill/>
            <a:ln w="9525" cap="flat" cmpd="sng">
              <a:solidFill>
                <a:srgbClr val="000000"/>
              </a:solidFill>
              <a:prstDash val="solid"/>
              <a:round/>
              <a:headEnd type="none" w="sm" len="sm"/>
              <a:tailEnd type="none" w="sm" len="sm"/>
            </a:ln>
          </p:spPr>
          <p:txBody>
            <a:bodyPr spcFirstLastPara="1" wrap="square" lIns="91425" tIns="0" rIns="91425" bIns="0" anchor="t" anchorCtr="0">
              <a:noAutofit/>
            </a:bodyPr>
            <a:lstStyle/>
            <a:p>
              <a:pPr algn="ctr">
                <a:spcBef>
                  <a:spcPts val="0"/>
                </a:spcBef>
                <a:spcAft>
                  <a:spcPts val="0"/>
                </a:spcAft>
              </a:pPr>
              <a:r>
                <a:rPr lang="en" i="1">
                  <a:solidFill>
                    <a:srgbClr val="000000"/>
                  </a:solidFill>
                  <a:latin typeface="Proxima Nova"/>
                  <a:ea typeface="Proxima Nova"/>
                  <a:cs typeface="Proxima Nova"/>
                  <a:sym typeface="Proxima Nova"/>
                </a:rPr>
                <a:t>β</a:t>
              </a:r>
              <a:r>
                <a:rPr lang="en" baseline="-25000">
                  <a:solidFill>
                    <a:srgbClr val="000000"/>
                  </a:solidFill>
                  <a:latin typeface="Proxima Nova"/>
                  <a:ea typeface="Proxima Nova"/>
                  <a:cs typeface="Proxima Nova"/>
                  <a:sym typeface="Proxima Nova"/>
                </a:rPr>
                <a:t>2</a:t>
              </a:r>
              <a:endParaRPr>
                <a:latin typeface="Proxima Nova"/>
                <a:ea typeface="Proxima Nova"/>
                <a:cs typeface="Proxima Nova"/>
                <a:sym typeface="Proxima Nova"/>
              </a:endParaRPr>
            </a:p>
          </p:txBody>
        </p:sp>
        <p:grpSp>
          <p:nvGrpSpPr>
            <p:cNvPr id="141" name="Shape 141"/>
            <p:cNvGrpSpPr/>
            <p:nvPr/>
          </p:nvGrpSpPr>
          <p:grpSpPr>
            <a:xfrm>
              <a:off x="1451801" y="1645775"/>
              <a:ext cx="1540706" cy="1248763"/>
              <a:chOff x="1451801" y="1645775"/>
              <a:chExt cx="1540706" cy="1248763"/>
            </a:xfrm>
          </p:grpSpPr>
          <p:cxnSp>
            <p:nvCxnSpPr>
              <p:cNvPr id="142" name="Shape 142"/>
              <p:cNvCxnSpPr/>
              <p:nvPr/>
            </p:nvCxnSpPr>
            <p:spPr>
              <a:xfrm rot="10800000">
                <a:off x="1451891" y="1645938"/>
                <a:ext cx="15900" cy="1248600"/>
              </a:xfrm>
              <a:prstGeom prst="straightConnector1">
                <a:avLst/>
              </a:prstGeom>
              <a:noFill/>
              <a:ln w="25400" cap="flat" cmpd="sng">
                <a:solidFill>
                  <a:srgbClr val="000000"/>
                </a:solidFill>
                <a:prstDash val="dash"/>
                <a:round/>
                <a:headEnd type="none" w="sm" len="sm"/>
                <a:tailEnd type="stealth" w="med" len="med"/>
              </a:ln>
              <a:effectLst>
                <a:outerShdw blurRad="40000" dist="20000" dir="5400000" rotWithShape="0">
                  <a:srgbClr val="000000">
                    <a:alpha val="37650"/>
                  </a:srgbClr>
                </a:outerShdw>
              </a:effectLst>
            </p:spPr>
          </p:cxnSp>
          <p:cxnSp>
            <p:nvCxnSpPr>
              <p:cNvPr id="143" name="Shape 143"/>
              <p:cNvCxnSpPr>
                <a:stCxn id="144" idx="0"/>
                <a:endCxn id="140" idx="2"/>
              </p:cNvCxnSpPr>
              <p:nvPr/>
            </p:nvCxnSpPr>
            <p:spPr>
              <a:xfrm rot="10800000">
                <a:off x="2952908" y="1645775"/>
                <a:ext cx="39600" cy="1248600"/>
              </a:xfrm>
              <a:prstGeom prst="straightConnector1">
                <a:avLst/>
              </a:prstGeom>
              <a:noFill/>
              <a:ln w="25400" cap="flat" cmpd="sng">
                <a:solidFill>
                  <a:srgbClr val="000000"/>
                </a:solidFill>
                <a:prstDash val="dash"/>
                <a:round/>
                <a:headEnd type="none" w="sm" len="sm"/>
                <a:tailEnd type="stealth" w="med" len="med"/>
              </a:ln>
              <a:effectLst>
                <a:outerShdw blurRad="40000" dist="20000" dir="5400000" rotWithShape="0">
                  <a:srgbClr val="000000">
                    <a:alpha val="37650"/>
                  </a:srgbClr>
                </a:outerShdw>
              </a:effectLst>
            </p:spPr>
          </p:cxnSp>
          <p:cxnSp>
            <p:nvCxnSpPr>
              <p:cNvPr id="145" name="Shape 145"/>
              <p:cNvCxnSpPr/>
              <p:nvPr/>
            </p:nvCxnSpPr>
            <p:spPr>
              <a:xfrm rot="10800000" flipH="1">
                <a:off x="1467804" y="1645937"/>
                <a:ext cx="1485000" cy="1248600"/>
              </a:xfrm>
              <a:prstGeom prst="straightConnector1">
                <a:avLst/>
              </a:prstGeom>
              <a:noFill/>
              <a:ln w="25400" cap="flat" cmpd="sng">
                <a:solidFill>
                  <a:srgbClr val="000000"/>
                </a:solidFill>
                <a:prstDash val="dash"/>
                <a:round/>
                <a:headEnd type="none" w="sm" len="sm"/>
                <a:tailEnd type="stealth" w="med" len="med"/>
              </a:ln>
              <a:effectLst>
                <a:outerShdw blurRad="40000" dist="20000" dir="5400000" rotWithShape="0">
                  <a:srgbClr val="000000">
                    <a:alpha val="37650"/>
                  </a:srgbClr>
                </a:outerShdw>
              </a:effectLst>
            </p:spPr>
          </p:cxnSp>
          <p:cxnSp>
            <p:nvCxnSpPr>
              <p:cNvPr id="146" name="Shape 146"/>
              <p:cNvCxnSpPr/>
              <p:nvPr/>
            </p:nvCxnSpPr>
            <p:spPr>
              <a:xfrm rot="10800000">
                <a:off x="1451801" y="1645906"/>
                <a:ext cx="786600" cy="910200"/>
              </a:xfrm>
              <a:prstGeom prst="straightConnector1">
                <a:avLst/>
              </a:prstGeom>
              <a:noFill/>
              <a:ln w="25400" cap="flat" cmpd="sng">
                <a:solidFill>
                  <a:srgbClr val="000000"/>
                </a:solidFill>
                <a:prstDash val="dash"/>
                <a:round/>
                <a:headEnd type="none" w="sm" len="sm"/>
                <a:tailEnd type="stealth" w="med" len="med"/>
              </a:ln>
              <a:effectLst>
                <a:outerShdw blurRad="40000" dist="20000" dir="5400000" rotWithShape="0">
                  <a:srgbClr val="000000">
                    <a:alpha val="37650"/>
                  </a:srgbClr>
                </a:outerShdw>
              </a:effectLst>
            </p:spPr>
          </p:cxnSp>
          <p:cxnSp>
            <p:nvCxnSpPr>
              <p:cNvPr id="147" name="Shape 147"/>
              <p:cNvCxnSpPr/>
              <p:nvPr/>
            </p:nvCxnSpPr>
            <p:spPr>
              <a:xfrm rot="10800000">
                <a:off x="1451899" y="1645938"/>
                <a:ext cx="1540500" cy="1248600"/>
              </a:xfrm>
              <a:prstGeom prst="straightConnector1">
                <a:avLst/>
              </a:prstGeom>
              <a:noFill/>
              <a:ln w="25400" cap="flat" cmpd="sng">
                <a:solidFill>
                  <a:srgbClr val="000000"/>
                </a:solidFill>
                <a:prstDash val="dash"/>
                <a:round/>
                <a:headEnd type="none" w="sm" len="sm"/>
                <a:tailEnd type="stealth" w="med" len="med"/>
              </a:ln>
              <a:effectLst>
                <a:outerShdw blurRad="40000" dist="20000" dir="5400000" rotWithShape="0">
                  <a:srgbClr val="000000">
                    <a:alpha val="37650"/>
                  </a:srgbClr>
                </a:outerShdw>
              </a:effectLst>
            </p:spPr>
          </p:cxnSp>
          <p:cxnSp>
            <p:nvCxnSpPr>
              <p:cNvPr id="148" name="Shape 148"/>
              <p:cNvCxnSpPr/>
              <p:nvPr/>
            </p:nvCxnSpPr>
            <p:spPr>
              <a:xfrm rot="10800000" flipH="1">
                <a:off x="2238415" y="1645905"/>
                <a:ext cx="714300" cy="910200"/>
              </a:xfrm>
              <a:prstGeom prst="straightConnector1">
                <a:avLst/>
              </a:prstGeom>
              <a:noFill/>
              <a:ln w="25400" cap="flat" cmpd="sng">
                <a:solidFill>
                  <a:srgbClr val="000000"/>
                </a:solidFill>
                <a:prstDash val="dash"/>
                <a:round/>
                <a:headEnd type="none" w="sm" len="sm"/>
                <a:tailEnd type="stealth" w="med" len="med"/>
              </a:ln>
              <a:effectLst>
                <a:outerShdw blurRad="40000" dist="20000" dir="5400000" rotWithShape="0">
                  <a:srgbClr val="000000">
                    <a:alpha val="37650"/>
                  </a:srgbClr>
                </a:outerShdw>
              </a:effectLst>
            </p:spPr>
          </p:cxnSp>
        </p:grpSp>
      </p:grpSp>
      <p:grpSp>
        <p:nvGrpSpPr>
          <p:cNvPr id="149" name="Shape 149"/>
          <p:cNvGrpSpPr/>
          <p:nvPr/>
        </p:nvGrpSpPr>
        <p:grpSpPr>
          <a:xfrm>
            <a:off x="1464917" y="3827918"/>
            <a:ext cx="1528240" cy="922501"/>
            <a:chOff x="1464917" y="2970667"/>
            <a:chExt cx="1528240" cy="922501"/>
          </a:xfrm>
        </p:grpSpPr>
        <p:cxnSp>
          <p:nvCxnSpPr>
            <p:cNvPr id="150" name="Shape 150"/>
            <p:cNvCxnSpPr>
              <a:stCxn id="151" idx="0"/>
              <a:endCxn id="152" idx="4"/>
            </p:cNvCxnSpPr>
            <p:nvPr/>
          </p:nvCxnSpPr>
          <p:spPr>
            <a:xfrm rot="-5400000">
              <a:off x="1174367" y="3599618"/>
              <a:ext cx="584100" cy="3000"/>
            </a:xfrm>
            <a:prstGeom prst="curvedConnector3">
              <a:avLst>
                <a:gd name="adj1" fmla="val 49992"/>
              </a:avLst>
            </a:prstGeom>
            <a:noFill/>
            <a:ln w="28575" cap="flat" cmpd="sng">
              <a:solidFill>
                <a:srgbClr val="000000"/>
              </a:solidFill>
              <a:prstDash val="solid"/>
              <a:round/>
              <a:headEnd type="none" w="sm" len="sm"/>
              <a:tailEnd type="triangle" w="med" len="med"/>
            </a:ln>
          </p:spPr>
        </p:cxnSp>
        <p:cxnSp>
          <p:nvCxnSpPr>
            <p:cNvPr id="153" name="Shape 153"/>
            <p:cNvCxnSpPr>
              <a:stCxn id="154" idx="0"/>
              <a:endCxn id="144" idx="4"/>
            </p:cNvCxnSpPr>
            <p:nvPr/>
          </p:nvCxnSpPr>
          <p:spPr>
            <a:xfrm rot="-5400000">
              <a:off x="2700808" y="3600817"/>
              <a:ext cx="584100" cy="600"/>
            </a:xfrm>
            <a:prstGeom prst="curvedConnector3">
              <a:avLst>
                <a:gd name="adj1" fmla="val 49992"/>
              </a:avLst>
            </a:prstGeom>
            <a:noFill/>
            <a:ln w="28575" cap="flat" cmpd="sng">
              <a:solidFill>
                <a:srgbClr val="000000"/>
              </a:solidFill>
              <a:prstDash val="solid"/>
              <a:round/>
              <a:headEnd type="none" w="sm" len="sm"/>
              <a:tailEnd type="triangle" w="med" len="med"/>
            </a:ln>
          </p:spPr>
        </p:cxnSp>
        <p:cxnSp>
          <p:nvCxnSpPr>
            <p:cNvPr id="155" name="Shape 155"/>
            <p:cNvCxnSpPr>
              <a:stCxn id="151" idx="0"/>
              <a:endCxn id="156" idx="4"/>
            </p:cNvCxnSpPr>
            <p:nvPr/>
          </p:nvCxnSpPr>
          <p:spPr>
            <a:xfrm rot="10800000" flipH="1">
              <a:off x="1464917" y="2970668"/>
              <a:ext cx="773700" cy="922500"/>
            </a:xfrm>
            <a:prstGeom prst="straightConnector1">
              <a:avLst/>
            </a:prstGeom>
            <a:noFill/>
            <a:ln w="28575" cap="flat" cmpd="sng">
              <a:solidFill>
                <a:srgbClr val="000000"/>
              </a:solidFill>
              <a:prstDash val="solid"/>
              <a:round/>
              <a:headEnd type="none" w="sm" len="sm"/>
              <a:tailEnd type="triangle" w="med" len="med"/>
            </a:ln>
          </p:spPr>
        </p:cxnSp>
        <p:cxnSp>
          <p:nvCxnSpPr>
            <p:cNvPr id="157" name="Shape 157"/>
            <p:cNvCxnSpPr>
              <a:stCxn id="151" idx="0"/>
              <a:endCxn id="144" idx="4"/>
            </p:cNvCxnSpPr>
            <p:nvPr/>
          </p:nvCxnSpPr>
          <p:spPr>
            <a:xfrm rot="10800000" flipH="1">
              <a:off x="1464917" y="3309068"/>
              <a:ext cx="1527600" cy="584100"/>
            </a:xfrm>
            <a:prstGeom prst="straightConnector1">
              <a:avLst/>
            </a:prstGeom>
            <a:noFill/>
            <a:ln w="28575" cap="flat" cmpd="sng">
              <a:solidFill>
                <a:srgbClr val="000000"/>
              </a:solidFill>
              <a:prstDash val="solid"/>
              <a:round/>
              <a:headEnd type="none" w="sm" len="sm"/>
              <a:tailEnd type="triangle" w="med" len="med"/>
            </a:ln>
          </p:spPr>
        </p:cxnSp>
        <p:cxnSp>
          <p:nvCxnSpPr>
            <p:cNvPr id="158" name="Shape 158"/>
            <p:cNvCxnSpPr>
              <a:stCxn id="154" idx="0"/>
              <a:endCxn id="156" idx="4"/>
            </p:cNvCxnSpPr>
            <p:nvPr/>
          </p:nvCxnSpPr>
          <p:spPr>
            <a:xfrm rot="10800000">
              <a:off x="2238658" y="2970667"/>
              <a:ext cx="753900" cy="922500"/>
            </a:xfrm>
            <a:prstGeom prst="straightConnector1">
              <a:avLst/>
            </a:prstGeom>
            <a:noFill/>
            <a:ln w="28575" cap="flat" cmpd="sng">
              <a:solidFill>
                <a:srgbClr val="000000"/>
              </a:solidFill>
              <a:prstDash val="solid"/>
              <a:round/>
              <a:headEnd type="none" w="sm" len="sm"/>
              <a:tailEnd type="triangle" w="med" len="med"/>
            </a:ln>
          </p:spPr>
        </p:cxnSp>
        <p:cxnSp>
          <p:nvCxnSpPr>
            <p:cNvPr id="159" name="Shape 159"/>
            <p:cNvCxnSpPr>
              <a:stCxn id="154" idx="0"/>
              <a:endCxn id="152" idx="4"/>
            </p:cNvCxnSpPr>
            <p:nvPr/>
          </p:nvCxnSpPr>
          <p:spPr>
            <a:xfrm rot="10800000">
              <a:off x="1467958" y="3309067"/>
              <a:ext cx="1524600" cy="584100"/>
            </a:xfrm>
            <a:prstGeom prst="straightConnector1">
              <a:avLst/>
            </a:prstGeom>
            <a:noFill/>
            <a:ln w="28575" cap="flat" cmpd="sng">
              <a:solidFill>
                <a:srgbClr val="000000"/>
              </a:solidFill>
              <a:prstDash val="solid"/>
              <a:round/>
              <a:headEnd type="none" w="sm" len="sm"/>
              <a:tailEnd type="triangle" w="med" len="med"/>
            </a:ln>
          </p:spPr>
        </p:cxnSp>
      </p:grpSp>
      <p:grpSp>
        <p:nvGrpSpPr>
          <p:cNvPr id="160" name="Shape 160"/>
          <p:cNvGrpSpPr/>
          <p:nvPr/>
        </p:nvGrpSpPr>
        <p:grpSpPr>
          <a:xfrm>
            <a:off x="1253227" y="3413242"/>
            <a:ext cx="1953946" cy="753169"/>
            <a:chOff x="967362" y="3286049"/>
            <a:chExt cx="2469910" cy="985436"/>
          </a:xfrm>
        </p:grpSpPr>
        <p:sp>
          <p:nvSpPr>
            <p:cNvPr id="152" name="Shape 152"/>
            <p:cNvSpPr/>
            <p:nvPr/>
          </p:nvSpPr>
          <p:spPr>
            <a:xfrm>
              <a:off x="967362" y="3728785"/>
              <a:ext cx="542700" cy="542700"/>
            </a:xfrm>
            <a:prstGeom prst="ellipse">
              <a:avLst/>
            </a:prstGeom>
            <a:solidFill>
              <a:srgbClr val="3366FF"/>
            </a:solidFill>
            <a:ln w="19050"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y</a:t>
              </a:r>
              <a:r>
                <a:rPr lang="en" b="1" baseline="-25000">
                  <a:solidFill>
                    <a:srgbClr val="FFFFFF"/>
                  </a:solidFill>
                  <a:latin typeface="Proxima Nova"/>
                  <a:ea typeface="Proxima Nova"/>
                  <a:cs typeface="Proxima Nova"/>
                  <a:sym typeface="Proxima Nova"/>
                </a:rPr>
                <a:t>1</a:t>
              </a:r>
              <a:endParaRPr b="1">
                <a:solidFill>
                  <a:srgbClr val="FFFFFF"/>
                </a:solidFill>
                <a:latin typeface="Proxima Nova"/>
                <a:ea typeface="Proxima Nova"/>
                <a:cs typeface="Proxima Nova"/>
                <a:sym typeface="Proxima Nova"/>
              </a:endParaRPr>
            </a:p>
          </p:txBody>
        </p:sp>
        <p:sp>
          <p:nvSpPr>
            <p:cNvPr id="144" name="Shape 144"/>
            <p:cNvSpPr/>
            <p:nvPr/>
          </p:nvSpPr>
          <p:spPr>
            <a:xfrm>
              <a:off x="2894572" y="3728785"/>
              <a:ext cx="542700" cy="542700"/>
            </a:xfrm>
            <a:prstGeom prst="ellipse">
              <a:avLst/>
            </a:prstGeom>
            <a:solidFill>
              <a:srgbClr val="3366FF"/>
            </a:solidFill>
            <a:ln w="19050"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y</a:t>
              </a:r>
              <a:r>
                <a:rPr lang="en" b="1" baseline="-25000">
                  <a:solidFill>
                    <a:srgbClr val="FFFFFF"/>
                  </a:solidFill>
                  <a:latin typeface="Proxima Nova"/>
                  <a:ea typeface="Proxima Nova"/>
                  <a:cs typeface="Proxima Nova"/>
                  <a:sym typeface="Proxima Nova"/>
                </a:rPr>
                <a:t>3</a:t>
              </a:r>
              <a:endParaRPr b="1" baseline="-25000">
                <a:solidFill>
                  <a:srgbClr val="FFFFFF"/>
                </a:solidFill>
                <a:latin typeface="Proxima Nova"/>
                <a:ea typeface="Proxima Nova"/>
                <a:cs typeface="Proxima Nova"/>
                <a:sym typeface="Proxima Nova"/>
              </a:endParaRPr>
            </a:p>
          </p:txBody>
        </p:sp>
        <p:sp>
          <p:nvSpPr>
            <p:cNvPr id="156" name="Shape 156"/>
            <p:cNvSpPr/>
            <p:nvPr/>
          </p:nvSpPr>
          <p:spPr>
            <a:xfrm>
              <a:off x="1941519" y="3286049"/>
              <a:ext cx="542700" cy="542700"/>
            </a:xfrm>
            <a:prstGeom prst="ellipse">
              <a:avLst/>
            </a:prstGeom>
            <a:solidFill>
              <a:srgbClr val="3366FF"/>
            </a:solidFill>
            <a:ln w="19050" cap="flat" cmpd="sng">
              <a:solidFill>
                <a:srgbClr val="FFFFFF"/>
              </a:solidFill>
              <a:prstDash val="solid"/>
              <a:round/>
              <a:headEnd type="none" w="sm" len="sm"/>
              <a:tailEnd type="none" w="sm" len="sm"/>
            </a:ln>
          </p:spPr>
          <p:txBody>
            <a:bodyPr spcFirstLastPara="1" wrap="square" lIns="0" tIns="45700" rIns="0" bIns="45700" anchor="ctr"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y</a:t>
              </a:r>
              <a:r>
                <a:rPr lang="en" b="1" baseline="-25000">
                  <a:solidFill>
                    <a:srgbClr val="FFFFFF"/>
                  </a:solidFill>
                  <a:latin typeface="Proxima Nova"/>
                  <a:ea typeface="Proxima Nova"/>
                  <a:cs typeface="Proxima Nova"/>
                  <a:sym typeface="Proxima Nova"/>
                </a:rPr>
                <a:t>2</a:t>
              </a:r>
              <a:endParaRPr b="1">
                <a:solidFill>
                  <a:srgbClr val="FFFFFF"/>
                </a:solidFill>
                <a:latin typeface="Proxima Nova"/>
                <a:ea typeface="Proxima Nova"/>
                <a:cs typeface="Proxima Nova"/>
                <a:sym typeface="Proxima Nova"/>
              </a:endParaRPr>
            </a:p>
          </p:txBody>
        </p:sp>
      </p:grpSp>
      <p:grpSp>
        <p:nvGrpSpPr>
          <p:cNvPr id="161" name="Shape 161"/>
          <p:cNvGrpSpPr/>
          <p:nvPr/>
        </p:nvGrpSpPr>
        <p:grpSpPr>
          <a:xfrm>
            <a:off x="1275054" y="4750417"/>
            <a:ext cx="1907843" cy="352878"/>
            <a:chOff x="994952" y="5035592"/>
            <a:chExt cx="2411633" cy="461701"/>
          </a:xfrm>
        </p:grpSpPr>
        <p:sp>
          <p:nvSpPr>
            <p:cNvPr id="151" name="Shape 151"/>
            <p:cNvSpPr/>
            <p:nvPr/>
          </p:nvSpPr>
          <p:spPr>
            <a:xfrm>
              <a:off x="994952" y="5035593"/>
              <a:ext cx="480000" cy="461700"/>
            </a:xfrm>
            <a:prstGeom prst="rect">
              <a:avLst/>
            </a:prstGeom>
            <a:solidFill>
              <a:srgbClr val="000000"/>
            </a:solidFill>
            <a:ln w="19050" cap="flat" cmpd="sng">
              <a:solidFill>
                <a:srgbClr val="FFFFFF"/>
              </a:solidFill>
              <a:prstDash val="solid"/>
              <a:round/>
              <a:headEnd type="none" w="sm" len="sm"/>
              <a:tailEnd type="none" w="sm" len="sm"/>
            </a:ln>
          </p:spPr>
          <p:txBody>
            <a:bodyPr spcFirstLastPara="1" wrap="square" lIns="91425" tIns="45700" rIns="91425" bIns="45700" anchor="b"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x</a:t>
              </a:r>
              <a:r>
                <a:rPr lang="en" b="1" baseline="-25000">
                  <a:solidFill>
                    <a:srgbClr val="FFFFFF"/>
                  </a:solidFill>
                  <a:latin typeface="Proxima Nova"/>
                  <a:ea typeface="Proxima Nova"/>
                  <a:cs typeface="Proxima Nova"/>
                  <a:sym typeface="Proxima Nova"/>
                </a:rPr>
                <a:t>1</a:t>
              </a:r>
              <a:endParaRPr b="1" baseline="-25000">
                <a:solidFill>
                  <a:srgbClr val="FFFFFF"/>
                </a:solidFill>
                <a:latin typeface="Proxima Nova"/>
                <a:ea typeface="Proxima Nova"/>
                <a:cs typeface="Proxima Nova"/>
                <a:sym typeface="Proxima Nova"/>
              </a:endParaRPr>
            </a:p>
          </p:txBody>
        </p:sp>
        <p:sp>
          <p:nvSpPr>
            <p:cNvPr id="154" name="Shape 154"/>
            <p:cNvSpPr/>
            <p:nvPr/>
          </p:nvSpPr>
          <p:spPr>
            <a:xfrm>
              <a:off x="2925385" y="5035592"/>
              <a:ext cx="481200" cy="461700"/>
            </a:xfrm>
            <a:prstGeom prst="rect">
              <a:avLst/>
            </a:prstGeom>
            <a:solidFill>
              <a:srgbClr val="000000"/>
            </a:solidFill>
            <a:ln w="19050" cap="flat" cmpd="sng">
              <a:solidFill>
                <a:srgbClr val="FFFFFF"/>
              </a:solidFill>
              <a:prstDash val="solid"/>
              <a:round/>
              <a:headEnd type="none" w="sm" len="sm"/>
              <a:tailEnd type="none" w="sm" len="sm"/>
            </a:ln>
          </p:spPr>
          <p:txBody>
            <a:bodyPr spcFirstLastPara="1" wrap="square" lIns="91425" tIns="45700" rIns="91425" bIns="45700" anchor="b" anchorCtr="0">
              <a:noAutofit/>
            </a:bodyPr>
            <a:lstStyle/>
            <a:p>
              <a:pPr algn="ctr">
                <a:spcBef>
                  <a:spcPts val="0"/>
                </a:spcBef>
                <a:spcAft>
                  <a:spcPts val="0"/>
                </a:spcAft>
              </a:pPr>
              <a:r>
                <a:rPr lang="en" b="1" i="1">
                  <a:solidFill>
                    <a:srgbClr val="FFFFFF"/>
                  </a:solidFill>
                  <a:latin typeface="Proxima Nova"/>
                  <a:ea typeface="Proxima Nova"/>
                  <a:cs typeface="Proxima Nova"/>
                  <a:sym typeface="Proxima Nova"/>
                </a:rPr>
                <a:t>x</a:t>
              </a:r>
              <a:r>
                <a:rPr lang="en" b="1" baseline="-25000">
                  <a:solidFill>
                    <a:srgbClr val="FFFFFF"/>
                  </a:solidFill>
                  <a:latin typeface="Proxima Nova"/>
                  <a:ea typeface="Proxima Nova"/>
                  <a:cs typeface="Proxima Nova"/>
                  <a:sym typeface="Proxima Nova"/>
                </a:rPr>
                <a:t>2</a:t>
              </a:r>
              <a:endParaRPr b="1" baseline="-25000">
                <a:solidFill>
                  <a:srgbClr val="FFFFFF"/>
                </a:solidFill>
                <a:latin typeface="Proxima Nova"/>
                <a:ea typeface="Proxima Nova"/>
                <a:cs typeface="Proxima Nova"/>
                <a:sym typeface="Proxima Nova"/>
              </a:endParaRPr>
            </a:p>
          </p:txBody>
        </p:sp>
      </p:grpSp>
      <p:grpSp>
        <p:nvGrpSpPr>
          <p:cNvPr id="162" name="Shape 162"/>
          <p:cNvGrpSpPr/>
          <p:nvPr/>
        </p:nvGrpSpPr>
        <p:grpSpPr>
          <a:xfrm>
            <a:off x="6098090" y="3620526"/>
            <a:ext cx="1372921" cy="338493"/>
            <a:chOff x="6098089" y="2763275"/>
            <a:chExt cx="1372921" cy="338493"/>
          </a:xfrm>
        </p:grpSpPr>
        <p:cxnSp>
          <p:nvCxnSpPr>
            <p:cNvPr id="163" name="Shape 163"/>
            <p:cNvCxnSpPr>
              <a:stCxn id="117" idx="0"/>
              <a:endCxn id="137" idx="2"/>
            </p:cNvCxnSpPr>
            <p:nvPr/>
          </p:nvCxnSpPr>
          <p:spPr>
            <a:xfrm rot="-5400000">
              <a:off x="6310489" y="2550875"/>
              <a:ext cx="131100" cy="555900"/>
            </a:xfrm>
            <a:prstGeom prst="curvedConnector2">
              <a:avLst/>
            </a:prstGeom>
            <a:noFill/>
            <a:ln w="28575" cap="flat" cmpd="sng">
              <a:solidFill>
                <a:srgbClr val="3366FF"/>
              </a:solidFill>
              <a:prstDash val="solid"/>
              <a:round/>
              <a:headEnd type="none" w="sm" len="sm"/>
              <a:tailEnd type="triangle" w="med" len="med"/>
            </a:ln>
          </p:spPr>
        </p:cxnSp>
        <p:cxnSp>
          <p:nvCxnSpPr>
            <p:cNvPr id="164" name="Shape 164"/>
            <p:cNvCxnSpPr>
              <a:stCxn id="137" idx="6"/>
              <a:endCxn id="136" idx="1"/>
            </p:cNvCxnSpPr>
            <p:nvPr/>
          </p:nvCxnSpPr>
          <p:spPr>
            <a:xfrm>
              <a:off x="7083410" y="2763384"/>
              <a:ext cx="387600" cy="191700"/>
            </a:xfrm>
            <a:prstGeom prst="curvedConnector2">
              <a:avLst/>
            </a:prstGeom>
            <a:noFill/>
            <a:ln w="28575" cap="flat" cmpd="sng">
              <a:solidFill>
                <a:srgbClr val="3366FF"/>
              </a:solidFill>
              <a:prstDash val="solid"/>
              <a:round/>
              <a:headEnd type="none" w="sm" len="sm"/>
              <a:tailEnd type="triangle" w="med" len="med"/>
            </a:ln>
          </p:spPr>
        </p:cxnSp>
        <p:cxnSp>
          <p:nvCxnSpPr>
            <p:cNvPr id="165" name="Shape 165"/>
            <p:cNvCxnSpPr>
              <a:stCxn id="136" idx="2"/>
              <a:endCxn id="137" idx="4"/>
            </p:cNvCxnSpPr>
            <p:nvPr/>
          </p:nvCxnSpPr>
          <p:spPr>
            <a:xfrm rot="10800000">
              <a:off x="6868640" y="2970667"/>
              <a:ext cx="539400" cy="131100"/>
            </a:xfrm>
            <a:prstGeom prst="curvedConnector2">
              <a:avLst/>
            </a:prstGeom>
            <a:noFill/>
            <a:ln w="28575" cap="flat" cmpd="sng">
              <a:solidFill>
                <a:srgbClr val="3366FF"/>
              </a:solidFill>
              <a:prstDash val="solid"/>
              <a:round/>
              <a:headEnd type="none" w="sm" len="sm"/>
              <a:tailEnd type="triangle" w="med" len="med"/>
            </a:ln>
          </p:spPr>
        </p:cxnSp>
      </p:grpSp>
      <p:grpSp>
        <p:nvGrpSpPr>
          <p:cNvPr id="166" name="Shape 166"/>
          <p:cNvGrpSpPr/>
          <p:nvPr/>
        </p:nvGrpSpPr>
        <p:grpSpPr>
          <a:xfrm>
            <a:off x="7142287" y="3545922"/>
            <a:ext cx="290130" cy="1380934"/>
            <a:chOff x="7142287" y="2688672"/>
            <a:chExt cx="290130" cy="1380934"/>
          </a:xfrm>
        </p:grpSpPr>
        <p:sp>
          <p:nvSpPr>
            <p:cNvPr id="130" name="Shape 130"/>
            <p:cNvSpPr/>
            <p:nvPr/>
          </p:nvSpPr>
          <p:spPr>
            <a:xfrm rot="-2340879">
              <a:off x="7154742" y="2750139"/>
              <a:ext cx="242090" cy="120366"/>
            </a:xfrm>
            <a:prstGeom prst="ellipse">
              <a:avLst/>
            </a:prstGeom>
            <a:noFill/>
            <a:ln w="28575" cap="flat" cmpd="sng">
              <a:solidFill>
                <a:srgbClr val="00FF00"/>
              </a:solidFill>
              <a:prstDash val="solid"/>
              <a:round/>
              <a:headEnd type="none" w="sm" len="sm"/>
              <a:tailEnd type="none" w="sm" len="sm"/>
            </a:ln>
            <a:effectLst>
              <a:outerShdw blurRad="50800" dist="38100" dir="2700000">
                <a:srgbClr val="000000">
                  <a:alpha val="42750"/>
                </a:srgbClr>
              </a:outerShdw>
            </a:effectLst>
          </p:spPr>
          <p:txBody>
            <a:bodyPr spcFirstLastPara="1" wrap="square" lIns="91425" tIns="45700" rIns="91425" bIns="45700" anchor="ctr" anchorCtr="0">
              <a:noAutofit/>
            </a:bodyPr>
            <a:lstStyle/>
            <a:p>
              <a:pPr algn="ctr">
                <a:spcBef>
                  <a:spcPts val="0"/>
                </a:spcBef>
                <a:spcAft>
                  <a:spcPts val="0"/>
                </a:spcAft>
              </a:pPr>
              <a:endParaRPr sz="2400">
                <a:solidFill>
                  <a:srgbClr val="FFFFFF"/>
                </a:solidFill>
                <a:latin typeface="Helvetica Neue"/>
                <a:ea typeface="Helvetica Neue"/>
                <a:cs typeface="Helvetica Neue"/>
                <a:sym typeface="Helvetica Neue"/>
              </a:endParaRPr>
            </a:p>
          </p:txBody>
        </p:sp>
        <p:cxnSp>
          <p:nvCxnSpPr>
            <p:cNvPr id="167" name="Shape 167"/>
            <p:cNvCxnSpPr>
              <a:stCxn id="119" idx="1"/>
              <a:endCxn id="130" idx="2"/>
            </p:cNvCxnSpPr>
            <p:nvPr/>
          </p:nvCxnSpPr>
          <p:spPr>
            <a:xfrm rot="10800000">
              <a:off x="7181616" y="2886406"/>
              <a:ext cx="250800" cy="1183200"/>
            </a:xfrm>
            <a:prstGeom prst="curvedConnector3">
              <a:avLst>
                <a:gd name="adj1" fmla="val 198074"/>
              </a:avLst>
            </a:prstGeom>
            <a:noFill/>
            <a:ln w="28575" cap="flat" cmpd="sng">
              <a:solidFill>
                <a:srgbClr val="00FF00"/>
              </a:solidFill>
              <a:prstDash val="solid"/>
              <a:round/>
              <a:headEnd type="none" w="sm" len="sm"/>
              <a:tailEnd type="triangle" w="med" len="med"/>
            </a:ln>
          </p:spPr>
        </p:cxnSp>
      </p:grpSp>
      <p:grpSp>
        <p:nvGrpSpPr>
          <p:cNvPr id="168" name="Shape 168"/>
          <p:cNvGrpSpPr/>
          <p:nvPr/>
        </p:nvGrpSpPr>
        <p:grpSpPr>
          <a:xfrm>
            <a:off x="6267028" y="3559850"/>
            <a:ext cx="1064850" cy="399300"/>
            <a:chOff x="6267028" y="2702600"/>
            <a:chExt cx="1064850" cy="399300"/>
          </a:xfrm>
        </p:grpSpPr>
        <p:cxnSp>
          <p:nvCxnSpPr>
            <p:cNvPr id="169" name="Shape 169"/>
            <p:cNvCxnSpPr>
              <a:endCxn id="132" idx="2"/>
            </p:cNvCxnSpPr>
            <p:nvPr/>
          </p:nvCxnSpPr>
          <p:spPr>
            <a:xfrm rot="10800000">
              <a:off x="6335278" y="2942900"/>
              <a:ext cx="996600" cy="159000"/>
            </a:xfrm>
            <a:prstGeom prst="curvedConnector2">
              <a:avLst/>
            </a:prstGeom>
            <a:noFill/>
            <a:ln w="28575" cap="flat" cmpd="sng">
              <a:solidFill>
                <a:srgbClr val="FF0000"/>
              </a:solidFill>
              <a:prstDash val="solid"/>
              <a:round/>
              <a:headEnd type="none" w="sm" len="sm"/>
              <a:tailEnd type="triangle" w="med" len="med"/>
            </a:ln>
          </p:spPr>
        </p:cxnSp>
        <p:sp>
          <p:nvSpPr>
            <p:cNvPr id="132" name="Shape 132"/>
            <p:cNvSpPr/>
            <p:nvPr/>
          </p:nvSpPr>
          <p:spPr>
            <a:xfrm rot="-5511548">
              <a:off x="6211165" y="2762300"/>
              <a:ext cx="240427" cy="120900"/>
            </a:xfrm>
            <a:prstGeom prst="ellipse">
              <a:avLst/>
            </a:prstGeom>
            <a:noFill/>
            <a:ln w="28575" cap="flat" cmpd="sng">
              <a:solidFill>
                <a:srgbClr val="FF0000"/>
              </a:solidFill>
              <a:prstDash val="solid"/>
              <a:round/>
              <a:headEnd type="none" w="sm" len="sm"/>
              <a:tailEnd type="none" w="sm" len="sm"/>
            </a:ln>
            <a:effectLst>
              <a:outerShdw blurRad="50800" dist="38100" dir="2700000">
                <a:srgbClr val="000000">
                  <a:alpha val="42750"/>
                </a:srgbClr>
              </a:outerShdw>
            </a:effectLst>
          </p:spPr>
          <p:txBody>
            <a:bodyPr spcFirstLastPara="1" wrap="square" lIns="91425" tIns="45700" rIns="91425" bIns="45700" anchor="ctr" anchorCtr="0">
              <a:noAutofit/>
            </a:bodyPr>
            <a:lstStyle/>
            <a:p>
              <a:pPr algn="ctr">
                <a:spcBef>
                  <a:spcPts val="0"/>
                </a:spcBef>
                <a:spcAft>
                  <a:spcPts val="0"/>
                </a:spcAft>
              </a:pPr>
              <a:endParaRPr sz="2400">
                <a:solidFill>
                  <a:srgbClr val="FFFFFF"/>
                </a:solidFill>
                <a:latin typeface="Helvetica Neue"/>
                <a:ea typeface="Helvetica Neue"/>
                <a:cs typeface="Helvetica Neue"/>
                <a:sym typeface="Helvetica Neue"/>
              </a:endParaRPr>
            </a:p>
          </p:txBody>
        </p:sp>
      </p:grpSp>
      <p:sp>
        <p:nvSpPr>
          <p:cNvPr id="170" name="Shape 170"/>
          <p:cNvSpPr txBox="1"/>
          <p:nvPr/>
        </p:nvSpPr>
        <p:spPr>
          <a:xfrm>
            <a:off x="1051088" y="1775475"/>
            <a:ext cx="2302500" cy="399900"/>
          </a:xfrm>
          <a:prstGeom prst="rect">
            <a:avLst/>
          </a:prstGeom>
          <a:noFill/>
          <a:ln>
            <a:noFill/>
          </a:ln>
        </p:spPr>
        <p:txBody>
          <a:bodyPr spcFirstLastPara="1" wrap="square" lIns="91425" tIns="91425" rIns="91425" bIns="91425" anchor="t" anchorCtr="0">
            <a:noAutofit/>
          </a:bodyPr>
          <a:lstStyle/>
          <a:p>
            <a:pPr algn="ctr">
              <a:spcBef>
                <a:spcPts val="0"/>
              </a:spcBef>
              <a:spcAft>
                <a:spcPts val="0"/>
              </a:spcAft>
            </a:pPr>
            <a:r>
              <a:rPr lang="en" b="1">
                <a:latin typeface="Proxima Nova"/>
                <a:ea typeface="Proxima Nova"/>
                <a:cs typeface="Proxima Nova"/>
                <a:sym typeface="Proxima Nova"/>
              </a:rPr>
              <a:t>Traditional, GLM analysis</a:t>
            </a:r>
            <a:endParaRPr b="1">
              <a:latin typeface="Proxima Nova"/>
              <a:ea typeface="Proxima Nova"/>
              <a:cs typeface="Proxima Nova"/>
              <a:sym typeface="Proxima Nova"/>
            </a:endParaRPr>
          </a:p>
        </p:txBody>
      </p:sp>
      <p:sp>
        <p:nvSpPr>
          <p:cNvPr id="171" name="Shape 171"/>
          <p:cNvSpPr txBox="1"/>
          <p:nvPr/>
        </p:nvSpPr>
        <p:spPr>
          <a:xfrm>
            <a:off x="5869185" y="1544048"/>
            <a:ext cx="2302500" cy="399900"/>
          </a:xfrm>
          <a:prstGeom prst="rect">
            <a:avLst/>
          </a:prstGeom>
          <a:noFill/>
          <a:ln>
            <a:noFill/>
          </a:ln>
        </p:spPr>
        <p:txBody>
          <a:bodyPr spcFirstLastPara="1" wrap="square" lIns="91425" tIns="91425" rIns="91425" bIns="91425" anchor="t" anchorCtr="0">
            <a:noAutofit/>
          </a:bodyPr>
          <a:lstStyle/>
          <a:p>
            <a:pPr algn="ctr">
              <a:spcBef>
                <a:spcPts val="0"/>
              </a:spcBef>
              <a:spcAft>
                <a:spcPts val="0"/>
              </a:spcAft>
            </a:pPr>
            <a:r>
              <a:rPr lang="en" b="1" dirty="0">
                <a:latin typeface="Proxima Nova"/>
                <a:ea typeface="Proxima Nova"/>
                <a:cs typeface="Proxima Nova"/>
                <a:sym typeface="Proxima Nova"/>
              </a:rPr>
              <a:t>Dynamic Causal Modeling</a:t>
            </a:r>
            <a:endParaRPr b="1" dirty="0">
              <a:latin typeface="Proxima Nova"/>
              <a:ea typeface="Proxima Nova"/>
              <a:cs typeface="Proxima Nova"/>
              <a:sym typeface="Proxima Nova"/>
            </a:endParaRPr>
          </a:p>
        </p:txBody>
      </p:sp>
      <p:sp>
        <p:nvSpPr>
          <p:cNvPr id="172" name="Shape 172"/>
          <p:cNvSpPr txBox="1"/>
          <p:nvPr/>
        </p:nvSpPr>
        <p:spPr>
          <a:xfrm>
            <a:off x="3361925" y="4605275"/>
            <a:ext cx="2302500" cy="646500"/>
          </a:xfrm>
          <a:prstGeom prst="rect">
            <a:avLst/>
          </a:prstGeom>
          <a:noFill/>
          <a:ln>
            <a:noFill/>
          </a:ln>
        </p:spPr>
        <p:txBody>
          <a:bodyPr spcFirstLastPara="1" wrap="square" lIns="91425" tIns="91425" rIns="91425" bIns="91425" anchor="ctr" anchorCtr="0">
            <a:noAutofit/>
          </a:bodyPr>
          <a:lstStyle/>
          <a:p>
            <a:pPr algn="ctr">
              <a:spcBef>
                <a:spcPts val="0"/>
              </a:spcBef>
              <a:spcAft>
                <a:spcPts val="0"/>
              </a:spcAft>
            </a:pPr>
            <a:r>
              <a:rPr lang="en" sz="1200">
                <a:latin typeface="Proxima Nova"/>
                <a:ea typeface="Proxima Nova"/>
                <a:cs typeface="Proxima Nova"/>
                <a:sym typeface="Proxima Nova"/>
              </a:rPr>
              <a:t>Timecourse of Experimental conditions</a:t>
            </a:r>
            <a:endParaRPr sz="1200">
              <a:latin typeface="Proxima Nova"/>
              <a:ea typeface="Proxima Nova"/>
              <a:cs typeface="Proxima Nova"/>
              <a:sym typeface="Proxima Nova"/>
            </a:endParaRPr>
          </a:p>
        </p:txBody>
      </p:sp>
      <p:sp>
        <p:nvSpPr>
          <p:cNvPr id="173" name="Shape 173"/>
          <p:cNvSpPr txBox="1"/>
          <p:nvPr/>
        </p:nvSpPr>
        <p:spPr>
          <a:xfrm>
            <a:off x="3361925" y="3614675"/>
            <a:ext cx="2302500" cy="584100"/>
          </a:xfrm>
          <a:prstGeom prst="rect">
            <a:avLst/>
          </a:prstGeom>
          <a:noFill/>
          <a:ln>
            <a:noFill/>
          </a:ln>
        </p:spPr>
        <p:txBody>
          <a:bodyPr spcFirstLastPara="1" wrap="square" lIns="91425" tIns="91425" rIns="91425" bIns="91425" anchor="ctr" anchorCtr="0">
            <a:noAutofit/>
          </a:bodyPr>
          <a:lstStyle/>
          <a:p>
            <a:pPr algn="ctr">
              <a:spcBef>
                <a:spcPts val="0"/>
              </a:spcBef>
              <a:spcAft>
                <a:spcPts val="0"/>
              </a:spcAft>
            </a:pPr>
            <a:r>
              <a:rPr lang="en" sz="1200">
                <a:latin typeface="Proxima Nova"/>
                <a:ea typeface="Proxima Nova"/>
                <a:cs typeface="Proxima Nova"/>
                <a:sym typeface="Proxima Nova"/>
              </a:rPr>
              <a:t>Observed timecourse of neuroimaging data</a:t>
            </a:r>
            <a:endParaRPr sz="1200">
              <a:latin typeface="Proxima Nova"/>
              <a:ea typeface="Proxima Nova"/>
              <a:cs typeface="Proxima Nova"/>
              <a:sym typeface="Proxima Nova"/>
            </a:endParaRPr>
          </a:p>
        </p:txBody>
      </p:sp>
      <p:sp>
        <p:nvSpPr>
          <p:cNvPr id="174" name="Shape 174"/>
          <p:cNvSpPr txBox="1"/>
          <p:nvPr/>
        </p:nvSpPr>
        <p:spPr>
          <a:xfrm>
            <a:off x="3361925" y="2243075"/>
            <a:ext cx="2302500" cy="255300"/>
          </a:xfrm>
          <a:prstGeom prst="rect">
            <a:avLst/>
          </a:prstGeom>
          <a:noFill/>
          <a:ln>
            <a:noFill/>
          </a:ln>
        </p:spPr>
        <p:txBody>
          <a:bodyPr spcFirstLastPara="1" wrap="square" lIns="91425" tIns="91425" rIns="91425" bIns="91425" anchor="ctr" anchorCtr="0">
            <a:noAutofit/>
          </a:bodyPr>
          <a:lstStyle/>
          <a:p>
            <a:pPr algn="ctr">
              <a:spcBef>
                <a:spcPts val="0"/>
              </a:spcBef>
              <a:spcAft>
                <a:spcPts val="0"/>
              </a:spcAft>
            </a:pPr>
            <a:r>
              <a:rPr lang="en" sz="1200">
                <a:latin typeface="Proxima Nova"/>
                <a:ea typeface="Proxima Nova"/>
                <a:cs typeface="Proxima Nova"/>
                <a:sym typeface="Proxima Nova"/>
              </a:rPr>
              <a:t>Estimated</a:t>
            </a:r>
            <a:endParaRPr sz="1200">
              <a:latin typeface="Proxima Nova"/>
              <a:ea typeface="Proxima Nova"/>
              <a:cs typeface="Proxima Nova"/>
              <a:sym typeface="Proxima Nova"/>
            </a:endParaRPr>
          </a:p>
          <a:p>
            <a:pPr algn="ctr">
              <a:spcBef>
                <a:spcPts val="0"/>
              </a:spcBef>
              <a:spcAft>
                <a:spcPts val="0"/>
              </a:spcAft>
            </a:pPr>
            <a:r>
              <a:rPr lang="en" sz="1200">
                <a:latin typeface="Proxima Nova"/>
                <a:ea typeface="Proxima Nova"/>
                <a:cs typeface="Proxima Nova"/>
                <a:sym typeface="Proxima Nova"/>
              </a:rPr>
              <a:t>parameters</a:t>
            </a:r>
            <a:endParaRPr sz="1200">
              <a:latin typeface="Proxima Nova"/>
              <a:ea typeface="Proxima Nova"/>
              <a:cs typeface="Proxima Nova"/>
              <a:sym typeface="Proxima Nova"/>
            </a:endParaRPr>
          </a:p>
        </p:txBody>
      </p:sp>
      <p:cxnSp>
        <p:nvCxnSpPr>
          <p:cNvPr id="175" name="Shape 175"/>
          <p:cNvCxnSpPr>
            <a:stCxn id="140" idx="3"/>
          </p:cNvCxnSpPr>
          <p:nvPr/>
        </p:nvCxnSpPr>
        <p:spPr>
          <a:xfrm rot="10800000" flipH="1">
            <a:off x="3150478" y="2352924"/>
            <a:ext cx="2348700" cy="9000"/>
          </a:xfrm>
          <a:prstGeom prst="straightConnector1">
            <a:avLst/>
          </a:prstGeom>
          <a:noFill/>
          <a:ln w="9525" cap="flat" cmpd="sng">
            <a:solidFill>
              <a:schemeClr val="dk2"/>
            </a:solidFill>
            <a:prstDash val="dash"/>
            <a:round/>
            <a:headEnd type="stealth" w="med" len="med"/>
            <a:tailEnd type="triangle" w="med" len="med"/>
          </a:ln>
        </p:spPr>
      </p:cxnSp>
      <p:cxnSp>
        <p:nvCxnSpPr>
          <p:cNvPr id="176" name="Shape 176"/>
          <p:cNvCxnSpPr>
            <a:stCxn id="144" idx="6"/>
            <a:endCxn id="117" idx="2"/>
          </p:cNvCxnSpPr>
          <p:nvPr/>
        </p:nvCxnSpPr>
        <p:spPr>
          <a:xfrm>
            <a:off x="3207173" y="3959017"/>
            <a:ext cx="2676300" cy="0"/>
          </a:xfrm>
          <a:prstGeom prst="straightConnector1">
            <a:avLst/>
          </a:prstGeom>
          <a:noFill/>
          <a:ln w="9525" cap="flat" cmpd="sng">
            <a:solidFill>
              <a:schemeClr val="dk2"/>
            </a:solidFill>
            <a:prstDash val="dash"/>
            <a:round/>
            <a:headEnd type="stealth" w="med" len="med"/>
            <a:tailEnd type="triangle" w="med" len="med"/>
          </a:ln>
        </p:spPr>
      </p:cxnSp>
      <p:cxnSp>
        <p:nvCxnSpPr>
          <p:cNvPr id="177" name="Shape 177"/>
          <p:cNvCxnSpPr>
            <a:stCxn id="154" idx="3"/>
            <a:endCxn id="116" idx="1"/>
          </p:cNvCxnSpPr>
          <p:nvPr/>
        </p:nvCxnSpPr>
        <p:spPr>
          <a:xfrm>
            <a:off x="3182896" y="4926856"/>
            <a:ext cx="2722500" cy="0"/>
          </a:xfrm>
          <a:prstGeom prst="straightConnector1">
            <a:avLst/>
          </a:prstGeom>
          <a:noFill/>
          <a:ln w="9525" cap="flat" cmpd="sng">
            <a:solidFill>
              <a:schemeClr val="dk2"/>
            </a:solidFill>
            <a:prstDash val="dash"/>
            <a:round/>
            <a:headEnd type="stealth" w="med" len="med"/>
            <a:tailEnd type="triangle" w="med" len="med"/>
          </a:ln>
        </p:spPr>
      </p:cxnSp>
    </p:spTree>
    <p:extLst>
      <p:ext uri="{BB962C8B-B14F-4D97-AF65-F5344CB8AC3E}">
        <p14:creationId xmlns:p14="http://schemas.microsoft.com/office/powerpoint/2010/main" val="27045965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1"/>
                                        </p:tgtEl>
                                        <p:attrNameLst>
                                          <p:attrName>style.visibility</p:attrName>
                                        </p:attrNameLst>
                                      </p:cBhvr>
                                      <p:to>
                                        <p:strVal val="visible"/>
                                      </p:to>
                                    </p:set>
                                    <p:animEffect transition="in" filter="fade">
                                      <p:cBhvr>
                                        <p:cTn id="15" dur="1000"/>
                                        <p:tgtEl>
                                          <p:spTgt spid="12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4"/>
                                        </p:tgtEl>
                                        <p:attrNameLst>
                                          <p:attrName>style.visibility</p:attrName>
                                        </p:attrNameLst>
                                      </p:cBhvr>
                                      <p:to>
                                        <p:strVal val="visible"/>
                                      </p:to>
                                    </p:set>
                                    <p:animEffect transition="in" filter="fade">
                                      <p:cBhvr>
                                        <p:cTn id="20" dur="1000"/>
                                        <p:tgtEl>
                                          <p:spTgt spid="114"/>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62"/>
                                        </p:tgtEl>
                                        <p:attrNameLst>
                                          <p:attrName>style.visibility</p:attrName>
                                        </p:attrNameLst>
                                      </p:cBhvr>
                                      <p:to>
                                        <p:strVal val="visible"/>
                                      </p:to>
                                    </p:set>
                                    <p:animEffect transition="in" filter="fade">
                                      <p:cBhvr>
                                        <p:cTn id="25" dur="1000"/>
                                        <p:tgtEl>
                                          <p:spTgt spid="16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166"/>
                                        </p:tgtEl>
                                        <p:attrNameLst>
                                          <p:attrName>style.visibility</p:attrName>
                                        </p:attrNameLst>
                                      </p:cBhvr>
                                      <p:to>
                                        <p:strVal val="visible"/>
                                      </p:to>
                                    </p:set>
                                    <p:animEffect transition="in" filter="fade">
                                      <p:cBhvr>
                                        <p:cTn id="30" dur="1000"/>
                                        <p:tgtEl>
                                          <p:spTgt spid="16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8"/>
                                        </p:tgtEl>
                                        <p:attrNameLst>
                                          <p:attrName>style.visibility</p:attrName>
                                        </p:attrNameLst>
                                      </p:cBhvr>
                                      <p:to>
                                        <p:strVal val="visible"/>
                                      </p:to>
                                    </p:set>
                                    <p:animEffect transition="in" filter="fade">
                                      <p:cBhvr>
                                        <p:cTn id="35" dur="1000"/>
                                        <p:tgtEl>
                                          <p:spTgt spid="16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2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fade">
                                      <p:cBhvr>
                                        <p:cTn id="44"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Shape 182"/>
          <p:cNvSpPr txBox="1">
            <a:spLocks noGrp="1"/>
          </p:cNvSpPr>
          <p:nvPr>
            <p:ph type="title"/>
          </p:nvPr>
        </p:nvSpPr>
        <p:spPr>
          <a:xfrm>
            <a:off x="282700" y="454548"/>
            <a:ext cx="8520600" cy="572700"/>
          </a:xfrm>
          <a:prstGeom prst="rect">
            <a:avLst/>
          </a:prstGeom>
        </p:spPr>
        <p:txBody>
          <a:bodyPr spcFirstLastPara="1" vert="horz" wrap="square" lIns="91425" tIns="91425" rIns="91425" bIns="91425" rtlCol="0" anchor="t" anchorCtr="0">
            <a:noAutofit/>
          </a:bodyPr>
          <a:lstStyle/>
          <a:p>
            <a:pPr>
              <a:spcBef>
                <a:spcPts val="0"/>
              </a:spcBef>
            </a:pPr>
            <a:r>
              <a:rPr lang="en" dirty="0"/>
              <a:t>Implementing </a:t>
            </a:r>
            <a:r>
              <a:rPr lang="en" dirty="0" smtClean="0"/>
              <a:t>CMC </a:t>
            </a:r>
            <a:r>
              <a:rPr lang="en" dirty="0"/>
              <a:t>in DCM: Step 1</a:t>
            </a:r>
            <a:endParaRPr dirty="0"/>
          </a:p>
        </p:txBody>
      </p:sp>
      <p:grpSp>
        <p:nvGrpSpPr>
          <p:cNvPr id="183" name="Shape 183"/>
          <p:cNvGrpSpPr/>
          <p:nvPr/>
        </p:nvGrpSpPr>
        <p:grpSpPr>
          <a:xfrm>
            <a:off x="611088" y="2891876"/>
            <a:ext cx="2745064" cy="1932549"/>
            <a:chOff x="0" y="1396250"/>
            <a:chExt cx="2745064" cy="1932549"/>
          </a:xfrm>
        </p:grpSpPr>
        <p:sp>
          <p:nvSpPr>
            <p:cNvPr id="184" name="Shape 184"/>
            <p:cNvSpPr/>
            <p:nvPr/>
          </p:nvSpPr>
          <p:spPr>
            <a:xfrm>
              <a:off x="0" y="2169488"/>
              <a:ext cx="879000" cy="453300"/>
            </a:xfrm>
            <a:prstGeom prst="roundRect">
              <a:avLst>
                <a:gd name="adj" fmla="val 16667"/>
              </a:avLst>
            </a:prstGeom>
            <a:solidFill>
              <a:srgbClr val="9900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b="1">
                  <a:solidFill>
                    <a:srgbClr val="FFFFFF"/>
                  </a:solidFill>
                  <a:latin typeface="Proxima Nova"/>
                  <a:ea typeface="Proxima Nova"/>
                  <a:cs typeface="Proxima Nova"/>
                  <a:sym typeface="Proxima Nova"/>
                </a:rPr>
                <a:t>Procedural</a:t>
              </a:r>
              <a:endParaRPr sz="1000" b="1">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Memory</a:t>
              </a:r>
              <a:endParaRPr sz="1000" b="1">
                <a:solidFill>
                  <a:srgbClr val="FFFFFF"/>
                </a:solidFill>
                <a:latin typeface="Proxima Nova"/>
                <a:ea typeface="Proxima Nova"/>
                <a:cs typeface="Proxima Nova"/>
                <a:sym typeface="Proxima Nova"/>
              </a:endParaRPr>
            </a:p>
          </p:txBody>
        </p:sp>
        <p:sp>
          <p:nvSpPr>
            <p:cNvPr id="185" name="Shape 185"/>
            <p:cNvSpPr/>
            <p:nvPr/>
          </p:nvSpPr>
          <p:spPr>
            <a:xfrm>
              <a:off x="1222230" y="2169488"/>
              <a:ext cx="879000" cy="453300"/>
            </a:xfrm>
            <a:prstGeom prst="roundRect">
              <a:avLst>
                <a:gd name="adj" fmla="val 16667"/>
              </a:avLst>
            </a:prstGeom>
            <a:solidFill>
              <a:srgbClr val="EF831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b="1">
                  <a:solidFill>
                    <a:srgbClr val="FFFFFF"/>
                  </a:solidFill>
                  <a:latin typeface="Proxima Nova"/>
                  <a:ea typeface="Proxima Nova"/>
                  <a:cs typeface="Proxima Nova"/>
                  <a:sym typeface="Proxima Nova"/>
                </a:rPr>
                <a:t>Working</a:t>
              </a:r>
              <a:endParaRPr sz="1000" b="1">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Memory</a:t>
              </a:r>
              <a:endParaRPr sz="1000" b="1">
                <a:solidFill>
                  <a:srgbClr val="FFFFFF"/>
                </a:solidFill>
                <a:latin typeface="Proxima Nova"/>
                <a:ea typeface="Proxima Nova"/>
                <a:cs typeface="Proxima Nova"/>
                <a:sym typeface="Proxima Nova"/>
              </a:endParaRPr>
            </a:p>
          </p:txBody>
        </p:sp>
        <p:sp>
          <p:nvSpPr>
            <p:cNvPr id="186" name="Shape 186"/>
            <p:cNvSpPr/>
            <p:nvPr/>
          </p:nvSpPr>
          <p:spPr>
            <a:xfrm>
              <a:off x="592741" y="2875499"/>
              <a:ext cx="879000" cy="453300"/>
            </a:xfrm>
            <a:prstGeom prst="roundRect">
              <a:avLst>
                <a:gd name="adj" fmla="val 16667"/>
              </a:avLst>
            </a:prstGeom>
            <a:solidFill>
              <a:srgbClr val="48A0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b="1">
                  <a:solidFill>
                    <a:srgbClr val="FFFFFF"/>
                  </a:solidFill>
                  <a:latin typeface="Proxima Nova"/>
                  <a:ea typeface="Proxima Nova"/>
                  <a:cs typeface="Proxima Nova"/>
                  <a:sym typeface="Proxima Nova"/>
                </a:rPr>
                <a:t>Perception</a:t>
              </a:r>
              <a:endParaRPr sz="1000" b="1">
                <a:solidFill>
                  <a:srgbClr val="FFFFFF"/>
                </a:solidFill>
                <a:latin typeface="Proxima Nova"/>
                <a:ea typeface="Proxima Nova"/>
                <a:cs typeface="Proxima Nova"/>
                <a:sym typeface="Proxima Nova"/>
              </a:endParaRPr>
            </a:p>
          </p:txBody>
        </p:sp>
        <p:sp>
          <p:nvSpPr>
            <p:cNvPr id="187" name="Shape 187"/>
            <p:cNvSpPr/>
            <p:nvPr/>
          </p:nvSpPr>
          <p:spPr>
            <a:xfrm>
              <a:off x="1866064" y="2875499"/>
              <a:ext cx="879000" cy="453300"/>
            </a:xfrm>
            <a:prstGeom prst="roundRect">
              <a:avLst>
                <a:gd name="adj" fmla="val 16667"/>
              </a:avLst>
            </a:prstGeom>
            <a:solidFill>
              <a:srgbClr val="6AA84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b="1">
                  <a:solidFill>
                    <a:srgbClr val="FFFFFF"/>
                  </a:solidFill>
                  <a:latin typeface="Proxima Nova"/>
                  <a:ea typeface="Proxima Nova"/>
                  <a:cs typeface="Proxima Nova"/>
                  <a:sym typeface="Proxima Nova"/>
                </a:rPr>
                <a:t>Action</a:t>
              </a:r>
              <a:endParaRPr sz="1000" b="1">
                <a:solidFill>
                  <a:srgbClr val="FFFFFF"/>
                </a:solidFill>
                <a:latin typeface="Proxima Nova"/>
                <a:ea typeface="Proxima Nova"/>
                <a:cs typeface="Proxima Nova"/>
                <a:sym typeface="Proxima Nova"/>
              </a:endParaRPr>
            </a:p>
          </p:txBody>
        </p:sp>
        <p:sp>
          <p:nvSpPr>
            <p:cNvPr id="188" name="Shape 188"/>
            <p:cNvSpPr/>
            <p:nvPr/>
          </p:nvSpPr>
          <p:spPr>
            <a:xfrm>
              <a:off x="1222230" y="1396250"/>
              <a:ext cx="879000" cy="453300"/>
            </a:xfrm>
            <a:prstGeom prst="roundRect">
              <a:avLst>
                <a:gd name="adj" fmla="val 16667"/>
              </a:avLst>
            </a:prstGeom>
            <a:solidFill>
              <a:srgbClr val="FFAB4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b="1">
                  <a:solidFill>
                    <a:srgbClr val="FFFFFF"/>
                  </a:solidFill>
                  <a:latin typeface="Proxima Nova"/>
                  <a:ea typeface="Proxima Nova"/>
                  <a:cs typeface="Proxima Nova"/>
                  <a:sym typeface="Proxima Nova"/>
                </a:rPr>
                <a:t>Long-term</a:t>
              </a:r>
              <a:endParaRPr sz="1000" b="1">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Memory</a:t>
              </a:r>
              <a:endParaRPr sz="1000" b="1">
                <a:solidFill>
                  <a:srgbClr val="FFFFFF"/>
                </a:solidFill>
                <a:latin typeface="Proxima Nova"/>
                <a:ea typeface="Proxima Nova"/>
                <a:cs typeface="Proxima Nova"/>
                <a:sym typeface="Proxima Nova"/>
              </a:endParaRPr>
            </a:p>
          </p:txBody>
        </p:sp>
      </p:grpSp>
      <p:cxnSp>
        <p:nvCxnSpPr>
          <p:cNvPr id="189" name="Shape 189"/>
          <p:cNvCxnSpPr>
            <a:stCxn id="188" idx="2"/>
            <a:endCxn id="185" idx="0"/>
          </p:cNvCxnSpPr>
          <p:nvPr/>
        </p:nvCxnSpPr>
        <p:spPr>
          <a:xfrm rot="-5400000" flipH="1">
            <a:off x="2113217" y="3504775"/>
            <a:ext cx="319800" cy="600"/>
          </a:xfrm>
          <a:prstGeom prst="bentConnector3">
            <a:avLst>
              <a:gd name="adj1" fmla="val 50022"/>
            </a:avLst>
          </a:prstGeom>
          <a:noFill/>
          <a:ln w="19050" cap="flat" cmpd="sng">
            <a:solidFill>
              <a:srgbClr val="000000"/>
            </a:solidFill>
            <a:prstDash val="solid"/>
            <a:round/>
            <a:headEnd type="triangle" w="med" len="med"/>
            <a:tailEnd type="triangle" w="med" len="med"/>
          </a:ln>
        </p:spPr>
      </p:cxnSp>
      <p:cxnSp>
        <p:nvCxnSpPr>
          <p:cNvPr id="190" name="Shape 190"/>
          <p:cNvCxnSpPr>
            <a:stCxn id="185" idx="1"/>
            <a:endCxn id="184" idx="3"/>
          </p:cNvCxnSpPr>
          <p:nvPr/>
        </p:nvCxnSpPr>
        <p:spPr>
          <a:xfrm flipH="1">
            <a:off x="1490117" y="3891763"/>
            <a:ext cx="343200" cy="600"/>
          </a:xfrm>
          <a:prstGeom prst="bentConnector3">
            <a:avLst>
              <a:gd name="adj1" fmla="val 50004"/>
            </a:avLst>
          </a:prstGeom>
          <a:noFill/>
          <a:ln w="19050" cap="flat" cmpd="sng">
            <a:solidFill>
              <a:srgbClr val="000000"/>
            </a:solidFill>
            <a:prstDash val="solid"/>
            <a:round/>
            <a:headEnd type="triangle" w="med" len="med"/>
            <a:tailEnd type="triangle" w="med" len="med"/>
          </a:ln>
        </p:spPr>
      </p:cxnSp>
      <p:cxnSp>
        <p:nvCxnSpPr>
          <p:cNvPr id="191" name="Shape 191"/>
          <p:cNvCxnSpPr>
            <a:stCxn id="185" idx="2"/>
            <a:endCxn id="186" idx="0"/>
          </p:cNvCxnSpPr>
          <p:nvPr/>
        </p:nvCxnSpPr>
        <p:spPr>
          <a:xfrm flipH="1">
            <a:off x="1643417" y="4118413"/>
            <a:ext cx="629400" cy="252600"/>
          </a:xfrm>
          <a:prstGeom prst="straightConnector1">
            <a:avLst/>
          </a:prstGeom>
          <a:noFill/>
          <a:ln w="19050" cap="flat" cmpd="sng">
            <a:solidFill>
              <a:srgbClr val="000000"/>
            </a:solidFill>
            <a:prstDash val="solid"/>
            <a:round/>
            <a:headEnd type="triangle" w="med" len="med"/>
            <a:tailEnd type="triangle" w="med" len="med"/>
          </a:ln>
        </p:spPr>
      </p:cxnSp>
      <p:cxnSp>
        <p:nvCxnSpPr>
          <p:cNvPr id="192" name="Shape 192"/>
          <p:cNvCxnSpPr>
            <a:stCxn id="185" idx="2"/>
            <a:endCxn id="187" idx="0"/>
          </p:cNvCxnSpPr>
          <p:nvPr/>
        </p:nvCxnSpPr>
        <p:spPr>
          <a:xfrm>
            <a:off x="2272817" y="4118413"/>
            <a:ext cx="643800" cy="252600"/>
          </a:xfrm>
          <a:prstGeom prst="straightConnector1">
            <a:avLst/>
          </a:prstGeom>
          <a:noFill/>
          <a:ln w="19050" cap="flat" cmpd="sng">
            <a:solidFill>
              <a:srgbClr val="000000"/>
            </a:solidFill>
            <a:prstDash val="solid"/>
            <a:round/>
            <a:headEnd type="none" w="med" len="med"/>
            <a:tailEnd type="triangle" w="med" len="med"/>
          </a:ln>
        </p:spPr>
      </p:cxnSp>
      <p:cxnSp>
        <p:nvCxnSpPr>
          <p:cNvPr id="193" name="Shape 193"/>
          <p:cNvCxnSpPr>
            <a:stCxn id="186" idx="3"/>
            <a:endCxn id="187" idx="1"/>
          </p:cNvCxnSpPr>
          <p:nvPr/>
        </p:nvCxnSpPr>
        <p:spPr>
          <a:xfrm>
            <a:off x="2082829" y="4597774"/>
            <a:ext cx="394200" cy="600"/>
          </a:xfrm>
          <a:prstGeom prst="bentConnector3">
            <a:avLst>
              <a:gd name="adj1" fmla="val 50016"/>
            </a:avLst>
          </a:prstGeom>
          <a:noFill/>
          <a:ln w="19050" cap="flat" cmpd="sng">
            <a:solidFill>
              <a:srgbClr val="000000"/>
            </a:solidFill>
            <a:prstDash val="solid"/>
            <a:round/>
            <a:headEnd type="triangle" w="med" len="med"/>
            <a:tailEnd type="triangle" w="med" len="med"/>
          </a:ln>
        </p:spPr>
      </p:cxnSp>
      <p:pic>
        <p:nvPicPr>
          <p:cNvPr id="194" name="Shape 194"/>
          <p:cNvPicPr preferRelativeResize="0"/>
          <p:nvPr/>
        </p:nvPicPr>
        <p:blipFill>
          <a:blip r:embed="rId3">
            <a:alphaModFix/>
          </a:blip>
          <a:stretch>
            <a:fillRect/>
          </a:stretch>
        </p:blipFill>
        <p:spPr>
          <a:xfrm>
            <a:off x="5219000" y="2275450"/>
            <a:ext cx="3732476" cy="3233250"/>
          </a:xfrm>
          <a:prstGeom prst="rect">
            <a:avLst/>
          </a:prstGeom>
          <a:noFill/>
          <a:ln>
            <a:noFill/>
          </a:ln>
        </p:spPr>
      </p:pic>
      <p:sp>
        <p:nvSpPr>
          <p:cNvPr id="195" name="Shape 195"/>
          <p:cNvSpPr/>
          <p:nvPr/>
        </p:nvSpPr>
        <p:spPr>
          <a:xfrm>
            <a:off x="4002275" y="3201025"/>
            <a:ext cx="875400" cy="1085400"/>
          </a:xfrm>
          <a:prstGeom prst="striped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196" name="Shape 196"/>
          <p:cNvSpPr/>
          <p:nvPr/>
        </p:nvSpPr>
        <p:spPr>
          <a:xfrm>
            <a:off x="6496463" y="3192763"/>
            <a:ext cx="879000" cy="453300"/>
          </a:xfrm>
          <a:prstGeom prst="roundRect">
            <a:avLst>
              <a:gd name="adj" fmla="val 16667"/>
            </a:avLst>
          </a:prstGeom>
          <a:solidFill>
            <a:srgbClr val="9900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Procedural</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(Basal ganglia)</a:t>
            </a:r>
            <a:endParaRPr sz="1000" b="1">
              <a:solidFill>
                <a:srgbClr val="FFFFFF"/>
              </a:solidFill>
              <a:latin typeface="Proxima Nova"/>
              <a:ea typeface="Proxima Nova"/>
              <a:cs typeface="Proxima Nova"/>
              <a:sym typeface="Proxima Nova"/>
            </a:endParaRPr>
          </a:p>
        </p:txBody>
      </p:sp>
      <p:sp>
        <p:nvSpPr>
          <p:cNvPr id="197" name="Shape 197"/>
          <p:cNvSpPr/>
          <p:nvPr/>
        </p:nvSpPr>
        <p:spPr>
          <a:xfrm>
            <a:off x="7655892" y="3119113"/>
            <a:ext cx="879000" cy="453300"/>
          </a:xfrm>
          <a:prstGeom prst="roundRect">
            <a:avLst>
              <a:gd name="adj" fmla="val 16667"/>
            </a:avLst>
          </a:prstGeom>
          <a:solidFill>
            <a:srgbClr val="EF831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Working</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a:solidFill>
                  <a:srgbClr val="FFFFFF"/>
                </a:solidFill>
                <a:latin typeface="Proxima Nova"/>
                <a:ea typeface="Proxima Nova"/>
                <a:cs typeface="Proxima Nova"/>
                <a:sym typeface="Proxima Nova"/>
              </a:rPr>
              <a:t>Memory</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(Prefrontal)</a:t>
            </a:r>
            <a:endParaRPr sz="1000" b="1">
              <a:solidFill>
                <a:srgbClr val="FFFFFF"/>
              </a:solidFill>
              <a:latin typeface="Proxima Nova"/>
              <a:ea typeface="Proxima Nova"/>
              <a:cs typeface="Proxima Nova"/>
              <a:sym typeface="Proxima Nova"/>
            </a:endParaRPr>
          </a:p>
        </p:txBody>
      </p:sp>
      <p:sp>
        <p:nvSpPr>
          <p:cNvPr id="198" name="Shape 198"/>
          <p:cNvSpPr/>
          <p:nvPr/>
        </p:nvSpPr>
        <p:spPr>
          <a:xfrm>
            <a:off x="5321054" y="3833124"/>
            <a:ext cx="879000" cy="453300"/>
          </a:xfrm>
          <a:prstGeom prst="roundRect">
            <a:avLst>
              <a:gd name="adj" fmla="val 16667"/>
            </a:avLst>
          </a:prstGeom>
          <a:solidFill>
            <a:srgbClr val="48A0F3"/>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Perception</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(Occipital cortex)</a:t>
            </a:r>
            <a:endParaRPr sz="1000" b="1">
              <a:solidFill>
                <a:srgbClr val="FFFFFF"/>
              </a:solidFill>
              <a:latin typeface="Proxima Nova"/>
              <a:ea typeface="Proxima Nova"/>
              <a:cs typeface="Proxima Nova"/>
              <a:sym typeface="Proxima Nova"/>
            </a:endParaRPr>
          </a:p>
        </p:txBody>
      </p:sp>
      <p:sp>
        <p:nvSpPr>
          <p:cNvPr id="199" name="Shape 199"/>
          <p:cNvSpPr/>
          <p:nvPr/>
        </p:nvSpPr>
        <p:spPr>
          <a:xfrm>
            <a:off x="6537526" y="2476174"/>
            <a:ext cx="879000" cy="453300"/>
          </a:xfrm>
          <a:prstGeom prst="roundRect">
            <a:avLst>
              <a:gd name="adj" fmla="val 16667"/>
            </a:avLst>
          </a:prstGeom>
          <a:solidFill>
            <a:srgbClr val="6AA84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Action</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(Motor cortex)</a:t>
            </a:r>
            <a:endParaRPr sz="1000" b="1">
              <a:solidFill>
                <a:srgbClr val="FFFFFF"/>
              </a:solidFill>
              <a:latin typeface="Proxima Nova"/>
              <a:ea typeface="Proxima Nova"/>
              <a:cs typeface="Proxima Nova"/>
              <a:sym typeface="Proxima Nova"/>
            </a:endParaRPr>
          </a:p>
        </p:txBody>
      </p:sp>
      <p:sp>
        <p:nvSpPr>
          <p:cNvPr id="200" name="Shape 200"/>
          <p:cNvSpPr/>
          <p:nvPr/>
        </p:nvSpPr>
        <p:spPr>
          <a:xfrm>
            <a:off x="6917217" y="3979075"/>
            <a:ext cx="879000" cy="453300"/>
          </a:xfrm>
          <a:prstGeom prst="roundRect">
            <a:avLst>
              <a:gd name="adj" fmla="val 16667"/>
            </a:avLst>
          </a:prstGeom>
          <a:solidFill>
            <a:srgbClr val="FFAB40"/>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b="1">
                <a:solidFill>
                  <a:srgbClr val="FFFFFF"/>
                </a:solidFill>
                <a:latin typeface="Proxima Nova"/>
                <a:ea typeface="Proxima Nova"/>
                <a:cs typeface="Proxima Nova"/>
                <a:sym typeface="Proxima Nova"/>
              </a:rPr>
              <a:t>Long-term</a:t>
            </a:r>
            <a:endParaRPr sz="1000" b="1">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Memory</a:t>
            </a:r>
            <a:endParaRPr sz="1000" b="1">
              <a:solidFill>
                <a:srgbClr val="FFFFFF"/>
              </a:solidFill>
              <a:latin typeface="Proxima Nova"/>
              <a:ea typeface="Proxima Nova"/>
              <a:cs typeface="Proxima Nova"/>
              <a:sym typeface="Proxima Nova"/>
            </a:endParaRPr>
          </a:p>
          <a:p>
            <a:pPr algn="ctr">
              <a:spcBef>
                <a:spcPts val="0"/>
              </a:spcBef>
              <a:spcAft>
                <a:spcPts val="0"/>
              </a:spcAft>
            </a:pPr>
            <a:r>
              <a:rPr lang="en" sz="700" b="1">
                <a:solidFill>
                  <a:srgbClr val="FFFFFF"/>
                </a:solidFill>
                <a:latin typeface="Proxima Nova"/>
                <a:ea typeface="Proxima Nova"/>
                <a:cs typeface="Proxima Nova"/>
                <a:sym typeface="Proxima Nova"/>
              </a:rPr>
              <a:t>(Hippocampus)</a:t>
            </a:r>
            <a:endParaRPr sz="700" b="1">
              <a:solidFill>
                <a:srgbClr val="FFFFFF"/>
              </a:solidFill>
              <a:latin typeface="Proxima Nova"/>
              <a:ea typeface="Proxima Nova"/>
              <a:cs typeface="Proxima Nova"/>
              <a:sym typeface="Proxima Nova"/>
            </a:endParaRPr>
          </a:p>
        </p:txBody>
      </p:sp>
      <p:cxnSp>
        <p:nvCxnSpPr>
          <p:cNvPr id="201" name="Shape 201"/>
          <p:cNvCxnSpPr>
            <a:stCxn id="199" idx="1"/>
            <a:endCxn id="198" idx="0"/>
          </p:cNvCxnSpPr>
          <p:nvPr/>
        </p:nvCxnSpPr>
        <p:spPr>
          <a:xfrm flipH="1">
            <a:off x="5760526" y="2702824"/>
            <a:ext cx="777000" cy="1130400"/>
          </a:xfrm>
          <a:prstGeom prst="straightConnector1">
            <a:avLst/>
          </a:prstGeom>
          <a:noFill/>
          <a:ln w="19050" cap="flat" cmpd="sng">
            <a:solidFill>
              <a:srgbClr val="000000"/>
            </a:solidFill>
            <a:prstDash val="solid"/>
            <a:round/>
            <a:headEnd type="triangle" w="med" len="med"/>
            <a:tailEnd type="triangle" w="med" len="med"/>
          </a:ln>
        </p:spPr>
      </p:cxnSp>
      <p:cxnSp>
        <p:nvCxnSpPr>
          <p:cNvPr id="202" name="Shape 202"/>
          <p:cNvCxnSpPr>
            <a:stCxn id="197" idx="1"/>
            <a:endCxn id="196" idx="3"/>
          </p:cNvCxnSpPr>
          <p:nvPr/>
        </p:nvCxnSpPr>
        <p:spPr>
          <a:xfrm flipH="1">
            <a:off x="7375392" y="3345763"/>
            <a:ext cx="280500" cy="73800"/>
          </a:xfrm>
          <a:prstGeom prst="straightConnector1">
            <a:avLst/>
          </a:prstGeom>
          <a:noFill/>
          <a:ln w="19050" cap="flat" cmpd="sng">
            <a:solidFill>
              <a:srgbClr val="000000"/>
            </a:solidFill>
            <a:prstDash val="solid"/>
            <a:round/>
            <a:headEnd type="triangle" w="med" len="med"/>
            <a:tailEnd type="triangle" w="med" len="med"/>
          </a:ln>
        </p:spPr>
      </p:cxnSp>
      <p:cxnSp>
        <p:nvCxnSpPr>
          <p:cNvPr id="203" name="Shape 203"/>
          <p:cNvCxnSpPr>
            <a:stCxn id="199" idx="3"/>
            <a:endCxn id="197" idx="0"/>
          </p:cNvCxnSpPr>
          <p:nvPr/>
        </p:nvCxnSpPr>
        <p:spPr>
          <a:xfrm>
            <a:off x="7416526" y="2702824"/>
            <a:ext cx="678900" cy="416400"/>
          </a:xfrm>
          <a:prstGeom prst="straightConnector1">
            <a:avLst/>
          </a:prstGeom>
          <a:noFill/>
          <a:ln w="19050" cap="flat" cmpd="sng">
            <a:solidFill>
              <a:srgbClr val="000000"/>
            </a:solidFill>
            <a:prstDash val="solid"/>
            <a:round/>
            <a:headEnd type="triangle" w="med" len="med"/>
            <a:tailEnd type="none" w="med" len="med"/>
          </a:ln>
        </p:spPr>
      </p:cxnSp>
      <p:cxnSp>
        <p:nvCxnSpPr>
          <p:cNvPr id="204" name="Shape 204"/>
          <p:cNvCxnSpPr>
            <a:stCxn id="198" idx="3"/>
            <a:endCxn id="197" idx="2"/>
          </p:cNvCxnSpPr>
          <p:nvPr/>
        </p:nvCxnSpPr>
        <p:spPr>
          <a:xfrm rot="10800000" flipH="1">
            <a:off x="6200054" y="3572274"/>
            <a:ext cx="1895400" cy="487500"/>
          </a:xfrm>
          <a:prstGeom prst="straightConnector1">
            <a:avLst/>
          </a:prstGeom>
          <a:noFill/>
          <a:ln w="19050" cap="flat" cmpd="sng">
            <a:solidFill>
              <a:srgbClr val="000000"/>
            </a:solidFill>
            <a:prstDash val="solid"/>
            <a:round/>
            <a:headEnd type="triangle" w="med" len="med"/>
            <a:tailEnd type="triangle" w="med" len="med"/>
          </a:ln>
        </p:spPr>
      </p:cxnSp>
      <p:cxnSp>
        <p:nvCxnSpPr>
          <p:cNvPr id="205" name="Shape 205"/>
          <p:cNvCxnSpPr>
            <a:stCxn id="200" idx="0"/>
            <a:endCxn id="197" idx="2"/>
          </p:cNvCxnSpPr>
          <p:nvPr/>
        </p:nvCxnSpPr>
        <p:spPr>
          <a:xfrm rot="10800000" flipH="1">
            <a:off x="7356717" y="3572275"/>
            <a:ext cx="738600" cy="406800"/>
          </a:xfrm>
          <a:prstGeom prst="straightConnector1">
            <a:avLst/>
          </a:prstGeom>
          <a:noFill/>
          <a:ln w="19050" cap="flat" cmpd="sng">
            <a:solidFill>
              <a:srgbClr val="000000"/>
            </a:solidFill>
            <a:prstDash val="solid"/>
            <a:round/>
            <a:headEnd type="triangle" w="med" len="med"/>
            <a:tailEnd type="triangle" w="med" len="med"/>
          </a:ln>
        </p:spPr>
      </p:cxnSp>
      <p:sp>
        <p:nvSpPr>
          <p:cNvPr id="206" name="Shape 206"/>
          <p:cNvSpPr txBox="1"/>
          <p:nvPr/>
        </p:nvSpPr>
        <p:spPr>
          <a:xfrm>
            <a:off x="282700" y="1952225"/>
            <a:ext cx="5253000" cy="811800"/>
          </a:xfrm>
          <a:prstGeom prst="rect">
            <a:avLst/>
          </a:prstGeom>
          <a:noFill/>
          <a:ln>
            <a:noFill/>
          </a:ln>
        </p:spPr>
        <p:txBody>
          <a:bodyPr spcFirstLastPara="1" wrap="square" lIns="91425" tIns="91425" rIns="91425" bIns="91425" anchor="ctr" anchorCtr="0">
            <a:noAutofit/>
          </a:bodyPr>
          <a:lstStyle/>
          <a:p>
            <a:pPr>
              <a:spcBef>
                <a:spcPts val="0"/>
              </a:spcBef>
              <a:spcAft>
                <a:spcPts val="0"/>
              </a:spcAft>
            </a:pPr>
            <a:r>
              <a:rPr lang="en" b="1"/>
              <a:t>Step 1</a:t>
            </a:r>
            <a:r>
              <a:rPr lang="en"/>
              <a:t>: Each box is assigned to a given region of the human brain. The associations between brain and regions are relatively straightforward and justified</a:t>
            </a:r>
            <a:endParaRPr/>
          </a:p>
        </p:txBody>
      </p:sp>
    </p:spTree>
    <p:extLst>
      <p:ext uri="{BB962C8B-B14F-4D97-AF65-F5344CB8AC3E}">
        <p14:creationId xmlns:p14="http://schemas.microsoft.com/office/powerpoint/2010/main" val="403852629"/>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Shape 211"/>
          <p:cNvSpPr txBox="1">
            <a:spLocks noGrp="1"/>
          </p:cNvSpPr>
          <p:nvPr>
            <p:ph type="title"/>
          </p:nvPr>
        </p:nvSpPr>
        <p:spPr>
          <a:xfrm>
            <a:off x="248557" y="148200"/>
            <a:ext cx="8520600" cy="572700"/>
          </a:xfrm>
          <a:prstGeom prst="rect">
            <a:avLst/>
          </a:prstGeom>
        </p:spPr>
        <p:txBody>
          <a:bodyPr spcFirstLastPara="1" vert="horz" wrap="square" lIns="91425" tIns="91425" rIns="91425" bIns="91425" rtlCol="0" anchor="t" anchorCtr="0">
            <a:noAutofit/>
          </a:bodyPr>
          <a:lstStyle/>
          <a:p>
            <a:pPr>
              <a:spcBef>
                <a:spcPts val="0"/>
              </a:spcBef>
            </a:pPr>
            <a:r>
              <a:rPr lang="en" dirty="0"/>
              <a:t>Implementing </a:t>
            </a:r>
            <a:r>
              <a:rPr lang="en" dirty="0" smtClean="0"/>
              <a:t>CMC </a:t>
            </a:r>
            <a:r>
              <a:rPr lang="en" dirty="0"/>
              <a:t>in DCM: Step 2</a:t>
            </a:r>
            <a:endParaRPr dirty="0"/>
          </a:p>
        </p:txBody>
      </p:sp>
      <p:pic>
        <p:nvPicPr>
          <p:cNvPr id="212" name="Shape 212"/>
          <p:cNvPicPr preferRelativeResize="0"/>
          <p:nvPr/>
        </p:nvPicPr>
        <p:blipFill>
          <a:blip r:embed="rId3">
            <a:alphaModFix/>
          </a:blip>
          <a:stretch>
            <a:fillRect/>
          </a:stretch>
        </p:blipFill>
        <p:spPr>
          <a:xfrm>
            <a:off x="5219000" y="2275450"/>
            <a:ext cx="3732476" cy="3233250"/>
          </a:xfrm>
          <a:prstGeom prst="rect">
            <a:avLst/>
          </a:prstGeom>
          <a:noFill/>
          <a:ln>
            <a:noFill/>
          </a:ln>
        </p:spPr>
      </p:pic>
      <p:sp>
        <p:nvSpPr>
          <p:cNvPr id="213" name="Shape 213"/>
          <p:cNvSpPr/>
          <p:nvPr/>
        </p:nvSpPr>
        <p:spPr>
          <a:xfrm>
            <a:off x="4002275" y="3201025"/>
            <a:ext cx="875400" cy="1085400"/>
          </a:xfrm>
          <a:prstGeom prst="stripedRightArrow">
            <a:avLst>
              <a:gd name="adj1" fmla="val 50000"/>
              <a:gd name="adj2" fmla="val 50000"/>
            </a:avLst>
          </a:prstGeom>
          <a:solidFill>
            <a:srgbClr val="00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14" name="Shape 214"/>
          <p:cNvSpPr/>
          <p:nvPr/>
        </p:nvSpPr>
        <p:spPr>
          <a:xfrm>
            <a:off x="6496463" y="3192763"/>
            <a:ext cx="879000" cy="453300"/>
          </a:xfrm>
          <a:prstGeom prst="roundRect">
            <a:avLst>
              <a:gd name="adj" fmla="val 16667"/>
            </a:avLst>
          </a:prstGeom>
          <a:solidFill>
            <a:srgbClr val="9900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Procedural</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(Basal ganglia)</a:t>
            </a:r>
            <a:endParaRPr sz="1000" b="1">
              <a:solidFill>
                <a:srgbClr val="FFFFFF"/>
              </a:solidFill>
              <a:latin typeface="Proxima Nova"/>
              <a:ea typeface="Proxima Nova"/>
              <a:cs typeface="Proxima Nova"/>
              <a:sym typeface="Proxima Nova"/>
            </a:endParaRPr>
          </a:p>
        </p:txBody>
      </p:sp>
      <p:sp>
        <p:nvSpPr>
          <p:cNvPr id="215" name="Shape 215"/>
          <p:cNvSpPr/>
          <p:nvPr/>
        </p:nvSpPr>
        <p:spPr>
          <a:xfrm>
            <a:off x="7655892" y="3119113"/>
            <a:ext cx="879000" cy="453300"/>
          </a:xfrm>
          <a:prstGeom prst="roundRect">
            <a:avLst>
              <a:gd name="adj" fmla="val 16667"/>
            </a:avLst>
          </a:prstGeom>
          <a:solidFill>
            <a:srgbClr val="666666"/>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Working</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a:solidFill>
                  <a:srgbClr val="FFFFFF"/>
                </a:solidFill>
                <a:latin typeface="Proxima Nova"/>
                <a:ea typeface="Proxima Nova"/>
                <a:cs typeface="Proxima Nova"/>
                <a:sym typeface="Proxima Nova"/>
              </a:rPr>
              <a:t>Memory</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(Prefrontal)</a:t>
            </a:r>
            <a:endParaRPr sz="1000" b="1">
              <a:solidFill>
                <a:srgbClr val="FFFFFF"/>
              </a:solidFill>
              <a:latin typeface="Proxima Nova"/>
              <a:ea typeface="Proxima Nova"/>
              <a:cs typeface="Proxima Nova"/>
              <a:sym typeface="Proxima Nova"/>
            </a:endParaRPr>
          </a:p>
        </p:txBody>
      </p:sp>
      <p:sp>
        <p:nvSpPr>
          <p:cNvPr id="216" name="Shape 216"/>
          <p:cNvSpPr/>
          <p:nvPr/>
        </p:nvSpPr>
        <p:spPr>
          <a:xfrm>
            <a:off x="5321054" y="3833124"/>
            <a:ext cx="879000" cy="453300"/>
          </a:xfrm>
          <a:prstGeom prst="roundRect">
            <a:avLst>
              <a:gd name="adj" fmla="val 16667"/>
            </a:avLst>
          </a:prstGeom>
          <a:solidFill>
            <a:srgbClr val="666666"/>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Perception</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(Occipital cortex)</a:t>
            </a:r>
            <a:endParaRPr sz="1000" b="1">
              <a:solidFill>
                <a:srgbClr val="FFFFFF"/>
              </a:solidFill>
              <a:latin typeface="Proxima Nova"/>
              <a:ea typeface="Proxima Nova"/>
              <a:cs typeface="Proxima Nova"/>
              <a:sym typeface="Proxima Nova"/>
            </a:endParaRPr>
          </a:p>
        </p:txBody>
      </p:sp>
      <p:sp>
        <p:nvSpPr>
          <p:cNvPr id="217" name="Shape 217"/>
          <p:cNvSpPr/>
          <p:nvPr/>
        </p:nvSpPr>
        <p:spPr>
          <a:xfrm>
            <a:off x="6537526" y="2476174"/>
            <a:ext cx="879000" cy="453300"/>
          </a:xfrm>
          <a:prstGeom prst="roundRect">
            <a:avLst>
              <a:gd name="adj" fmla="val 16667"/>
            </a:avLst>
          </a:prstGeom>
          <a:solidFill>
            <a:srgbClr val="666666"/>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Action</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(Motor cortex)</a:t>
            </a:r>
            <a:endParaRPr sz="1000" b="1">
              <a:solidFill>
                <a:srgbClr val="FFFFFF"/>
              </a:solidFill>
              <a:latin typeface="Proxima Nova"/>
              <a:ea typeface="Proxima Nova"/>
              <a:cs typeface="Proxima Nova"/>
              <a:sym typeface="Proxima Nova"/>
            </a:endParaRPr>
          </a:p>
        </p:txBody>
      </p:sp>
      <p:sp>
        <p:nvSpPr>
          <p:cNvPr id="218" name="Shape 218"/>
          <p:cNvSpPr/>
          <p:nvPr/>
        </p:nvSpPr>
        <p:spPr>
          <a:xfrm>
            <a:off x="6917217" y="3979075"/>
            <a:ext cx="879000" cy="453300"/>
          </a:xfrm>
          <a:prstGeom prst="roundRect">
            <a:avLst>
              <a:gd name="adj" fmla="val 16667"/>
            </a:avLst>
          </a:prstGeom>
          <a:solidFill>
            <a:srgbClr val="666666"/>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b="1">
                <a:solidFill>
                  <a:srgbClr val="FFFFFF"/>
                </a:solidFill>
                <a:latin typeface="Proxima Nova"/>
                <a:ea typeface="Proxima Nova"/>
                <a:cs typeface="Proxima Nova"/>
                <a:sym typeface="Proxima Nova"/>
              </a:rPr>
              <a:t>Long-term</a:t>
            </a:r>
            <a:endParaRPr sz="1000" b="1">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Memory</a:t>
            </a:r>
            <a:endParaRPr sz="1000" b="1">
              <a:solidFill>
                <a:srgbClr val="FFFFFF"/>
              </a:solidFill>
              <a:latin typeface="Proxima Nova"/>
              <a:ea typeface="Proxima Nova"/>
              <a:cs typeface="Proxima Nova"/>
              <a:sym typeface="Proxima Nova"/>
            </a:endParaRPr>
          </a:p>
          <a:p>
            <a:pPr algn="ctr">
              <a:spcBef>
                <a:spcPts val="0"/>
              </a:spcBef>
              <a:spcAft>
                <a:spcPts val="0"/>
              </a:spcAft>
            </a:pPr>
            <a:r>
              <a:rPr lang="en" sz="700" b="1">
                <a:solidFill>
                  <a:srgbClr val="FFFFFF"/>
                </a:solidFill>
                <a:latin typeface="Proxima Nova"/>
                <a:ea typeface="Proxima Nova"/>
                <a:cs typeface="Proxima Nova"/>
                <a:sym typeface="Proxima Nova"/>
              </a:rPr>
              <a:t>(Hippocampus)</a:t>
            </a:r>
            <a:endParaRPr sz="700" b="1">
              <a:solidFill>
                <a:srgbClr val="FFFFFF"/>
              </a:solidFill>
              <a:latin typeface="Proxima Nova"/>
              <a:ea typeface="Proxima Nova"/>
              <a:cs typeface="Proxima Nova"/>
              <a:sym typeface="Proxima Nova"/>
            </a:endParaRPr>
          </a:p>
        </p:txBody>
      </p:sp>
      <p:cxnSp>
        <p:nvCxnSpPr>
          <p:cNvPr id="219" name="Shape 219"/>
          <p:cNvCxnSpPr>
            <a:stCxn id="217" idx="1"/>
            <a:endCxn id="216" idx="0"/>
          </p:cNvCxnSpPr>
          <p:nvPr/>
        </p:nvCxnSpPr>
        <p:spPr>
          <a:xfrm flipH="1">
            <a:off x="5760526" y="2702824"/>
            <a:ext cx="777000" cy="1130400"/>
          </a:xfrm>
          <a:prstGeom prst="straightConnector1">
            <a:avLst/>
          </a:prstGeom>
          <a:noFill/>
          <a:ln w="19050" cap="flat" cmpd="sng">
            <a:solidFill>
              <a:srgbClr val="434343"/>
            </a:solidFill>
            <a:prstDash val="solid"/>
            <a:round/>
            <a:headEnd type="triangle" w="med" len="med"/>
            <a:tailEnd type="triangle" w="med" len="med"/>
          </a:ln>
        </p:spPr>
      </p:cxnSp>
      <p:cxnSp>
        <p:nvCxnSpPr>
          <p:cNvPr id="220" name="Shape 220"/>
          <p:cNvCxnSpPr>
            <a:stCxn id="217" idx="3"/>
            <a:endCxn id="215" idx="0"/>
          </p:cNvCxnSpPr>
          <p:nvPr/>
        </p:nvCxnSpPr>
        <p:spPr>
          <a:xfrm>
            <a:off x="7416526" y="2702824"/>
            <a:ext cx="678900" cy="416400"/>
          </a:xfrm>
          <a:prstGeom prst="straightConnector1">
            <a:avLst/>
          </a:prstGeom>
          <a:noFill/>
          <a:ln w="19050" cap="flat" cmpd="sng">
            <a:solidFill>
              <a:srgbClr val="434343"/>
            </a:solidFill>
            <a:prstDash val="solid"/>
            <a:round/>
            <a:headEnd type="triangle" w="med" len="med"/>
            <a:tailEnd type="none" w="med" len="med"/>
          </a:ln>
        </p:spPr>
      </p:cxnSp>
      <p:cxnSp>
        <p:nvCxnSpPr>
          <p:cNvPr id="221" name="Shape 221"/>
          <p:cNvCxnSpPr>
            <a:stCxn id="216" idx="3"/>
            <a:endCxn id="215" idx="2"/>
          </p:cNvCxnSpPr>
          <p:nvPr/>
        </p:nvCxnSpPr>
        <p:spPr>
          <a:xfrm rot="10800000" flipH="1">
            <a:off x="6200054" y="3572274"/>
            <a:ext cx="1895400" cy="487500"/>
          </a:xfrm>
          <a:prstGeom prst="straightConnector1">
            <a:avLst/>
          </a:prstGeom>
          <a:noFill/>
          <a:ln w="19050" cap="flat" cmpd="sng">
            <a:solidFill>
              <a:srgbClr val="434343"/>
            </a:solidFill>
            <a:prstDash val="solid"/>
            <a:round/>
            <a:headEnd type="none" w="med" len="med"/>
            <a:tailEnd type="triangle" w="med" len="med"/>
          </a:ln>
        </p:spPr>
      </p:cxnSp>
      <p:cxnSp>
        <p:nvCxnSpPr>
          <p:cNvPr id="222" name="Shape 222"/>
          <p:cNvCxnSpPr>
            <a:stCxn id="218" idx="0"/>
            <a:endCxn id="215" idx="2"/>
          </p:cNvCxnSpPr>
          <p:nvPr/>
        </p:nvCxnSpPr>
        <p:spPr>
          <a:xfrm rot="10800000" flipH="1">
            <a:off x="7356717" y="3572275"/>
            <a:ext cx="738600" cy="406800"/>
          </a:xfrm>
          <a:prstGeom prst="straightConnector1">
            <a:avLst/>
          </a:prstGeom>
          <a:noFill/>
          <a:ln w="19050" cap="flat" cmpd="sng">
            <a:solidFill>
              <a:srgbClr val="434343"/>
            </a:solidFill>
            <a:prstDash val="solid"/>
            <a:round/>
            <a:headEnd type="triangle" w="med" len="med"/>
            <a:tailEnd type="triangle" w="med" len="med"/>
          </a:ln>
        </p:spPr>
      </p:cxnSp>
      <p:pic>
        <p:nvPicPr>
          <p:cNvPr id="223" name="Shape 223"/>
          <p:cNvPicPr preferRelativeResize="0"/>
          <p:nvPr/>
        </p:nvPicPr>
        <p:blipFill>
          <a:blip r:embed="rId3">
            <a:alphaModFix/>
          </a:blip>
          <a:stretch>
            <a:fillRect/>
          </a:stretch>
        </p:blipFill>
        <p:spPr>
          <a:xfrm>
            <a:off x="75500" y="2443150"/>
            <a:ext cx="3732476" cy="3233250"/>
          </a:xfrm>
          <a:prstGeom prst="rect">
            <a:avLst/>
          </a:prstGeom>
          <a:noFill/>
          <a:ln>
            <a:noFill/>
          </a:ln>
        </p:spPr>
      </p:pic>
      <p:sp>
        <p:nvSpPr>
          <p:cNvPr id="224" name="Shape 224"/>
          <p:cNvSpPr/>
          <p:nvPr/>
        </p:nvSpPr>
        <p:spPr>
          <a:xfrm>
            <a:off x="1352963" y="3360463"/>
            <a:ext cx="879000" cy="453300"/>
          </a:xfrm>
          <a:prstGeom prst="roundRect">
            <a:avLst>
              <a:gd name="adj" fmla="val 16667"/>
            </a:avLst>
          </a:prstGeom>
          <a:solidFill>
            <a:srgbClr val="9900FF"/>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Procedural</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(Basal ganglia)</a:t>
            </a:r>
            <a:endParaRPr sz="1000" b="1">
              <a:solidFill>
                <a:srgbClr val="FFFFFF"/>
              </a:solidFill>
              <a:latin typeface="Proxima Nova"/>
              <a:ea typeface="Proxima Nova"/>
              <a:cs typeface="Proxima Nova"/>
              <a:sym typeface="Proxima Nova"/>
            </a:endParaRPr>
          </a:p>
        </p:txBody>
      </p:sp>
      <p:sp>
        <p:nvSpPr>
          <p:cNvPr id="225" name="Shape 225"/>
          <p:cNvSpPr/>
          <p:nvPr/>
        </p:nvSpPr>
        <p:spPr>
          <a:xfrm>
            <a:off x="2512392" y="3286813"/>
            <a:ext cx="879000" cy="453300"/>
          </a:xfrm>
          <a:prstGeom prst="roundRect">
            <a:avLst>
              <a:gd name="adj" fmla="val 16667"/>
            </a:avLst>
          </a:prstGeom>
          <a:solidFill>
            <a:srgbClr val="666666"/>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Working</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a:solidFill>
                  <a:srgbClr val="FFFFFF"/>
                </a:solidFill>
                <a:latin typeface="Proxima Nova"/>
                <a:ea typeface="Proxima Nova"/>
                <a:cs typeface="Proxima Nova"/>
                <a:sym typeface="Proxima Nova"/>
              </a:rPr>
              <a:t>Memory</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(Prefrontal)</a:t>
            </a:r>
            <a:endParaRPr sz="1000" b="1">
              <a:solidFill>
                <a:srgbClr val="FFFFFF"/>
              </a:solidFill>
              <a:latin typeface="Proxima Nova"/>
              <a:ea typeface="Proxima Nova"/>
              <a:cs typeface="Proxima Nova"/>
              <a:sym typeface="Proxima Nova"/>
            </a:endParaRPr>
          </a:p>
        </p:txBody>
      </p:sp>
      <p:sp>
        <p:nvSpPr>
          <p:cNvPr id="226" name="Shape 226"/>
          <p:cNvSpPr/>
          <p:nvPr/>
        </p:nvSpPr>
        <p:spPr>
          <a:xfrm>
            <a:off x="177554" y="4000824"/>
            <a:ext cx="879000" cy="453300"/>
          </a:xfrm>
          <a:prstGeom prst="roundRect">
            <a:avLst>
              <a:gd name="adj" fmla="val 16667"/>
            </a:avLst>
          </a:prstGeom>
          <a:solidFill>
            <a:srgbClr val="666666"/>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Perception</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(Occipital cortex)</a:t>
            </a:r>
            <a:endParaRPr sz="1000" b="1">
              <a:solidFill>
                <a:srgbClr val="FFFFFF"/>
              </a:solidFill>
              <a:latin typeface="Proxima Nova"/>
              <a:ea typeface="Proxima Nova"/>
              <a:cs typeface="Proxima Nova"/>
              <a:sym typeface="Proxima Nova"/>
            </a:endParaRPr>
          </a:p>
        </p:txBody>
      </p:sp>
      <p:sp>
        <p:nvSpPr>
          <p:cNvPr id="227" name="Shape 227"/>
          <p:cNvSpPr/>
          <p:nvPr/>
        </p:nvSpPr>
        <p:spPr>
          <a:xfrm>
            <a:off x="1394026" y="2643874"/>
            <a:ext cx="879000" cy="453300"/>
          </a:xfrm>
          <a:prstGeom prst="roundRect">
            <a:avLst>
              <a:gd name="adj" fmla="val 16667"/>
            </a:avLst>
          </a:prstGeom>
          <a:solidFill>
            <a:srgbClr val="666666"/>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a:solidFill>
                  <a:srgbClr val="FFFFFF"/>
                </a:solidFill>
                <a:latin typeface="Proxima Nova"/>
                <a:ea typeface="Proxima Nova"/>
                <a:cs typeface="Proxima Nova"/>
                <a:sym typeface="Proxima Nova"/>
              </a:rPr>
              <a:t>Action</a:t>
            </a:r>
            <a:endParaRPr sz="1000">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(Motor cortex)</a:t>
            </a:r>
            <a:endParaRPr sz="1000" b="1">
              <a:solidFill>
                <a:srgbClr val="FFFFFF"/>
              </a:solidFill>
              <a:latin typeface="Proxima Nova"/>
              <a:ea typeface="Proxima Nova"/>
              <a:cs typeface="Proxima Nova"/>
              <a:sym typeface="Proxima Nova"/>
            </a:endParaRPr>
          </a:p>
        </p:txBody>
      </p:sp>
      <p:sp>
        <p:nvSpPr>
          <p:cNvPr id="228" name="Shape 228"/>
          <p:cNvSpPr/>
          <p:nvPr/>
        </p:nvSpPr>
        <p:spPr>
          <a:xfrm>
            <a:off x="1773717" y="4146775"/>
            <a:ext cx="879000" cy="453300"/>
          </a:xfrm>
          <a:prstGeom prst="roundRect">
            <a:avLst>
              <a:gd name="adj" fmla="val 16667"/>
            </a:avLst>
          </a:prstGeom>
          <a:solidFill>
            <a:srgbClr val="666666"/>
          </a:solidFill>
          <a:ln w="9525" cap="flat" cmpd="sng">
            <a:solidFill>
              <a:srgbClr val="D9D9D9"/>
            </a:solidFill>
            <a:prstDash val="solid"/>
            <a:round/>
            <a:headEnd type="none" w="sm" len="sm"/>
            <a:tailEnd type="none" w="sm" len="sm"/>
          </a:ln>
        </p:spPr>
        <p:txBody>
          <a:bodyPr spcFirstLastPara="1" wrap="square" lIns="91425" tIns="91425" rIns="91425" bIns="91425" anchor="ctr" anchorCtr="0">
            <a:noAutofit/>
          </a:bodyPr>
          <a:lstStyle/>
          <a:p>
            <a:pPr algn="ctr">
              <a:spcBef>
                <a:spcPts val="0"/>
              </a:spcBef>
              <a:spcAft>
                <a:spcPts val="0"/>
              </a:spcAft>
            </a:pPr>
            <a:r>
              <a:rPr lang="en" sz="1000" b="1">
                <a:solidFill>
                  <a:srgbClr val="FFFFFF"/>
                </a:solidFill>
                <a:latin typeface="Proxima Nova"/>
                <a:ea typeface="Proxima Nova"/>
                <a:cs typeface="Proxima Nova"/>
                <a:sym typeface="Proxima Nova"/>
              </a:rPr>
              <a:t>Long-term</a:t>
            </a:r>
            <a:endParaRPr sz="1000" b="1">
              <a:solidFill>
                <a:srgbClr val="FFFFFF"/>
              </a:solidFill>
              <a:latin typeface="Proxima Nova"/>
              <a:ea typeface="Proxima Nova"/>
              <a:cs typeface="Proxima Nova"/>
              <a:sym typeface="Proxima Nova"/>
            </a:endParaRPr>
          </a:p>
          <a:p>
            <a:pPr algn="ctr">
              <a:spcBef>
                <a:spcPts val="0"/>
              </a:spcBef>
              <a:spcAft>
                <a:spcPts val="0"/>
              </a:spcAft>
            </a:pPr>
            <a:r>
              <a:rPr lang="en" sz="1000" b="1">
                <a:solidFill>
                  <a:srgbClr val="FFFFFF"/>
                </a:solidFill>
                <a:latin typeface="Proxima Nova"/>
                <a:ea typeface="Proxima Nova"/>
                <a:cs typeface="Proxima Nova"/>
                <a:sym typeface="Proxima Nova"/>
              </a:rPr>
              <a:t>Memory</a:t>
            </a:r>
            <a:endParaRPr sz="1000" b="1">
              <a:solidFill>
                <a:srgbClr val="FFFFFF"/>
              </a:solidFill>
              <a:latin typeface="Proxima Nova"/>
              <a:ea typeface="Proxima Nova"/>
              <a:cs typeface="Proxima Nova"/>
              <a:sym typeface="Proxima Nova"/>
            </a:endParaRPr>
          </a:p>
          <a:p>
            <a:pPr algn="ctr">
              <a:spcBef>
                <a:spcPts val="0"/>
              </a:spcBef>
              <a:spcAft>
                <a:spcPts val="0"/>
              </a:spcAft>
            </a:pPr>
            <a:r>
              <a:rPr lang="en" sz="700" b="1">
                <a:solidFill>
                  <a:srgbClr val="FFFFFF"/>
                </a:solidFill>
                <a:latin typeface="Proxima Nova"/>
                <a:ea typeface="Proxima Nova"/>
                <a:cs typeface="Proxima Nova"/>
                <a:sym typeface="Proxima Nova"/>
              </a:rPr>
              <a:t>(Hippocampus)</a:t>
            </a:r>
            <a:endParaRPr sz="700" b="1">
              <a:solidFill>
                <a:srgbClr val="FFFFFF"/>
              </a:solidFill>
              <a:latin typeface="Proxima Nova"/>
              <a:ea typeface="Proxima Nova"/>
              <a:cs typeface="Proxima Nova"/>
              <a:sym typeface="Proxima Nova"/>
            </a:endParaRPr>
          </a:p>
        </p:txBody>
      </p:sp>
      <p:cxnSp>
        <p:nvCxnSpPr>
          <p:cNvPr id="229" name="Shape 229"/>
          <p:cNvCxnSpPr>
            <a:stCxn id="227" idx="1"/>
            <a:endCxn id="226" idx="0"/>
          </p:cNvCxnSpPr>
          <p:nvPr/>
        </p:nvCxnSpPr>
        <p:spPr>
          <a:xfrm flipH="1">
            <a:off x="617026" y="2870524"/>
            <a:ext cx="777000" cy="1130400"/>
          </a:xfrm>
          <a:prstGeom prst="straightConnector1">
            <a:avLst/>
          </a:prstGeom>
          <a:noFill/>
          <a:ln w="19050" cap="flat" cmpd="sng">
            <a:solidFill>
              <a:srgbClr val="434343"/>
            </a:solidFill>
            <a:prstDash val="solid"/>
            <a:round/>
            <a:headEnd type="triangle" w="med" len="med"/>
            <a:tailEnd type="triangle" w="med" len="med"/>
          </a:ln>
        </p:spPr>
      </p:cxnSp>
      <p:cxnSp>
        <p:nvCxnSpPr>
          <p:cNvPr id="230" name="Shape 230"/>
          <p:cNvCxnSpPr>
            <a:stCxn id="225" idx="1"/>
            <a:endCxn id="224" idx="3"/>
          </p:cNvCxnSpPr>
          <p:nvPr/>
        </p:nvCxnSpPr>
        <p:spPr>
          <a:xfrm flipH="1">
            <a:off x="2231892" y="3513463"/>
            <a:ext cx="280500" cy="73800"/>
          </a:xfrm>
          <a:prstGeom prst="straightConnector1">
            <a:avLst/>
          </a:prstGeom>
          <a:noFill/>
          <a:ln w="19050" cap="flat" cmpd="sng">
            <a:solidFill>
              <a:srgbClr val="000000"/>
            </a:solidFill>
            <a:prstDash val="solid"/>
            <a:round/>
            <a:headEnd type="triangle" w="med" len="med"/>
            <a:tailEnd type="triangle" w="med" len="med"/>
          </a:ln>
        </p:spPr>
      </p:cxnSp>
      <p:cxnSp>
        <p:nvCxnSpPr>
          <p:cNvPr id="231" name="Shape 231"/>
          <p:cNvCxnSpPr>
            <a:stCxn id="227" idx="3"/>
            <a:endCxn id="225" idx="0"/>
          </p:cNvCxnSpPr>
          <p:nvPr/>
        </p:nvCxnSpPr>
        <p:spPr>
          <a:xfrm>
            <a:off x="2273026" y="2870524"/>
            <a:ext cx="678900" cy="416400"/>
          </a:xfrm>
          <a:prstGeom prst="straightConnector1">
            <a:avLst/>
          </a:prstGeom>
          <a:noFill/>
          <a:ln w="19050" cap="flat" cmpd="sng">
            <a:solidFill>
              <a:srgbClr val="434343"/>
            </a:solidFill>
            <a:prstDash val="solid"/>
            <a:round/>
            <a:headEnd type="triangle" w="med" len="med"/>
            <a:tailEnd type="none" w="med" len="med"/>
          </a:ln>
        </p:spPr>
      </p:cxnSp>
      <p:cxnSp>
        <p:nvCxnSpPr>
          <p:cNvPr id="232" name="Shape 232"/>
          <p:cNvCxnSpPr>
            <a:stCxn id="226" idx="3"/>
            <a:endCxn id="225" idx="2"/>
          </p:cNvCxnSpPr>
          <p:nvPr/>
        </p:nvCxnSpPr>
        <p:spPr>
          <a:xfrm rot="10800000" flipH="1">
            <a:off x="1056554" y="3739974"/>
            <a:ext cx="1895400" cy="487500"/>
          </a:xfrm>
          <a:prstGeom prst="straightConnector1">
            <a:avLst/>
          </a:prstGeom>
          <a:noFill/>
          <a:ln w="19050" cap="flat" cmpd="sng">
            <a:solidFill>
              <a:srgbClr val="434343"/>
            </a:solidFill>
            <a:prstDash val="solid"/>
            <a:round/>
            <a:headEnd type="triangle" w="med" len="med"/>
            <a:tailEnd type="triangle" w="med" len="med"/>
          </a:ln>
        </p:spPr>
      </p:cxnSp>
      <p:cxnSp>
        <p:nvCxnSpPr>
          <p:cNvPr id="233" name="Shape 233"/>
          <p:cNvCxnSpPr>
            <a:stCxn id="228" idx="0"/>
            <a:endCxn id="225" idx="2"/>
          </p:cNvCxnSpPr>
          <p:nvPr/>
        </p:nvCxnSpPr>
        <p:spPr>
          <a:xfrm rot="10800000" flipH="1">
            <a:off x="2213217" y="3739975"/>
            <a:ext cx="738600" cy="406800"/>
          </a:xfrm>
          <a:prstGeom prst="straightConnector1">
            <a:avLst/>
          </a:prstGeom>
          <a:noFill/>
          <a:ln w="19050" cap="flat" cmpd="sng">
            <a:solidFill>
              <a:srgbClr val="434343"/>
            </a:solidFill>
            <a:prstDash val="solid"/>
            <a:round/>
            <a:headEnd type="triangle" w="med" len="med"/>
            <a:tailEnd type="triangle" w="med" len="med"/>
          </a:ln>
        </p:spPr>
      </p:cxnSp>
      <p:sp>
        <p:nvSpPr>
          <p:cNvPr id="234" name="Shape 234"/>
          <p:cNvSpPr txBox="1"/>
          <p:nvPr/>
        </p:nvSpPr>
        <p:spPr>
          <a:xfrm>
            <a:off x="617026" y="1183649"/>
            <a:ext cx="7827366" cy="816300"/>
          </a:xfrm>
          <a:prstGeom prst="rect">
            <a:avLst/>
          </a:prstGeom>
          <a:noFill/>
          <a:ln>
            <a:noFill/>
          </a:ln>
        </p:spPr>
        <p:txBody>
          <a:bodyPr spcFirstLastPara="1" wrap="square" lIns="91425" tIns="91425" rIns="91425" bIns="91425" anchor="t" anchorCtr="0">
            <a:noAutofit/>
          </a:bodyPr>
          <a:lstStyle/>
          <a:p>
            <a:pPr algn="r">
              <a:spcBef>
                <a:spcPts val="0"/>
              </a:spcBef>
              <a:spcAft>
                <a:spcPts val="0"/>
              </a:spcAft>
            </a:pPr>
            <a:r>
              <a:rPr lang="en" b="1" dirty="0"/>
              <a:t>Step 2</a:t>
            </a:r>
            <a:r>
              <a:rPr lang="en" dirty="0"/>
              <a:t>: To capture the condition/action nature of procedural knowledge, it is implemented as a modulatory drive that gates signals to PFC.</a:t>
            </a:r>
            <a:endParaRPr dirty="0"/>
          </a:p>
        </p:txBody>
      </p:sp>
      <p:sp>
        <p:nvSpPr>
          <p:cNvPr id="235" name="Shape 235"/>
          <p:cNvSpPr/>
          <p:nvPr/>
        </p:nvSpPr>
        <p:spPr>
          <a:xfrm>
            <a:off x="7471125" y="3646075"/>
            <a:ext cx="139200" cy="125100"/>
          </a:xfrm>
          <a:prstGeom prst="ellipse">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sp>
        <p:nvSpPr>
          <p:cNvPr id="236" name="Shape 236"/>
          <p:cNvSpPr/>
          <p:nvPr/>
        </p:nvSpPr>
        <p:spPr>
          <a:xfrm>
            <a:off x="7699725" y="3722275"/>
            <a:ext cx="139200" cy="125100"/>
          </a:xfrm>
          <a:prstGeom prst="ellipse">
            <a:avLst/>
          </a:prstGeom>
          <a:solidFill>
            <a:srgbClr val="FF000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a:spcBef>
                <a:spcPts val="0"/>
              </a:spcBef>
              <a:spcAft>
                <a:spcPts val="0"/>
              </a:spcAft>
            </a:pPr>
            <a:endParaRPr/>
          </a:p>
        </p:txBody>
      </p:sp>
      <p:cxnSp>
        <p:nvCxnSpPr>
          <p:cNvPr id="237" name="Shape 237"/>
          <p:cNvCxnSpPr>
            <a:stCxn id="214" idx="3"/>
            <a:endCxn id="235" idx="0"/>
          </p:cNvCxnSpPr>
          <p:nvPr/>
        </p:nvCxnSpPr>
        <p:spPr>
          <a:xfrm>
            <a:off x="7375463" y="3419413"/>
            <a:ext cx="165300" cy="226800"/>
          </a:xfrm>
          <a:prstGeom prst="curvedConnector2">
            <a:avLst/>
          </a:prstGeom>
          <a:noFill/>
          <a:ln w="28575" cap="flat" cmpd="sng">
            <a:solidFill>
              <a:srgbClr val="FF0000"/>
            </a:solidFill>
            <a:prstDash val="solid"/>
            <a:round/>
            <a:headEnd type="none" w="med" len="med"/>
            <a:tailEnd type="none" w="med" len="med"/>
          </a:ln>
        </p:spPr>
      </p:cxnSp>
      <p:cxnSp>
        <p:nvCxnSpPr>
          <p:cNvPr id="238" name="Shape 238"/>
          <p:cNvCxnSpPr>
            <a:stCxn id="214" idx="3"/>
            <a:endCxn id="236" idx="0"/>
          </p:cNvCxnSpPr>
          <p:nvPr/>
        </p:nvCxnSpPr>
        <p:spPr>
          <a:xfrm>
            <a:off x="7375463" y="3419413"/>
            <a:ext cx="393900" cy="303000"/>
          </a:xfrm>
          <a:prstGeom prst="curvedConnector2">
            <a:avLst/>
          </a:prstGeom>
          <a:noFill/>
          <a:ln w="28575" cap="flat" cmpd="sng">
            <a:solidFill>
              <a:srgbClr val="FF0000"/>
            </a:solidFill>
            <a:prstDash val="solid"/>
            <a:round/>
            <a:headEnd type="none" w="med" len="med"/>
            <a:tailEnd type="none" w="med" len="med"/>
          </a:ln>
        </p:spPr>
      </p:cxnSp>
      <p:cxnSp>
        <p:nvCxnSpPr>
          <p:cNvPr id="239" name="Shape 239"/>
          <p:cNvCxnSpPr>
            <a:stCxn id="214" idx="3"/>
            <a:endCxn id="215" idx="1"/>
          </p:cNvCxnSpPr>
          <p:nvPr/>
        </p:nvCxnSpPr>
        <p:spPr>
          <a:xfrm rot="10800000" flipH="1">
            <a:off x="7375463" y="3345613"/>
            <a:ext cx="280500" cy="73800"/>
          </a:xfrm>
          <a:prstGeom prst="straightConnector1">
            <a:avLst/>
          </a:prstGeom>
          <a:noFill/>
          <a:ln w="19050" cap="flat" cmpd="sng">
            <a:solidFill>
              <a:srgbClr val="434343"/>
            </a:solidFill>
            <a:prstDash val="solid"/>
            <a:round/>
            <a:headEnd type="triangle" w="med" len="med"/>
            <a:tailEnd type="none" w="med" len="med"/>
          </a:ln>
        </p:spPr>
      </p:cxnSp>
    </p:spTree>
    <p:extLst>
      <p:ext uri="{BB962C8B-B14F-4D97-AF65-F5344CB8AC3E}">
        <p14:creationId xmlns:p14="http://schemas.microsoft.com/office/powerpoint/2010/main" val="297422720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Models</a:t>
            </a:r>
            <a:endParaRPr lang="en-US" dirty="0"/>
          </a:p>
        </p:txBody>
      </p:sp>
      <p:pic>
        <p:nvPicPr>
          <p:cNvPr id="1026" name="Picture 2" descr="smm_dcm_models2.png"/>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16601" y="2822930"/>
            <a:ext cx="9027399" cy="281660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62078" y="5504523"/>
            <a:ext cx="2687968" cy="1323439"/>
          </a:xfrm>
          <a:prstGeom prst="rect">
            <a:avLst/>
          </a:prstGeom>
          <a:noFill/>
        </p:spPr>
        <p:txBody>
          <a:bodyPr wrap="square" rtlCol="0">
            <a:spAutoFit/>
          </a:bodyPr>
          <a:lstStyle/>
          <a:p>
            <a:r>
              <a:rPr lang="en-US" sz="1600" dirty="0" smtClean="0"/>
              <a:t>Procedural memory is condition-action and modulates changes to WM: cue-based retrieval from </a:t>
            </a:r>
            <a:r>
              <a:rPr lang="en-US" sz="1600" dirty="0" err="1" smtClean="0"/>
              <a:t>LTM</a:t>
            </a:r>
            <a:r>
              <a:rPr lang="en-US" sz="1600" dirty="0" smtClean="0"/>
              <a:t>. </a:t>
            </a:r>
            <a:endParaRPr lang="en-US" sz="1600" dirty="0"/>
          </a:p>
        </p:txBody>
      </p:sp>
      <p:sp>
        <p:nvSpPr>
          <p:cNvPr id="5" name="TextBox 4"/>
          <p:cNvSpPr txBox="1"/>
          <p:nvPr/>
        </p:nvSpPr>
        <p:spPr>
          <a:xfrm>
            <a:off x="3409055" y="5504523"/>
            <a:ext cx="2687968" cy="830997"/>
          </a:xfrm>
          <a:prstGeom prst="rect">
            <a:avLst/>
          </a:prstGeom>
          <a:noFill/>
        </p:spPr>
        <p:txBody>
          <a:bodyPr wrap="square" rtlCol="0">
            <a:spAutoFit/>
          </a:bodyPr>
          <a:lstStyle/>
          <a:p>
            <a:r>
              <a:rPr lang="en-US" sz="1600" dirty="0" smtClean="0"/>
              <a:t>Procedural memory is not condition-action and directly modifies WM.</a:t>
            </a:r>
            <a:endParaRPr lang="en-US" sz="1600" dirty="0"/>
          </a:p>
        </p:txBody>
      </p:sp>
      <p:sp>
        <p:nvSpPr>
          <p:cNvPr id="4" name="Rectangle 3"/>
          <p:cNvSpPr/>
          <p:nvPr/>
        </p:nvSpPr>
        <p:spPr>
          <a:xfrm>
            <a:off x="3099142" y="2718652"/>
            <a:ext cx="2997882" cy="3964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6265788" y="2539659"/>
            <a:ext cx="2813777" cy="396444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8779906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Shape 367"/>
          <p:cNvSpPr txBox="1">
            <a:spLocks noGrp="1"/>
          </p:cNvSpPr>
          <p:nvPr>
            <p:ph type="title"/>
          </p:nvPr>
        </p:nvSpPr>
        <p:spPr>
          <a:xfrm>
            <a:off x="322200" y="39529"/>
            <a:ext cx="8520600" cy="572700"/>
          </a:xfrm>
          <a:prstGeom prst="rect">
            <a:avLst/>
          </a:prstGeom>
        </p:spPr>
        <p:txBody>
          <a:bodyPr spcFirstLastPara="1" vert="horz" wrap="square" lIns="91425" tIns="91425" rIns="91425" bIns="91425" rtlCol="0" anchor="t" anchorCtr="0">
            <a:noAutofit/>
          </a:bodyPr>
          <a:lstStyle/>
          <a:p>
            <a:pPr>
              <a:spcBef>
                <a:spcPts val="0"/>
              </a:spcBef>
            </a:pPr>
            <a:r>
              <a:rPr lang="en" dirty="0" smtClean="0"/>
              <a:t>Flanker task</a:t>
            </a:r>
            <a:br>
              <a:rPr lang="en" dirty="0" smtClean="0"/>
            </a:br>
            <a:r>
              <a:rPr lang="en-US" b="1" dirty="0"/>
              <a:t>Cognitive Control and Executive Function</a:t>
            </a:r>
            <a:br>
              <a:rPr lang="en-US" b="1" dirty="0"/>
            </a:br>
            <a:endParaRPr dirty="0"/>
          </a:p>
        </p:txBody>
      </p:sp>
      <p:sp>
        <p:nvSpPr>
          <p:cNvPr id="368" name="Shape 368"/>
          <p:cNvSpPr txBox="1"/>
          <p:nvPr/>
        </p:nvSpPr>
        <p:spPr>
          <a:xfrm>
            <a:off x="334627" y="3534862"/>
            <a:ext cx="8518035" cy="3323137"/>
          </a:xfrm>
          <a:prstGeom prst="rect">
            <a:avLst/>
          </a:prstGeom>
          <a:noFill/>
          <a:ln>
            <a:noFill/>
          </a:ln>
        </p:spPr>
        <p:txBody>
          <a:bodyPr spcFirstLastPara="1" wrap="square" lIns="91425" tIns="91425" rIns="91425" bIns="91425" anchor="t" anchorCtr="0">
            <a:noAutofit/>
          </a:bodyPr>
          <a:lstStyle/>
          <a:p>
            <a:pPr marL="400050" indent="-285750">
              <a:spcBef>
                <a:spcPts val="0"/>
              </a:spcBef>
              <a:spcAft>
                <a:spcPts val="0"/>
              </a:spcAft>
              <a:buSzPts val="1800"/>
              <a:buFont typeface="Arial" panose="020B0604020202020204" pitchFamily="34" charset="0"/>
              <a:buChar char="•"/>
            </a:pPr>
            <a:r>
              <a:rPr lang="en-US" dirty="0" smtClean="0"/>
              <a:t>Participants </a:t>
            </a:r>
            <a:r>
              <a:rPr lang="en-US" dirty="0"/>
              <a:t>respond to a central arrow-like symbol </a:t>
            </a:r>
            <a:r>
              <a:rPr lang="en-US" dirty="0" smtClean="0"/>
              <a:t>(“&lt;”) </a:t>
            </a:r>
            <a:r>
              <a:rPr lang="en-US" dirty="0"/>
              <a:t>with the hand corresponding to the symbol's direction </a:t>
            </a:r>
            <a:r>
              <a:rPr lang="en-US" dirty="0" smtClean="0"/>
              <a:t>(left</a:t>
            </a:r>
            <a:r>
              <a:rPr lang="en-US" dirty="0"/>
              <a:t>). The central symbol, however, is surrounded by four distractors, or </a:t>
            </a:r>
            <a:r>
              <a:rPr lang="en-US" dirty="0" smtClean="0"/>
              <a:t>“flankers”, </a:t>
            </a:r>
            <a:r>
              <a:rPr lang="en-US" dirty="0"/>
              <a:t>that either point in the same direction </a:t>
            </a:r>
            <a:r>
              <a:rPr lang="en-US" dirty="0" smtClean="0"/>
              <a:t>trials</a:t>
            </a:r>
            <a:r>
              <a:rPr lang="en-US" dirty="0"/>
              <a:t>, </a:t>
            </a:r>
            <a:r>
              <a:rPr lang="en-US" dirty="0" smtClean="0"/>
              <a:t>(“&lt;&lt;&lt;&lt;&lt;” ) </a:t>
            </a:r>
            <a:r>
              <a:rPr lang="en-US" dirty="0"/>
              <a:t>or in the opposite direction </a:t>
            </a:r>
            <a:r>
              <a:rPr lang="en-US" dirty="0" smtClean="0"/>
              <a:t>(“&lt;&lt;&gt;&lt;&lt;” ). </a:t>
            </a:r>
          </a:p>
          <a:p>
            <a:pPr marL="400050" indent="-285750">
              <a:spcBef>
                <a:spcPts val="0"/>
              </a:spcBef>
              <a:spcAft>
                <a:spcPts val="0"/>
              </a:spcAft>
              <a:buSzPts val="1800"/>
              <a:buFont typeface="Arial" panose="020B0604020202020204" pitchFamily="34" charset="0"/>
              <a:buChar char="•"/>
            </a:pPr>
            <a:endParaRPr lang="en-US" dirty="0"/>
          </a:p>
          <a:p>
            <a:pPr marL="400050" indent="-285750">
              <a:spcBef>
                <a:spcPts val="0"/>
              </a:spcBef>
              <a:spcAft>
                <a:spcPts val="0"/>
              </a:spcAft>
              <a:buSzPts val="1800"/>
              <a:buFont typeface="Arial" panose="020B0604020202020204" pitchFamily="34" charset="0"/>
              <a:buChar char="•"/>
            </a:pPr>
            <a:r>
              <a:rPr lang="en-US" dirty="0"/>
              <a:t>Published by </a:t>
            </a:r>
            <a:r>
              <a:rPr lang="en-US" dirty="0" err="1"/>
              <a:t>Mennes</a:t>
            </a:r>
            <a:r>
              <a:rPr lang="en-US" dirty="0"/>
              <a:t>, M., </a:t>
            </a:r>
            <a:r>
              <a:rPr lang="en-US" dirty="0" err="1"/>
              <a:t>Zuo</a:t>
            </a:r>
            <a:r>
              <a:rPr lang="en-US" dirty="0"/>
              <a:t>, </a:t>
            </a:r>
            <a:r>
              <a:rPr lang="en-US" dirty="0" err="1"/>
              <a:t>X.N</a:t>
            </a:r>
            <a:r>
              <a:rPr lang="en-US" dirty="0"/>
              <a:t>., Kelly, C., Di Martino, A., </a:t>
            </a:r>
            <a:r>
              <a:rPr lang="en-US" dirty="0" err="1"/>
              <a:t>Zang</a:t>
            </a:r>
            <a:r>
              <a:rPr lang="en-US" dirty="0"/>
              <a:t>, </a:t>
            </a:r>
            <a:r>
              <a:rPr lang="en-US" dirty="0" err="1"/>
              <a:t>Y.F</a:t>
            </a:r>
            <a:r>
              <a:rPr lang="en-US" dirty="0"/>
              <a:t>., </a:t>
            </a:r>
            <a:r>
              <a:rPr lang="en-US" dirty="0" err="1"/>
              <a:t>Biswal</a:t>
            </a:r>
            <a:r>
              <a:rPr lang="en-US" dirty="0"/>
              <a:t>, B., Castellanos, </a:t>
            </a:r>
            <a:r>
              <a:rPr lang="en-US" dirty="0" err="1"/>
              <a:t>F.X</a:t>
            </a:r>
            <a:r>
              <a:rPr lang="en-US" dirty="0"/>
              <a:t>., </a:t>
            </a:r>
            <a:r>
              <a:rPr lang="en-US" dirty="0" err="1"/>
              <a:t>Milham</a:t>
            </a:r>
            <a:r>
              <a:rPr lang="en-US" dirty="0"/>
              <a:t>, </a:t>
            </a:r>
            <a:r>
              <a:rPr lang="en-US" dirty="0" err="1"/>
              <a:t>M.P</a:t>
            </a:r>
            <a:r>
              <a:rPr lang="en-US" dirty="0"/>
              <a:t>. (2011). </a:t>
            </a:r>
            <a:r>
              <a:rPr lang="en-US" dirty="0" err="1"/>
              <a:t>Neuroimage</a:t>
            </a:r>
            <a:r>
              <a:rPr lang="en-US" dirty="0"/>
              <a:t>, 54(4):2950-9</a:t>
            </a:r>
          </a:p>
          <a:p>
            <a:pPr marL="400050" indent="-285750">
              <a:spcBef>
                <a:spcPts val="0"/>
              </a:spcBef>
              <a:spcAft>
                <a:spcPts val="0"/>
              </a:spcAft>
              <a:buSzPts val="1800"/>
              <a:buFont typeface="Arial" panose="020B0604020202020204" pitchFamily="34" charset="0"/>
              <a:buChar char="•"/>
            </a:pPr>
            <a:endParaRPr dirty="0"/>
          </a:p>
        </p:txBody>
      </p:sp>
      <p:pic>
        <p:nvPicPr>
          <p:cNvPr id="369" name="Shape 369"/>
          <p:cNvPicPr preferRelativeResize="0"/>
          <p:nvPr/>
        </p:nvPicPr>
        <p:blipFill>
          <a:blip r:embed="rId3">
            <a:alphaModFix/>
          </a:blip>
          <a:stretch>
            <a:fillRect/>
          </a:stretch>
        </p:blipFill>
        <p:spPr>
          <a:xfrm>
            <a:off x="959080" y="1402525"/>
            <a:ext cx="7246839" cy="2037000"/>
          </a:xfrm>
          <a:prstGeom prst="rect">
            <a:avLst/>
          </a:prstGeom>
          <a:noFill/>
          <a:ln>
            <a:noFill/>
          </a:ln>
        </p:spPr>
      </p:pic>
    </p:spTree>
    <p:extLst>
      <p:ext uri="{BB962C8B-B14F-4D97-AF65-F5344CB8AC3E}">
        <p14:creationId xmlns:p14="http://schemas.microsoft.com/office/powerpoint/2010/main" val="753047992"/>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Shape 384"/>
          <p:cNvSpPr txBox="1">
            <a:spLocks noGrp="1"/>
          </p:cNvSpPr>
          <p:nvPr>
            <p:ph type="title"/>
          </p:nvPr>
        </p:nvSpPr>
        <p:spPr>
          <a:xfrm>
            <a:off x="311688" y="0"/>
            <a:ext cx="8520600" cy="742566"/>
          </a:xfrm>
          <a:prstGeom prst="rect">
            <a:avLst/>
          </a:prstGeom>
        </p:spPr>
        <p:txBody>
          <a:bodyPr spcFirstLastPara="1" vert="horz" wrap="square" lIns="91425" tIns="91425" rIns="91425" bIns="91425" rtlCol="0" anchor="t" anchorCtr="0">
            <a:noAutofit/>
          </a:bodyPr>
          <a:lstStyle/>
          <a:p>
            <a:pPr>
              <a:spcBef>
                <a:spcPts val="0"/>
              </a:spcBef>
            </a:pPr>
            <a:r>
              <a:rPr lang="en" dirty="0" smtClean="0"/>
              <a:t>Stroop task</a:t>
            </a:r>
            <a:br>
              <a:rPr lang="en" dirty="0" smtClean="0"/>
            </a:br>
            <a:r>
              <a:rPr lang="en" b="1" dirty="0" smtClean="0"/>
              <a:t>Perception &amp; Memory Interference</a:t>
            </a:r>
            <a:endParaRPr dirty="0"/>
          </a:p>
        </p:txBody>
      </p:sp>
      <p:sp>
        <p:nvSpPr>
          <p:cNvPr id="385" name="Shape 385"/>
          <p:cNvSpPr txBox="1"/>
          <p:nvPr/>
        </p:nvSpPr>
        <p:spPr>
          <a:xfrm>
            <a:off x="451884" y="3905250"/>
            <a:ext cx="8380404" cy="1821900"/>
          </a:xfrm>
          <a:prstGeom prst="rect">
            <a:avLst/>
          </a:prstGeom>
          <a:noFill/>
          <a:ln>
            <a:noFill/>
          </a:ln>
        </p:spPr>
        <p:txBody>
          <a:bodyPr spcFirstLastPara="1" wrap="square" lIns="91425" tIns="91425" rIns="91425" bIns="91425" anchor="t" anchorCtr="0">
            <a:noAutofit/>
          </a:bodyPr>
          <a:lstStyle/>
          <a:p>
            <a:pPr marL="400050" indent="-285750">
              <a:spcBef>
                <a:spcPts val="0"/>
              </a:spcBef>
              <a:spcAft>
                <a:spcPts val="0"/>
              </a:spcAft>
              <a:buSzPts val="1800"/>
              <a:buFont typeface="Arial" panose="020B0604020202020204" pitchFamily="34" charset="0"/>
              <a:buChar char="•"/>
            </a:pPr>
            <a:r>
              <a:rPr lang="en" dirty="0" smtClean="0"/>
              <a:t>Words are color names in printed in same or conflicting colors. Must name word:</a:t>
            </a:r>
          </a:p>
          <a:p>
            <a:pPr marL="400050" indent="-285750">
              <a:spcBef>
                <a:spcPts val="0"/>
              </a:spcBef>
              <a:spcAft>
                <a:spcPts val="0"/>
              </a:spcAft>
              <a:buSzPts val="1800"/>
              <a:buFont typeface="Arial" panose="020B0604020202020204" pitchFamily="34" charset="0"/>
              <a:buChar char="•"/>
            </a:pPr>
            <a:r>
              <a:rPr lang="en" b="1" dirty="0" smtClean="0">
                <a:solidFill>
                  <a:srgbClr val="FF0000"/>
                </a:solidFill>
              </a:rPr>
              <a:t>BLUE </a:t>
            </a:r>
          </a:p>
          <a:p>
            <a:pPr marL="400050" indent="-285750">
              <a:spcBef>
                <a:spcPts val="0"/>
              </a:spcBef>
              <a:spcAft>
                <a:spcPts val="0"/>
              </a:spcAft>
              <a:buSzPts val="1800"/>
              <a:buFont typeface="Arial" panose="020B0604020202020204" pitchFamily="34" charset="0"/>
              <a:buChar char="•"/>
            </a:pPr>
            <a:r>
              <a:rPr lang="en" b="1" dirty="0" smtClean="0">
                <a:solidFill>
                  <a:srgbClr val="00B050"/>
                </a:solidFill>
              </a:rPr>
              <a:t>GREEN</a:t>
            </a:r>
          </a:p>
          <a:p>
            <a:pPr marL="400050" indent="-285750">
              <a:spcBef>
                <a:spcPts val="0"/>
              </a:spcBef>
              <a:spcAft>
                <a:spcPts val="0"/>
              </a:spcAft>
              <a:buSzPts val="1800"/>
              <a:buFont typeface="Arial" panose="020B0604020202020204" pitchFamily="34" charset="0"/>
              <a:buChar char="•"/>
            </a:pPr>
            <a:endParaRPr lang="en" dirty="0"/>
          </a:p>
          <a:p>
            <a:pPr marL="400050" indent="-285750">
              <a:spcBef>
                <a:spcPts val="0"/>
              </a:spcBef>
              <a:spcAft>
                <a:spcPts val="0"/>
              </a:spcAft>
              <a:buSzPts val="1800"/>
              <a:buFont typeface="Arial" panose="020B0604020202020204" pitchFamily="34" charset="0"/>
              <a:buChar char="•"/>
            </a:pPr>
            <a:r>
              <a:rPr lang="en" dirty="0" smtClean="0"/>
              <a:t>Published </a:t>
            </a:r>
            <a:r>
              <a:rPr lang="en" dirty="0"/>
              <a:t>by Verstynen, T. D. (2014). J. Neurophys., 112(10), </a:t>
            </a:r>
            <a:r>
              <a:rPr lang="en" dirty="0" smtClean="0"/>
              <a:t>2457-2469</a:t>
            </a:r>
            <a:endParaRPr dirty="0"/>
          </a:p>
        </p:txBody>
      </p:sp>
      <p:pic>
        <p:nvPicPr>
          <p:cNvPr id="386" name="Shape 386"/>
          <p:cNvPicPr preferRelativeResize="0"/>
          <p:nvPr/>
        </p:nvPicPr>
        <p:blipFill>
          <a:blip r:embed="rId3">
            <a:alphaModFix/>
          </a:blip>
          <a:stretch>
            <a:fillRect/>
          </a:stretch>
        </p:blipFill>
        <p:spPr>
          <a:xfrm>
            <a:off x="919151" y="1700876"/>
            <a:ext cx="7305675" cy="2066925"/>
          </a:xfrm>
          <a:prstGeom prst="rect">
            <a:avLst/>
          </a:prstGeom>
          <a:noFill/>
          <a:ln>
            <a:noFill/>
          </a:ln>
        </p:spPr>
      </p:pic>
    </p:spTree>
    <p:extLst>
      <p:ext uri="{BB962C8B-B14F-4D97-AF65-F5344CB8AC3E}">
        <p14:creationId xmlns:p14="http://schemas.microsoft.com/office/powerpoint/2010/main" val="49379722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Shape 350"/>
          <p:cNvSpPr txBox="1">
            <a:spLocks noGrp="1"/>
          </p:cNvSpPr>
          <p:nvPr>
            <p:ph type="title"/>
          </p:nvPr>
        </p:nvSpPr>
        <p:spPr>
          <a:xfrm>
            <a:off x="85917" y="131582"/>
            <a:ext cx="9058083" cy="572700"/>
          </a:xfrm>
          <a:prstGeom prst="rect">
            <a:avLst/>
          </a:prstGeom>
        </p:spPr>
        <p:txBody>
          <a:bodyPr spcFirstLastPara="1" vert="horz" wrap="square" lIns="91425" tIns="91425" rIns="91425" bIns="91425" rtlCol="0" anchor="t" anchorCtr="0">
            <a:noAutofit/>
          </a:bodyPr>
          <a:lstStyle/>
          <a:p>
            <a:pPr>
              <a:spcBef>
                <a:spcPts val="0"/>
              </a:spcBef>
            </a:pPr>
            <a:r>
              <a:rPr lang="en" sz="4000" dirty="0" smtClean="0"/>
              <a:t>Rapid Instructed Task Learning</a:t>
            </a:r>
            <a:br>
              <a:rPr lang="en" sz="4000" dirty="0" smtClean="0"/>
            </a:br>
            <a:r>
              <a:rPr lang="en" sz="4000" b="1" dirty="0" smtClean="0"/>
              <a:t>Cognitive Flexibility and Dynamic Control</a:t>
            </a:r>
            <a:endParaRPr sz="4000" dirty="0"/>
          </a:p>
        </p:txBody>
      </p:sp>
      <p:sp>
        <p:nvSpPr>
          <p:cNvPr id="351" name="Shape 351"/>
          <p:cNvSpPr txBox="1"/>
          <p:nvPr/>
        </p:nvSpPr>
        <p:spPr>
          <a:xfrm>
            <a:off x="361949" y="3905250"/>
            <a:ext cx="8436493" cy="1821900"/>
          </a:xfrm>
          <a:prstGeom prst="rect">
            <a:avLst/>
          </a:prstGeom>
          <a:noFill/>
          <a:ln>
            <a:noFill/>
          </a:ln>
        </p:spPr>
        <p:txBody>
          <a:bodyPr spcFirstLastPara="1" wrap="square" lIns="91425" tIns="91425" rIns="91425" bIns="91425" anchor="t" anchorCtr="0">
            <a:noAutofit/>
          </a:bodyPr>
          <a:lstStyle/>
          <a:p>
            <a:pPr marL="114300">
              <a:spcBef>
                <a:spcPts val="0"/>
              </a:spcBef>
              <a:spcAft>
                <a:spcPts val="0"/>
              </a:spcAft>
              <a:buClr>
                <a:srgbClr val="000000"/>
              </a:buClr>
              <a:buSzPts val="1800"/>
            </a:pPr>
            <a:r>
              <a:rPr lang="en-US" dirty="0"/>
              <a:t>Participants perform a different task each trial. </a:t>
            </a:r>
            <a:r>
              <a:rPr lang="en-US" dirty="0" smtClean="0"/>
              <a:t>Each </a:t>
            </a:r>
            <a:r>
              <a:rPr lang="en-US" dirty="0"/>
              <a:t>trial is divided into an </a:t>
            </a:r>
            <a:r>
              <a:rPr lang="en-US" dirty="0" smtClean="0"/>
              <a:t>“instruction” </a:t>
            </a:r>
            <a:r>
              <a:rPr lang="en-US" dirty="0"/>
              <a:t>phase (where the task is communicated in a simple, predefined notation) and an </a:t>
            </a:r>
            <a:r>
              <a:rPr lang="en-US" dirty="0" smtClean="0"/>
              <a:t>“execution” </a:t>
            </a:r>
            <a:r>
              <a:rPr lang="en-US" dirty="0"/>
              <a:t>phase, during which the instructions are applied to a specific stimulus.</a:t>
            </a:r>
            <a:endParaRPr dirty="0"/>
          </a:p>
        </p:txBody>
      </p:sp>
      <p:pic>
        <p:nvPicPr>
          <p:cNvPr id="352" name="Shape 352"/>
          <p:cNvPicPr preferRelativeResize="0"/>
          <p:nvPr/>
        </p:nvPicPr>
        <p:blipFill>
          <a:blip r:embed="rId3">
            <a:alphaModFix/>
          </a:blip>
          <a:stretch>
            <a:fillRect/>
          </a:stretch>
        </p:blipFill>
        <p:spPr>
          <a:xfrm>
            <a:off x="995189" y="1725164"/>
            <a:ext cx="7305675" cy="2066925"/>
          </a:xfrm>
          <a:prstGeom prst="rect">
            <a:avLst/>
          </a:prstGeom>
          <a:noFill/>
          <a:ln>
            <a:noFill/>
          </a:ln>
        </p:spPr>
      </p:pic>
    </p:spTree>
    <p:extLst>
      <p:ext uri="{BB962C8B-B14F-4D97-AF65-F5344CB8AC3E}">
        <p14:creationId xmlns:p14="http://schemas.microsoft.com/office/powerpoint/2010/main" val="70131003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Shape 324"/>
          <p:cNvSpPr txBox="1">
            <a:spLocks noGrp="1"/>
          </p:cNvSpPr>
          <p:nvPr>
            <p:ph type="title"/>
          </p:nvPr>
        </p:nvSpPr>
        <p:spPr>
          <a:xfrm>
            <a:off x="171834" y="82487"/>
            <a:ext cx="8660467" cy="572700"/>
          </a:xfrm>
          <a:prstGeom prst="rect">
            <a:avLst/>
          </a:prstGeom>
        </p:spPr>
        <p:txBody>
          <a:bodyPr spcFirstLastPara="1" vert="horz" wrap="square" lIns="91425" tIns="91425" rIns="91425" bIns="91425" rtlCol="0" anchor="t" anchorCtr="0">
            <a:noAutofit/>
          </a:bodyPr>
          <a:lstStyle/>
          <a:p>
            <a:pPr>
              <a:spcBef>
                <a:spcPts val="0"/>
              </a:spcBef>
            </a:pPr>
            <a:r>
              <a:rPr lang="en" sz="3200" dirty="0" smtClean="0"/>
              <a:t>Raven’s Advanced Progressive Matrices (RAPM)</a:t>
            </a:r>
            <a:br>
              <a:rPr lang="en" sz="3200" dirty="0" smtClean="0"/>
            </a:br>
            <a:r>
              <a:rPr lang="en" sz="3200" b="1" dirty="0" smtClean="0"/>
              <a:t>Non-verbal test of fluid intelligence and reasoning</a:t>
            </a:r>
            <a:br>
              <a:rPr lang="en" sz="3200" b="1" dirty="0" smtClean="0"/>
            </a:br>
            <a:endParaRPr sz="3200" b="1" dirty="0"/>
          </a:p>
        </p:txBody>
      </p:sp>
      <p:pic>
        <p:nvPicPr>
          <p:cNvPr id="325" name="Shape 325"/>
          <p:cNvPicPr preferRelativeResize="0"/>
          <p:nvPr/>
        </p:nvPicPr>
        <p:blipFill>
          <a:blip r:embed="rId3">
            <a:alphaModFix/>
          </a:blip>
          <a:stretch>
            <a:fillRect/>
          </a:stretch>
        </p:blipFill>
        <p:spPr>
          <a:xfrm>
            <a:off x="849229" y="1169666"/>
            <a:ext cx="7305675" cy="2066925"/>
          </a:xfrm>
          <a:prstGeom prst="rect">
            <a:avLst/>
          </a:prstGeom>
          <a:noFill/>
          <a:ln>
            <a:noFill/>
          </a:ln>
        </p:spPr>
      </p:pic>
      <p:sp>
        <p:nvSpPr>
          <p:cNvPr id="326" name="Shape 326"/>
          <p:cNvSpPr txBox="1"/>
          <p:nvPr/>
        </p:nvSpPr>
        <p:spPr>
          <a:xfrm>
            <a:off x="405492" y="3330668"/>
            <a:ext cx="5402038" cy="3048361"/>
          </a:xfrm>
          <a:prstGeom prst="rect">
            <a:avLst/>
          </a:prstGeom>
          <a:noFill/>
          <a:ln>
            <a:noFill/>
          </a:ln>
        </p:spPr>
        <p:txBody>
          <a:bodyPr spcFirstLastPara="1" wrap="square" lIns="91425" tIns="91425" rIns="91425" bIns="91425" anchor="t" anchorCtr="0">
            <a:noAutofit/>
          </a:bodyPr>
          <a:lstStyle/>
          <a:p>
            <a:pPr marL="114300">
              <a:spcBef>
                <a:spcPts val="0"/>
              </a:spcBef>
              <a:spcAft>
                <a:spcPts val="0"/>
              </a:spcAft>
              <a:buClr>
                <a:srgbClr val="000000"/>
              </a:buClr>
              <a:buSzPts val="1800"/>
            </a:pPr>
            <a:r>
              <a:rPr lang="en-US" dirty="0" smtClean="0"/>
              <a:t>Each </a:t>
            </a:r>
            <a:r>
              <a:rPr lang="en-US" dirty="0"/>
              <a:t>problem consists of a 3-by-3 matrix. Eight cells of the matrix contain a figure made of different elements, while the bottom-right cell is empty. The visual features (such as color or orientation) of each figure vary across rows and columns according to specific but undisclosed rules.  Participants must infer the rules and correctly identify the figure that completes the matrix within an array of four possible options</a:t>
            </a:r>
            <a:endParaRPr dirty="0"/>
          </a:p>
        </p:txBody>
      </p:sp>
      <p:pic>
        <p:nvPicPr>
          <p:cNvPr id="3074" name="Picture 2" descr="Image result for Raven's progressive matrices"/>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5879797" y="3560883"/>
            <a:ext cx="2275107" cy="2275107"/>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6276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9353" y="1330381"/>
            <a:ext cx="8153520" cy="4453435"/>
          </a:xfrm>
        </p:spPr>
        <p:txBody>
          <a:bodyPr>
            <a:normAutofit lnSpcReduction="10000"/>
          </a:bodyPr>
          <a:lstStyle/>
          <a:p>
            <a:pPr eaLnBrk="1" fontAlgn="auto" hangingPunct="1">
              <a:spcBef>
                <a:spcPts val="800"/>
              </a:spcBef>
              <a:spcAft>
                <a:spcPts val="0"/>
              </a:spcAft>
              <a:buFont typeface="Wingdings" pitchFamily="2" charset="2"/>
              <a:buChar char="§"/>
              <a:defRPr/>
            </a:pPr>
            <a:r>
              <a:rPr lang="en-US" sz="2400" b="1" dirty="0" smtClean="0">
                <a:ea typeface="+mn-ea"/>
              </a:rPr>
              <a:t>Artificial Intelligence (&amp; AGI)</a:t>
            </a:r>
          </a:p>
          <a:p>
            <a:pPr lvl="1" eaLnBrk="1" fontAlgn="auto" hangingPunct="1">
              <a:spcBef>
                <a:spcPts val="400"/>
              </a:spcBef>
              <a:spcAft>
                <a:spcPts val="0"/>
              </a:spcAft>
              <a:buFont typeface="Wingdings" pitchFamily="2" charset="2"/>
              <a:buChar char="§"/>
              <a:defRPr/>
            </a:pPr>
            <a:r>
              <a:rPr lang="en-US" sz="2000" dirty="0" smtClean="0">
                <a:ea typeface="+mn-ea"/>
              </a:rPr>
              <a:t>Concerns building artificial minds</a:t>
            </a:r>
          </a:p>
          <a:p>
            <a:pPr lvl="1" eaLnBrk="1" fontAlgn="auto" hangingPunct="1">
              <a:spcBef>
                <a:spcPts val="400"/>
              </a:spcBef>
              <a:spcAft>
                <a:spcPts val="0"/>
              </a:spcAft>
              <a:buFont typeface="Wingdings" pitchFamily="2" charset="2"/>
              <a:buChar char="§"/>
              <a:defRPr/>
            </a:pPr>
            <a:r>
              <a:rPr lang="en-US" sz="2000" dirty="0" smtClean="0">
                <a:ea typeface="+mn-ea"/>
              </a:rPr>
              <a:t>Cares most for how such minds can be built</a:t>
            </a:r>
          </a:p>
          <a:p>
            <a:pPr eaLnBrk="1" fontAlgn="auto" hangingPunct="1">
              <a:spcBef>
                <a:spcPts val="1000"/>
              </a:spcBef>
              <a:spcAft>
                <a:spcPts val="0"/>
              </a:spcAft>
              <a:buFont typeface="Wingdings" pitchFamily="2" charset="2"/>
              <a:buChar char="§"/>
              <a:defRPr/>
            </a:pPr>
            <a:r>
              <a:rPr lang="en-US" sz="2400" b="1" dirty="0" smtClean="0">
                <a:ea typeface="+mn-ea"/>
              </a:rPr>
              <a:t>Cognitive Science</a:t>
            </a:r>
          </a:p>
          <a:p>
            <a:pPr lvl="1" eaLnBrk="1" fontAlgn="auto" hangingPunct="1">
              <a:spcBef>
                <a:spcPts val="400"/>
              </a:spcBef>
              <a:spcAft>
                <a:spcPts val="0"/>
              </a:spcAft>
              <a:buFont typeface="Wingdings" pitchFamily="2" charset="2"/>
              <a:buChar char="§"/>
              <a:defRPr/>
            </a:pPr>
            <a:r>
              <a:rPr lang="en-US" sz="2000" dirty="0" smtClean="0">
                <a:ea typeface="+mn-ea"/>
              </a:rPr>
              <a:t>Concerns modeling natural minds</a:t>
            </a:r>
          </a:p>
          <a:p>
            <a:pPr lvl="1" eaLnBrk="1" fontAlgn="auto" hangingPunct="1">
              <a:spcBef>
                <a:spcPts val="400"/>
              </a:spcBef>
              <a:spcAft>
                <a:spcPts val="0"/>
              </a:spcAft>
              <a:buFont typeface="Wingdings" pitchFamily="2" charset="2"/>
              <a:buChar char="§"/>
              <a:defRPr/>
            </a:pPr>
            <a:r>
              <a:rPr lang="en-US" sz="2000" dirty="0" smtClean="0">
                <a:ea typeface="+mn-ea"/>
              </a:rPr>
              <a:t>Cares most for understanding human cognitive processes</a:t>
            </a:r>
          </a:p>
          <a:p>
            <a:pPr eaLnBrk="1" fontAlgn="auto" hangingPunct="1">
              <a:spcBef>
                <a:spcPts val="1000"/>
              </a:spcBef>
              <a:spcAft>
                <a:spcPts val="0"/>
              </a:spcAft>
              <a:buFont typeface="Wingdings" pitchFamily="2" charset="2"/>
              <a:buChar char="§"/>
              <a:defRPr/>
            </a:pPr>
            <a:r>
              <a:rPr lang="en-US" sz="2400" b="1" dirty="0" smtClean="0">
                <a:ea typeface="+mn-ea"/>
              </a:rPr>
              <a:t>Neuroscience</a:t>
            </a:r>
          </a:p>
          <a:p>
            <a:pPr lvl="1" eaLnBrk="1" fontAlgn="auto" hangingPunct="1">
              <a:spcBef>
                <a:spcPts val="400"/>
              </a:spcBef>
              <a:spcAft>
                <a:spcPts val="0"/>
              </a:spcAft>
              <a:buFont typeface="Wingdings" pitchFamily="2" charset="2"/>
              <a:buChar char="§"/>
              <a:defRPr/>
            </a:pPr>
            <a:r>
              <a:rPr lang="en-US" sz="2000" dirty="0" smtClean="0">
                <a:ea typeface="+mn-ea"/>
              </a:rPr>
              <a:t>Concerns structure and function of brains</a:t>
            </a:r>
          </a:p>
          <a:p>
            <a:pPr lvl="1" eaLnBrk="1" fontAlgn="auto" hangingPunct="1">
              <a:spcBef>
                <a:spcPts val="400"/>
              </a:spcBef>
              <a:spcAft>
                <a:spcPts val="0"/>
              </a:spcAft>
              <a:buFont typeface="Wingdings" pitchFamily="2" charset="2"/>
              <a:buChar char="§"/>
              <a:defRPr/>
            </a:pPr>
            <a:r>
              <a:rPr lang="en-US" sz="2000" dirty="0" smtClean="0">
                <a:ea typeface="+mn-ea"/>
              </a:rPr>
              <a:t>Cares most for how minds arise from brains</a:t>
            </a:r>
          </a:p>
          <a:p>
            <a:pPr eaLnBrk="1" fontAlgn="auto" hangingPunct="1">
              <a:spcBef>
                <a:spcPts val="1000"/>
              </a:spcBef>
              <a:spcAft>
                <a:spcPts val="0"/>
              </a:spcAft>
              <a:buFont typeface="Wingdings" pitchFamily="2" charset="2"/>
              <a:buChar char="§"/>
              <a:defRPr/>
            </a:pPr>
            <a:r>
              <a:rPr lang="en-US" sz="2300" b="1" dirty="0" smtClean="0">
                <a:ea typeface="+mn-ea"/>
              </a:rPr>
              <a:t>Robotics</a:t>
            </a:r>
          </a:p>
          <a:p>
            <a:pPr lvl="1" eaLnBrk="1" fontAlgn="auto" hangingPunct="1">
              <a:spcBef>
                <a:spcPts val="400"/>
              </a:spcBef>
              <a:spcAft>
                <a:spcPts val="0"/>
              </a:spcAft>
              <a:buFont typeface="Wingdings" pitchFamily="2" charset="2"/>
              <a:buChar char="§"/>
              <a:defRPr/>
            </a:pPr>
            <a:r>
              <a:rPr lang="en-US" sz="2000" dirty="0" smtClean="0">
                <a:ea typeface="+mn-ea"/>
              </a:rPr>
              <a:t>Concerns building and controlling artificial bodies</a:t>
            </a:r>
          </a:p>
          <a:p>
            <a:pPr lvl="1" eaLnBrk="1" fontAlgn="auto" hangingPunct="1">
              <a:spcBef>
                <a:spcPts val="400"/>
              </a:spcBef>
              <a:spcAft>
                <a:spcPts val="0"/>
              </a:spcAft>
              <a:buFont typeface="Wingdings" pitchFamily="2" charset="2"/>
              <a:buChar char="§"/>
              <a:defRPr/>
            </a:pPr>
            <a:r>
              <a:rPr lang="en-US" sz="2000" dirty="0" smtClean="0">
                <a:ea typeface="+mn-ea"/>
              </a:rPr>
              <a:t>Cares most for how minds control such bodies</a:t>
            </a:r>
            <a:endParaRPr lang="en-US" sz="2000" dirty="0">
              <a:ea typeface="+mn-ea"/>
            </a:endParaRPr>
          </a:p>
        </p:txBody>
      </p:sp>
      <p:sp>
        <p:nvSpPr>
          <p:cNvPr id="24578" name="Title 2"/>
          <p:cNvSpPr>
            <a:spLocks noGrp="1"/>
          </p:cNvSpPr>
          <p:nvPr>
            <p:ph type="title"/>
          </p:nvPr>
        </p:nvSpPr>
        <p:spPr/>
        <p:txBody>
          <a:bodyPr>
            <a:normAutofit/>
          </a:bodyPr>
          <a:lstStyle/>
          <a:p>
            <a:pPr eaLnBrk="1" hangingPunct="1"/>
            <a:r>
              <a:rPr lang="en-US" sz="2800" dirty="0" smtClean="0">
                <a:latin typeface="Helvetica" charset="0"/>
              </a:rPr>
              <a:t>Approaches to Understanding Minds</a:t>
            </a:r>
            <a:endParaRPr lang="en-US" sz="2800" dirty="0">
              <a:latin typeface="Helvetica" charset="0"/>
            </a:endParaRPr>
          </a:p>
        </p:txBody>
      </p:sp>
      <p:pic>
        <p:nvPicPr>
          <p:cNvPr id="4" name="Picture 3" descr="Brain_iStock_000005809739_small.gif"/>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354103" y="3675949"/>
            <a:ext cx="963790" cy="963790"/>
          </a:xfrm>
          <a:prstGeom prst="rect">
            <a:avLst/>
          </a:prstGeom>
        </p:spPr>
      </p:pic>
      <p:pic>
        <p:nvPicPr>
          <p:cNvPr id="5" name="Picture 4" descr="t_computationalthinking.jpg"/>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6547556" y="1468044"/>
            <a:ext cx="1236393" cy="825011"/>
          </a:xfrm>
          <a:prstGeom prst="rect">
            <a:avLst/>
          </a:prstGeom>
        </p:spPr>
      </p:pic>
      <p:pic>
        <p:nvPicPr>
          <p:cNvPr id="3" name="Picture 2" descr="science.jpg"/>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7874000" y="2575278"/>
            <a:ext cx="1016000" cy="1016000"/>
          </a:xfrm>
          <a:prstGeom prst="rect">
            <a:avLst/>
          </a:prstGeom>
        </p:spPr>
      </p:pic>
      <p:pic>
        <p:nvPicPr>
          <p:cNvPr id="6" name="Picture 5" descr="1312a.1433191264.jpg"/>
          <p:cNvPicPr>
            <a:picLocks noChangeAspect="1"/>
          </p:cNvPicPr>
          <p:nvPr/>
        </p:nvPicPr>
        <p:blipFill>
          <a:blip r:embed="rId6" cstate="email">
            <a:extLst>
              <a:ext uri="{28A0092B-C50C-407E-A947-70E740481C1C}">
                <a14:useLocalDpi xmlns:a14="http://schemas.microsoft.com/office/drawing/2010/main" val="0"/>
              </a:ext>
            </a:extLst>
          </a:blip>
          <a:stretch>
            <a:fillRect/>
          </a:stretch>
        </p:blipFill>
        <p:spPr>
          <a:xfrm>
            <a:off x="7039092" y="4826001"/>
            <a:ext cx="1260592" cy="945444"/>
          </a:xfrm>
          <a:prstGeom prst="rect">
            <a:avLst/>
          </a:prstGeom>
        </p:spPr>
      </p:pic>
    </p:spTree>
    <p:extLst>
      <p:ext uri="{BB962C8B-B14F-4D97-AF65-F5344CB8AC3E}">
        <p14:creationId xmlns:p14="http://schemas.microsoft.com/office/powerpoint/2010/main" val="337031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2" presetClass="entr" presetSubtype="2"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1+#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2" presetClass="entr" presetSubtype="2"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1+#ppt_w/2"/>
                                          </p:val>
                                        </p:tav>
                                        <p:tav tm="100000">
                                          <p:val>
                                            <p:strVal val="#ppt_x"/>
                                          </p:val>
                                        </p:tav>
                                      </p:tavLst>
                                    </p:anim>
                                    <p:anim calcmode="lin" valueType="num">
                                      <p:cBhvr additive="base">
                                        <p:cTn id="38"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xEl>
                                              <p:pRg st="11" end="11"/>
                                            </p:txEl>
                                          </p:spTgt>
                                        </p:tgtEl>
                                        <p:attrNameLst>
                                          <p:attrName>style.visibility</p:attrName>
                                        </p:attrNameLst>
                                      </p:cBhvr>
                                      <p:to>
                                        <p:strVal val="visible"/>
                                      </p:to>
                                    </p:set>
                                  </p:childTnLst>
                                </p:cTn>
                              </p:par>
                              <p:par>
                                <p:cTn id="47" presetID="2" presetClass="entr" presetSubtype="2" fill="hold" nodeType="withEffect">
                                  <p:stCondLst>
                                    <p:cond delay="0"/>
                                  </p:stCondLst>
                                  <p:childTnLst>
                                    <p:set>
                                      <p:cBhvr>
                                        <p:cTn id="48" dur="1" fill="hold">
                                          <p:stCondLst>
                                            <p:cond delay="0"/>
                                          </p:stCondLst>
                                        </p:cTn>
                                        <p:tgtEl>
                                          <p:spTgt spid="6"/>
                                        </p:tgtEl>
                                        <p:attrNameLst>
                                          <p:attrName>style.visibility</p:attrName>
                                        </p:attrNameLst>
                                      </p:cBhvr>
                                      <p:to>
                                        <p:strVal val="visible"/>
                                      </p:to>
                                    </p:set>
                                    <p:anim calcmode="lin" valueType="num">
                                      <p:cBhvr additive="base">
                                        <p:cTn id="49" dur="500" fill="hold"/>
                                        <p:tgtEl>
                                          <p:spTgt spid="6"/>
                                        </p:tgtEl>
                                        <p:attrNameLst>
                                          <p:attrName>ppt_x</p:attrName>
                                        </p:attrNameLst>
                                      </p:cBhvr>
                                      <p:tavLst>
                                        <p:tav tm="0">
                                          <p:val>
                                            <p:strVal val="1+#ppt_w/2"/>
                                          </p:val>
                                        </p:tav>
                                        <p:tav tm="100000">
                                          <p:val>
                                            <p:strVal val="#ppt_x"/>
                                          </p:val>
                                        </p:tav>
                                      </p:tavLst>
                                    </p:anim>
                                    <p:anim calcmode="lin" valueType="num">
                                      <p:cBhvr additive="base">
                                        <p:cTn id="5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Encoding</a:t>
            </a:r>
            <a:endParaRPr lang="en-US" dirty="0"/>
          </a:p>
        </p:txBody>
      </p:sp>
      <p:sp>
        <p:nvSpPr>
          <p:cNvPr id="3" name="Content Placeholder 2"/>
          <p:cNvSpPr>
            <a:spLocks noGrp="1"/>
          </p:cNvSpPr>
          <p:nvPr>
            <p:ph idx="1"/>
          </p:nvPr>
        </p:nvSpPr>
        <p:spPr>
          <a:xfrm>
            <a:off x="457200" y="1276141"/>
            <a:ext cx="8229600" cy="5275383"/>
          </a:xfrm>
        </p:spPr>
        <p:txBody>
          <a:bodyPr>
            <a:normAutofit/>
          </a:bodyPr>
          <a:lstStyle/>
          <a:p>
            <a:r>
              <a:rPr lang="en-US" dirty="0" smtClean="0"/>
              <a:t>Every </a:t>
            </a:r>
            <a:r>
              <a:rPr lang="en-US" dirty="0"/>
              <a:t>stimulus that is presented is encoded as an input to the visual cortex</a:t>
            </a:r>
            <a:r>
              <a:rPr lang="en-US" dirty="0" smtClean="0"/>
              <a:t>. </a:t>
            </a:r>
            <a:r>
              <a:rPr lang="en-US" dirty="0"/>
              <a:t>To account for </a:t>
            </a:r>
            <a:r>
              <a:rPr lang="en-US" dirty="0" smtClean="0"/>
              <a:t>variability</a:t>
            </a:r>
            <a:r>
              <a:rPr lang="en-US" dirty="0"/>
              <a:t> </a:t>
            </a:r>
            <a:r>
              <a:rPr lang="en-US" dirty="0" smtClean="0"/>
              <a:t>in input, </a:t>
            </a:r>
            <a:r>
              <a:rPr lang="en-US" dirty="0"/>
              <a:t>different categories of stimuli are represented by separate types of inputs</a:t>
            </a:r>
            <a:r>
              <a:rPr lang="en-US" dirty="0" smtClean="0"/>
              <a:t>.</a:t>
            </a:r>
          </a:p>
          <a:p>
            <a:r>
              <a:rPr lang="en-US" dirty="0"/>
              <a:t>All tasks </a:t>
            </a:r>
            <a:r>
              <a:rPr lang="en-US" dirty="0" smtClean="0"/>
              <a:t>share </a:t>
            </a:r>
            <a:r>
              <a:rPr lang="en-US" dirty="0"/>
              <a:t>a basic comparison between an ``easy'' and a ``difficult'' </a:t>
            </a:r>
            <a:r>
              <a:rPr lang="en-US" dirty="0" smtClean="0"/>
              <a:t>condition (Flanker incongruent).</a:t>
            </a:r>
          </a:p>
        </p:txBody>
      </p:sp>
    </p:spTree>
    <p:extLst>
      <p:ext uri="{BB962C8B-B14F-4D97-AF65-F5344CB8AC3E}">
        <p14:creationId xmlns:p14="http://schemas.microsoft.com/office/powerpoint/2010/main" val="2418999715"/>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mm-comparison2_co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8464"/>
            <a:ext cx="9136866" cy="3559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43742" y="3668231"/>
            <a:ext cx="8793124" cy="1323439"/>
          </a:xfrm>
          <a:prstGeom prst="rect">
            <a:avLst/>
          </a:prstGeom>
        </p:spPr>
        <p:txBody>
          <a:bodyPr wrap="square">
            <a:spAutoFit/>
          </a:bodyPr>
          <a:lstStyle/>
          <a:p>
            <a:r>
              <a:rPr lang="en-US" sz="2000" dirty="0"/>
              <a:t>To compare the three models across the four datasets, we used a group-level Bayesian model selection </a:t>
            </a:r>
            <a:r>
              <a:rPr lang="en-US" sz="2000" dirty="0" smtClean="0"/>
              <a:t>algorithm</a:t>
            </a:r>
            <a:r>
              <a:rPr lang="en-US" sz="2000" dirty="0"/>
              <a:t>.</a:t>
            </a:r>
            <a:r>
              <a:rPr lang="en-US" sz="2000" dirty="0" smtClean="0"/>
              <a:t> To </a:t>
            </a:r>
            <a:r>
              <a:rPr lang="en-US" sz="2000" dirty="0"/>
              <a:t>make a relative comparison across a common scale, the plots use relative log-likelihood, while the labels above the bars are true log-likelihood values from the analysis.</a:t>
            </a:r>
          </a:p>
        </p:txBody>
      </p:sp>
      <p:sp>
        <p:nvSpPr>
          <p:cNvPr id="5" name="Rectangle 4"/>
          <p:cNvSpPr/>
          <p:nvPr/>
        </p:nvSpPr>
        <p:spPr>
          <a:xfrm>
            <a:off x="343742" y="5230112"/>
            <a:ext cx="8793124" cy="830997"/>
          </a:xfrm>
          <a:prstGeom prst="rect">
            <a:avLst/>
          </a:prstGeom>
        </p:spPr>
        <p:txBody>
          <a:bodyPr wrap="square">
            <a:spAutoFit/>
          </a:bodyPr>
          <a:lstStyle/>
          <a:p>
            <a:r>
              <a:rPr lang="en-US" sz="2400" dirty="0"/>
              <a:t> Across all comparisons, the posterior probability of the </a:t>
            </a:r>
            <a:r>
              <a:rPr lang="en-US" sz="2400" dirty="0" err="1"/>
              <a:t>SMM</a:t>
            </a:r>
            <a:r>
              <a:rPr lang="en-US" sz="2400" dirty="0"/>
              <a:t> being the best explanation of the data was </a:t>
            </a:r>
            <a:r>
              <a:rPr lang="en-US" sz="2400" dirty="0" smtClean="0"/>
              <a:t>&gt; 0.99.</a:t>
            </a:r>
            <a:endParaRPr lang="en-US" sz="2400" dirty="0"/>
          </a:p>
        </p:txBody>
      </p:sp>
    </p:spTree>
    <p:extLst>
      <p:ext uri="{BB962C8B-B14F-4D97-AF65-F5344CB8AC3E}">
        <p14:creationId xmlns:p14="http://schemas.microsoft.com/office/powerpoint/2010/main" val="4139540268"/>
      </p:ext>
    </p:extLst>
  </p:cSld>
  <p:clrMapOvr>
    <a:masterClrMapping/>
  </p:clrMapOvr>
  <p:transition>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Coal</a:t>
            </a:r>
            <a:endParaRPr lang="en-US" dirty="0"/>
          </a:p>
        </p:txBody>
      </p:sp>
      <p:sp>
        <p:nvSpPr>
          <p:cNvPr id="3" name="Content Placeholder 2"/>
          <p:cNvSpPr>
            <a:spLocks noGrp="1"/>
          </p:cNvSpPr>
          <p:nvPr>
            <p:ph idx="1"/>
          </p:nvPr>
        </p:nvSpPr>
        <p:spPr/>
        <p:txBody>
          <a:bodyPr/>
          <a:lstStyle/>
          <a:p>
            <a:r>
              <a:rPr lang="en-US" dirty="0" smtClean="0"/>
              <a:t>Still some skeptics about the value of this type of analysis.</a:t>
            </a:r>
          </a:p>
          <a:p>
            <a:r>
              <a:rPr lang="en-US" dirty="0" smtClean="0"/>
              <a:t>Community organization is definitely worse than herding cats….</a:t>
            </a:r>
            <a:endParaRPr lang="en-US" dirty="0"/>
          </a:p>
        </p:txBody>
      </p:sp>
    </p:spTree>
    <p:extLst>
      <p:ext uri="{BB962C8B-B14F-4D97-AF65-F5344CB8AC3E}">
        <p14:creationId xmlns:p14="http://schemas.microsoft.com/office/powerpoint/2010/main" val="3753656066"/>
      </p:ext>
    </p:extLst>
  </p:cSld>
  <p:clrMapOvr>
    <a:masterClrMapping/>
  </p:clrMapOvr>
  <p:transition>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Nuggets </a:t>
            </a:r>
            <a:endParaRPr lang="en-US" dirty="0"/>
          </a:p>
        </p:txBody>
      </p:sp>
      <p:sp>
        <p:nvSpPr>
          <p:cNvPr id="3" name="Content Placeholder 2"/>
          <p:cNvSpPr>
            <a:spLocks noGrp="1"/>
          </p:cNvSpPr>
          <p:nvPr>
            <p:ph idx="1"/>
          </p:nvPr>
        </p:nvSpPr>
        <p:spPr>
          <a:xfrm>
            <a:off x="195209" y="1417638"/>
            <a:ext cx="8856324" cy="4708525"/>
          </a:xfrm>
        </p:spPr>
        <p:txBody>
          <a:bodyPr/>
          <a:lstStyle/>
          <a:p>
            <a:r>
              <a:rPr lang="en-US" dirty="0" smtClean="0"/>
              <a:t>Lots of interest to continue development of CMC</a:t>
            </a:r>
            <a:r>
              <a:rPr lang="en-US" dirty="0" smtClean="0"/>
              <a:t>.</a:t>
            </a:r>
          </a:p>
          <a:p>
            <a:pPr lvl="1"/>
            <a:r>
              <a:rPr lang="en-US" dirty="0" smtClean="0"/>
              <a:t>Not forcing agreement on a single architecture</a:t>
            </a:r>
            <a:r>
              <a:rPr lang="en-US" dirty="0" smtClean="0"/>
              <a:t> </a:t>
            </a:r>
            <a:endParaRPr lang="en-US" dirty="0" smtClean="0"/>
          </a:p>
          <a:p>
            <a:r>
              <a:rPr lang="en-US" dirty="0" smtClean="0"/>
              <a:t>Some indications that the CMC has empirical support.</a:t>
            </a:r>
          </a:p>
          <a:p>
            <a:r>
              <a:rPr lang="en-US" dirty="0" smtClean="0"/>
              <a:t>Lots of ideas for the future investigation.</a:t>
            </a:r>
          </a:p>
          <a:p>
            <a:endParaRPr lang="en-US" dirty="0"/>
          </a:p>
        </p:txBody>
      </p:sp>
      <p:pic>
        <p:nvPicPr>
          <p:cNvPr id="4" name="Picture 2" descr="smm_dcm_models2.png"/>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r="66531"/>
          <a:stretch/>
        </p:blipFill>
        <p:spPr bwMode="auto">
          <a:xfrm>
            <a:off x="2693580" y="3901612"/>
            <a:ext cx="3021420" cy="2816606"/>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p:nvPr/>
        </p:nvCxnSpPr>
        <p:spPr>
          <a:xfrm>
            <a:off x="4484669" y="5005395"/>
            <a:ext cx="174661" cy="113016"/>
          </a:xfrm>
          <a:prstGeom prst="straightConnector1">
            <a:avLst/>
          </a:prstGeom>
          <a:ln w="28575">
            <a:headEnd type="none" w="med" len="med"/>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32432405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39406" y="1407994"/>
            <a:ext cx="8487092" cy="4453435"/>
          </a:xfrm>
        </p:spPr>
        <p:txBody>
          <a:bodyPr>
            <a:normAutofit/>
          </a:bodyPr>
          <a:lstStyle/>
          <a:p>
            <a:pPr eaLnBrk="1" fontAlgn="auto" hangingPunct="1">
              <a:spcBef>
                <a:spcPts val="800"/>
              </a:spcBef>
              <a:spcAft>
                <a:spcPts val="0"/>
              </a:spcAft>
              <a:buFont typeface="Wingdings" pitchFamily="2" charset="2"/>
              <a:buChar char="§"/>
              <a:defRPr/>
            </a:pPr>
            <a:r>
              <a:rPr lang="en-US" sz="2400" dirty="0" smtClean="0">
                <a:ea typeface="+mn-ea"/>
              </a:rPr>
              <a:t>Deep scientific question whether will converge on a single understanding of mind</a:t>
            </a:r>
          </a:p>
          <a:p>
            <a:pPr lvl="1" eaLnBrk="1" fontAlgn="auto" hangingPunct="1">
              <a:spcBef>
                <a:spcPts val="600"/>
              </a:spcBef>
              <a:spcAft>
                <a:spcPts val="0"/>
              </a:spcAft>
              <a:buFont typeface="Wingdings" pitchFamily="2" charset="2"/>
              <a:buChar char="§"/>
              <a:defRPr/>
            </a:pPr>
            <a:r>
              <a:rPr lang="en-US" sz="2000" dirty="0" smtClean="0">
                <a:ea typeface="+mn-ea"/>
              </a:rPr>
              <a:t>Must at least happen for cognitive science and neuroscience</a:t>
            </a:r>
          </a:p>
          <a:p>
            <a:pPr lvl="1" eaLnBrk="1" fontAlgn="auto" hangingPunct="1">
              <a:spcBef>
                <a:spcPts val="600"/>
              </a:spcBef>
              <a:spcAft>
                <a:spcPts val="0"/>
              </a:spcAft>
              <a:buFont typeface="Wingdings" pitchFamily="2" charset="2"/>
              <a:buChar char="§"/>
              <a:defRPr/>
            </a:pPr>
            <a:r>
              <a:rPr lang="en-US" sz="2000" dirty="0" smtClean="0">
                <a:ea typeface="+mn-ea"/>
              </a:rPr>
              <a:t>Naturally inspired AI/robotics may also fit if class slightly abstracted</a:t>
            </a:r>
          </a:p>
          <a:p>
            <a:pPr lvl="1" eaLnBrk="1" fontAlgn="auto" hangingPunct="1">
              <a:spcBef>
                <a:spcPts val="600"/>
              </a:spcBef>
              <a:spcAft>
                <a:spcPts val="0"/>
              </a:spcAft>
              <a:buFont typeface="Wingdings" pitchFamily="2" charset="2"/>
              <a:buChar char="§"/>
              <a:defRPr/>
            </a:pPr>
            <a:r>
              <a:rPr lang="en-US" sz="2000" dirty="0" smtClean="0">
                <a:ea typeface="+mn-ea"/>
              </a:rPr>
              <a:t>So also may other work that is similar for functional reasons</a:t>
            </a:r>
          </a:p>
          <a:p>
            <a:pPr eaLnBrk="1" fontAlgn="auto" hangingPunct="1">
              <a:spcBef>
                <a:spcPts val="3200"/>
              </a:spcBef>
              <a:spcAft>
                <a:spcPts val="0"/>
              </a:spcAft>
              <a:buFont typeface="Wingdings" pitchFamily="2" charset="2"/>
              <a:buChar char="§"/>
              <a:defRPr/>
            </a:pPr>
            <a:r>
              <a:rPr lang="en-US" sz="2300" dirty="0" smtClean="0">
                <a:ea typeface="+mn-ea"/>
              </a:rPr>
              <a:t>Call this slightly abstracted class </a:t>
            </a:r>
            <a:r>
              <a:rPr lang="en-US" sz="2300" i="1" dirty="0" smtClean="0">
                <a:ea typeface="+mn-ea"/>
              </a:rPr>
              <a:t>human-like minds</a:t>
            </a:r>
            <a:endParaRPr lang="en-US" sz="2300" dirty="0" smtClean="0">
              <a:ea typeface="+mn-ea"/>
            </a:endParaRPr>
          </a:p>
          <a:p>
            <a:pPr lvl="1" eaLnBrk="1" fontAlgn="auto" hangingPunct="1">
              <a:spcBef>
                <a:spcPts val="600"/>
              </a:spcBef>
              <a:spcAft>
                <a:spcPts val="0"/>
              </a:spcAft>
              <a:buFont typeface="Wingdings" pitchFamily="2" charset="2"/>
              <a:buChar char="§"/>
              <a:defRPr/>
            </a:pPr>
            <a:r>
              <a:rPr lang="en-US" sz="2000" dirty="0" smtClean="0">
                <a:ea typeface="+mn-ea"/>
              </a:rPr>
              <a:t>More the bounded rationality found in humans than AI optimality</a:t>
            </a:r>
          </a:p>
          <a:p>
            <a:pPr lvl="1" eaLnBrk="1" fontAlgn="auto" hangingPunct="1">
              <a:spcBef>
                <a:spcPts val="600"/>
              </a:spcBef>
              <a:spcAft>
                <a:spcPts val="0"/>
              </a:spcAft>
              <a:buFont typeface="Wingdings" pitchFamily="2" charset="2"/>
              <a:buChar char="§"/>
              <a:defRPr/>
            </a:pPr>
            <a:r>
              <a:rPr lang="en-US" sz="2000" dirty="0" smtClean="0">
                <a:ea typeface="+mn-ea"/>
              </a:rPr>
              <a:t>Broader than </a:t>
            </a:r>
            <a:r>
              <a:rPr lang="en-US" sz="2000" i="1" dirty="0" smtClean="0">
                <a:ea typeface="+mn-ea"/>
              </a:rPr>
              <a:t>naturally inspired minds</a:t>
            </a:r>
          </a:p>
          <a:p>
            <a:pPr lvl="1" eaLnBrk="1" fontAlgn="auto" hangingPunct="1">
              <a:spcBef>
                <a:spcPts val="600"/>
              </a:spcBef>
              <a:spcAft>
                <a:spcPts val="0"/>
              </a:spcAft>
              <a:buFont typeface="Wingdings" pitchFamily="2" charset="2"/>
              <a:buChar char="§"/>
              <a:defRPr/>
            </a:pPr>
            <a:r>
              <a:rPr lang="en-US" sz="2000" dirty="0" smtClean="0">
                <a:ea typeface="+mn-ea"/>
              </a:rPr>
              <a:t>Narrower than </a:t>
            </a:r>
            <a:r>
              <a:rPr lang="en-US" sz="2000" i="1" dirty="0" smtClean="0">
                <a:ea typeface="+mn-ea"/>
              </a:rPr>
              <a:t>human-level intelligence</a:t>
            </a:r>
            <a:endParaRPr lang="en-US" sz="2000" dirty="0">
              <a:ea typeface="+mn-ea"/>
            </a:endParaRPr>
          </a:p>
        </p:txBody>
      </p:sp>
      <p:sp>
        <p:nvSpPr>
          <p:cNvPr id="24578" name="Title 2"/>
          <p:cNvSpPr>
            <a:spLocks noGrp="1"/>
          </p:cNvSpPr>
          <p:nvPr>
            <p:ph type="title"/>
          </p:nvPr>
        </p:nvSpPr>
        <p:spPr/>
        <p:txBody>
          <a:bodyPr>
            <a:normAutofit/>
          </a:bodyPr>
          <a:lstStyle/>
          <a:p>
            <a:pPr eaLnBrk="1" hangingPunct="1"/>
            <a:r>
              <a:rPr lang="en-US" sz="2800" dirty="0" smtClean="0">
                <a:latin typeface="Helvetica" charset="0"/>
              </a:rPr>
              <a:t>Towards a Common Understanding</a:t>
            </a:r>
            <a:endParaRPr lang="en-US" sz="2800" dirty="0">
              <a:latin typeface="Helvetica" charset="0"/>
            </a:endParaRPr>
          </a:p>
        </p:txBody>
      </p:sp>
    </p:spTree>
    <p:extLst>
      <p:ext uri="{BB962C8B-B14F-4D97-AF65-F5344CB8AC3E}">
        <p14:creationId xmlns:p14="http://schemas.microsoft.com/office/powerpoint/2010/main" val="420552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04538" y="1191127"/>
            <a:ext cx="8816724" cy="5749722"/>
          </a:xfrm>
        </p:spPr>
        <p:txBody>
          <a:bodyPr>
            <a:normAutofit fontScale="92500" lnSpcReduction="10000"/>
          </a:bodyPr>
          <a:lstStyle/>
          <a:p>
            <a:pPr eaLnBrk="1" fontAlgn="auto" hangingPunct="1">
              <a:lnSpc>
                <a:spcPct val="110000"/>
              </a:lnSpc>
              <a:spcBef>
                <a:spcPts val="0"/>
              </a:spcBef>
              <a:spcAft>
                <a:spcPts val="0"/>
              </a:spcAft>
              <a:buFont typeface="Wingdings" pitchFamily="2" charset="2"/>
              <a:buChar char="§"/>
              <a:defRPr/>
            </a:pPr>
            <a:r>
              <a:rPr lang="en-US" sz="2400" dirty="0" smtClean="0">
                <a:ea typeface="+mn-ea"/>
              </a:rPr>
              <a:t>Grew out the 2013 AAAI Fall Symposium on Integrated Cognition</a:t>
            </a:r>
          </a:p>
          <a:p>
            <a:pPr lvl="1" eaLnBrk="1" fontAlgn="auto" hangingPunct="1">
              <a:lnSpc>
                <a:spcPct val="110000"/>
              </a:lnSpc>
              <a:spcBef>
                <a:spcPts val="0"/>
              </a:spcBef>
              <a:spcAft>
                <a:spcPts val="0"/>
              </a:spcAft>
              <a:buFont typeface="Wingdings" pitchFamily="2" charset="2"/>
              <a:buChar char="§"/>
              <a:defRPr/>
            </a:pPr>
            <a:r>
              <a:rPr lang="en-US" sz="2000" dirty="0" smtClean="0">
                <a:ea typeface="+mn-ea"/>
              </a:rPr>
              <a:t>Surprising consensus of those in attendance</a:t>
            </a:r>
          </a:p>
          <a:p>
            <a:pPr eaLnBrk="1" fontAlgn="auto" hangingPunct="1">
              <a:lnSpc>
                <a:spcPct val="110000"/>
              </a:lnSpc>
              <a:spcBef>
                <a:spcPts val="0"/>
              </a:spcBef>
              <a:spcAft>
                <a:spcPts val="0"/>
              </a:spcAft>
              <a:buFont typeface="Wingdings" pitchFamily="2" charset="2"/>
              <a:buChar char="§"/>
              <a:defRPr/>
            </a:pPr>
            <a:r>
              <a:rPr lang="en-US" sz="2400" dirty="0" smtClean="0">
                <a:ea typeface="+mn-ea"/>
              </a:rPr>
              <a:t>An article for AI Magazine</a:t>
            </a:r>
          </a:p>
          <a:p>
            <a:pPr lvl="1" eaLnBrk="1" fontAlgn="auto" hangingPunct="1">
              <a:lnSpc>
                <a:spcPct val="110000"/>
              </a:lnSpc>
              <a:spcBef>
                <a:spcPts val="0"/>
              </a:spcBef>
              <a:spcAft>
                <a:spcPts val="0"/>
              </a:spcAft>
              <a:buFont typeface="Wingdings" pitchFamily="2" charset="2"/>
              <a:buChar char="§"/>
              <a:defRPr/>
            </a:pPr>
            <a:r>
              <a:rPr lang="en-US" sz="2000" dirty="0" smtClean="0"/>
              <a:t>Extend consensus </a:t>
            </a:r>
            <a:r>
              <a:rPr lang="en-US" sz="2000" dirty="0"/>
              <a:t>via a dialectic among ACT-R, </a:t>
            </a:r>
            <a:r>
              <a:rPr lang="en-US" sz="2000" dirty="0" smtClean="0"/>
              <a:t>Soar &amp; Sigma</a:t>
            </a:r>
            <a:endParaRPr lang="en-US" sz="2000" dirty="0"/>
          </a:p>
          <a:p>
            <a:pPr lvl="1" eaLnBrk="1" fontAlgn="auto" hangingPunct="1">
              <a:lnSpc>
                <a:spcPct val="110000"/>
              </a:lnSpc>
              <a:spcBef>
                <a:spcPts val="0"/>
              </a:spcBef>
              <a:spcAft>
                <a:spcPts val="0"/>
              </a:spcAft>
              <a:buFont typeface="Wingdings" pitchFamily="2" charset="2"/>
              <a:buChar char="§"/>
              <a:defRPr/>
            </a:pPr>
            <a:r>
              <a:rPr lang="en-US" dirty="0" smtClean="0">
                <a:ea typeface="+mn-ea"/>
              </a:rPr>
              <a:t>Laird</a:t>
            </a:r>
            <a:r>
              <a:rPr lang="en-US" dirty="0">
                <a:ea typeface="+mn-ea"/>
              </a:rPr>
              <a:t>, J. E., Lebiere, C. &amp; Rosenbloom, P. S. (2017). A Standard Model of the Mind: Toward a Common Computational Framework across Artificial Intelligence, Cognitive Science, Neuroscience, and Robotics. </a:t>
            </a:r>
            <a:r>
              <a:rPr lang="en-US" i="1" dirty="0">
                <a:ea typeface="+mn-ea"/>
              </a:rPr>
              <a:t>AI Magazine</a:t>
            </a:r>
            <a:r>
              <a:rPr lang="en-US" dirty="0">
                <a:ea typeface="+mn-ea"/>
              </a:rPr>
              <a:t>. </a:t>
            </a:r>
            <a:endParaRPr lang="en-US" dirty="0" smtClean="0">
              <a:ea typeface="+mn-ea"/>
            </a:endParaRPr>
          </a:p>
          <a:p>
            <a:pPr>
              <a:lnSpc>
                <a:spcPct val="110000"/>
              </a:lnSpc>
              <a:spcBef>
                <a:spcPts val="0"/>
              </a:spcBef>
              <a:buFont typeface="Wingdings" pitchFamily="2" charset="2"/>
              <a:buChar char="§"/>
              <a:defRPr/>
            </a:pPr>
            <a:r>
              <a:rPr lang="en-US" sz="2300" dirty="0" smtClean="0"/>
              <a:t>2017 AAAI Fall Symposium on Standard Model of the Mind</a:t>
            </a:r>
          </a:p>
          <a:p>
            <a:pPr lvl="1">
              <a:lnSpc>
                <a:spcPct val="110000"/>
              </a:lnSpc>
              <a:spcBef>
                <a:spcPts val="0"/>
              </a:spcBef>
              <a:buFont typeface="Wingdings" pitchFamily="2" charset="2"/>
              <a:buChar char="§"/>
              <a:defRPr/>
            </a:pPr>
            <a:r>
              <a:rPr lang="en-US" sz="2000" dirty="0" smtClean="0"/>
              <a:t>~70 attendees. Not of consensus and enthusiasm to continue</a:t>
            </a:r>
          </a:p>
          <a:p>
            <a:pPr>
              <a:lnSpc>
                <a:spcPct val="110000"/>
              </a:lnSpc>
              <a:spcBef>
                <a:spcPts val="0"/>
              </a:spcBef>
              <a:buFont typeface="Wingdings" pitchFamily="2" charset="2"/>
              <a:buChar char="§"/>
              <a:defRPr/>
            </a:pPr>
            <a:r>
              <a:rPr lang="en-US" sz="2300" dirty="0" smtClean="0"/>
              <a:t>Formed a mailing list and subgroups: &gt;50 people </a:t>
            </a:r>
          </a:p>
          <a:p>
            <a:pPr lvl="1">
              <a:lnSpc>
                <a:spcPct val="110000"/>
              </a:lnSpc>
              <a:spcBef>
                <a:spcPts val="0"/>
              </a:spcBef>
              <a:buFont typeface="Wingdings" pitchFamily="2" charset="2"/>
              <a:buChar char="§"/>
              <a:defRPr/>
            </a:pPr>
            <a:r>
              <a:rPr lang="en-US" sz="2000" dirty="0" smtClean="0"/>
              <a:t>Voted on new name: Common Model of Cognition (CMC)</a:t>
            </a:r>
          </a:p>
          <a:p>
            <a:pPr>
              <a:lnSpc>
                <a:spcPct val="110000"/>
              </a:lnSpc>
              <a:spcBef>
                <a:spcPts val="0"/>
              </a:spcBef>
              <a:buFont typeface="Wingdings" pitchFamily="2" charset="2"/>
              <a:buChar char="§"/>
              <a:defRPr/>
            </a:pPr>
            <a:r>
              <a:rPr lang="en-US" sz="2300" dirty="0" smtClean="0"/>
              <a:t>Cognitive Science Paper: July 2018</a:t>
            </a:r>
          </a:p>
          <a:p>
            <a:pPr lvl="1">
              <a:lnSpc>
                <a:spcPct val="110000"/>
              </a:lnSpc>
              <a:spcBef>
                <a:spcPts val="0"/>
              </a:spcBef>
              <a:buFont typeface="Wingdings" pitchFamily="2" charset="2"/>
              <a:buChar char="§"/>
              <a:defRPr/>
            </a:pPr>
            <a:r>
              <a:rPr lang="en-US" sz="2000" dirty="0" err="1">
                <a:solidFill>
                  <a:schemeClr val="tx1"/>
                </a:solidFill>
              </a:rPr>
              <a:t>Stocco</a:t>
            </a:r>
            <a:r>
              <a:rPr lang="en-US" sz="2000" dirty="0">
                <a:solidFill>
                  <a:schemeClr val="tx1"/>
                </a:solidFill>
              </a:rPr>
              <a:t>, A., Laird, J. E., Lebiere, C., &amp; Rosenbloom, P. S. (2018) Empirical Evidence from Neuroimaging Data for a Standard Model of the Mind, To Appear at the </a:t>
            </a:r>
            <a:r>
              <a:rPr lang="en-US" sz="2000" i="1" dirty="0">
                <a:solidFill>
                  <a:schemeClr val="tx1"/>
                </a:solidFill>
              </a:rPr>
              <a:t>Cognitive Science Conference</a:t>
            </a:r>
            <a:r>
              <a:rPr lang="en-US" sz="2000" dirty="0">
                <a:solidFill>
                  <a:schemeClr val="tx1"/>
                </a:solidFill>
              </a:rPr>
              <a:t>. </a:t>
            </a:r>
            <a:endParaRPr lang="en-US" sz="2000" dirty="0" smtClean="0">
              <a:solidFill>
                <a:schemeClr val="tx1"/>
              </a:solidFill>
            </a:endParaRPr>
          </a:p>
          <a:p>
            <a:pPr>
              <a:lnSpc>
                <a:spcPct val="110000"/>
              </a:lnSpc>
              <a:spcBef>
                <a:spcPts val="0"/>
              </a:spcBef>
              <a:buFont typeface="Wingdings" pitchFamily="2" charset="2"/>
              <a:buChar char="§"/>
              <a:defRPr/>
            </a:pPr>
            <a:r>
              <a:rPr lang="en-US" sz="2300" dirty="0" smtClean="0"/>
              <a:t>Proposed Workshop at Cognitive Science: </a:t>
            </a:r>
            <a:r>
              <a:rPr lang="en-US" sz="2300" dirty="0"/>
              <a:t>Rejected</a:t>
            </a:r>
          </a:p>
          <a:p>
            <a:pPr>
              <a:lnSpc>
                <a:spcPct val="110000"/>
              </a:lnSpc>
              <a:spcBef>
                <a:spcPts val="0"/>
              </a:spcBef>
              <a:buFont typeface="Wingdings" pitchFamily="2" charset="2"/>
              <a:buChar char="§"/>
              <a:defRPr/>
            </a:pPr>
            <a:r>
              <a:rPr lang="en-US" sz="2300" dirty="0"/>
              <a:t>Proposed AAAI Fall Symposium for 2018: Accepted yesterday</a:t>
            </a:r>
            <a:r>
              <a:rPr lang="en-US" sz="2300" dirty="0" smtClean="0"/>
              <a:t>!</a:t>
            </a:r>
          </a:p>
          <a:p>
            <a:pPr>
              <a:lnSpc>
                <a:spcPct val="110000"/>
              </a:lnSpc>
              <a:spcBef>
                <a:spcPts val="0"/>
              </a:spcBef>
              <a:buFont typeface="Wingdings" pitchFamily="2" charset="2"/>
              <a:buChar char="§"/>
              <a:defRPr/>
            </a:pPr>
            <a:r>
              <a:rPr lang="en-US" sz="2300" dirty="0" smtClean="0"/>
              <a:t>Proposed </a:t>
            </a:r>
            <a:r>
              <a:rPr lang="en-US" sz="2300" dirty="0" err="1" smtClean="0"/>
              <a:t>Dagstuhl</a:t>
            </a:r>
            <a:r>
              <a:rPr lang="en-US" sz="2300" dirty="0" smtClean="0"/>
              <a:t> meeting for 2019: Under Review</a:t>
            </a:r>
            <a:endParaRPr lang="en-US" sz="2400" dirty="0">
              <a:ea typeface="+mn-ea"/>
            </a:endParaRPr>
          </a:p>
        </p:txBody>
      </p:sp>
      <p:sp>
        <p:nvSpPr>
          <p:cNvPr id="24578" name="Title 2"/>
          <p:cNvSpPr>
            <a:spLocks noGrp="1"/>
          </p:cNvSpPr>
          <p:nvPr>
            <p:ph type="title"/>
          </p:nvPr>
        </p:nvSpPr>
        <p:spPr/>
        <p:txBody>
          <a:bodyPr>
            <a:normAutofit/>
          </a:bodyPr>
          <a:lstStyle/>
          <a:p>
            <a:pPr eaLnBrk="1" hangingPunct="1"/>
            <a:r>
              <a:rPr lang="en-US" sz="2800" dirty="0" smtClean="0">
                <a:latin typeface="Helvetica" charset="0"/>
              </a:rPr>
              <a:t>History of a Common Model of Cognition</a:t>
            </a:r>
            <a:endParaRPr lang="en-US" sz="2800" dirty="0">
              <a:latin typeface="Helvetica" charset="0"/>
            </a:endParaRPr>
          </a:p>
        </p:txBody>
      </p:sp>
    </p:spTree>
    <p:extLst>
      <p:ext uri="{BB962C8B-B14F-4D97-AF65-F5344CB8AC3E}">
        <p14:creationId xmlns:p14="http://schemas.microsoft.com/office/powerpoint/2010/main" val="463447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500"/>
                                        <p:tgtEl>
                                          <p:spTgt spid="2">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fade">
                                      <p:cBhvr>
                                        <p:cTn id="34" dur="500"/>
                                        <p:tgtEl>
                                          <p:spTgt spid="2">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fade">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fade">
                                      <p:cBhvr>
                                        <p:cTn id="42" dur="500"/>
                                        <p:tgtEl>
                                          <p:spTgt spid="2">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animEffect transition="in" filter="fade">
                                      <p:cBhvr>
                                        <p:cTn id="45" dur="500"/>
                                        <p:tgtEl>
                                          <p:spTgt spid="2">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
                                            <p:txEl>
                                              <p:pRg st="11" end="11"/>
                                            </p:txEl>
                                          </p:spTgt>
                                        </p:tgtEl>
                                        <p:attrNameLst>
                                          <p:attrName>style.visibility</p:attrName>
                                        </p:attrNameLst>
                                      </p:cBhvr>
                                      <p:to>
                                        <p:strVal val="visible"/>
                                      </p:to>
                                    </p:set>
                                    <p:animEffect transition="in" filter="fade">
                                      <p:cBhvr>
                                        <p:cTn id="50" dur="500"/>
                                        <p:tgtEl>
                                          <p:spTgt spid="2">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animEffect transition="in" filter="fade">
                                      <p:cBhvr>
                                        <p:cTn id="55" dur="500"/>
                                        <p:tgtEl>
                                          <p:spTgt spid="2">
                                            <p:txEl>
                                              <p:pRg st="12" end="12"/>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
                                            <p:txEl>
                                              <p:pRg st="13" end="13"/>
                                            </p:txEl>
                                          </p:spTgt>
                                        </p:tgtEl>
                                        <p:attrNameLst>
                                          <p:attrName>style.visibility</p:attrName>
                                        </p:attrNameLst>
                                      </p:cBhvr>
                                      <p:to>
                                        <p:strVal val="visible"/>
                                      </p:to>
                                    </p:set>
                                    <p:animEffect transition="in" filter="fade">
                                      <p:cBhvr>
                                        <p:cTn id="60"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52778" y="1312333"/>
            <a:ext cx="8431388" cy="4748395"/>
          </a:xfrm>
        </p:spPr>
        <p:txBody>
          <a:bodyPr>
            <a:normAutofit/>
          </a:bodyPr>
          <a:lstStyle/>
          <a:p>
            <a:pPr eaLnBrk="1" fontAlgn="auto" hangingPunct="1">
              <a:spcBef>
                <a:spcPts val="600"/>
              </a:spcBef>
              <a:spcAft>
                <a:spcPts val="0"/>
              </a:spcAft>
              <a:buFont typeface="Wingdings" pitchFamily="2" charset="2"/>
              <a:buChar char="§"/>
              <a:defRPr/>
            </a:pPr>
            <a:r>
              <a:rPr lang="en-US" sz="2400" dirty="0" smtClean="0"/>
              <a:t>What needs to be in a human-like cognitive architecture</a:t>
            </a:r>
            <a:endParaRPr lang="en-US" sz="2400" dirty="0"/>
          </a:p>
          <a:p>
            <a:pPr lvl="1" eaLnBrk="1" fontAlgn="auto" hangingPunct="1">
              <a:spcBef>
                <a:spcPts val="300"/>
              </a:spcBef>
              <a:spcAft>
                <a:spcPts val="0"/>
              </a:spcAft>
              <a:buFont typeface="Wingdings" pitchFamily="2" charset="2"/>
              <a:buChar char="§"/>
              <a:defRPr/>
            </a:pPr>
            <a:r>
              <a:rPr lang="en-US" sz="2100" dirty="0" smtClean="0"/>
              <a:t>An abstract community consensus</a:t>
            </a:r>
          </a:p>
          <a:p>
            <a:pPr lvl="1" eaLnBrk="1" fontAlgn="auto" hangingPunct="1">
              <a:spcBef>
                <a:spcPts val="300"/>
              </a:spcBef>
              <a:spcAft>
                <a:spcPts val="0"/>
              </a:spcAft>
              <a:buFont typeface="Wingdings" pitchFamily="2" charset="2"/>
              <a:buChar char="§"/>
              <a:defRPr/>
            </a:pPr>
            <a:r>
              <a:rPr lang="en-US" sz="2100" dirty="0" smtClean="0"/>
              <a:t>Not itself a cognitive architecture</a:t>
            </a:r>
          </a:p>
          <a:p>
            <a:pPr eaLnBrk="1" fontAlgn="auto" hangingPunct="1">
              <a:spcBef>
                <a:spcPts val="1800"/>
              </a:spcBef>
              <a:spcAft>
                <a:spcPts val="0"/>
              </a:spcAft>
              <a:buFont typeface="Wingdings" pitchFamily="2" charset="2"/>
              <a:buChar char="§"/>
              <a:defRPr/>
            </a:pPr>
            <a:r>
              <a:rPr lang="en-US" sz="2400" dirty="0" smtClean="0"/>
              <a:t>Potential benefits</a:t>
            </a:r>
          </a:p>
          <a:p>
            <a:pPr lvl="1" eaLnBrk="1" fontAlgn="auto" hangingPunct="1">
              <a:spcBef>
                <a:spcPts val="600"/>
              </a:spcBef>
              <a:spcAft>
                <a:spcPts val="0"/>
              </a:spcAft>
              <a:buFont typeface="Wingdings" pitchFamily="2" charset="2"/>
              <a:buChar char="§"/>
              <a:defRPr/>
            </a:pPr>
            <a:r>
              <a:rPr lang="en-US" sz="2000" dirty="0" smtClean="0"/>
              <a:t>Coherent baseline to facilitate shared cumulative progress</a:t>
            </a:r>
          </a:p>
          <a:p>
            <a:pPr lvl="2" eaLnBrk="1" fontAlgn="auto" hangingPunct="1">
              <a:spcBef>
                <a:spcPts val="300"/>
              </a:spcBef>
              <a:spcAft>
                <a:spcPts val="0"/>
              </a:spcAft>
              <a:buFont typeface="Wingdings" pitchFamily="2" charset="2"/>
              <a:buChar char="§"/>
              <a:defRPr/>
            </a:pPr>
            <a:r>
              <a:rPr lang="en-US" sz="1800" dirty="0" smtClean="0"/>
              <a:t>Focus </a:t>
            </a:r>
            <a:r>
              <a:rPr lang="en-US" sz="1800" dirty="0"/>
              <a:t>efforts to extend and break the consensus</a:t>
            </a:r>
          </a:p>
          <a:p>
            <a:pPr lvl="2" eaLnBrk="1" fontAlgn="auto" hangingPunct="1">
              <a:spcBef>
                <a:spcPts val="300"/>
              </a:spcBef>
              <a:spcAft>
                <a:spcPts val="0"/>
              </a:spcAft>
              <a:buFont typeface="Wingdings" pitchFamily="2" charset="2"/>
              <a:buChar char="§"/>
              <a:defRPr/>
            </a:pPr>
            <a:r>
              <a:rPr lang="en-US" sz="1800" dirty="0"/>
              <a:t>Framework around which evaluation data can be organized</a:t>
            </a:r>
          </a:p>
          <a:p>
            <a:pPr lvl="2" eaLnBrk="1" fontAlgn="auto" hangingPunct="1">
              <a:spcBef>
                <a:spcPts val="300"/>
              </a:spcBef>
              <a:spcAft>
                <a:spcPts val="0"/>
              </a:spcAft>
              <a:buFont typeface="Wingdings" pitchFamily="2" charset="2"/>
              <a:buChar char="§"/>
              <a:defRPr/>
            </a:pPr>
            <a:r>
              <a:rPr lang="en-US" sz="1800" dirty="0" smtClean="0"/>
              <a:t>Interlingua for describing and comparing architectural approaches</a:t>
            </a:r>
          </a:p>
          <a:p>
            <a:pPr lvl="1" eaLnBrk="1" fontAlgn="auto" hangingPunct="1">
              <a:spcBef>
                <a:spcPts val="500"/>
              </a:spcBef>
              <a:spcAft>
                <a:spcPts val="0"/>
              </a:spcAft>
              <a:buFont typeface="Wingdings" pitchFamily="2" charset="2"/>
              <a:buChar char="§"/>
              <a:defRPr/>
            </a:pPr>
            <a:r>
              <a:rPr lang="en-US" sz="2000" dirty="0" smtClean="0"/>
              <a:t>Guidance in</a:t>
            </a:r>
          </a:p>
          <a:p>
            <a:pPr lvl="2" eaLnBrk="1" fontAlgn="auto" hangingPunct="1">
              <a:spcBef>
                <a:spcPts val="300"/>
              </a:spcBef>
              <a:spcAft>
                <a:spcPts val="0"/>
              </a:spcAft>
              <a:buFont typeface="Wingdings" pitchFamily="2" charset="2"/>
              <a:buChar char="§"/>
              <a:defRPr/>
            </a:pPr>
            <a:r>
              <a:rPr lang="en-US" sz="1800" dirty="0" smtClean="0"/>
              <a:t>Extending research on individual components</a:t>
            </a:r>
          </a:p>
          <a:p>
            <a:pPr lvl="2" eaLnBrk="1" fontAlgn="auto" hangingPunct="1">
              <a:spcBef>
                <a:spcPts val="300"/>
              </a:spcBef>
              <a:spcAft>
                <a:spcPts val="0"/>
              </a:spcAft>
              <a:buFont typeface="Wingdings" pitchFamily="2" charset="2"/>
              <a:buChar char="§"/>
              <a:defRPr/>
            </a:pPr>
            <a:r>
              <a:rPr lang="en-US" sz="1800" dirty="0"/>
              <a:t>I</a:t>
            </a:r>
            <a:r>
              <a:rPr lang="en-US" sz="1800" dirty="0" smtClean="0"/>
              <a:t>nterpreting experiments and suggesting new ones</a:t>
            </a:r>
          </a:p>
          <a:p>
            <a:pPr lvl="2" eaLnBrk="1" fontAlgn="auto" hangingPunct="1">
              <a:spcBef>
                <a:spcPts val="300"/>
              </a:spcBef>
              <a:spcAft>
                <a:spcPts val="0"/>
              </a:spcAft>
              <a:buFont typeface="Wingdings" pitchFamily="2" charset="2"/>
              <a:buChar char="§"/>
              <a:defRPr/>
            </a:pPr>
            <a:r>
              <a:rPr lang="en-US" sz="1800" dirty="0" smtClean="0"/>
              <a:t>Constructing intelligent applications</a:t>
            </a:r>
          </a:p>
          <a:p>
            <a:pPr lvl="1">
              <a:spcBef>
                <a:spcPts val="300"/>
              </a:spcBef>
              <a:buFont typeface="Wingdings" pitchFamily="2" charset="2"/>
              <a:buChar char="§"/>
              <a:defRPr/>
            </a:pPr>
            <a:r>
              <a:rPr lang="en-US" sz="2000" dirty="0" smtClean="0"/>
              <a:t>Testable theory for different structures and functions of the mind</a:t>
            </a:r>
          </a:p>
          <a:p>
            <a:pPr lvl="1" eaLnBrk="1" fontAlgn="auto" hangingPunct="1">
              <a:spcBef>
                <a:spcPts val="600"/>
              </a:spcBef>
              <a:spcAft>
                <a:spcPts val="0"/>
              </a:spcAft>
              <a:buFont typeface="Wingdings" pitchFamily="2" charset="2"/>
              <a:buChar char="§"/>
              <a:defRPr/>
            </a:pPr>
            <a:endParaRPr lang="en-US" sz="2000" dirty="0" smtClean="0"/>
          </a:p>
          <a:p>
            <a:pPr lvl="1" eaLnBrk="1" fontAlgn="auto" hangingPunct="1">
              <a:spcBef>
                <a:spcPts val="600"/>
              </a:spcBef>
              <a:spcAft>
                <a:spcPts val="0"/>
              </a:spcAft>
              <a:buFont typeface="Wingdings" pitchFamily="2" charset="2"/>
              <a:buChar char="§"/>
              <a:defRPr/>
            </a:pPr>
            <a:endParaRPr lang="en-US" sz="2000" dirty="0"/>
          </a:p>
          <a:p>
            <a:pPr eaLnBrk="1" fontAlgn="auto" hangingPunct="1">
              <a:spcBef>
                <a:spcPts val="600"/>
              </a:spcBef>
              <a:spcAft>
                <a:spcPts val="0"/>
              </a:spcAft>
              <a:buFont typeface="Wingdings" pitchFamily="2" charset="2"/>
              <a:buChar char="§"/>
              <a:defRPr/>
            </a:pPr>
            <a:endParaRPr lang="en-US" sz="2000" dirty="0" smtClean="0">
              <a:ea typeface="+mn-ea"/>
            </a:endParaRPr>
          </a:p>
          <a:p>
            <a:pPr eaLnBrk="1" fontAlgn="auto" hangingPunct="1">
              <a:spcBef>
                <a:spcPts val="600"/>
              </a:spcBef>
              <a:spcAft>
                <a:spcPts val="0"/>
              </a:spcAft>
              <a:buFont typeface="Wingdings" pitchFamily="2" charset="2"/>
              <a:buChar char="§"/>
              <a:defRPr/>
            </a:pPr>
            <a:endParaRPr lang="en-US" sz="2400" dirty="0">
              <a:ea typeface="+mn-ea"/>
            </a:endParaRPr>
          </a:p>
        </p:txBody>
      </p:sp>
      <p:sp>
        <p:nvSpPr>
          <p:cNvPr id="24578" name="Title 2"/>
          <p:cNvSpPr>
            <a:spLocks noGrp="1"/>
          </p:cNvSpPr>
          <p:nvPr>
            <p:ph type="title"/>
          </p:nvPr>
        </p:nvSpPr>
        <p:spPr/>
        <p:txBody>
          <a:bodyPr>
            <a:normAutofit/>
          </a:bodyPr>
          <a:lstStyle/>
          <a:p>
            <a:pPr eaLnBrk="1" hangingPunct="1"/>
            <a:r>
              <a:rPr lang="en-US" sz="2800" dirty="0" smtClean="0">
                <a:latin typeface="Helvetica" charset="0"/>
              </a:rPr>
              <a:t>Common Model of Cognition</a:t>
            </a:r>
            <a:endParaRPr lang="en-US" sz="2800" dirty="0">
              <a:latin typeface="Helvetica" charset="0"/>
            </a:endParaRPr>
          </a:p>
        </p:txBody>
      </p:sp>
    </p:spTree>
    <p:extLst>
      <p:ext uri="{BB962C8B-B14F-4D97-AF65-F5344CB8AC3E}">
        <p14:creationId xmlns:p14="http://schemas.microsoft.com/office/powerpoint/2010/main" val="18597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fade">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fade">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
                                            <p:txEl>
                                              <p:pRg st="10" end="10"/>
                                            </p:txEl>
                                          </p:spTgt>
                                        </p:tgtEl>
                                        <p:attrNameLst>
                                          <p:attrName>style.visibility</p:attrName>
                                        </p:attrNameLst>
                                      </p:cBhvr>
                                      <p:to>
                                        <p:strVal val="visible"/>
                                      </p:to>
                                    </p:set>
                                    <p:animEffect transition="in" filter="fade">
                                      <p:cBhvr>
                                        <p:cTn id="57" dur="500"/>
                                        <p:tgtEl>
                                          <p:spTgt spid="2">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
                                            <p:txEl>
                                              <p:pRg st="11" end="11"/>
                                            </p:txEl>
                                          </p:spTgt>
                                        </p:tgtEl>
                                        <p:attrNameLst>
                                          <p:attrName>style.visibility</p:attrName>
                                        </p:attrNameLst>
                                      </p:cBhvr>
                                      <p:to>
                                        <p:strVal val="visible"/>
                                      </p:to>
                                    </p:set>
                                    <p:animEffect transition="in" filter="fade">
                                      <p:cBhvr>
                                        <p:cTn id="62" dur="500"/>
                                        <p:tgtEl>
                                          <p:spTgt spid="2">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
                                            <p:txEl>
                                              <p:pRg st="12" end="12"/>
                                            </p:txEl>
                                          </p:spTgt>
                                        </p:tgtEl>
                                        <p:attrNameLst>
                                          <p:attrName>style.visibility</p:attrName>
                                        </p:attrNameLst>
                                      </p:cBhvr>
                                      <p:to>
                                        <p:strVal val="visible"/>
                                      </p:to>
                                    </p:set>
                                    <p:animEffect transition="in" filter="fade">
                                      <p:cBhvr>
                                        <p:cTn id="67"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78556" y="1707444"/>
            <a:ext cx="7913282" cy="3598334"/>
          </a:xfrm>
        </p:spPr>
        <p:txBody>
          <a:bodyPr>
            <a:normAutofit/>
          </a:bodyPr>
          <a:lstStyle/>
          <a:p>
            <a:pPr marL="457200" indent="-457200" eaLnBrk="1" fontAlgn="auto" hangingPunct="1">
              <a:spcBef>
                <a:spcPts val="4400"/>
              </a:spcBef>
              <a:spcAft>
                <a:spcPts val="0"/>
              </a:spcAft>
              <a:buFont typeface="+mj-lt"/>
              <a:buAutoNum type="alphaUcPeriod"/>
              <a:defRPr/>
            </a:pPr>
            <a:r>
              <a:rPr lang="en-US" sz="2800" dirty="0" smtClean="0">
                <a:ea typeface="+mn-ea"/>
              </a:rPr>
              <a:t>Structure and Processing</a:t>
            </a:r>
          </a:p>
          <a:p>
            <a:pPr marL="457200" indent="-457200" eaLnBrk="1" fontAlgn="auto" hangingPunct="1">
              <a:spcBef>
                <a:spcPts val="4400"/>
              </a:spcBef>
              <a:spcAft>
                <a:spcPts val="0"/>
              </a:spcAft>
              <a:buFont typeface="+mj-lt"/>
              <a:buAutoNum type="alphaUcPeriod"/>
              <a:defRPr/>
            </a:pPr>
            <a:r>
              <a:rPr lang="en-US" sz="2800" dirty="0" smtClean="0">
                <a:ea typeface="+mn-ea"/>
              </a:rPr>
              <a:t>Memory and Content</a:t>
            </a:r>
          </a:p>
          <a:p>
            <a:pPr marL="457200" indent="-457200" eaLnBrk="1" fontAlgn="auto" hangingPunct="1">
              <a:spcBef>
                <a:spcPts val="4400"/>
              </a:spcBef>
              <a:spcAft>
                <a:spcPts val="0"/>
              </a:spcAft>
              <a:buFont typeface="+mj-lt"/>
              <a:buAutoNum type="alphaUcPeriod"/>
              <a:defRPr/>
            </a:pPr>
            <a:r>
              <a:rPr lang="en-US" sz="2800" dirty="0" smtClean="0">
                <a:ea typeface="+mn-ea"/>
              </a:rPr>
              <a:t>Learning</a:t>
            </a:r>
          </a:p>
          <a:p>
            <a:pPr marL="457200" indent="-457200" eaLnBrk="1" fontAlgn="auto" hangingPunct="1">
              <a:spcBef>
                <a:spcPts val="4400"/>
              </a:spcBef>
              <a:spcAft>
                <a:spcPts val="0"/>
              </a:spcAft>
              <a:buFont typeface="+mj-lt"/>
              <a:buAutoNum type="alphaUcPeriod"/>
              <a:defRPr/>
            </a:pPr>
            <a:r>
              <a:rPr lang="en-US" sz="2800" dirty="0" smtClean="0">
                <a:ea typeface="+mn-ea"/>
              </a:rPr>
              <a:t>Perception and Motor</a:t>
            </a:r>
          </a:p>
        </p:txBody>
      </p:sp>
      <p:sp>
        <p:nvSpPr>
          <p:cNvPr id="24578" name="Title 2"/>
          <p:cNvSpPr>
            <a:spLocks noGrp="1"/>
          </p:cNvSpPr>
          <p:nvPr>
            <p:ph type="title"/>
          </p:nvPr>
        </p:nvSpPr>
        <p:spPr/>
        <p:txBody>
          <a:bodyPr>
            <a:normAutofit/>
          </a:bodyPr>
          <a:lstStyle/>
          <a:p>
            <a:pPr eaLnBrk="1" hangingPunct="1"/>
            <a:r>
              <a:rPr lang="en-US" sz="2800" dirty="0" smtClean="0">
                <a:latin typeface="Helvetica" charset="0"/>
              </a:rPr>
              <a:t>Standard Model</a:t>
            </a:r>
            <a:endParaRPr lang="en-US" sz="2800" dirty="0">
              <a:latin typeface="Helvetica" charset="0"/>
            </a:endParaRPr>
          </a:p>
        </p:txBody>
      </p:sp>
      <p:pic>
        <p:nvPicPr>
          <p:cNvPr id="5" name="Picture 4"/>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3769036" y="2325271"/>
            <a:ext cx="4917764" cy="3293475"/>
          </a:xfrm>
          <a:prstGeom prst="rect">
            <a:avLst/>
          </a:prstGeom>
        </p:spPr>
      </p:pic>
    </p:spTree>
    <p:extLst>
      <p:ext uri="{BB962C8B-B14F-4D97-AF65-F5344CB8AC3E}">
        <p14:creationId xmlns:p14="http://schemas.microsoft.com/office/powerpoint/2010/main" val="3457236985"/>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7445" y="1340556"/>
            <a:ext cx="8128000" cy="4473222"/>
          </a:xfrm>
        </p:spPr>
        <p:txBody>
          <a:bodyPr>
            <a:noAutofit/>
          </a:bodyPr>
          <a:lstStyle/>
          <a:p>
            <a:pPr marL="457200" lvl="0" indent="-457200">
              <a:spcBef>
                <a:spcPts val="1800"/>
              </a:spcBef>
              <a:buFont typeface="+mj-lt"/>
              <a:buAutoNum type="arabicPeriod"/>
            </a:pPr>
            <a:r>
              <a:rPr lang="en-US" dirty="0" smtClean="0"/>
              <a:t>Processing yields bounded </a:t>
            </a:r>
            <a:r>
              <a:rPr lang="en-US" dirty="0"/>
              <a:t>rationality, not optimality</a:t>
            </a:r>
          </a:p>
          <a:p>
            <a:pPr marL="457200" lvl="0" indent="-457200">
              <a:spcBef>
                <a:spcPts val="1800"/>
              </a:spcBef>
              <a:buFont typeface="+mj-lt"/>
              <a:buAutoNum type="arabicPeriod"/>
            </a:pPr>
            <a:r>
              <a:rPr lang="en-US" dirty="0"/>
              <a:t>Processing </a:t>
            </a:r>
            <a:r>
              <a:rPr lang="en-US" dirty="0" smtClean="0"/>
              <a:t>based </a:t>
            </a:r>
            <a:r>
              <a:rPr lang="en-US" dirty="0"/>
              <a:t>on </a:t>
            </a:r>
            <a:r>
              <a:rPr lang="en-US" dirty="0" smtClean="0"/>
              <a:t>a few </a:t>
            </a:r>
            <a:r>
              <a:rPr lang="en-US" dirty="0"/>
              <a:t>task-independent modules</a:t>
            </a:r>
          </a:p>
          <a:p>
            <a:pPr marL="457200" lvl="0" indent="-457200">
              <a:spcBef>
                <a:spcPts val="1800"/>
              </a:spcBef>
              <a:buFont typeface="+mj-lt"/>
              <a:buAutoNum type="arabicPeriod"/>
            </a:pPr>
            <a:r>
              <a:rPr lang="en-US" dirty="0"/>
              <a:t>There is significant parallelism in architectural processing</a:t>
            </a:r>
          </a:p>
          <a:p>
            <a:pPr marL="914400" lvl="1" indent="-457200">
              <a:spcBef>
                <a:spcPts val="600"/>
              </a:spcBef>
              <a:buFont typeface="+mj-lt"/>
              <a:buAutoNum type="alphaLcPeriod"/>
            </a:pPr>
            <a:r>
              <a:rPr lang="en-US" dirty="0"/>
              <a:t>Processing is parallel across modules </a:t>
            </a:r>
          </a:p>
          <a:p>
            <a:pPr marL="914400" lvl="1" indent="-457200">
              <a:spcBef>
                <a:spcPts val="600"/>
              </a:spcBef>
              <a:buFont typeface="+mj-lt"/>
              <a:buAutoNum type="alphaLcPeriod"/>
            </a:pPr>
            <a:r>
              <a:rPr lang="en-US" dirty="0" smtClean="0"/>
              <a:t>Processing </a:t>
            </a:r>
            <a:r>
              <a:rPr lang="en-US" dirty="0"/>
              <a:t>is parallel within modules </a:t>
            </a:r>
          </a:p>
          <a:p>
            <a:pPr marL="457200" lvl="0" indent="-457200">
              <a:spcBef>
                <a:spcPts val="1800"/>
              </a:spcBef>
              <a:buFont typeface="+mj-lt"/>
              <a:buAutoNum type="arabicPeriod"/>
            </a:pPr>
            <a:r>
              <a:rPr lang="en-US" dirty="0" smtClean="0"/>
              <a:t>A cognitive cycle that </a:t>
            </a:r>
            <a:r>
              <a:rPr lang="en-US" dirty="0"/>
              <a:t>runs at ~50 </a:t>
            </a:r>
            <a:r>
              <a:rPr lang="en-US" dirty="0" err="1"/>
              <a:t>ms</a:t>
            </a:r>
            <a:r>
              <a:rPr lang="en-US" dirty="0"/>
              <a:t> per cycle in </a:t>
            </a:r>
            <a:r>
              <a:rPr lang="en-US" dirty="0" smtClean="0"/>
              <a:t>humans drives behavior via sequential </a:t>
            </a:r>
            <a:r>
              <a:rPr lang="en-US" dirty="0"/>
              <a:t>action </a:t>
            </a:r>
            <a:r>
              <a:rPr lang="en-US" dirty="0" smtClean="0"/>
              <a:t>selection</a:t>
            </a:r>
            <a:endParaRPr lang="en-US" dirty="0"/>
          </a:p>
          <a:p>
            <a:pPr marL="457200" lvl="0" indent="-457200">
              <a:spcBef>
                <a:spcPts val="1800"/>
              </a:spcBef>
              <a:buFont typeface="+mj-lt"/>
              <a:buAutoNum type="arabicPeriod"/>
            </a:pPr>
            <a:r>
              <a:rPr lang="en-US" dirty="0"/>
              <a:t>Complex behavior arises from a sequence of independent cognitive cycles that operate in their local </a:t>
            </a:r>
            <a:r>
              <a:rPr lang="en-US" dirty="0" smtClean="0"/>
              <a:t>context</a:t>
            </a:r>
            <a:endParaRPr lang="en-US" dirty="0" smtClean="0">
              <a:ea typeface="+mn-ea"/>
            </a:endParaRPr>
          </a:p>
        </p:txBody>
      </p:sp>
      <p:sp>
        <p:nvSpPr>
          <p:cNvPr id="24578" name="Title 2"/>
          <p:cNvSpPr>
            <a:spLocks noGrp="1"/>
          </p:cNvSpPr>
          <p:nvPr>
            <p:ph type="title"/>
          </p:nvPr>
        </p:nvSpPr>
        <p:spPr/>
        <p:txBody>
          <a:bodyPr>
            <a:normAutofit/>
          </a:bodyPr>
          <a:lstStyle/>
          <a:p>
            <a:pPr eaLnBrk="1" hangingPunct="1"/>
            <a:r>
              <a:rPr lang="en-US" sz="2800" dirty="0" smtClean="0">
                <a:latin typeface="Helvetica" charset="0"/>
              </a:rPr>
              <a:t>A. Structure and Processing</a:t>
            </a:r>
            <a:endParaRPr lang="en-US" sz="2800" dirty="0">
              <a:latin typeface="Helvetica" charset="0"/>
            </a:endParaRPr>
          </a:p>
        </p:txBody>
      </p:sp>
    </p:spTree>
    <p:extLst>
      <p:ext uri="{BB962C8B-B14F-4D97-AF65-F5344CB8AC3E}">
        <p14:creationId xmlns:p14="http://schemas.microsoft.com/office/powerpoint/2010/main" val="1071987736"/>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64695" y="1375833"/>
            <a:ext cx="8686800" cy="4198056"/>
          </a:xfrm>
        </p:spPr>
        <p:txBody>
          <a:bodyPr>
            <a:noAutofit/>
          </a:bodyPr>
          <a:lstStyle/>
          <a:p>
            <a:pPr marL="457200" lvl="0" indent="-457200">
              <a:spcBef>
                <a:spcPts val="2000"/>
              </a:spcBef>
              <a:buFont typeface="+mj-lt"/>
              <a:buAutoNum type="arabicPeriod"/>
            </a:pPr>
            <a:r>
              <a:rPr lang="en-US" sz="2400" dirty="0"/>
              <a:t>Declarative and procedural </a:t>
            </a:r>
            <a:r>
              <a:rPr lang="en-US" sz="2400" dirty="0" smtClean="0"/>
              <a:t>LTMs </a:t>
            </a:r>
            <a:r>
              <a:rPr lang="en-US" sz="2400" dirty="0"/>
              <a:t>contain </a:t>
            </a:r>
            <a:r>
              <a:rPr lang="en-US" sz="2400" dirty="0" smtClean="0"/>
              <a:t>symbol* </a:t>
            </a:r>
            <a:r>
              <a:rPr lang="en-US" sz="2400" dirty="0"/>
              <a:t>structures and associated quantitative metadata</a:t>
            </a:r>
          </a:p>
          <a:p>
            <a:pPr marL="457200" lvl="0" indent="-457200">
              <a:spcBef>
                <a:spcPts val="2000"/>
              </a:spcBef>
              <a:buFont typeface="+mj-lt"/>
              <a:buAutoNum type="arabicPeriod"/>
            </a:pPr>
            <a:r>
              <a:rPr lang="en-US" sz="2400" dirty="0" smtClean="0"/>
              <a:t>Global </a:t>
            </a:r>
            <a:r>
              <a:rPr lang="en-US" sz="2400" dirty="0"/>
              <a:t>communication is provided by a short-term </a:t>
            </a:r>
            <a:r>
              <a:rPr lang="en-US" sz="2400" dirty="0" smtClean="0"/>
              <a:t>WM</a:t>
            </a:r>
            <a:endParaRPr lang="en-US" sz="2400" dirty="0"/>
          </a:p>
          <a:p>
            <a:pPr marL="457200" lvl="0" indent="-457200">
              <a:spcBef>
                <a:spcPts val="2000"/>
              </a:spcBef>
              <a:buFont typeface="+mj-lt"/>
              <a:buAutoNum type="arabicPeriod"/>
            </a:pPr>
            <a:r>
              <a:rPr lang="en-US" sz="2400" dirty="0"/>
              <a:t>Global control is provided by procedural </a:t>
            </a:r>
            <a:r>
              <a:rPr lang="en-US" sz="2400" dirty="0" smtClean="0"/>
              <a:t>LTM</a:t>
            </a:r>
            <a:endParaRPr lang="en-US" sz="2400" dirty="0"/>
          </a:p>
          <a:p>
            <a:pPr marL="800100" lvl="1" indent="-342900">
              <a:spcBef>
                <a:spcPts val="600"/>
              </a:spcBef>
              <a:buFont typeface="+mj-lt"/>
              <a:buAutoNum type="alphaLcPeriod"/>
            </a:pPr>
            <a:r>
              <a:rPr lang="en-US" sz="2000" dirty="0"/>
              <a:t>Composed of rule-like conditions and actions</a:t>
            </a:r>
          </a:p>
          <a:p>
            <a:pPr marL="800100" lvl="1" indent="-342900">
              <a:spcBef>
                <a:spcPts val="600"/>
              </a:spcBef>
              <a:buFont typeface="+mj-lt"/>
              <a:buAutoNum type="alphaLcPeriod"/>
            </a:pPr>
            <a:r>
              <a:rPr lang="en-US" sz="2000" dirty="0"/>
              <a:t>Exerts control by altering contents of </a:t>
            </a:r>
            <a:r>
              <a:rPr lang="en-US" sz="2000" dirty="0" smtClean="0"/>
              <a:t>WM</a:t>
            </a:r>
            <a:endParaRPr lang="en-US" sz="2000" dirty="0"/>
          </a:p>
          <a:p>
            <a:pPr marL="457200" lvl="0" indent="-457200">
              <a:spcBef>
                <a:spcPts val="2000"/>
              </a:spcBef>
              <a:buFont typeface="+mj-lt"/>
              <a:buAutoNum type="arabicPeriod"/>
            </a:pPr>
            <a:r>
              <a:rPr lang="en-US" sz="2400" dirty="0"/>
              <a:t>Factual knowledge is provided by declarative </a:t>
            </a:r>
            <a:r>
              <a:rPr lang="en-US" sz="2400" dirty="0" smtClean="0"/>
              <a:t>LTM</a:t>
            </a:r>
            <a:endParaRPr lang="en-US" sz="2400" dirty="0"/>
          </a:p>
        </p:txBody>
      </p:sp>
      <p:sp>
        <p:nvSpPr>
          <p:cNvPr id="24578" name="Title 2"/>
          <p:cNvSpPr>
            <a:spLocks noGrp="1"/>
          </p:cNvSpPr>
          <p:nvPr>
            <p:ph type="title"/>
          </p:nvPr>
        </p:nvSpPr>
        <p:spPr/>
        <p:txBody>
          <a:bodyPr>
            <a:normAutofit/>
          </a:bodyPr>
          <a:lstStyle/>
          <a:p>
            <a:pPr eaLnBrk="1" hangingPunct="1"/>
            <a:r>
              <a:rPr lang="en-US" sz="2800" dirty="0" smtClean="0">
                <a:latin typeface="Helvetica" charset="0"/>
              </a:rPr>
              <a:t>B. Memory and Content</a:t>
            </a:r>
            <a:endParaRPr lang="en-US" sz="2800" dirty="0">
              <a:latin typeface="Helvetica" charset="0"/>
            </a:endParaRPr>
          </a:p>
        </p:txBody>
      </p:sp>
    </p:spTree>
    <p:extLst>
      <p:ext uri="{BB962C8B-B14F-4D97-AF65-F5344CB8AC3E}">
        <p14:creationId xmlns:p14="http://schemas.microsoft.com/office/powerpoint/2010/main" val="31133562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37445" y="1234720"/>
            <a:ext cx="8128000" cy="4543777"/>
          </a:xfrm>
        </p:spPr>
        <p:txBody>
          <a:bodyPr>
            <a:noAutofit/>
          </a:bodyPr>
          <a:lstStyle/>
          <a:p>
            <a:pPr marL="457200" lvl="0" indent="-457200">
              <a:spcBef>
                <a:spcPts val="800"/>
              </a:spcBef>
              <a:buFont typeface="+mj-lt"/>
              <a:buAutoNum type="arabicPeriod"/>
            </a:pPr>
            <a:r>
              <a:rPr lang="en-US" dirty="0"/>
              <a:t>All forms of </a:t>
            </a:r>
            <a:r>
              <a:rPr lang="en-US" dirty="0" smtClean="0"/>
              <a:t>LTM content </a:t>
            </a:r>
            <a:r>
              <a:rPr lang="en-US" dirty="0"/>
              <a:t>are learnable</a:t>
            </a:r>
          </a:p>
          <a:p>
            <a:pPr marL="457200" lvl="0" indent="-457200">
              <a:spcBef>
                <a:spcPts val="800"/>
              </a:spcBef>
              <a:buFont typeface="+mj-lt"/>
              <a:buAutoNum type="arabicPeriod"/>
            </a:pPr>
            <a:r>
              <a:rPr lang="en-US" dirty="0"/>
              <a:t>Learning occurs online and incrementally, as a side effect of performance and is often based on an inversion of the flow of information from performance</a:t>
            </a:r>
          </a:p>
          <a:p>
            <a:pPr marL="457200" lvl="0" indent="-457200">
              <a:spcBef>
                <a:spcPts val="800"/>
              </a:spcBef>
              <a:buFont typeface="+mj-lt"/>
              <a:buAutoNum type="arabicPeriod"/>
            </a:pPr>
            <a:r>
              <a:rPr lang="en-US" dirty="0"/>
              <a:t>Procedural learning involves at least reinforcement learning and procedural composition</a:t>
            </a:r>
          </a:p>
          <a:p>
            <a:pPr marL="914400" lvl="1" indent="-457200">
              <a:spcBef>
                <a:spcPts val="600"/>
              </a:spcBef>
              <a:buFont typeface="+mj-lt"/>
              <a:buAutoNum type="arabicPeriod"/>
            </a:pPr>
            <a:r>
              <a:rPr lang="en-US" dirty="0"/>
              <a:t>Reinforcement learning yields weights over action selection</a:t>
            </a:r>
          </a:p>
          <a:p>
            <a:pPr marL="914400" lvl="1" indent="-457200">
              <a:spcBef>
                <a:spcPts val="600"/>
              </a:spcBef>
              <a:buFont typeface="+mj-lt"/>
              <a:buAutoNum type="arabicPeriod"/>
            </a:pPr>
            <a:r>
              <a:rPr lang="en-US" dirty="0"/>
              <a:t>Procedural composition yields behavioral automatization</a:t>
            </a:r>
          </a:p>
          <a:p>
            <a:pPr marL="457200" lvl="0" indent="-457200">
              <a:spcBef>
                <a:spcPts val="800"/>
              </a:spcBef>
              <a:buFont typeface="+mj-lt"/>
              <a:buAutoNum type="arabicPeriod"/>
            </a:pPr>
            <a:r>
              <a:rPr lang="en-US" dirty="0" smtClean="0"/>
              <a:t>Declarative </a:t>
            </a:r>
            <a:r>
              <a:rPr lang="en-US" dirty="0"/>
              <a:t>learning involves the acquisition of facts and tuning of their metadata</a:t>
            </a:r>
          </a:p>
          <a:p>
            <a:pPr marL="457200" lvl="0" indent="-457200">
              <a:spcBef>
                <a:spcPts val="800"/>
              </a:spcBef>
              <a:buFont typeface="+mj-lt"/>
              <a:buAutoNum type="arabicPeriod"/>
            </a:pPr>
            <a:r>
              <a:rPr lang="en-US" dirty="0"/>
              <a:t>More complex forms of learning involve combinations of the fixed set of simpler forms of learning</a:t>
            </a:r>
          </a:p>
        </p:txBody>
      </p:sp>
      <p:sp>
        <p:nvSpPr>
          <p:cNvPr id="24578" name="Title 2"/>
          <p:cNvSpPr>
            <a:spLocks noGrp="1"/>
          </p:cNvSpPr>
          <p:nvPr>
            <p:ph type="title"/>
          </p:nvPr>
        </p:nvSpPr>
        <p:spPr/>
        <p:txBody>
          <a:bodyPr>
            <a:normAutofit/>
          </a:bodyPr>
          <a:lstStyle/>
          <a:p>
            <a:pPr eaLnBrk="1" hangingPunct="1"/>
            <a:r>
              <a:rPr lang="en-US" sz="2800" dirty="0" smtClean="0">
                <a:latin typeface="Helvetica" charset="0"/>
              </a:rPr>
              <a:t>C. Learning</a:t>
            </a:r>
            <a:endParaRPr lang="en-US" sz="2800" dirty="0">
              <a:latin typeface="Helvetica" charset="0"/>
            </a:endParaRPr>
          </a:p>
        </p:txBody>
      </p:sp>
    </p:spTree>
    <p:extLst>
      <p:ext uri="{BB962C8B-B14F-4D97-AF65-F5344CB8AC3E}">
        <p14:creationId xmlns:p14="http://schemas.microsoft.com/office/powerpoint/2010/main" val="110035983"/>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Laird-HLAI-2016-fi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1_Laird-HLAI-2016-fin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solidFill>
            <a:schemeClr val="tx1"/>
          </a:solidFill>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21297</TotalTime>
  <Words>1572</Words>
  <Application>Microsoft Office PowerPoint</Application>
  <PresentationFormat>On-screen Show (4:3)</PresentationFormat>
  <Paragraphs>230</Paragraphs>
  <Slides>23</Slides>
  <Notes>18</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23</vt:i4>
      </vt:variant>
    </vt:vector>
  </HeadingPairs>
  <TitlesOfParts>
    <vt:vector size="33" baseType="lpstr">
      <vt:lpstr>ＭＳ Ｐゴシック</vt:lpstr>
      <vt:lpstr>Adobe Gothic Std B</vt:lpstr>
      <vt:lpstr>Arial</vt:lpstr>
      <vt:lpstr>Calibri</vt:lpstr>
      <vt:lpstr>Helvetica</vt:lpstr>
      <vt:lpstr>Helvetica Neue</vt:lpstr>
      <vt:lpstr>Proxima Nova</vt:lpstr>
      <vt:lpstr>Wingdings</vt:lpstr>
      <vt:lpstr>Laird-HLAI-2016-final</vt:lpstr>
      <vt:lpstr>1_Laird-HLAI-2016-final</vt:lpstr>
      <vt:lpstr>Update on A Common Model of Cognition  [A Standard Model of the Mind]  May 14, 2018 38th Soar Workshop </vt:lpstr>
      <vt:lpstr>Approaches to Understanding Minds</vt:lpstr>
      <vt:lpstr>Towards a Common Understanding</vt:lpstr>
      <vt:lpstr>History of a Common Model of Cognition</vt:lpstr>
      <vt:lpstr>Common Model of Cognition</vt:lpstr>
      <vt:lpstr>Standard Model</vt:lpstr>
      <vt:lpstr>A. Structure and Processing</vt:lpstr>
      <vt:lpstr>B. Memory and Content</vt:lpstr>
      <vt:lpstr>C. Learning</vt:lpstr>
      <vt:lpstr>D. Perception and Motor</vt:lpstr>
      <vt:lpstr>Testing it</vt:lpstr>
      <vt:lpstr>Dynamic Causal Modeling (DCM)</vt:lpstr>
      <vt:lpstr>Implementing CMC in DCM: Step 1</vt:lpstr>
      <vt:lpstr>Implementing CMC in DCM: Step 2</vt:lpstr>
      <vt:lpstr>Alternative Models</vt:lpstr>
      <vt:lpstr>Flanker task Cognitive Control and Executive Function </vt:lpstr>
      <vt:lpstr>Stroop task Perception &amp; Memory Interference</vt:lpstr>
      <vt:lpstr>Rapid Instructed Task Learning Cognitive Flexibility and Dynamic Control</vt:lpstr>
      <vt:lpstr>Raven’s Advanced Progressive Matrices (RAPM) Non-verbal test of fluid intelligence and reasoning </vt:lpstr>
      <vt:lpstr>Task Encoding</vt:lpstr>
      <vt:lpstr>PowerPoint Presentation</vt:lpstr>
      <vt:lpstr>Coal</vt:lpstr>
      <vt:lpstr>Nuggets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Myung, Jay I Civ USAF AFMC AFOSR/RSL</dc:creator>
  <cp:lastModifiedBy>John Laird</cp:lastModifiedBy>
  <cp:revision>2069</cp:revision>
  <cp:lastPrinted>1601-01-01T00:00:00Z</cp:lastPrinted>
  <dcterms:created xsi:type="dcterms:W3CDTF">1601-01-01T00:00:00Z</dcterms:created>
  <dcterms:modified xsi:type="dcterms:W3CDTF">2018-05-16T14:51:15Z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