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20" r:id="rId2"/>
  </p:sldMasterIdLst>
  <p:notesMasterIdLst>
    <p:notesMasterId r:id="rId20"/>
  </p:notesMasterIdLst>
  <p:sldIdLst>
    <p:sldId id="405" r:id="rId3"/>
    <p:sldId id="414" r:id="rId4"/>
    <p:sldId id="395" r:id="rId5"/>
    <p:sldId id="396" r:id="rId6"/>
    <p:sldId id="397" r:id="rId7"/>
    <p:sldId id="398" r:id="rId8"/>
    <p:sldId id="399" r:id="rId9"/>
    <p:sldId id="331" r:id="rId10"/>
    <p:sldId id="400" r:id="rId11"/>
    <p:sldId id="401" r:id="rId12"/>
    <p:sldId id="402" r:id="rId13"/>
    <p:sldId id="403" r:id="rId14"/>
    <p:sldId id="292" r:id="rId15"/>
    <p:sldId id="339" r:id="rId16"/>
    <p:sldId id="404" r:id="rId17"/>
    <p:sldId id="309" r:id="rId18"/>
    <p:sldId id="3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DFD9F-E6D4-4FED-B25B-B7160A3D765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DE11E-965B-4952-90DA-441368C9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DD100-1CEF-41E8-B712-A1A5B324B8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1464-C954-4A74-A393-1C2FB997DE49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877-68A9-4306-B1A0-EE9C7B1DA1E6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1A3F-A74C-4D5C-B59E-7508ECE1B15A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71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4375-2C76-426F-9F70-258E8CB967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7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0C4E-9D75-444E-879B-D6053B40CF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87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E470-CE7E-4A3C-B00A-37CED5DD72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6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4B9C-AB59-48D7-A7A1-C3A67B2940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60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C980-9C9D-4C51-AF79-AAFEFD12C4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693E-9B11-45F1-A4B4-EA0BF7E6D9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56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C671-59ED-4DD2-AA49-EA90411B71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69-DE78-495C-A0F3-081514F436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6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B375-9E15-402C-8ABD-ECC78AA5D6C7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2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9F0-8754-4122-AEE0-4FA557E5FA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75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50AC-6D20-4B3D-ABA9-6F9CF515E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A1CD-BD20-4EC5-931E-FEBE4AEAEF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F583-E926-49A7-B0B6-69FB7E7C84D8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7ADD-7F24-46C8-9AD7-BF13166A478D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7716-9BA9-4C1C-9292-D14F8B72EFB3}" type="datetime1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8437-321B-43D2-A8E3-6B32E49750B1}" type="datetime1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0AE-5102-45CC-B62F-8854002C31D4}" type="datetime1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9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3D1-9899-4066-BB85-F6844A0E69C8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29B5-1662-450D-A028-5FA797B0A210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6091C-CB03-4CF3-858A-CCB17849EB68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07CC-171A-407C-91AF-FA86319D6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A779-C228-4C2B-936B-EF38EE4657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FA943-F379-4320-A608-FE668CEC65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5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28.emf"/><Relationship Id="rId7" Type="http://schemas.openxmlformats.org/officeDocument/2006/relationships/image" Target="../media/image36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0.emf"/><Relationship Id="rId10" Type="http://schemas.openxmlformats.org/officeDocument/2006/relationships/image" Target="../media/image39.emf"/><Relationship Id="rId4" Type="http://schemas.openxmlformats.org/officeDocument/2006/relationships/image" Target="../media/image29.emf"/><Relationship Id="rId9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1841988"/>
            <a:ext cx="8940800" cy="218455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Cognitive Language Comprehension</a:t>
            </a:r>
            <a:br>
              <a:rPr lang="en-US" sz="4400" dirty="0" smtClean="0"/>
            </a:br>
            <a:r>
              <a:rPr lang="en-US" sz="4400" dirty="0" smtClean="0"/>
              <a:t>in</a:t>
            </a:r>
            <a:br>
              <a:rPr lang="en-US" sz="4400" dirty="0" smtClean="0"/>
            </a:br>
            <a:r>
              <a:rPr lang="en-US" sz="4400" dirty="0" smtClean="0"/>
              <a:t>Rosie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13211"/>
            <a:ext cx="6858000" cy="10331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Peter Lindes</a:t>
            </a:r>
          </a:p>
          <a:p>
            <a:r>
              <a:rPr lang="en-US" dirty="0" smtClean="0"/>
              <a:t>Soar Workshop</a:t>
            </a:r>
          </a:p>
          <a:p>
            <a:r>
              <a:rPr lang="en-US" dirty="0" smtClean="0"/>
              <a:t>16 May 2018</a:t>
            </a:r>
            <a:endParaRPr lang="en-US" dirty="0"/>
          </a:p>
        </p:txBody>
      </p:sp>
      <p:pic>
        <p:nvPicPr>
          <p:cNvPr id="4" name="Picture 2" descr="Image result for umich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4" y="4854615"/>
            <a:ext cx="855578" cy="90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northeastern.edu/cvl/wp-content/uploads/2015/03/afosr-logo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61" y="5013562"/>
            <a:ext cx="1454296" cy="5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76" y="397997"/>
            <a:ext cx="7886700" cy="65365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Translating ECG to Soar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14" y="1941877"/>
            <a:ext cx="6972424" cy="2272133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8651" y="1394887"/>
            <a:ext cx="3868340" cy="33136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>
                <a:solidFill>
                  <a:prstClr val="black"/>
                </a:solidFill>
              </a:rPr>
              <a:t>Constructions: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076092" y="1394887"/>
            <a:ext cx="3439258" cy="331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</a:rPr>
              <a:t>Schemas:</a:t>
            </a:r>
          </a:p>
        </p:txBody>
      </p:sp>
      <p:sp>
        <p:nvSpPr>
          <p:cNvPr id="3" name="Oval 2"/>
          <p:cNvSpPr/>
          <p:nvPr/>
        </p:nvSpPr>
        <p:spPr>
          <a:xfrm>
            <a:off x="1611424" y="2560875"/>
            <a:ext cx="2713893" cy="762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 flipH="1">
            <a:off x="345331" y="2638128"/>
            <a:ext cx="911936" cy="492370"/>
          </a:xfrm>
          <a:prstGeom prst="accentCallout1">
            <a:avLst>
              <a:gd name="adj1" fmla="val 18750"/>
              <a:gd name="adj2" fmla="val -8333"/>
              <a:gd name="adj3" fmla="val 47322"/>
              <a:gd name="adj4" fmla="val -3882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Recognize form</a:t>
            </a:r>
          </a:p>
        </p:txBody>
      </p:sp>
      <p:sp>
        <p:nvSpPr>
          <p:cNvPr id="11" name="Oval 10"/>
          <p:cNvSpPr/>
          <p:nvPr/>
        </p:nvSpPr>
        <p:spPr>
          <a:xfrm>
            <a:off x="2373424" y="3287704"/>
            <a:ext cx="1447800" cy="25080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 flipH="1">
            <a:off x="433255" y="3580563"/>
            <a:ext cx="824012" cy="492370"/>
          </a:xfrm>
          <a:prstGeom prst="accentCallout1">
            <a:avLst>
              <a:gd name="adj1" fmla="val 18750"/>
              <a:gd name="adj2" fmla="val -8333"/>
              <a:gd name="adj3" fmla="val -16766"/>
              <a:gd name="adj4" fmla="val -15794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Evoke meaning</a:t>
            </a:r>
          </a:p>
        </p:txBody>
      </p:sp>
      <p:sp>
        <p:nvSpPr>
          <p:cNvPr id="18" name="Arc 17"/>
          <p:cNvSpPr/>
          <p:nvPr/>
        </p:nvSpPr>
        <p:spPr>
          <a:xfrm rot="20119794">
            <a:off x="6800181" y="2014334"/>
            <a:ext cx="1105105" cy="1453064"/>
          </a:xfrm>
          <a:prstGeom prst="arc">
            <a:avLst>
              <a:gd name="adj1" fmla="val 16121088"/>
              <a:gd name="adj2" fmla="val 5625843"/>
            </a:avLst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7966679" y="1531849"/>
            <a:ext cx="972766" cy="285351"/>
          </a:xfrm>
          <a:prstGeom prst="accentCallout1">
            <a:avLst>
              <a:gd name="adj1" fmla="val 48512"/>
              <a:gd name="adj2" fmla="val -8979"/>
              <a:gd name="adj3" fmla="val 230331"/>
              <a:gd name="adj4" fmla="val -2869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Generalize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679473" y="2524470"/>
            <a:ext cx="1598559" cy="12614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10383" y="3859974"/>
            <a:ext cx="1167650" cy="1399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1 (Accent Bar) 25"/>
          <p:cNvSpPr/>
          <p:nvPr/>
        </p:nvSpPr>
        <p:spPr>
          <a:xfrm>
            <a:off x="6133660" y="4214010"/>
            <a:ext cx="567076" cy="209713"/>
          </a:xfrm>
          <a:prstGeom prst="accentCallout1">
            <a:avLst>
              <a:gd name="adj1" fmla="val 48512"/>
              <a:gd name="adj2" fmla="val -8979"/>
              <a:gd name="adj3" fmla="val -33947"/>
              <a:gd name="adj4" fmla="val -1592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Unify</a:t>
            </a:r>
          </a:p>
        </p:txBody>
      </p:sp>
      <p:sp>
        <p:nvSpPr>
          <p:cNvPr id="20" name="Oval 19"/>
          <p:cNvSpPr/>
          <p:nvPr/>
        </p:nvSpPr>
        <p:spPr>
          <a:xfrm>
            <a:off x="1541264" y="3631716"/>
            <a:ext cx="3937489" cy="67415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21224" y="3194493"/>
            <a:ext cx="1770185" cy="2125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B0C-29FF-4DD9-907D-D702DE4A39F2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253" y="4840941"/>
            <a:ext cx="574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ActionVerb</a:t>
            </a:r>
            <a:r>
              <a:rPr lang="en-US" dirty="0" smtClean="0"/>
              <a:t> + </a:t>
            </a:r>
            <a:r>
              <a:rPr lang="en-US" dirty="0" err="1" smtClean="0"/>
              <a:t>RefExpr</a:t>
            </a:r>
            <a:r>
              <a:rPr lang="en-US" dirty="0" smtClean="0"/>
              <a:t> → </a:t>
            </a:r>
            <a:r>
              <a:rPr lang="en-US" dirty="0" err="1" smtClean="0"/>
              <a:t>TransitiveCommand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9127" y="5146051"/>
            <a:ext cx="574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TransitiveCommand</a:t>
            </a:r>
            <a:r>
              <a:rPr lang="en-US" dirty="0" smtClean="0"/>
              <a:t> –evoke-&gt; </a:t>
            </a:r>
            <a:r>
              <a:rPr lang="en-US" dirty="0" err="1" smtClean="0"/>
              <a:t>ActOnIt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5253" y="5515383"/>
            <a:ext cx="792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ActOnIt</a:t>
            </a:r>
            <a:r>
              <a:rPr lang="en-US" dirty="0" smtClean="0"/>
              <a:t> –generalize-to-&gt; Action      </a:t>
            </a:r>
            <a:r>
              <a:rPr lang="en-US" dirty="0" err="1" smtClean="0"/>
              <a:t>TransitiveCommand</a:t>
            </a:r>
            <a:r>
              <a:rPr lang="en-US" dirty="0" smtClean="0"/>
              <a:t> </a:t>
            </a:r>
            <a:r>
              <a:rPr lang="en-US" dirty="0"/>
              <a:t>–generalize-to-</a:t>
            </a:r>
            <a:r>
              <a:rPr lang="en-US" dirty="0" smtClean="0"/>
              <a:t>&gt; Imperative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5253" y="5865786"/>
            <a:ext cx="792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self.m.action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↔ </a:t>
            </a:r>
            <a:r>
              <a:rPr lang="en-US" dirty="0" err="1" smtClean="0">
                <a:sym typeface="Wingdings" panose="05000000000000000000" pitchFamily="2" charset="2"/>
              </a:rPr>
              <a:t>verb.m</a:t>
            </a:r>
            <a:r>
              <a:rPr lang="en-US" dirty="0" smtClean="0">
                <a:sym typeface="Wingdings" panose="05000000000000000000" pitchFamily="2" charset="2"/>
              </a:rPr>
              <a:t>                   </a:t>
            </a:r>
            <a:r>
              <a:rPr lang="en-US" dirty="0" err="1" smtClean="0">
                <a:sym typeface="Wingdings" panose="05000000000000000000" pitchFamily="2" charset="2"/>
              </a:rPr>
              <a:t>self.m.object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↔ </a:t>
            </a:r>
            <a:r>
              <a:rPr lang="en-US" dirty="0" err="1" smtClean="0">
                <a:sym typeface="Wingdings" panose="05000000000000000000" pitchFamily="2" charset="2"/>
              </a:rPr>
              <a:t>object.m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6" grpId="0" animBg="1"/>
      <p:bldP spid="20" grpId="0" animBg="1"/>
      <p:bldP spid="4" grpId="0"/>
      <p:bldP spid="24" grpId="0"/>
      <p:bldP spid="25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44259"/>
            <a:ext cx="7886700" cy="65365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Incremental word-by-word processing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926"/>
            <a:ext cx="9144000" cy="5610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32" y="4001996"/>
            <a:ext cx="1891206" cy="2040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303" y="5001846"/>
            <a:ext cx="1023888" cy="10406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86" y="3911896"/>
            <a:ext cx="1575628" cy="21071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92" y="2019875"/>
            <a:ext cx="7916984" cy="40069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731" y="706132"/>
            <a:ext cx="4340138" cy="13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0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49" y="2756540"/>
            <a:ext cx="2179800" cy="174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0497" y="333426"/>
            <a:ext cx="7886700" cy="65365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Local repair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27" y="3514112"/>
            <a:ext cx="1576463" cy="223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284" y="4489731"/>
            <a:ext cx="2948569" cy="1273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175" y="3639155"/>
            <a:ext cx="2228456" cy="106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449" y="2756540"/>
            <a:ext cx="2179800" cy="174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1187" y="2120610"/>
            <a:ext cx="3775725" cy="2585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0574" y="3005130"/>
            <a:ext cx="1333181" cy="8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3" y="200556"/>
            <a:ext cx="8244775" cy="62808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051" y="28626"/>
            <a:ext cx="7886700" cy="65365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Processing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71625" y="543648"/>
            <a:ext cx="5915025" cy="602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smtClean="0">
                <a:solidFill>
                  <a:srgbClr val="0070C0"/>
                </a:solidFill>
              </a:rPr>
              <a:t>Theoretical implications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529" y="1352065"/>
            <a:ext cx="8437196" cy="4715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Inheritance gives nodes multiple identities: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Creates grammatical flexibility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Provides for semantic precision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Combining </a:t>
            </a:r>
            <a:r>
              <a:rPr lang="en-US" dirty="0" err="1">
                <a:solidFill>
                  <a:prstClr val="black"/>
                </a:solidFill>
              </a:rPr>
              <a:t>CxG</a:t>
            </a:r>
            <a:r>
              <a:rPr lang="en-US" dirty="0">
                <a:solidFill>
                  <a:prstClr val="black"/>
                </a:solidFill>
              </a:rPr>
              <a:t> with incremental, cognitive processing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Patterns for grammatical structure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 general pattern for local repairs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How do these patterns affect the structure of natural languages?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9722" y="5769591"/>
            <a:ext cx="239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Dye et al., 2018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69795" y="5770511"/>
            <a:ext cx="239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Widmer</a:t>
            </a:r>
            <a:r>
              <a:rPr lang="en-US" sz="2000" dirty="0" smtClean="0"/>
              <a:t> et al., 2017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03579" y="5763616"/>
            <a:ext cx="2463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Lewis &amp; Phillips,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82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00" y="2865953"/>
            <a:ext cx="2179800" cy="174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178" y="3623525"/>
            <a:ext cx="1576463" cy="223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235" y="4599144"/>
            <a:ext cx="2948569" cy="127332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571625" y="543648"/>
            <a:ext cx="5915025" cy="602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smtClean="0">
                <a:solidFill>
                  <a:srgbClr val="0070C0"/>
                </a:solidFill>
              </a:rPr>
              <a:t>A pattern for local repairs</a:t>
            </a:r>
            <a:endParaRPr lang="en-US" sz="3300" b="1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941" y="3748568"/>
            <a:ext cx="2228456" cy="106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76" y="1344904"/>
            <a:ext cx="3360191" cy="12353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1767" y="4233124"/>
            <a:ext cx="797963" cy="281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8654" y="4235291"/>
            <a:ext cx="622800" cy="281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1473" y="3329242"/>
            <a:ext cx="622800" cy="281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961" y="3324133"/>
            <a:ext cx="797963" cy="2818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0568" y="3171176"/>
            <a:ext cx="1333181" cy="816480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560101" y="2105715"/>
            <a:ext cx="2930594" cy="1345893"/>
            <a:chOff x="4809826" y="1776270"/>
            <a:chExt cx="2930594" cy="1345893"/>
          </a:xfrm>
        </p:grpSpPr>
        <p:sp>
          <p:nvSpPr>
            <p:cNvPr id="40" name="Rounded Rectangle 39"/>
            <p:cNvSpPr/>
            <p:nvPr/>
          </p:nvSpPr>
          <p:spPr>
            <a:xfrm>
              <a:off x="6432356" y="1776270"/>
              <a:ext cx="1308064" cy="53926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Recursion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40" idx="2"/>
            </p:cNvCxnSpPr>
            <p:nvPr/>
          </p:nvCxnSpPr>
          <p:spPr>
            <a:xfrm flipH="1">
              <a:off x="5585988" y="2315532"/>
              <a:ext cx="1500400" cy="3733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0" idx="2"/>
            </p:cNvCxnSpPr>
            <p:nvPr/>
          </p:nvCxnSpPr>
          <p:spPr>
            <a:xfrm flipH="1">
              <a:off x="4809826" y="2315532"/>
              <a:ext cx="2276562" cy="8066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81025" y="2365990"/>
            <a:ext cx="1790415" cy="1869301"/>
            <a:chOff x="3381025" y="2365990"/>
            <a:chExt cx="1790415" cy="1869301"/>
          </a:xfrm>
        </p:grpSpPr>
        <p:sp>
          <p:nvSpPr>
            <p:cNvPr id="35" name="Rounded Rectangle 34"/>
            <p:cNvSpPr/>
            <p:nvPr/>
          </p:nvSpPr>
          <p:spPr>
            <a:xfrm>
              <a:off x="3381025" y="2365990"/>
              <a:ext cx="1308064" cy="539262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Conflict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2"/>
            </p:cNvCxnSpPr>
            <p:nvPr/>
          </p:nvCxnSpPr>
          <p:spPr>
            <a:xfrm>
              <a:off x="4035057" y="2905252"/>
              <a:ext cx="1136383" cy="4845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5" idx="2"/>
              <a:endCxn id="5" idx="0"/>
            </p:cNvCxnSpPr>
            <p:nvPr/>
          </p:nvCxnSpPr>
          <p:spPr>
            <a:xfrm>
              <a:off x="4035057" y="2905252"/>
              <a:ext cx="564997" cy="13300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7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623035"/>
            <a:ext cx="7886700" cy="784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 to grow the grammar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483360"/>
            <a:ext cx="7886700" cy="4693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each sentence not comprehended correctly:</a:t>
            </a:r>
          </a:p>
          <a:p>
            <a:pPr lvl="1"/>
            <a:r>
              <a:rPr lang="en-US" dirty="0" smtClean="0"/>
              <a:t>Add the sentence to the development set</a:t>
            </a:r>
          </a:p>
          <a:p>
            <a:pPr lvl="1"/>
            <a:r>
              <a:rPr lang="en-US" dirty="0" smtClean="0"/>
              <a:t>Identify its gold standard meaning</a:t>
            </a:r>
          </a:p>
          <a:p>
            <a:pPr lvl="1"/>
            <a:r>
              <a:rPr lang="en-US" dirty="0" smtClean="0"/>
              <a:t>Add additional grammar and processing items</a:t>
            </a:r>
          </a:p>
          <a:p>
            <a:pPr lvl="1"/>
            <a:r>
              <a:rPr lang="en-US" dirty="0" smtClean="0"/>
              <a:t>Test against the gold standard</a:t>
            </a:r>
          </a:p>
          <a:p>
            <a:pPr lvl="1"/>
            <a:r>
              <a:rPr lang="en-US" dirty="0" smtClean="0"/>
              <a:t>Debug as necessary</a:t>
            </a:r>
          </a:p>
          <a:p>
            <a:r>
              <a:rPr lang="en-US" dirty="0" smtClean="0"/>
              <a:t>This gives a </a:t>
            </a:r>
            <a:r>
              <a:rPr lang="en-US" dirty="0"/>
              <a:t>usage-based </a:t>
            </a:r>
            <a:r>
              <a:rPr lang="en-US" dirty="0" smtClean="0"/>
              <a:t>approach to acquiring new grammar incrementally from experience</a:t>
            </a:r>
          </a:p>
          <a:p>
            <a:r>
              <a:rPr lang="en-US" dirty="0" smtClean="0"/>
              <a:t>This may suggest future strategies for modeling human language acquisition</a:t>
            </a:r>
          </a:p>
        </p:txBody>
      </p:sp>
    </p:spTree>
    <p:extLst>
      <p:ext uri="{BB962C8B-B14F-4D97-AF65-F5344CB8AC3E}">
        <p14:creationId xmlns:p14="http://schemas.microsoft.com/office/powerpoint/2010/main" val="20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1809"/>
            <a:ext cx="3868340" cy="823912"/>
          </a:xfrm>
        </p:spPr>
        <p:txBody>
          <a:bodyPr/>
          <a:lstStyle/>
          <a:p>
            <a:r>
              <a:rPr lang="en-US" sz="4400" dirty="0" smtClean="0">
                <a:solidFill>
                  <a:srgbClr val="00B0F0"/>
                </a:solidFill>
                <a:latin typeface="+mj-lt"/>
              </a:rPr>
              <a:t>Nuggets</a:t>
            </a:r>
            <a:endParaRPr lang="en-US" sz="44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662" y="2032000"/>
            <a:ext cx="4060520" cy="4157663"/>
          </a:xfrm>
        </p:spPr>
        <p:txBody>
          <a:bodyPr/>
          <a:lstStyle/>
          <a:p>
            <a:r>
              <a:rPr lang="en-US" dirty="0" smtClean="0"/>
              <a:t>It works!</a:t>
            </a:r>
          </a:p>
          <a:p>
            <a:r>
              <a:rPr lang="en-US" dirty="0" smtClean="0"/>
              <a:t>Integration of:</a:t>
            </a:r>
          </a:p>
          <a:p>
            <a:pPr lvl="1"/>
            <a:r>
              <a:rPr lang="en-US" dirty="0" smtClean="0"/>
              <a:t>ECG</a:t>
            </a:r>
          </a:p>
          <a:p>
            <a:pPr lvl="1"/>
            <a:r>
              <a:rPr lang="en-US" dirty="0" smtClean="0"/>
              <a:t>Incremental processing</a:t>
            </a:r>
          </a:p>
          <a:p>
            <a:pPr lvl="1"/>
            <a:r>
              <a:rPr lang="en-US" dirty="0" smtClean="0"/>
              <a:t>Soar</a:t>
            </a:r>
          </a:p>
          <a:p>
            <a:pPr lvl="1"/>
            <a:r>
              <a:rPr lang="en-US" dirty="0" smtClean="0"/>
              <a:t>Rosie</a:t>
            </a:r>
          </a:p>
          <a:p>
            <a:r>
              <a:rPr lang="en-US" dirty="0" smtClean="0"/>
              <a:t>Baseline for future work</a:t>
            </a:r>
          </a:p>
          <a:p>
            <a:r>
              <a:rPr lang="en-US" dirty="0" smtClean="0"/>
              <a:t>New theory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1809"/>
            <a:ext cx="3887391" cy="823912"/>
          </a:xfrm>
        </p:spPr>
        <p:txBody>
          <a:bodyPr/>
          <a:lstStyle/>
          <a:p>
            <a:r>
              <a:rPr lang="en-US" sz="4400" dirty="0" smtClean="0">
                <a:solidFill>
                  <a:srgbClr val="00B0F0"/>
                </a:solidFill>
                <a:latin typeface="+mj-lt"/>
              </a:rPr>
              <a:t>Coal</a:t>
            </a:r>
            <a:endParaRPr lang="en-US" sz="44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2000"/>
            <a:ext cx="4147527" cy="4157663"/>
          </a:xfrm>
        </p:spPr>
        <p:txBody>
          <a:bodyPr/>
          <a:lstStyle/>
          <a:p>
            <a:r>
              <a:rPr lang="en-US" dirty="0" smtClean="0"/>
              <a:t>Only 187 sentences so far</a:t>
            </a:r>
          </a:p>
          <a:p>
            <a:r>
              <a:rPr lang="en-US" dirty="0" smtClean="0"/>
              <a:t>No grammar learning</a:t>
            </a:r>
          </a:p>
          <a:p>
            <a:r>
              <a:rPr lang="en-US" dirty="0" smtClean="0"/>
              <a:t>Need to do smem version</a:t>
            </a:r>
          </a:p>
          <a:p>
            <a:r>
              <a:rPr lang="en-US" dirty="0" smtClean="0"/>
              <a:t>Need to evaluate generality and scalability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486" y="6123526"/>
            <a:ext cx="2000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Learns </a:t>
            </a:r>
            <a:r>
              <a:rPr lang="en-US" sz="1350" dirty="0" smtClean="0">
                <a:solidFill>
                  <a:prstClr val="black"/>
                </a:solidFill>
              </a:rPr>
              <a:t>&gt; 35 novel </a:t>
            </a:r>
            <a:r>
              <a:rPr lang="en-US" sz="1350" dirty="0">
                <a:solidFill>
                  <a:prstClr val="black"/>
                </a:solidFill>
              </a:rPr>
              <a:t>games [Kirk and Laird, ACS 2016]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1246" y="6123526"/>
            <a:ext cx="25277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Learns fetch and delivery tasks [Mininger and Laird, ACS 2016]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621627" y="260773"/>
            <a:ext cx="5915025" cy="602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0070C0"/>
                </a:solidFill>
              </a:rPr>
              <a:t>Rosie</a:t>
            </a:r>
          </a:p>
        </p:txBody>
      </p:sp>
      <p:sp>
        <p:nvSpPr>
          <p:cNvPr id="2" name="Rectangle 1"/>
          <p:cNvSpPr/>
          <p:nvPr/>
        </p:nvSpPr>
        <p:spPr>
          <a:xfrm>
            <a:off x="168877" y="998527"/>
            <a:ext cx="861255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884613" algn="l"/>
              </a:tabLst>
            </a:pPr>
            <a:r>
              <a:rPr lang="en-US" sz="2400" dirty="0">
                <a:solidFill>
                  <a:prstClr val="black"/>
                </a:solidFill>
              </a:rPr>
              <a:t>Learn new tasks via natural language interaction in one shot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Concept definitions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Hierarchical goal descriptions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Failure states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Task constraints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Task actions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Heuristics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Procedures, …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No longer depend solely on AI engineers for behavior development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9328"/>
            <a:ext cx="9144000" cy="17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12485" y="233948"/>
            <a:ext cx="5915025" cy="602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smtClean="0">
                <a:solidFill>
                  <a:srgbClr val="0070C0"/>
                </a:solidFill>
              </a:rPr>
              <a:t>The Problem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9264" y="2117969"/>
            <a:ext cx="7026212" cy="476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39631" y="2594708"/>
            <a:ext cx="5509845" cy="476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6174" y="3071447"/>
            <a:ext cx="5371796" cy="476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39264" y="3546925"/>
            <a:ext cx="7026212" cy="476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9264" y="1550681"/>
            <a:ext cx="71367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thesis addresses the problem of building a </a:t>
            </a:r>
            <a:r>
              <a:rPr lang="en-US" sz="3200" dirty="0" smtClean="0"/>
              <a:t>cognitive computational </a:t>
            </a:r>
            <a:r>
              <a:rPr lang="en-US" sz="3200" dirty="0"/>
              <a:t>model of </a:t>
            </a:r>
            <a:r>
              <a:rPr lang="en-US" sz="3200" dirty="0" smtClean="0"/>
              <a:t>human language </a:t>
            </a:r>
            <a:r>
              <a:rPr lang="en-US" sz="3200" dirty="0"/>
              <a:t>comprehension </a:t>
            </a:r>
            <a:r>
              <a:rPr lang="en-US" sz="3200" dirty="0" smtClean="0"/>
              <a:t>within an </a:t>
            </a:r>
            <a:r>
              <a:rPr lang="en-US" sz="3200" dirty="0"/>
              <a:t>autonomous robotic agent for </a:t>
            </a:r>
            <a:r>
              <a:rPr lang="en-US" sz="3200" dirty="0" smtClean="0"/>
              <a:t>understanding instructions </a:t>
            </a:r>
            <a:r>
              <a:rPr lang="en-US" sz="3200" dirty="0"/>
              <a:t>from a human instructor.</a:t>
            </a:r>
          </a:p>
        </p:txBody>
      </p:sp>
    </p:spTree>
    <p:extLst>
      <p:ext uri="{BB962C8B-B14F-4D97-AF65-F5344CB8AC3E}">
        <p14:creationId xmlns:p14="http://schemas.microsoft.com/office/powerpoint/2010/main" val="180212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2436" y="4964494"/>
            <a:ext cx="3980160" cy="466324"/>
          </a:xfrm>
        </p:spPr>
        <p:txBody>
          <a:bodyPr>
            <a:noAutofit/>
          </a:bodyPr>
          <a:lstStyle/>
          <a:p>
            <a:r>
              <a:rPr lang="en-US" sz="2800" b="0" i="1" dirty="0"/>
              <a:t>Models human cognition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7771" y="501712"/>
            <a:ext cx="5909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71600" algn="ctr"/>
            <a:r>
              <a:rPr lang="en-US" sz="2400" dirty="0"/>
              <a:t>Build a </a:t>
            </a:r>
            <a:r>
              <a:rPr lang="en-US" sz="2400" dirty="0" smtClean="0"/>
              <a:t>human-like comprehender</a:t>
            </a:r>
            <a:endParaRPr lang="en-US" sz="2400" dirty="0"/>
          </a:p>
          <a:p>
            <a:pPr indent="-1371600" algn="ctr"/>
            <a:r>
              <a:rPr lang="en-US" sz="2400" dirty="0"/>
              <a:t>within an embodied autonomous agent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969" y="2835543"/>
            <a:ext cx="2121413" cy="1545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856" y="3000783"/>
            <a:ext cx="2277113" cy="1380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205" y="2937053"/>
            <a:ext cx="1488881" cy="1555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875" y="1500682"/>
            <a:ext cx="1245600" cy="1632960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313700" y="4964494"/>
            <a:ext cx="3477209" cy="4663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1" dirty="0" smtClean="0"/>
              <a:t>Functional in context</a:t>
            </a:r>
            <a:endParaRPr lang="en-US" sz="2800" b="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29225" y="5441394"/>
            <a:ext cx="224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be what we mean by saying that it “</a:t>
            </a:r>
            <a:r>
              <a:rPr lang="en-US" i="1" dirty="0" smtClean="0"/>
              <a:t>understands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86215" y="5441394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be what we mean by saying that it is “</a:t>
            </a:r>
            <a:r>
              <a:rPr lang="en-US" i="1" dirty="0" smtClean="0"/>
              <a:t>human-like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1625" y="293552"/>
            <a:ext cx="5915025" cy="511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smtClean="0">
                <a:solidFill>
                  <a:srgbClr val="0070C0"/>
                </a:solidFill>
              </a:rPr>
              <a:t>The Lucia comprehender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859695"/>
            <a:ext cx="7886700" cy="56348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Representation of language form and meaning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Construction Grammar (</a:t>
            </a:r>
            <a:r>
              <a:rPr lang="en-US" dirty="0" err="1" smtClean="0">
                <a:solidFill>
                  <a:prstClr val="black"/>
                </a:solidFill>
              </a:rPr>
              <a:t>CxG</a:t>
            </a:r>
            <a:r>
              <a:rPr lang="en-US" dirty="0" smtClean="0">
                <a:solidFill>
                  <a:prstClr val="black"/>
                </a:solidFill>
              </a:rPr>
              <a:t>) theory of language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Embodied Construction Grammar (ECG) formalism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Grammar written for the Rosie ITL domain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 process of comprehending a sentence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Incremental, single-path with local repair (ISPLR) processing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An underlying architecture for comprehension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Built with general cognitive abilities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Soar cognitive architecture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Embedded </a:t>
            </a:r>
            <a:r>
              <a:rPr lang="en-US" dirty="0">
                <a:solidFill>
                  <a:prstClr val="black"/>
                </a:solidFill>
              </a:rPr>
              <a:t>in an autonomous robotic agent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Rosie Interactive Task Learning (ITL) agent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71625" y="742284"/>
            <a:ext cx="5915025" cy="602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smtClean="0">
                <a:solidFill>
                  <a:srgbClr val="0070C0"/>
                </a:solidFill>
              </a:rPr>
              <a:t>Functional in context</a:t>
            </a:r>
            <a:endParaRPr lang="en-US" sz="33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769"/>
            <a:ext cx="9144000" cy="37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71623" y="461623"/>
            <a:ext cx="5915025" cy="602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smtClean="0">
                <a:solidFill>
                  <a:srgbClr val="0070C0"/>
                </a:solidFill>
              </a:rPr>
              <a:t>Models human comprehension</a:t>
            </a:r>
            <a:endParaRPr lang="en-US" sz="3300" b="1" dirty="0">
              <a:solidFill>
                <a:srgbClr val="0070C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7" y="2309227"/>
            <a:ext cx="8913826" cy="37713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74" y="1434760"/>
            <a:ext cx="1800281" cy="25660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00" y="1769444"/>
            <a:ext cx="934200" cy="20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07CC-171A-407C-91AF-FA86319D64E2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71625" y="832814"/>
            <a:ext cx="5915025" cy="602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smtClean="0">
                <a:solidFill>
                  <a:srgbClr val="0070C0"/>
                </a:solidFill>
              </a:rPr>
              <a:t>Construction Grammar theory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641232"/>
            <a:ext cx="7886700" cy="4439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Construction: a pairing of form and meaning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Hierarchical network of constructions: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Compositional hierarchy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Inheritance hierarchy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Surface form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Generalizations based on cognitive processing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Usage-based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924" y="6052785"/>
            <a:ext cx="28790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>
                <a:solidFill>
                  <a:prstClr val="black"/>
                </a:solidFill>
              </a:rPr>
              <a:t>Goldberg, 2013</a:t>
            </a:r>
            <a:endParaRPr lang="en-US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71625" y="180965"/>
            <a:ext cx="5915025" cy="602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smtClean="0">
                <a:solidFill>
                  <a:srgbClr val="0070C0"/>
                </a:solidFill>
              </a:rPr>
              <a:t>Internal representation in Lucia</a:t>
            </a:r>
            <a:endParaRPr lang="en-US" sz="3300" b="1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926"/>
            <a:ext cx="9144000" cy="56101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95" y="1919335"/>
            <a:ext cx="7952182" cy="37571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2" y="2447790"/>
            <a:ext cx="8946287" cy="27474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189" y="852823"/>
            <a:ext cx="3624914" cy="11121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77" y="756945"/>
            <a:ext cx="1634850" cy="379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437" y="1240988"/>
            <a:ext cx="1722431" cy="379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7968" y="1729795"/>
            <a:ext cx="1089900" cy="37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1277" y="2213838"/>
            <a:ext cx="1333181" cy="3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3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485</Words>
  <Application>Microsoft Office PowerPoint</Application>
  <PresentationFormat>On-screen Show (4:3)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1_Office Theme</vt:lpstr>
      <vt:lpstr>Cognitive Language Comprehension in Rosie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Translating ECG to Soar</vt:lpstr>
      <vt:lpstr>Incremental word-by-word processing</vt:lpstr>
      <vt:lpstr>Local repair</vt:lpstr>
      <vt:lpstr>Processing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Cognitive Model of Human Language Comprehension</dc:title>
  <dc:creator>Peter Lindes</dc:creator>
  <cp:lastModifiedBy>Peter Lindes</cp:lastModifiedBy>
  <cp:revision>176</cp:revision>
  <dcterms:created xsi:type="dcterms:W3CDTF">2018-05-04T15:48:59Z</dcterms:created>
  <dcterms:modified xsi:type="dcterms:W3CDTF">2018-05-16T21:49:28Z</dcterms:modified>
</cp:coreProperties>
</file>