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6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5" r:id="rId2"/>
    <p:sldId id="744" r:id="rId3"/>
    <p:sldId id="761" r:id="rId4"/>
    <p:sldId id="751" r:id="rId5"/>
    <p:sldId id="752" r:id="rId6"/>
    <p:sldId id="746" r:id="rId7"/>
    <p:sldId id="747" r:id="rId8"/>
    <p:sldId id="743" r:id="rId9"/>
    <p:sldId id="753" r:id="rId10"/>
    <p:sldId id="757" r:id="rId11"/>
    <p:sldId id="759" r:id="rId12"/>
    <p:sldId id="758" r:id="rId1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6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90"/>
    <a:srgbClr val="77C69A"/>
    <a:srgbClr val="BEDB9B"/>
    <a:srgbClr val="FDF4DB"/>
    <a:srgbClr val="FDF5DC"/>
    <a:srgbClr val="E6D2CD"/>
    <a:srgbClr val="E6D1CD"/>
    <a:srgbClr val="DFBEC0"/>
    <a:srgbClr val="A1DA51"/>
    <a:srgbClr val="D5F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28" autoAdjust="0"/>
    <p:restoredTop sz="88598" autoAdjust="0"/>
  </p:normalViewPr>
  <p:slideViewPr>
    <p:cSldViewPr snapToGrid="0" showGuides="1">
      <p:cViewPr varScale="1">
        <p:scale>
          <a:sx n="86" d="100"/>
          <a:sy n="86" d="100"/>
        </p:scale>
        <p:origin x="2188" y="72"/>
      </p:cViewPr>
      <p:guideLst>
        <p:guide orient="horz" pos="2184"/>
        <p:guide pos="2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6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922A22E-7ED6-4189-AEE6-91BAEE78E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01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78F98B26-53A6-4B5F-ABB9-D71CBF714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38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F98B26-53A6-4B5F-ABB9-D71CBF7141F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93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RiDL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F98B26-53A6-4B5F-ABB9-D71CBF7141F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 Alejandro</a:t>
            </a:r>
          </a:p>
          <a:p>
            <a:r>
              <a:rPr lang="en-US" dirty="0"/>
              <a:t>Orient 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F98B26-53A6-4B5F-ABB9-D71CBF7141F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4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394D4-98D1-48F9-8694-7B05ECE9C8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4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182" y="0"/>
            <a:ext cx="810383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182" y="1145220"/>
            <a:ext cx="8103834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33CD2-4F26-4E6A-B249-72E0C307F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CAD24-F0B5-48F2-86CC-B033D9649E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5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8800"/>
            <a:ext cx="36195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828800"/>
            <a:ext cx="36195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0BB96-5A9D-4962-88B5-03E52BBF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2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635" y="61573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072" y="132204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7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64" y="132204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6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E2465-7115-4728-9A11-4550B8749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50" y="88776"/>
            <a:ext cx="7391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054100" y="6337300"/>
            <a:ext cx="7391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394452"/>
            <a:ext cx="53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4BC81-8F6B-44E0-B2E0-3D972E3E47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5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054100" y="6337300"/>
            <a:ext cx="7391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EF799-B8CA-4E79-B0DC-F16142644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9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CC5EB-3510-4355-BCA7-1EEC8358E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2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9278D-4868-4975-9DAB-DD8458473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619125" y="0"/>
            <a:ext cx="8220075" cy="6858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7388" y="76200"/>
            <a:ext cx="80837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62974"/>
            <a:ext cx="80837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 rot="16200000">
            <a:off x="0" y="6337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B0157084-468A-41A0-9C65-D80A7E0EE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15" descr="logo-horizontal-one_color_white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 rot="16200000">
            <a:off x="-997874" y="4995912"/>
            <a:ext cx="2529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0" dirty="0">
                <a:solidFill>
                  <a:schemeClr val="bg1"/>
                </a:solidFill>
                <a:latin typeface="Helvetica Neue Light"/>
              </a:rPr>
              <a:t>May 15,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9" r:id="rId8"/>
    <p:sldLayoutId id="2147483790" r:id="rId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454025" indent="-168275" algn="l" rtl="0" eaLnBrk="1" fontAlgn="base" hangingPunct="1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2pPr>
      <a:lvl3pPr marL="741363" indent="-171450" algn="l" rtl="0" eaLnBrk="1" fontAlgn="base" hangingPunct="1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3pPr>
      <a:lvl4pPr marL="1027113" indent="-171450" algn="l" rtl="0" eaLnBrk="1" fontAlgn="base" hangingPunct="1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4pPr>
      <a:lvl5pPr marL="1312863" indent="-171450" algn="l" rtl="0" eaLnBrk="1" fontAlgn="base" hangingPunct="1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5pPr>
      <a:lvl6pPr marL="1770063" indent="-171450" algn="l" rtl="0" eaLnBrk="1" fontAlgn="base" hangingPunct="1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6pPr>
      <a:lvl7pPr marL="2227263" indent="-171450" algn="l" rtl="0" eaLnBrk="1" fontAlgn="base" hangingPunct="1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7pPr>
      <a:lvl8pPr marL="2684463" indent="-171450" algn="l" rtl="0" eaLnBrk="1" fontAlgn="base" hangingPunct="1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8pPr>
      <a:lvl9pPr marL="3141663" indent="-171450" algn="l" rtl="0" eaLnBrk="1" fontAlgn="base" hangingPunct="1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14"/>
          <p:cNvSpPr>
            <a:spLocks noChangeArrowheads="1"/>
          </p:cNvSpPr>
          <p:nvPr/>
        </p:nvSpPr>
        <p:spPr bwMode="auto">
          <a:xfrm>
            <a:off x="0" y="-13494"/>
            <a:ext cx="6248400" cy="6884988"/>
          </a:xfrm>
          <a:prstGeom prst="rect">
            <a:avLst/>
          </a:prstGeom>
          <a:solidFill>
            <a:srgbClr val="00779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18" name="Picture 15" descr="soartech_logo_stacked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5721" y="1943100"/>
            <a:ext cx="1885950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6" descr="patter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9525" y="4513535"/>
            <a:ext cx="6238875" cy="14700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Soar Agents for Cyberspace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5/15/2018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1F95B3-1666-7E4A-899D-7D54050D804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184" y="158693"/>
            <a:ext cx="4002505" cy="400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F66C-E99E-5345-B509-822A392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91440"/>
            <a:ext cx="8103834" cy="83820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3ABAC-8733-654F-B050-8644F2411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182" y="838200"/>
            <a:ext cx="8103834" cy="5461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790"/>
                </a:solidFill>
              </a:rPr>
              <a:t>Improved Mission Planning</a:t>
            </a:r>
          </a:p>
          <a:p>
            <a:r>
              <a:rPr lang="en-US" dirty="0" err="1"/>
              <a:t>RaGE</a:t>
            </a:r>
            <a:r>
              <a:rPr lang="en-US" dirty="0"/>
              <a:t> goal editor</a:t>
            </a:r>
          </a:p>
          <a:p>
            <a:r>
              <a:rPr lang="en-US" dirty="0"/>
              <a:t>Control measures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7790"/>
                </a:solidFill>
              </a:rPr>
              <a:t>Temporal Aspects</a:t>
            </a:r>
          </a:p>
          <a:p>
            <a:r>
              <a:rPr lang="en-US" dirty="0"/>
              <a:t>Soar agents don’t operate at the same speed as human cyberspace operators</a:t>
            </a:r>
          </a:p>
          <a:p>
            <a:r>
              <a:rPr lang="en-US" dirty="0"/>
              <a:t>Cyberspace is a dynamic environment (i.e., things move around an awful lot)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790"/>
                </a:solidFill>
              </a:rPr>
              <a:t>Open Source</a:t>
            </a:r>
          </a:p>
          <a:p>
            <a:r>
              <a:rPr lang="en-US" dirty="0"/>
              <a:t>TTP Model &amp; RESTful API</a:t>
            </a:r>
          </a:p>
          <a:p>
            <a:r>
              <a:rPr lang="en-US" dirty="0"/>
              <a:t>TTP Toolkit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790"/>
                </a:solidFill>
              </a:rPr>
              <a:t>Human-Guided Exploration</a:t>
            </a:r>
          </a:p>
          <a:p>
            <a:r>
              <a:rPr lang="en-US" dirty="0"/>
              <a:t>User hints</a:t>
            </a:r>
          </a:p>
          <a:p>
            <a:r>
              <a:rPr lang="en-US" dirty="0"/>
              <a:t>On-the-fly re-tasking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BEC5E-29B3-194B-A3E6-7C8933DF1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82270"/>
            <a:ext cx="533400" cy="457200"/>
          </a:xfrm>
        </p:spPr>
        <p:txBody>
          <a:bodyPr/>
          <a:lstStyle/>
          <a:p>
            <a:pPr>
              <a:defRPr/>
            </a:pPr>
            <a:fld id="{2E34BC81-8F6B-44E0-B2E0-3D972E3E471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8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758548-6266-AB4D-88C0-26A4BF952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72" y="91440"/>
            <a:ext cx="4040188" cy="639762"/>
          </a:xfrm>
        </p:spPr>
        <p:txBody>
          <a:bodyPr anchor="t"/>
          <a:lstStyle/>
          <a:p>
            <a:r>
              <a:rPr lang="en-US" sz="2800" dirty="0">
                <a:solidFill>
                  <a:srgbClr val="007790"/>
                </a:solidFill>
                <a:latin typeface="+mj-lt"/>
              </a:rPr>
              <a:t>Nuggets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29436A-4870-FE44-A735-E749CE17C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72" y="900715"/>
            <a:ext cx="4040188" cy="395128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Only (known) autonomous cyberspace operator</a:t>
            </a:r>
          </a:p>
          <a:p>
            <a:pPr>
              <a:spcAft>
                <a:spcPts val="1200"/>
              </a:spcAft>
            </a:pPr>
            <a:r>
              <a:rPr lang="en-US" dirty="0"/>
              <a:t>Abstraction layer supports autonomous general users</a:t>
            </a:r>
          </a:p>
          <a:p>
            <a:pPr>
              <a:spcAft>
                <a:spcPts val="1200"/>
              </a:spcAft>
            </a:pPr>
            <a:r>
              <a:rPr lang="en-US" dirty="0"/>
              <a:t>Expressive user interface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197AB0-FDF9-784C-A39C-D923B9663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09264" y="91440"/>
            <a:ext cx="4041775" cy="639762"/>
          </a:xfrm>
        </p:spPr>
        <p:txBody>
          <a:bodyPr anchor="t"/>
          <a:lstStyle/>
          <a:p>
            <a:r>
              <a:rPr lang="en-US" sz="2800" dirty="0">
                <a:solidFill>
                  <a:srgbClr val="007790"/>
                </a:solidFill>
                <a:latin typeface="+mj-lt"/>
              </a:rPr>
              <a:t>Coal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E9D97C-C35E-A34B-8C4B-75E4D8E55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09264" y="900715"/>
            <a:ext cx="4041775" cy="395128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Requires Soar programming for full mission planning</a:t>
            </a:r>
          </a:p>
          <a:p>
            <a:pPr>
              <a:spcAft>
                <a:spcPts val="1200"/>
              </a:spcAft>
            </a:pPr>
            <a:r>
              <a:rPr lang="en-US" dirty="0"/>
              <a:t>Too few tricks (adversarial techniques &amp; procedures) </a:t>
            </a:r>
          </a:p>
          <a:p>
            <a:pPr>
              <a:spcAft>
                <a:spcPts val="1200"/>
              </a:spcAft>
            </a:pPr>
            <a:r>
              <a:rPr lang="en-US" dirty="0"/>
              <a:t>Very limited teaming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110CD-0672-454F-96DE-4A338FB24C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033CD2-4F26-4E6A-B249-72E0C307F15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65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346FC-A5AC-4E49-8DDA-90A7026B4D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033CD2-4F26-4E6A-B249-72E0C307F15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210471-B297-F146-AF80-DF581A9C11BA}"/>
              </a:ext>
            </a:extLst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pic>
        <p:nvPicPr>
          <p:cNvPr id="6" name="Picture 15" descr="soartech_logo_stacked">
            <a:extLst>
              <a:ext uri="{FF2B5EF4-FFF2-40B4-BE49-F238E27FC236}">
                <a16:creationId xmlns:a16="http://schemas.microsoft.com/office/drawing/2014/main" id="{7B07C64A-C892-4F43-A8BD-0A9BEC554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1227" y="1707818"/>
            <a:ext cx="5261547" cy="360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ED61E7-9E44-304F-A4B6-CCD42E91828D}"/>
              </a:ext>
            </a:extLst>
          </p:cNvPr>
          <p:cNvSpPr txBox="1"/>
          <p:nvPr/>
        </p:nvSpPr>
        <p:spPr>
          <a:xfrm>
            <a:off x="2602550" y="5621597"/>
            <a:ext cx="3938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 err="1"/>
              <a:t>alex.nickels@soartech.com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749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EB7C714-AD25-6742-AB90-9AEFF7BBBC96}"/>
              </a:ext>
            </a:extLst>
          </p:cNvPr>
          <p:cNvSpPr>
            <a:spLocks/>
          </p:cNvSpPr>
          <p:nvPr/>
        </p:nvSpPr>
        <p:spPr bwMode="auto">
          <a:xfrm>
            <a:off x="5057037" y="1256760"/>
            <a:ext cx="2560320" cy="201168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00779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4AA2DB1-42A6-164E-86BA-68F46B636AF4}"/>
              </a:ext>
            </a:extLst>
          </p:cNvPr>
          <p:cNvSpPr>
            <a:spLocks/>
          </p:cNvSpPr>
          <p:nvPr/>
        </p:nvSpPr>
        <p:spPr bwMode="auto">
          <a:xfrm>
            <a:off x="1888009" y="1256760"/>
            <a:ext cx="2560320" cy="201168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00779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A08EE-A26F-D445-B652-4C32AFED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50" y="88776"/>
            <a:ext cx="7391400" cy="838200"/>
          </a:xfrm>
        </p:spPr>
        <p:txBody>
          <a:bodyPr/>
          <a:lstStyle/>
          <a:p>
            <a:r>
              <a:rPr lang="en-US" dirty="0"/>
              <a:t>Why Do We Need Cyberspace Cognitive Agents?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1512B-346F-1B4E-AD0D-56C21CCF38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34BC81-8F6B-44E0-B2E0-3D972E3E471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0FB9C2-4D3B-1D46-8324-73F9D3450E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4087" y="1669677"/>
            <a:ext cx="1463040" cy="14630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754C44E-7D58-CB46-9F77-E2665533E2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4285" y="1760192"/>
            <a:ext cx="2073214" cy="12801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BCE087-BFEE-684A-A78B-BA3AE8B68CB5}"/>
              </a:ext>
            </a:extLst>
          </p:cNvPr>
          <p:cNvSpPr txBox="1"/>
          <p:nvPr/>
        </p:nvSpPr>
        <p:spPr>
          <a:xfrm>
            <a:off x="1968961" y="1290664"/>
            <a:ext cx="23984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baseline="0" dirty="0">
                <a:solidFill>
                  <a:srgbClr val="007790"/>
                </a:solidFill>
              </a:rPr>
              <a:t>Attack Surface Growth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46DDC33-B736-EE43-8622-64406FC8BD83}"/>
              </a:ext>
            </a:extLst>
          </p:cNvPr>
          <p:cNvSpPr>
            <a:spLocks/>
          </p:cNvSpPr>
          <p:nvPr/>
        </p:nvSpPr>
        <p:spPr bwMode="auto">
          <a:xfrm>
            <a:off x="1888009" y="3798803"/>
            <a:ext cx="2560320" cy="201168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00779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D6E08BB-6099-1B42-AC12-0F51BA9EB0FF}"/>
              </a:ext>
            </a:extLst>
          </p:cNvPr>
          <p:cNvSpPr>
            <a:spLocks/>
          </p:cNvSpPr>
          <p:nvPr/>
        </p:nvSpPr>
        <p:spPr bwMode="auto">
          <a:xfrm>
            <a:off x="5057037" y="3798803"/>
            <a:ext cx="2560320" cy="201168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00779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E86E521-E425-534B-848C-C9315D6B6D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3769" y="4206867"/>
            <a:ext cx="1828800" cy="142402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07552CD-32AD-5544-9B02-0265F59BF22F}"/>
              </a:ext>
            </a:extLst>
          </p:cNvPr>
          <p:cNvSpPr txBox="1"/>
          <p:nvPr/>
        </p:nvSpPr>
        <p:spPr>
          <a:xfrm>
            <a:off x="2180558" y="3833558"/>
            <a:ext cx="1975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baseline="0" dirty="0">
                <a:solidFill>
                  <a:srgbClr val="007790"/>
                </a:solidFill>
              </a:rPr>
              <a:t>Threat Complexity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3D830A-670F-DB47-A6B1-31934537AFD1}"/>
              </a:ext>
            </a:extLst>
          </p:cNvPr>
          <p:cNvSpPr txBox="1"/>
          <p:nvPr/>
        </p:nvSpPr>
        <p:spPr>
          <a:xfrm>
            <a:off x="5230595" y="1290664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baseline="0" dirty="0">
                <a:solidFill>
                  <a:srgbClr val="007790"/>
                </a:solidFill>
              </a:rPr>
              <a:t>Continuous Security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2682A2-02B9-2E46-8731-23362194F063}"/>
              </a:ext>
            </a:extLst>
          </p:cNvPr>
          <p:cNvSpPr txBox="1"/>
          <p:nvPr/>
        </p:nvSpPr>
        <p:spPr>
          <a:xfrm>
            <a:off x="5266487" y="3833558"/>
            <a:ext cx="21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baseline="0" dirty="0">
                <a:solidFill>
                  <a:srgbClr val="007790"/>
                </a:solidFill>
              </a:rPr>
              <a:t>Workforce Shortage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0A81977-8B30-FB43-BC2A-34CDCE82B11C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2926" y="4206867"/>
            <a:ext cx="1885363" cy="142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4985F4C-BDEF-204A-848C-C49AC8AE1160}"/>
              </a:ext>
            </a:extLst>
          </p:cNvPr>
          <p:cNvSpPr/>
          <p:nvPr/>
        </p:nvSpPr>
        <p:spPr bwMode="auto">
          <a:xfrm>
            <a:off x="5668282" y="1371601"/>
            <a:ext cx="2853714" cy="4160520"/>
          </a:xfrm>
          <a:prstGeom prst="roundRect">
            <a:avLst>
              <a:gd name="adj" fmla="val 686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A08EE-A26F-D445-B652-4C32AFED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CyCog</a:t>
            </a:r>
            <a:r>
              <a:rPr lang="en-US" dirty="0"/>
              <a:t> Agent Genealogy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1512B-346F-1B4E-AD0D-56C21CCF38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34BC81-8F6B-44E0-B2E0-3D972E3E471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Bent Arrow 4">
            <a:extLst>
              <a:ext uri="{FF2B5EF4-FFF2-40B4-BE49-F238E27FC236}">
                <a16:creationId xmlns:a16="http://schemas.microsoft.com/office/drawing/2014/main" id="{EEE878AE-F8F2-3E4D-9832-54498CADC261}"/>
              </a:ext>
            </a:extLst>
          </p:cNvPr>
          <p:cNvSpPr/>
          <p:nvPr/>
        </p:nvSpPr>
        <p:spPr bwMode="auto">
          <a:xfrm>
            <a:off x="4571002" y="1828800"/>
            <a:ext cx="1249680" cy="1216536"/>
          </a:xfrm>
          <a:prstGeom prst="ben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3986915-69E4-A44C-857F-BBCB8F110F8D}"/>
              </a:ext>
            </a:extLst>
          </p:cNvPr>
          <p:cNvSpPr/>
          <p:nvPr/>
        </p:nvSpPr>
        <p:spPr bwMode="auto">
          <a:xfrm>
            <a:off x="5835922" y="3011046"/>
            <a:ext cx="116771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ヒラギノ角ゴ Pro W3" pitchFamily="28" charset="-128"/>
              </a:rPr>
              <a:t>CyCog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ヒラギノ角ゴ Pro W3" pitchFamily="28" charset="-128"/>
              </a:rPr>
              <a:t>-D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E44063C-6E88-694E-8FE7-38D6F01D8F21}"/>
              </a:ext>
            </a:extLst>
          </p:cNvPr>
          <p:cNvSpPr/>
          <p:nvPr/>
        </p:nvSpPr>
        <p:spPr bwMode="auto">
          <a:xfrm>
            <a:off x="5835922" y="1606302"/>
            <a:ext cx="1167710" cy="914400"/>
          </a:xfrm>
          <a:prstGeom prst="roundRect">
            <a:avLst/>
          </a:prstGeom>
          <a:solidFill>
            <a:srgbClr val="0077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baseline="0" dirty="0" err="1">
                <a:solidFill>
                  <a:srgbClr val="FAE9A6"/>
                </a:solidFill>
              </a:rPr>
              <a:t>CyCog</a:t>
            </a:r>
            <a:r>
              <a:rPr lang="en-US" sz="1600" b="1" baseline="0" dirty="0">
                <a:solidFill>
                  <a:srgbClr val="FAE9A6"/>
                </a:solidFill>
              </a:rPr>
              <a:t>-A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AE9A6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14D18B0-9A0D-8E41-825C-A6A3F8B0A4CC}"/>
              </a:ext>
            </a:extLst>
          </p:cNvPr>
          <p:cNvSpPr/>
          <p:nvPr/>
        </p:nvSpPr>
        <p:spPr bwMode="auto">
          <a:xfrm>
            <a:off x="5835922" y="4415790"/>
            <a:ext cx="1167710" cy="91440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ヒラギノ角ゴ Pro W3" pitchFamily="28" charset="-128"/>
              </a:rPr>
              <a:t>CyCog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ヒラギノ角ゴ Pro W3" pitchFamily="28" charset="-128"/>
              </a:rPr>
              <a:t>-U</a:t>
            </a: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8F88516F-4DF9-5840-8F9F-2724BA7965D8}"/>
              </a:ext>
            </a:extLst>
          </p:cNvPr>
          <p:cNvSpPr/>
          <p:nvPr/>
        </p:nvSpPr>
        <p:spPr bwMode="auto">
          <a:xfrm flipV="1">
            <a:off x="4571002" y="3959736"/>
            <a:ext cx="1249680" cy="1144270"/>
          </a:xfrm>
          <a:prstGeom prst="ben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0ABEBAEF-5069-7748-82B9-3CC20B30092C}"/>
              </a:ext>
            </a:extLst>
          </p:cNvPr>
          <p:cNvSpPr/>
          <p:nvPr/>
        </p:nvSpPr>
        <p:spPr bwMode="auto">
          <a:xfrm>
            <a:off x="5162822" y="3197163"/>
            <a:ext cx="657860" cy="6107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CF17F4D-47D5-3842-AC99-A641E24D7645}"/>
              </a:ext>
            </a:extLst>
          </p:cNvPr>
          <p:cNvSpPr/>
          <p:nvPr/>
        </p:nvSpPr>
        <p:spPr bwMode="auto">
          <a:xfrm>
            <a:off x="4190002" y="3045336"/>
            <a:ext cx="1097280" cy="914400"/>
          </a:xfrm>
          <a:prstGeom prst="roundRect">
            <a:avLst/>
          </a:prstGeom>
          <a:solidFill>
            <a:srgbClr val="00779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FAE9A6"/>
                </a:solidFill>
                <a:effectLst/>
                <a:latin typeface="Arial" charset="0"/>
                <a:ea typeface="ヒラギノ角ゴ Pro W3" pitchFamily="28" charset="-128"/>
              </a:rPr>
              <a:t>CyCog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AE9A6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9092219-9EE8-5F48-9C3D-78F4DBBFDA4B}"/>
              </a:ext>
            </a:extLst>
          </p:cNvPr>
          <p:cNvSpPr/>
          <p:nvPr/>
        </p:nvSpPr>
        <p:spPr bwMode="auto">
          <a:xfrm>
            <a:off x="3516902" y="3197163"/>
            <a:ext cx="657860" cy="6107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5DA22E0-C633-534F-B89D-505CBF795803}"/>
              </a:ext>
            </a:extLst>
          </p:cNvPr>
          <p:cNvSpPr/>
          <p:nvPr/>
        </p:nvSpPr>
        <p:spPr bwMode="auto">
          <a:xfrm>
            <a:off x="2544082" y="3045336"/>
            <a:ext cx="1097280" cy="9144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ヒラギノ角ゴ Pro W3" pitchFamily="28" charset="-128"/>
              </a:rPr>
              <a:t>General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baseline="0" dirty="0">
                <a:solidFill>
                  <a:schemeClr val="bg1">
                    <a:lumMod val="50000"/>
                  </a:schemeClr>
                </a:solidFill>
              </a:rPr>
              <a:t>Agent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B9B80E7-56AE-D24F-810E-5318761C5D6D}"/>
              </a:ext>
            </a:extLst>
          </p:cNvPr>
          <p:cNvSpPr/>
          <p:nvPr/>
        </p:nvSpPr>
        <p:spPr bwMode="auto">
          <a:xfrm>
            <a:off x="1870982" y="3197163"/>
            <a:ext cx="657860" cy="610746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08396E-C8CA-E54A-AB6B-F251B4D52824}"/>
              </a:ext>
            </a:extLst>
          </p:cNvPr>
          <p:cNvSpPr txBox="1"/>
          <p:nvPr/>
        </p:nvSpPr>
        <p:spPr>
          <a:xfrm>
            <a:off x="7003632" y="4552861"/>
            <a:ext cx="1487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>
                <a:solidFill>
                  <a:schemeClr val="bg1">
                    <a:lumMod val="50000"/>
                  </a:schemeClr>
                </a:solidFill>
              </a:rPr>
              <a:t>Cyberspace</a:t>
            </a:r>
          </a:p>
          <a:p>
            <a:r>
              <a:rPr lang="en-US" sz="1800" baseline="0" dirty="0">
                <a:solidFill>
                  <a:schemeClr val="bg1">
                    <a:lumMod val="50000"/>
                  </a:schemeClr>
                </a:solidFill>
              </a:rPr>
              <a:t>Denizen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5AB6B7-34B0-B349-ACB5-30E645562235}"/>
              </a:ext>
            </a:extLst>
          </p:cNvPr>
          <p:cNvSpPr txBox="1"/>
          <p:nvPr/>
        </p:nvSpPr>
        <p:spPr>
          <a:xfrm>
            <a:off x="6999278" y="1738904"/>
            <a:ext cx="1491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>
                <a:solidFill>
                  <a:schemeClr val="bg1">
                    <a:lumMod val="50000"/>
                  </a:schemeClr>
                </a:solidFill>
              </a:rPr>
              <a:t>Penetration Tester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207B27-1294-A84B-9809-302AEB8A02E0}"/>
              </a:ext>
            </a:extLst>
          </p:cNvPr>
          <p:cNvSpPr txBox="1"/>
          <p:nvPr/>
        </p:nvSpPr>
        <p:spPr>
          <a:xfrm>
            <a:off x="6999278" y="331454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>
                <a:solidFill>
                  <a:schemeClr val="bg1">
                    <a:lumMod val="50000"/>
                  </a:schemeClr>
                </a:solidFill>
              </a:rPr>
              <a:t>Defender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0760392-409C-C54C-AE18-178DC7043112}"/>
              </a:ext>
            </a:extLst>
          </p:cNvPr>
          <p:cNvSpPr/>
          <p:nvPr/>
        </p:nvSpPr>
        <p:spPr bwMode="auto">
          <a:xfrm>
            <a:off x="2449957" y="4417280"/>
            <a:ext cx="1267460" cy="914400"/>
          </a:xfrm>
          <a:prstGeom prst="roundRect">
            <a:avLst/>
          </a:prstGeom>
          <a:solidFill>
            <a:srgbClr val="00779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AE9A6"/>
                </a:solidFill>
                <a:effectLst/>
                <a:latin typeface="Arial" charset="0"/>
                <a:ea typeface="ヒラギノ角ゴ Pro W3" pitchFamily="28" charset="-128"/>
              </a:rPr>
              <a:t>Cyber Feature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FAE9A6"/>
                </a:solidFill>
                <a:effectLst/>
                <a:latin typeface="Arial" charset="0"/>
                <a:ea typeface="ヒラギノ角ゴ Pro W3" pitchFamily="28" charset="-128"/>
              </a:rPr>
              <a:t>Mgmt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AE9A6"/>
                </a:solidFill>
                <a:effectLst/>
                <a:latin typeface="Arial" charset="0"/>
                <a:ea typeface="ヒラギノ角ゴ Pro W3" pitchFamily="28" charset="-128"/>
              </a:rPr>
              <a:t> Sys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AC5BE3-E610-B84B-A57C-C2BA0720D5AB}"/>
              </a:ext>
            </a:extLst>
          </p:cNvPr>
          <p:cNvSpPr/>
          <p:nvPr/>
        </p:nvSpPr>
        <p:spPr bwMode="auto">
          <a:xfrm>
            <a:off x="2449957" y="1606302"/>
            <a:ext cx="1267460" cy="914400"/>
          </a:xfrm>
          <a:prstGeom prst="roundRect">
            <a:avLst/>
          </a:prstGeom>
          <a:solidFill>
            <a:srgbClr val="00779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AE9A6"/>
                </a:solidFill>
                <a:effectLst/>
                <a:latin typeface="Arial" charset="0"/>
                <a:ea typeface="ヒラギノ角ゴ Pro W3" pitchFamily="28" charset="-128"/>
              </a:rPr>
              <a:t>TTP Models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3B14B6-A80D-3F43-BD46-3343F7E85612}"/>
              </a:ext>
            </a:extLst>
          </p:cNvPr>
          <p:cNvCxnSpPr>
            <a:cxnSpLocks/>
          </p:cNvCxnSpPr>
          <p:nvPr/>
        </p:nvCxnSpPr>
        <p:spPr bwMode="auto">
          <a:xfrm>
            <a:off x="3748042" y="2541053"/>
            <a:ext cx="497150" cy="5009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A2A926-F966-8A42-B81E-DBF66F00E5C7}"/>
              </a:ext>
            </a:extLst>
          </p:cNvPr>
          <p:cNvCxnSpPr>
            <a:cxnSpLocks/>
          </p:cNvCxnSpPr>
          <p:nvPr/>
        </p:nvCxnSpPr>
        <p:spPr bwMode="auto">
          <a:xfrm flipH="1">
            <a:off x="3726452" y="3980087"/>
            <a:ext cx="509270" cy="4357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1" name="Triangle 30">
            <a:extLst>
              <a:ext uri="{FF2B5EF4-FFF2-40B4-BE49-F238E27FC236}">
                <a16:creationId xmlns:a16="http://schemas.microsoft.com/office/drawing/2014/main" id="{CDB35F3C-6CF6-5741-B244-0CAF5933666B}"/>
              </a:ext>
            </a:extLst>
          </p:cNvPr>
          <p:cNvSpPr/>
          <p:nvPr/>
        </p:nvSpPr>
        <p:spPr bwMode="auto">
          <a:xfrm rot="16200000">
            <a:off x="981982" y="3042006"/>
            <a:ext cx="914400" cy="914400"/>
          </a:xfrm>
          <a:prstGeom prst="triangl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DC65AA-780D-1446-A9FD-C33273DBA3B7}"/>
              </a:ext>
            </a:extLst>
          </p:cNvPr>
          <p:cNvSpPr txBox="1"/>
          <p:nvPr/>
        </p:nvSpPr>
        <p:spPr>
          <a:xfrm>
            <a:off x="1296429" y="3329929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baseline="0" dirty="0">
                <a:solidFill>
                  <a:schemeClr val="bg1">
                    <a:lumMod val="50000"/>
                  </a:schemeClr>
                </a:solidFill>
              </a:rPr>
              <a:t>Soar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9F98D9-C3AC-9C47-8AB1-C862B9513BB1}"/>
              </a:ext>
            </a:extLst>
          </p:cNvPr>
          <p:cNvSpPr txBox="1"/>
          <p:nvPr/>
        </p:nvSpPr>
        <p:spPr>
          <a:xfrm>
            <a:off x="5663119" y="1044131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baseline="0" dirty="0"/>
              <a:t>Cyber 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479E1-6D9C-CB40-90E3-B717A9E3C0A3}"/>
              </a:ext>
            </a:extLst>
          </p:cNvPr>
          <p:cNvSpPr txBox="1"/>
          <p:nvPr/>
        </p:nvSpPr>
        <p:spPr>
          <a:xfrm>
            <a:off x="2913982" y="5939561"/>
            <a:ext cx="3316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CyCog</a:t>
            </a:r>
            <a:r>
              <a:rPr lang="en-US" sz="1400" i="1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Cyber Cognitive</a:t>
            </a:r>
          </a:p>
          <a:p>
            <a:r>
              <a:rPr lang="en-US" sz="1400" i="1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TTP: Tactics, Techniques &amp; Procedures</a:t>
            </a:r>
          </a:p>
        </p:txBody>
      </p:sp>
    </p:spTree>
    <p:extLst>
      <p:ext uri="{BB962C8B-B14F-4D97-AF65-F5344CB8AC3E}">
        <p14:creationId xmlns:p14="http://schemas.microsoft.com/office/powerpoint/2010/main" val="398304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F66C-E99E-5345-B509-822A3928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91440"/>
            <a:ext cx="8103834" cy="83820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3ABAC-8733-654F-B050-8644F2411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182" y="838200"/>
            <a:ext cx="8103834" cy="5461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790"/>
                </a:solidFill>
              </a:rPr>
              <a:t>Enabling Soar agents to use standard tools and applications</a:t>
            </a:r>
          </a:p>
          <a:p>
            <a:r>
              <a:rPr lang="en-US" dirty="0"/>
              <a:t>Standard off-the-shelf pen-testing tools</a:t>
            </a:r>
          </a:p>
          <a:p>
            <a:r>
              <a:rPr lang="en-US" dirty="0"/>
              <a:t>Built-in command-line interface (CLI) applications (especially over remote sessions)</a:t>
            </a:r>
          </a:p>
          <a:p>
            <a:r>
              <a:rPr lang="en-US" dirty="0"/>
              <a:t>Should Soar know all the CLI arguments, or rely on abstraction layers?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790"/>
                </a:solidFill>
              </a:rPr>
              <a:t>Modeling behaviors of (cyberspace) operators</a:t>
            </a:r>
          </a:p>
          <a:p>
            <a:r>
              <a:rPr lang="en-US" dirty="0"/>
              <a:t>Model abstractions allow reuse across multiple domains</a:t>
            </a:r>
          </a:p>
          <a:p>
            <a:r>
              <a:rPr lang="en-US" dirty="0"/>
              <a:t>Goal preferences ensure desired goals based on different operators (personas)</a:t>
            </a:r>
          </a:p>
          <a:p>
            <a:r>
              <a:rPr lang="en-US" dirty="0"/>
              <a:t>How to model/manage/share large sets of adversarial techniques &amp; procedures?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000" b="1" dirty="0">
                <a:solidFill>
                  <a:srgbClr val="007790"/>
                </a:solidFill>
              </a:rPr>
              <a:t>Modeling cyberspace</a:t>
            </a:r>
          </a:p>
          <a:p>
            <a:pPr lvl="0"/>
            <a:r>
              <a:rPr lang="en-US" dirty="0"/>
              <a:t>Documentation of every “thing” the agent sense/acts-on in cyberspace</a:t>
            </a:r>
          </a:p>
          <a:p>
            <a:pPr lvl="0"/>
            <a:r>
              <a:rPr lang="en-US" dirty="0"/>
              <a:t>Sharing models with humans, Soar agents, non-symbolic AI</a:t>
            </a:r>
          </a:p>
          <a:p>
            <a:pPr lvl="0"/>
            <a:r>
              <a:rPr lang="en-US" dirty="0"/>
              <a:t>How to keep track of hosts (etc.) when everything (e.g., IP addresses) can change?</a:t>
            </a:r>
          </a:p>
          <a:p>
            <a:pPr marL="0" lvl="0" indent="0">
              <a:buNone/>
            </a:pPr>
            <a:r>
              <a:rPr lang="en-US" dirty="0"/>
              <a:t>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BEC5E-29B3-194B-A3E6-7C8933DF1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97260"/>
            <a:ext cx="533400" cy="457200"/>
          </a:xfrm>
        </p:spPr>
        <p:txBody>
          <a:bodyPr/>
          <a:lstStyle/>
          <a:p>
            <a:pPr>
              <a:defRPr/>
            </a:pPr>
            <a:fld id="{2E34BC81-8F6B-44E0-B2E0-3D972E3E471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9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8357-5232-164F-9634-77E5BE98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CyCog</a:t>
            </a:r>
            <a:r>
              <a:rPr lang="en-US" dirty="0"/>
              <a:t>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42311-384B-C146-9E73-D52FAD0AE7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34BC81-8F6B-44E0-B2E0-3D972E3E471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5E20D-E80F-2B47-84EF-5D69CE558344}"/>
              </a:ext>
            </a:extLst>
          </p:cNvPr>
          <p:cNvSpPr txBox="1"/>
          <p:nvPr/>
        </p:nvSpPr>
        <p:spPr>
          <a:xfrm>
            <a:off x="2693900" y="6003254"/>
            <a:ext cx="3302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C4: </a:t>
            </a:r>
            <a:r>
              <a:rPr lang="en-US" sz="1400" i="1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CyCog</a:t>
            </a:r>
            <a:r>
              <a:rPr lang="en-US" sz="1400" i="1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Command &amp; Control</a:t>
            </a:r>
          </a:p>
          <a:p>
            <a:r>
              <a:rPr lang="en-US" sz="1400" i="1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TTP: Tactics, Techniques &amp; Procedures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F40C9-5B57-CD4D-9A68-3F05639B3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219" y="928334"/>
            <a:ext cx="7389423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3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743E-115D-7648-A779-1C98DD65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Teaching </a:t>
            </a:r>
            <a:r>
              <a:rPr lang="en-US" cap="small" dirty="0" err="1"/>
              <a:t>CyCog</a:t>
            </a:r>
            <a:r>
              <a:rPr lang="en-US" cap="small" dirty="0"/>
              <a:t> New Tricks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E55FA-C06C-4E4D-8689-3B31B1A9C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34BC81-8F6B-44E0-B2E0-3D972E3E471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DBE01B-5E9B-3242-890D-1FC90B831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926976"/>
            <a:ext cx="7772400" cy="491990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E0641B-2D16-B848-9352-ADCCF96BDB25}"/>
              </a:ext>
            </a:extLst>
          </p:cNvPr>
          <p:cNvSpPr txBox="1"/>
          <p:nvPr/>
        </p:nvSpPr>
        <p:spPr>
          <a:xfrm>
            <a:off x="2984140" y="6055898"/>
            <a:ext cx="2722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SC2RAM Knowledge Model</a:t>
            </a:r>
          </a:p>
        </p:txBody>
      </p:sp>
    </p:spTree>
    <p:extLst>
      <p:ext uri="{BB962C8B-B14F-4D97-AF65-F5344CB8AC3E}">
        <p14:creationId xmlns:p14="http://schemas.microsoft.com/office/powerpoint/2010/main" val="183571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743E-115D-7648-A779-1C98DD65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Teaching </a:t>
            </a:r>
            <a:r>
              <a:rPr lang="en-US" cap="small" dirty="0" err="1"/>
              <a:t>CyCog</a:t>
            </a:r>
            <a:r>
              <a:rPr lang="en-US" cap="small" dirty="0"/>
              <a:t> New Tricks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E55FA-C06C-4E4D-8689-3B31B1A9C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34BC81-8F6B-44E0-B2E0-3D972E3E471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80715-3339-A64C-99C1-CFC23C5A46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440" y="926976"/>
            <a:ext cx="7772400" cy="4329830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75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50" y="79481"/>
            <a:ext cx="7391400" cy="495424"/>
          </a:xfrm>
        </p:spPr>
        <p:txBody>
          <a:bodyPr/>
          <a:lstStyle/>
          <a:p>
            <a:r>
              <a:rPr lang="en-US" cap="small" dirty="0"/>
              <a:t>Keeping Track of Cyber Stuff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34BC81-8F6B-44E0-B2E0-3D972E3E471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A6F3C0-373A-4043-BE11-10A9C37A3D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9179" y="1167286"/>
          <a:ext cx="3847873" cy="413923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8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5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72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Cyberspace Layer</a:t>
                      </a: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Modeling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Aspects</a:t>
                      </a:r>
                    </a:p>
                  </a:txBody>
                  <a:tcPr marL="51435" marR="5143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41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Cyber-Persona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(Cognitive/ Social)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Personas and Identities (many-to-many)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Intent/Goals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TTPs, </a:t>
                      </a:r>
                      <a:r>
                        <a:rPr lang="en-US" sz="1200" baseline="0" dirty="0"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C2</a:t>
                      </a:r>
                      <a:endParaRPr lang="en-US" sz="1200" dirty="0"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Social presence and communication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41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Logical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Operating</a:t>
                      </a:r>
                      <a:r>
                        <a:rPr lang="en-US" sz="1200" baseline="0" dirty="0"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 system + drivers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Applications (to include malware)</a:t>
                      </a:r>
                      <a:endParaRPr lang="en-US" sz="1200" baseline="0" dirty="0">
                        <a:effectLst/>
                        <a:latin typeface="Arial Narrow" charset="0"/>
                        <a:ea typeface="Arial Narrow" charset="0"/>
                        <a:cs typeface="Arial Narrow" charset="0"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Network protocols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Events and Logs 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81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Physical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dirty="0"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Hardware architecture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Physical</a:t>
                      </a:r>
                      <a:r>
                        <a:rPr lang="en-US" sz="1200" baseline="0" dirty="0"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 c</a:t>
                      </a:r>
                      <a:r>
                        <a:rPr lang="en-US" sz="1200" dirty="0"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ompute nodes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Physical network connections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Geo-Location of compute nodes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200" dirty="0"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Persona biometrics (key stroke,</a:t>
                      </a:r>
                      <a:r>
                        <a:rPr lang="en-US" sz="1200" baseline="0" dirty="0"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</a:rPr>
                        <a:t>mouse patterns, facial recognition)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8EDF5A2-C105-DA46-A402-A0531C493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305" y="2033933"/>
            <a:ext cx="1197145" cy="6429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3A2B3E-A70D-E24F-BDDD-85796B149F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496" y="3148888"/>
            <a:ext cx="1197145" cy="7260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E3CC55-92CA-CD4B-96B7-131AD89DD2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305" y="4258576"/>
            <a:ext cx="1197336" cy="7982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3E1F18-D8F4-2D42-87B6-44F915AE65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9650" y="1167285"/>
            <a:ext cx="3928667" cy="400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6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F65D-4EA2-2F41-BF68-617D1358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F6F0B-8F4B-8545-98BC-6AD9D078DD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34BC81-8F6B-44E0-B2E0-3D972E3E471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2214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BIR Concept Deck Template" id="{12AB641E-74FC-A143-A14B-6FDCF3294E12}" vid="{72E246EC-702A-4748-97C7-59483801AB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SoarTech Slide Deck Template</Template>
  <TotalTime>33047</TotalTime>
  <Words>299</Words>
  <Application>Microsoft Office PowerPoint</Application>
  <PresentationFormat>On-screen Show (4:3)</PresentationFormat>
  <Paragraphs>109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Helvetica Neue Light</vt:lpstr>
      <vt:lpstr>Times</vt:lpstr>
      <vt:lpstr>ヒラギノ角ゴ Pro W3</vt:lpstr>
      <vt:lpstr>Blank Presentation</vt:lpstr>
      <vt:lpstr>Soar Agents for Cyberspace  5/15/2018</vt:lpstr>
      <vt:lpstr>Why Do We Need Cyberspace Cognitive Agents? </vt:lpstr>
      <vt:lpstr>CyCog Agent Genealogy </vt:lpstr>
      <vt:lpstr>Challenges</vt:lpstr>
      <vt:lpstr>CyCog Architecture</vt:lpstr>
      <vt:lpstr>Teaching CyCog New Tricks</vt:lpstr>
      <vt:lpstr>Teaching CyCog New Tricks</vt:lpstr>
      <vt:lpstr>Keeping Track of Cyber Stuff</vt:lpstr>
      <vt:lpstr>Demo</vt:lpstr>
      <vt:lpstr>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 {secureAutonomy       (state &lt;s&gt; ^superstate nil         ^autonomy &lt;uav&gt; |           ^ Cyber &lt;) --&gt;        (&lt;s&gt; ^Strategic Vision &lt;sv&gt;)        (&lt;sv&gt; ^       }</dc:title>
  <dc:creator>Scott Lathrop</dc:creator>
  <cp:lastModifiedBy>Alex Nickels</cp:lastModifiedBy>
  <cp:revision>3161</cp:revision>
  <cp:lastPrinted>2017-05-30T21:16:31Z</cp:lastPrinted>
  <dcterms:created xsi:type="dcterms:W3CDTF">2016-01-08T20:11:35Z</dcterms:created>
  <dcterms:modified xsi:type="dcterms:W3CDTF">2018-05-16T03:26:07Z</dcterms:modified>
</cp:coreProperties>
</file>