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551" r:id="rId3"/>
    <p:sldId id="598" r:id="rId4"/>
    <p:sldId id="561" r:id="rId5"/>
    <p:sldId id="558" r:id="rId6"/>
    <p:sldId id="588" r:id="rId7"/>
    <p:sldId id="594" r:id="rId8"/>
    <p:sldId id="597" r:id="rId9"/>
    <p:sldId id="596" r:id="rId10"/>
    <p:sldId id="593" r:id="rId11"/>
    <p:sldId id="541" r:id="rId12"/>
    <p:sldId id="527" r:id="rId13"/>
    <p:sldId id="553" r:id="rId14"/>
    <p:sldId id="599" r:id="rId15"/>
    <p:sldId id="587" r:id="rId16"/>
    <p:sldId id="568" r:id="rId17"/>
    <p:sldId id="549" r:id="rId18"/>
    <p:sldId id="501" r:id="rId19"/>
    <p:sldId id="431" r:id="rId20"/>
    <p:sldId id="5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5CC"/>
    <a:srgbClr val="8519E8"/>
    <a:srgbClr val="1D53FF"/>
    <a:srgbClr val="0541FF"/>
    <a:srgbClr val="0033CC"/>
    <a:srgbClr val="0066FF"/>
    <a:srgbClr val="3366FF"/>
    <a:srgbClr val="3333FF"/>
    <a:srgbClr val="0000FF"/>
    <a:srgbClr val="1848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5" autoAdjust="0"/>
    <p:restoredTop sz="89203" autoAdjust="0"/>
  </p:normalViewPr>
  <p:slideViewPr>
    <p:cSldViewPr>
      <p:cViewPr varScale="1">
        <p:scale>
          <a:sx n="109" d="100"/>
          <a:sy n="109" d="100"/>
        </p:scale>
        <p:origin x="16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F9B93-CCD5-470F-8013-393A448D9F6F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6FB65-7E26-48E8-87CA-39C1AC7F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50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17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37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42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34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72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57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76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19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4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8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72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structure is stored</a:t>
            </a:r>
            <a:r>
              <a:rPr lang="en-US" baseline="0" dirty="0"/>
              <a:t> in semantic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52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8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1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2BE7-16D7-4EE9-AA4C-97E4487E3348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9533-F5D7-490B-81D3-0BB1172780A6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5F83-1257-41ED-87F2-A8D9A84DCFD7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5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CD1E-E2CF-462F-B611-1B84CB4ABBDD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1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7FC2-BFC5-4676-9F89-2185404AAB52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7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2099-C00C-4E26-8F7B-85537F040016}" type="datetime1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59B0-141D-4115-8FBC-8D30CC588138}" type="datetime1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6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AA17-5521-4409-92EC-DD3B9F0B666D}" type="datetime1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1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ED81-468F-4026-A656-63729C39E214}" type="datetime1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0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A07F-882B-40C9-83D7-5B6BCE076570}" type="datetime1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0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E248-45A1-444C-9E0E-C4569F2D5BF0}" type="datetime1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33830-7C6A-4622-A0DA-815FC56E3902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2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01000" cy="184785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Learning the Task Definition of Games through ITL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76800"/>
            <a:ext cx="7010400" cy="1447800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James Kirk</a:t>
            </a:r>
          </a:p>
          <a:p>
            <a:r>
              <a:rPr lang="en-US" sz="1800" dirty="0"/>
              <a:t>Soar Workshop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34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Learning new task-specific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6" name="Shape 104"/>
          <p:cNvCxnSpPr>
            <a:stCxn id="13" idx="2"/>
            <a:endCxn id="10" idx="0"/>
          </p:cNvCxnSpPr>
          <p:nvPr/>
        </p:nvCxnSpPr>
        <p:spPr>
          <a:xfrm>
            <a:off x="2450416" y="4016164"/>
            <a:ext cx="661025" cy="208301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10"/>
          <p:cNvSpPr/>
          <p:nvPr/>
        </p:nvSpPr>
        <p:spPr>
          <a:xfrm>
            <a:off x="2648260" y="4667586"/>
            <a:ext cx="9260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location</a:t>
            </a:r>
          </a:p>
        </p:txBody>
      </p:sp>
      <p:sp>
        <p:nvSpPr>
          <p:cNvPr id="10" name="Shape 106"/>
          <p:cNvSpPr/>
          <p:nvPr/>
        </p:nvSpPr>
        <p:spPr>
          <a:xfrm>
            <a:off x="2769741" y="4224465"/>
            <a:ext cx="683399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clear</a:t>
            </a:r>
          </a:p>
        </p:txBody>
      </p:sp>
      <p:sp>
        <p:nvSpPr>
          <p:cNvPr id="13" name="Shape 105"/>
          <p:cNvSpPr/>
          <p:nvPr/>
        </p:nvSpPr>
        <p:spPr>
          <a:xfrm>
            <a:off x="1987366" y="3712865"/>
            <a:ext cx="926099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adjacent</a:t>
            </a:r>
          </a:p>
        </p:txBody>
      </p:sp>
      <p:cxnSp>
        <p:nvCxnSpPr>
          <p:cNvPr id="14" name="Shape 114"/>
          <p:cNvCxnSpPr>
            <a:stCxn id="10" idx="2"/>
            <a:endCxn id="8" idx="0"/>
          </p:cNvCxnSpPr>
          <p:nvPr/>
        </p:nvCxnSpPr>
        <p:spPr>
          <a:xfrm flipH="1">
            <a:off x="3111310" y="4527764"/>
            <a:ext cx="131" cy="139822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15"/>
          <p:cNvSpPr/>
          <p:nvPr/>
        </p:nvSpPr>
        <p:spPr>
          <a:xfrm>
            <a:off x="1700253" y="4224452"/>
            <a:ext cx="765371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block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6" name="Shape 116"/>
          <p:cNvCxnSpPr>
            <a:stCxn id="13" idx="2"/>
            <a:endCxn id="15" idx="0"/>
          </p:cNvCxnSpPr>
          <p:nvPr/>
        </p:nvCxnSpPr>
        <p:spPr>
          <a:xfrm flipH="1">
            <a:off x="2082939" y="4016164"/>
            <a:ext cx="367477" cy="208288"/>
          </a:xfrm>
          <a:prstGeom prst="straightConnector1">
            <a:avLst/>
          </a:prstGeom>
          <a:noFill/>
          <a:ln w="1270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8" name="Shape 138"/>
          <p:cNvSpPr txBox="1"/>
          <p:nvPr/>
        </p:nvSpPr>
        <p:spPr>
          <a:xfrm>
            <a:off x="107284" y="4899202"/>
            <a:ext cx="2126513" cy="16539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800" b="1" dirty="0"/>
              <a:t>Legend</a:t>
            </a:r>
          </a:p>
          <a:p>
            <a:r>
              <a:rPr lang="en-US" dirty="0">
                <a:solidFill>
                  <a:srgbClr val="C00000"/>
                </a:solidFill>
              </a:rPr>
              <a:t>Verbs</a:t>
            </a:r>
            <a:endParaRPr lang="en" dirty="0">
              <a:solidFill>
                <a:srgbClr val="C00000"/>
              </a:solidFill>
            </a:endParaRPr>
          </a:p>
          <a:p>
            <a:r>
              <a:rPr lang="en" dirty="0">
                <a:solidFill>
                  <a:srgbClr val="E69138"/>
                </a:solidFill>
              </a:rPr>
              <a:t>Inputs</a:t>
            </a:r>
          </a:p>
          <a:p>
            <a:r>
              <a:rPr lang="en-US" dirty="0">
                <a:solidFill>
                  <a:srgbClr val="1155CC"/>
                </a:solidFill>
              </a:rPr>
              <a:t>Primitive concepts</a:t>
            </a:r>
            <a:endParaRPr lang="en" dirty="0">
              <a:solidFill>
                <a:srgbClr val="1155CC"/>
              </a:solidFill>
            </a:endParaRPr>
          </a:p>
          <a:p>
            <a:r>
              <a:rPr lang="en" dirty="0">
                <a:solidFill>
                  <a:srgbClr val="8519E8"/>
                </a:solidFill>
              </a:rPr>
              <a:t>Learned concepts</a:t>
            </a:r>
          </a:p>
          <a:p>
            <a:endParaRPr dirty="0">
              <a:solidFill>
                <a:srgbClr val="990000"/>
              </a:solidFill>
            </a:endParaRPr>
          </a:p>
          <a:p>
            <a:endParaRPr dirty="0"/>
          </a:p>
        </p:txBody>
      </p:sp>
      <p:cxnSp>
        <p:nvCxnSpPr>
          <p:cNvPr id="29" name="Shape 156"/>
          <p:cNvCxnSpPr>
            <a:cxnSpLocks/>
            <a:stCxn id="41" idx="1"/>
            <a:endCxn id="13" idx="3"/>
          </p:cNvCxnSpPr>
          <p:nvPr/>
        </p:nvCxnSpPr>
        <p:spPr>
          <a:xfrm flipH="1">
            <a:off x="2913465" y="3846186"/>
            <a:ext cx="1331658" cy="18329"/>
          </a:xfrm>
          <a:prstGeom prst="straightConnector1">
            <a:avLst/>
          </a:prstGeom>
          <a:noFill/>
          <a:ln w="28575" cap="flat" cmpd="sng">
            <a:solidFill>
              <a:srgbClr val="7030A0"/>
            </a:solidFill>
            <a:prstDash val="lgDash"/>
            <a:round/>
            <a:headEnd type="none" w="lg" len="lg"/>
            <a:tailEnd type="triangle" w="lg" len="lg"/>
          </a:ln>
        </p:spPr>
      </p:cxnSp>
      <p:sp>
        <p:nvSpPr>
          <p:cNvPr id="30" name="Shape 157"/>
          <p:cNvSpPr/>
          <p:nvPr/>
        </p:nvSpPr>
        <p:spPr>
          <a:xfrm>
            <a:off x="5259416" y="3474225"/>
            <a:ext cx="11378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~diagonal</a:t>
            </a:r>
          </a:p>
        </p:txBody>
      </p:sp>
      <p:sp>
        <p:nvSpPr>
          <p:cNvPr id="31" name="Shape 158"/>
          <p:cNvSpPr/>
          <p:nvPr/>
        </p:nvSpPr>
        <p:spPr>
          <a:xfrm>
            <a:off x="4740474" y="3947913"/>
            <a:ext cx="719699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input1</a:t>
            </a:r>
          </a:p>
        </p:txBody>
      </p:sp>
      <p:cxnSp>
        <p:nvCxnSpPr>
          <p:cNvPr id="32" name="Shape 159"/>
          <p:cNvCxnSpPr>
            <a:stCxn id="30" idx="2"/>
            <a:endCxn id="31" idx="0"/>
          </p:cNvCxnSpPr>
          <p:nvPr/>
        </p:nvCxnSpPr>
        <p:spPr>
          <a:xfrm flipH="1">
            <a:off x="5100324" y="3777524"/>
            <a:ext cx="728042" cy="170389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3" name="Shape 160"/>
          <p:cNvSpPr/>
          <p:nvPr/>
        </p:nvSpPr>
        <p:spPr>
          <a:xfrm>
            <a:off x="5542348" y="3947950"/>
            <a:ext cx="719699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input2</a:t>
            </a:r>
          </a:p>
        </p:txBody>
      </p:sp>
      <p:cxnSp>
        <p:nvCxnSpPr>
          <p:cNvPr id="34" name="Shape 161"/>
          <p:cNvCxnSpPr>
            <a:stCxn id="30" idx="2"/>
            <a:endCxn id="33" idx="0"/>
          </p:cNvCxnSpPr>
          <p:nvPr/>
        </p:nvCxnSpPr>
        <p:spPr>
          <a:xfrm>
            <a:off x="5828366" y="3777524"/>
            <a:ext cx="73832" cy="170426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5" name="Shape 162"/>
          <p:cNvSpPr/>
          <p:nvPr/>
        </p:nvSpPr>
        <p:spPr>
          <a:xfrm>
            <a:off x="4376020" y="3471938"/>
            <a:ext cx="831900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next-to</a:t>
            </a:r>
          </a:p>
        </p:txBody>
      </p:sp>
      <p:cxnSp>
        <p:nvCxnSpPr>
          <p:cNvPr id="36" name="Shape 163"/>
          <p:cNvCxnSpPr>
            <a:stCxn id="35" idx="2"/>
            <a:endCxn id="31" idx="0"/>
          </p:cNvCxnSpPr>
          <p:nvPr/>
        </p:nvCxnSpPr>
        <p:spPr>
          <a:xfrm>
            <a:off x="4791970" y="3775232"/>
            <a:ext cx="308400" cy="172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164"/>
          <p:cNvCxnSpPr>
            <a:stCxn id="35" idx="2"/>
            <a:endCxn id="33" idx="0"/>
          </p:cNvCxnSpPr>
          <p:nvPr/>
        </p:nvCxnSpPr>
        <p:spPr>
          <a:xfrm>
            <a:off x="4791970" y="3775232"/>
            <a:ext cx="1110300" cy="172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0" name="Shape 108"/>
          <p:cNvSpPr txBox="1"/>
          <p:nvPr/>
        </p:nvSpPr>
        <p:spPr>
          <a:xfrm>
            <a:off x="304800" y="1524000"/>
            <a:ext cx="8534400" cy="144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kern="0" dirty="0">
                <a:latin typeface="Arial"/>
                <a:cs typeface="Arial"/>
                <a:sym typeface="Arial"/>
              </a:rPr>
              <a:t>“If a block is adjacent to a clear location then you can move the block onto the clear location.”</a:t>
            </a:r>
          </a:p>
          <a:p>
            <a:pPr>
              <a:buClr>
                <a:srgbClr val="000000"/>
              </a:buClr>
            </a:pPr>
            <a:r>
              <a:rPr lang="en" i="1" kern="0" dirty="0">
                <a:solidFill>
                  <a:srgbClr val="999999"/>
                </a:solidFill>
                <a:latin typeface="Arial"/>
                <a:cs typeface="Arial"/>
                <a:sym typeface="Arial"/>
              </a:rPr>
              <a:t>Rosie: I </a:t>
            </a:r>
            <a:r>
              <a:rPr lang="en-US" i="1" kern="0" dirty="0">
                <a:solidFill>
                  <a:srgbClr val="999999"/>
                </a:solidFill>
                <a:latin typeface="Arial"/>
                <a:cs typeface="Arial"/>
                <a:sym typeface="Arial"/>
              </a:rPr>
              <a:t>couldn’t satisfy </a:t>
            </a:r>
            <a:r>
              <a:rPr lang="en" i="1" kern="0" dirty="0">
                <a:solidFill>
                  <a:srgbClr val="999999"/>
                </a:solidFill>
                <a:latin typeface="Arial"/>
                <a:cs typeface="Arial"/>
                <a:sym typeface="Arial"/>
              </a:rPr>
              <a:t>adjacent. </a:t>
            </a:r>
            <a:r>
              <a:rPr lang="en-US" i="1" kern="0" dirty="0">
                <a:solidFill>
                  <a:srgbClr val="999999"/>
                </a:solidFill>
                <a:latin typeface="Arial"/>
                <a:cs typeface="Arial"/>
                <a:sym typeface="Arial"/>
              </a:rPr>
              <a:t>Can you define it?</a:t>
            </a:r>
            <a:endParaRPr lang="en" i="1" kern="0" dirty="0">
              <a:solidFill>
                <a:srgbClr val="999999"/>
              </a:solidFill>
              <a:latin typeface="Arial"/>
              <a:cs typeface="Arial"/>
              <a:sym typeface="Arial"/>
            </a:endParaRPr>
          </a:p>
          <a:p>
            <a:r>
              <a:rPr lang="en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“If a </a:t>
            </a:r>
            <a:r>
              <a:rPr lang="en-US" kern="0" dirty="0">
                <a:solidFill>
                  <a:srgbClr val="E69138"/>
                </a:solidFill>
                <a:latin typeface="Arial"/>
                <a:cs typeface="Arial"/>
                <a:sym typeface="Arial"/>
              </a:rPr>
              <a:t>block</a:t>
            </a:r>
            <a:r>
              <a:rPr lang="en" kern="0" dirty="0">
                <a:solidFill>
                  <a:srgbClr val="E69138"/>
                </a:solidFill>
                <a:latin typeface="Arial"/>
                <a:cs typeface="Arial"/>
                <a:sym typeface="Arial"/>
              </a:rPr>
              <a:t> </a:t>
            </a:r>
            <a:r>
              <a:rPr lang="en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is </a:t>
            </a:r>
            <a:r>
              <a:rPr lang="en" kern="0" dirty="0">
                <a:latin typeface="Arial"/>
                <a:cs typeface="Arial"/>
                <a:sym typeface="Arial"/>
              </a:rPr>
              <a:t>next to </a:t>
            </a:r>
            <a:r>
              <a:rPr lang="en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 </a:t>
            </a:r>
            <a:r>
              <a:rPr lang="en" kern="0" dirty="0">
                <a:solidFill>
                  <a:srgbClr val="E69138"/>
                </a:solidFill>
                <a:latin typeface="Arial"/>
                <a:cs typeface="Arial"/>
                <a:sym typeface="Arial"/>
              </a:rPr>
              <a:t>location</a:t>
            </a:r>
            <a:r>
              <a:rPr lang="en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but it is </a:t>
            </a:r>
            <a:r>
              <a:rPr lang="en" kern="0" dirty="0">
                <a:latin typeface="Arial"/>
                <a:cs typeface="Arial"/>
                <a:sym typeface="Arial"/>
              </a:rPr>
              <a:t>not diagonal with </a:t>
            </a:r>
            <a:r>
              <a:rPr lang="en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 </a:t>
            </a:r>
            <a:r>
              <a:rPr lang="en" kern="0" dirty="0">
                <a:solidFill>
                  <a:srgbClr val="E69138"/>
                </a:solidFill>
                <a:latin typeface="Arial"/>
                <a:cs typeface="Arial"/>
                <a:sym typeface="Arial"/>
              </a:rPr>
              <a:t>location</a:t>
            </a:r>
            <a:r>
              <a:rPr lang="en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then </a:t>
            </a:r>
            <a:r>
              <a:rPr lang="en" kern="0" dirty="0">
                <a:solidFill>
                  <a:srgbClr val="E69138"/>
                </a:solidFill>
                <a:latin typeface="Arial"/>
                <a:cs typeface="Arial"/>
                <a:sym typeface="Arial"/>
              </a:rPr>
              <a:t>it</a:t>
            </a:r>
            <a:r>
              <a:rPr lang="en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is </a:t>
            </a:r>
            <a:r>
              <a:rPr lang="en" b="1" kern="0" dirty="0">
                <a:solidFill>
                  <a:srgbClr val="8519E8"/>
                </a:solidFill>
                <a:latin typeface="Arial"/>
                <a:cs typeface="Arial"/>
                <a:sym typeface="Arial"/>
              </a:rPr>
              <a:t>adjacent</a:t>
            </a:r>
            <a:r>
              <a:rPr lang="en" kern="0" dirty="0">
                <a:solidFill>
                  <a:srgbClr val="8519E8"/>
                </a:solidFill>
                <a:latin typeface="Arial"/>
                <a:cs typeface="Arial"/>
                <a:sym typeface="Arial"/>
              </a:rPr>
              <a:t> </a:t>
            </a:r>
            <a:r>
              <a:rPr lang="en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to the </a:t>
            </a:r>
            <a:r>
              <a:rPr lang="en" kern="0" dirty="0">
                <a:solidFill>
                  <a:srgbClr val="E69138"/>
                </a:solidFill>
                <a:latin typeface="Arial"/>
                <a:cs typeface="Arial"/>
                <a:sym typeface="Arial"/>
              </a:rPr>
              <a:t>location</a:t>
            </a:r>
            <a:r>
              <a:rPr lang="en" kern="0" dirty="0">
                <a:latin typeface="Arial"/>
                <a:cs typeface="Arial"/>
                <a:sym typeface="Arial"/>
              </a:rPr>
              <a:t>.”</a:t>
            </a:r>
          </a:p>
          <a:p>
            <a:endParaRPr sz="1400" kern="0" dirty="0">
              <a:solidFill>
                <a:srgbClr val="1155CC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45123" y="3352800"/>
            <a:ext cx="2248336" cy="98677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355" y="3231246"/>
            <a:ext cx="1713293" cy="1713293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7048595" y="4379936"/>
            <a:ext cx="466326" cy="451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53" idx="3"/>
          </p:cNvCxnSpPr>
          <p:nvPr/>
        </p:nvCxnSpPr>
        <p:spPr>
          <a:xfrm>
            <a:off x="7514921" y="4605496"/>
            <a:ext cx="333679" cy="20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7497214" y="4099232"/>
            <a:ext cx="275186" cy="2807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ultiply 61"/>
          <p:cNvSpPr/>
          <p:nvPr/>
        </p:nvSpPr>
        <p:spPr>
          <a:xfrm>
            <a:off x="7521003" y="4140613"/>
            <a:ext cx="183873" cy="251679"/>
          </a:xfrm>
          <a:prstGeom prst="mathMultiply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hape 111">
            <a:extLst>
              <a:ext uri="{FF2B5EF4-FFF2-40B4-BE49-F238E27FC236}">
                <a16:creationId xmlns:a16="http://schemas.microsoft.com/office/drawing/2014/main" id="{003B88C1-A589-493E-A0A0-E23D12222E8B}"/>
              </a:ext>
            </a:extLst>
          </p:cNvPr>
          <p:cNvSpPr/>
          <p:nvPr/>
        </p:nvSpPr>
        <p:spPr>
          <a:xfrm>
            <a:off x="1030543" y="3694535"/>
            <a:ext cx="683399" cy="303299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move</a:t>
            </a:r>
          </a:p>
        </p:txBody>
      </p:sp>
      <p:cxnSp>
        <p:nvCxnSpPr>
          <p:cNvPr id="45" name="Shape 117">
            <a:extLst>
              <a:ext uri="{FF2B5EF4-FFF2-40B4-BE49-F238E27FC236}">
                <a16:creationId xmlns:a16="http://schemas.microsoft.com/office/drawing/2014/main" id="{9B521C09-2BEE-4E06-A4A0-E478574B031D}"/>
              </a:ext>
            </a:extLst>
          </p:cNvPr>
          <p:cNvCxnSpPr>
            <a:cxnSpLocks/>
            <a:stCxn id="44" idx="2"/>
            <a:endCxn id="10" idx="0"/>
          </p:cNvCxnSpPr>
          <p:nvPr/>
        </p:nvCxnSpPr>
        <p:spPr>
          <a:xfrm>
            <a:off x="1372243" y="3997834"/>
            <a:ext cx="1739198" cy="226631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6" name="Shape 118">
            <a:extLst>
              <a:ext uri="{FF2B5EF4-FFF2-40B4-BE49-F238E27FC236}">
                <a16:creationId xmlns:a16="http://schemas.microsoft.com/office/drawing/2014/main" id="{63E893E0-DE25-4009-B9F7-305689031F0B}"/>
              </a:ext>
            </a:extLst>
          </p:cNvPr>
          <p:cNvCxnSpPr>
            <a:cxnSpLocks/>
            <a:stCxn id="44" idx="2"/>
            <a:endCxn id="15" idx="0"/>
          </p:cNvCxnSpPr>
          <p:nvPr/>
        </p:nvCxnSpPr>
        <p:spPr>
          <a:xfrm>
            <a:off x="1372243" y="3997834"/>
            <a:ext cx="710696" cy="226618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4021917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224">
            <a:extLst>
              <a:ext uri="{FF2B5EF4-FFF2-40B4-BE49-F238E27FC236}">
                <a16:creationId xmlns:a16="http://schemas.microsoft.com/office/drawing/2014/main" id="{8BF82570-C72F-41AF-A0DD-74AA3A6C361C}"/>
              </a:ext>
            </a:extLst>
          </p:cNvPr>
          <p:cNvSpPr txBox="1"/>
          <p:nvPr/>
        </p:nvSpPr>
        <p:spPr>
          <a:xfrm>
            <a:off x="150286" y="1009909"/>
            <a:ext cx="8509660" cy="12248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You can move a free piece that is yours onto a clear location.</a:t>
            </a:r>
            <a:endParaRPr lang="en-US" b="1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	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I don’t know the concept clear.</a:t>
            </a: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A location that is not below an object is clear.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11</a:t>
            </a:fld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DDABE7-D6D5-4AC5-BF71-D39BFD47961E}"/>
              </a:ext>
            </a:extLst>
          </p:cNvPr>
          <p:cNvSpPr txBox="1"/>
          <p:nvPr/>
        </p:nvSpPr>
        <p:spPr>
          <a:xfrm>
            <a:off x="1650591" y="5238480"/>
            <a:ext cx="4690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Objects 1-9: </a:t>
            </a:r>
            <a:r>
              <a:rPr lang="en-US" sz="1600" dirty="0"/>
              <a:t>category=location</a:t>
            </a:r>
          </a:p>
          <a:p>
            <a:r>
              <a:rPr lang="en-US" sz="1600" b="1" dirty="0"/>
              <a:t>Objects 10-12: </a:t>
            </a:r>
            <a:r>
              <a:rPr lang="en-US" sz="1600" dirty="0"/>
              <a:t>color=red, category=block</a:t>
            </a:r>
          </a:p>
          <a:p>
            <a:r>
              <a:rPr lang="en-US" sz="1600" b="1" dirty="0"/>
              <a:t>Objects 13-15: </a:t>
            </a:r>
            <a:r>
              <a:rPr lang="en-US" sz="1600" dirty="0"/>
              <a:t>color=blue, category=block</a:t>
            </a:r>
          </a:p>
          <a:p>
            <a:r>
              <a:rPr lang="en-US" sz="1600" b="1" dirty="0"/>
              <a:t>On : </a:t>
            </a:r>
            <a:r>
              <a:rPr lang="en-US" sz="1600" dirty="0"/>
              <a:t>(10,1); (11,4); (13,5); (14,6)</a:t>
            </a:r>
          </a:p>
          <a:p>
            <a:r>
              <a:rPr lang="en-US" sz="1600" b="1" dirty="0"/>
              <a:t>Linear : </a:t>
            </a:r>
            <a:r>
              <a:rPr lang="en-US" sz="1600" dirty="0"/>
              <a:t>(1,2,3); (1,4,9); (2,5,8); (3,6,9); (1,5,9); (3,5,7)</a:t>
            </a:r>
          </a:p>
        </p:txBody>
      </p:sp>
      <p:sp>
        <p:nvSpPr>
          <p:cNvPr id="52" name="Shape 110">
            <a:extLst>
              <a:ext uri="{FF2B5EF4-FFF2-40B4-BE49-F238E27FC236}">
                <a16:creationId xmlns:a16="http://schemas.microsoft.com/office/drawing/2014/main" id="{76181C1D-CAF2-4FA5-B6B9-8046C94209DA}"/>
              </a:ext>
            </a:extLst>
          </p:cNvPr>
          <p:cNvSpPr/>
          <p:nvPr/>
        </p:nvSpPr>
        <p:spPr>
          <a:xfrm>
            <a:off x="2547670" y="3713791"/>
            <a:ext cx="9260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location</a:t>
            </a:r>
          </a:p>
        </p:txBody>
      </p:sp>
      <p:sp>
        <p:nvSpPr>
          <p:cNvPr id="53" name="Shape 111">
            <a:extLst>
              <a:ext uri="{FF2B5EF4-FFF2-40B4-BE49-F238E27FC236}">
                <a16:creationId xmlns:a16="http://schemas.microsoft.com/office/drawing/2014/main" id="{3239AB44-5F2A-4D82-99DF-C43A2067D297}"/>
              </a:ext>
            </a:extLst>
          </p:cNvPr>
          <p:cNvSpPr/>
          <p:nvPr/>
        </p:nvSpPr>
        <p:spPr>
          <a:xfrm>
            <a:off x="1985624" y="2139311"/>
            <a:ext cx="683399" cy="303299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move</a:t>
            </a:r>
          </a:p>
        </p:txBody>
      </p:sp>
      <p:sp>
        <p:nvSpPr>
          <p:cNvPr id="54" name="Shape 106">
            <a:extLst>
              <a:ext uri="{FF2B5EF4-FFF2-40B4-BE49-F238E27FC236}">
                <a16:creationId xmlns:a16="http://schemas.microsoft.com/office/drawing/2014/main" id="{9897C2C7-8A43-45F0-AC65-DB2F49B05A32}"/>
              </a:ext>
            </a:extLst>
          </p:cNvPr>
          <p:cNvSpPr/>
          <p:nvPr/>
        </p:nvSpPr>
        <p:spPr>
          <a:xfrm>
            <a:off x="2669021" y="3258693"/>
            <a:ext cx="683399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clear</a:t>
            </a:r>
          </a:p>
        </p:txBody>
      </p:sp>
      <p:sp>
        <p:nvSpPr>
          <p:cNvPr id="55" name="Shape 105">
            <a:extLst>
              <a:ext uri="{FF2B5EF4-FFF2-40B4-BE49-F238E27FC236}">
                <a16:creationId xmlns:a16="http://schemas.microsoft.com/office/drawing/2014/main" id="{03F7A3B3-5E10-42C9-8028-1799949AF04B}"/>
              </a:ext>
            </a:extLst>
          </p:cNvPr>
          <p:cNvSpPr/>
          <p:nvPr/>
        </p:nvSpPr>
        <p:spPr>
          <a:xfrm>
            <a:off x="1177476" y="3019552"/>
            <a:ext cx="794818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yours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Shape 114">
            <a:extLst>
              <a:ext uri="{FF2B5EF4-FFF2-40B4-BE49-F238E27FC236}">
                <a16:creationId xmlns:a16="http://schemas.microsoft.com/office/drawing/2014/main" id="{11102537-0D01-4241-B9B5-587E16B976D8}"/>
              </a:ext>
            </a:extLst>
          </p:cNvPr>
          <p:cNvCxnSpPr>
            <a:stCxn id="54" idx="2"/>
            <a:endCxn id="52" idx="0"/>
          </p:cNvCxnSpPr>
          <p:nvPr/>
        </p:nvCxnSpPr>
        <p:spPr>
          <a:xfrm flipH="1">
            <a:off x="3010720" y="3561992"/>
            <a:ext cx="1" cy="151799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" name="Shape 116">
            <a:extLst>
              <a:ext uri="{FF2B5EF4-FFF2-40B4-BE49-F238E27FC236}">
                <a16:creationId xmlns:a16="http://schemas.microsoft.com/office/drawing/2014/main" id="{1BA522A8-E655-4D08-ACFD-94DDCC6477A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574885" y="3322851"/>
            <a:ext cx="0" cy="286608"/>
          </a:xfrm>
          <a:prstGeom prst="straightConnector1">
            <a:avLst/>
          </a:prstGeom>
          <a:noFill/>
          <a:ln w="1270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8" name="Shape 117">
            <a:extLst>
              <a:ext uri="{FF2B5EF4-FFF2-40B4-BE49-F238E27FC236}">
                <a16:creationId xmlns:a16="http://schemas.microsoft.com/office/drawing/2014/main" id="{10213E41-F024-4911-8D25-2A96B9DD99C6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flipH="1">
            <a:off x="1574885" y="2442610"/>
            <a:ext cx="752439" cy="576942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9" name="Shape 118">
            <a:extLst>
              <a:ext uri="{FF2B5EF4-FFF2-40B4-BE49-F238E27FC236}">
                <a16:creationId xmlns:a16="http://schemas.microsoft.com/office/drawing/2014/main" id="{EDEAEE1E-BBA6-43F5-8910-E7F9F84F9FA2}"/>
              </a:ext>
            </a:extLst>
          </p:cNvPr>
          <p:cNvCxnSpPr>
            <a:stCxn id="53" idx="2"/>
            <a:endCxn id="60" idx="0"/>
          </p:cNvCxnSpPr>
          <p:nvPr/>
        </p:nvCxnSpPr>
        <p:spPr>
          <a:xfrm>
            <a:off x="2327324" y="2442610"/>
            <a:ext cx="683400" cy="301419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0" name="Shape 119">
            <a:extLst>
              <a:ext uri="{FF2B5EF4-FFF2-40B4-BE49-F238E27FC236}">
                <a16:creationId xmlns:a16="http://schemas.microsoft.com/office/drawing/2014/main" id="{EE037D46-8D28-4AA2-B0C9-8E303896EE77}"/>
              </a:ext>
            </a:extLst>
          </p:cNvPr>
          <p:cNvSpPr/>
          <p:nvPr/>
        </p:nvSpPr>
        <p:spPr>
          <a:xfrm>
            <a:off x="2650874" y="2744029"/>
            <a:ext cx="7196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>
                <a:solidFill>
                  <a:schemeClr val="bg1"/>
                </a:solidFill>
                <a:latin typeface="Arial"/>
                <a:cs typeface="Arial"/>
                <a:sym typeface="Arial"/>
              </a:rPr>
              <a:t>on-to</a:t>
            </a:r>
          </a:p>
        </p:txBody>
      </p:sp>
      <p:cxnSp>
        <p:nvCxnSpPr>
          <p:cNvPr id="61" name="Shape 120">
            <a:extLst>
              <a:ext uri="{FF2B5EF4-FFF2-40B4-BE49-F238E27FC236}">
                <a16:creationId xmlns:a16="http://schemas.microsoft.com/office/drawing/2014/main" id="{33546D15-6B99-49D3-B3A9-FD2312507A1A}"/>
              </a:ext>
            </a:extLst>
          </p:cNvPr>
          <p:cNvCxnSpPr>
            <a:stCxn id="60" idx="2"/>
            <a:endCxn id="54" idx="0"/>
          </p:cNvCxnSpPr>
          <p:nvPr/>
        </p:nvCxnSpPr>
        <p:spPr>
          <a:xfrm flipH="1">
            <a:off x="3010721" y="3047328"/>
            <a:ext cx="3" cy="211365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2" name="Shape 106">
            <a:extLst>
              <a:ext uri="{FF2B5EF4-FFF2-40B4-BE49-F238E27FC236}">
                <a16:creationId xmlns:a16="http://schemas.microsoft.com/office/drawing/2014/main" id="{321E191F-68E8-4BFA-A597-873D5423C311}"/>
              </a:ext>
            </a:extLst>
          </p:cNvPr>
          <p:cNvSpPr/>
          <p:nvPr/>
        </p:nvSpPr>
        <p:spPr>
          <a:xfrm>
            <a:off x="1202330" y="3483486"/>
            <a:ext cx="765143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free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" name="Shape 106">
            <a:extLst>
              <a:ext uri="{FF2B5EF4-FFF2-40B4-BE49-F238E27FC236}">
                <a16:creationId xmlns:a16="http://schemas.microsoft.com/office/drawing/2014/main" id="{51FE3F94-4994-4A06-B952-8DA80DD71CAE}"/>
              </a:ext>
            </a:extLst>
          </p:cNvPr>
          <p:cNvSpPr/>
          <p:nvPr/>
        </p:nvSpPr>
        <p:spPr>
          <a:xfrm>
            <a:off x="1193731" y="3947420"/>
            <a:ext cx="765143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piece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4" name="Shape 114">
            <a:extLst>
              <a:ext uri="{FF2B5EF4-FFF2-40B4-BE49-F238E27FC236}">
                <a16:creationId xmlns:a16="http://schemas.microsoft.com/office/drawing/2014/main" id="{095860AC-67BE-46A9-9DFF-12C0C1E314E5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flipH="1">
            <a:off x="1576303" y="3786785"/>
            <a:ext cx="8599" cy="160635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4" name="Shape 138">
            <a:extLst>
              <a:ext uri="{FF2B5EF4-FFF2-40B4-BE49-F238E27FC236}">
                <a16:creationId xmlns:a16="http://schemas.microsoft.com/office/drawing/2014/main" id="{146E8A34-0F82-4595-9864-EAED6EF0F1AB}"/>
              </a:ext>
            </a:extLst>
          </p:cNvPr>
          <p:cNvSpPr txBox="1"/>
          <p:nvPr/>
        </p:nvSpPr>
        <p:spPr>
          <a:xfrm>
            <a:off x="6418353" y="4939651"/>
            <a:ext cx="1932435" cy="1562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b="1" dirty="0"/>
              <a:t>Legend</a:t>
            </a:r>
            <a:endParaRPr lang="en" sz="1600" dirty="0">
              <a:solidFill>
                <a:srgbClr val="990000"/>
              </a:solidFill>
            </a:endParaRPr>
          </a:p>
          <a:p>
            <a:r>
              <a:rPr lang="en" sz="1600" dirty="0">
                <a:solidFill>
                  <a:srgbClr val="990000"/>
                </a:solidFill>
              </a:rPr>
              <a:t>Verbs</a:t>
            </a:r>
            <a:endParaRPr lang="en" sz="1600" dirty="0">
              <a:solidFill>
                <a:srgbClr val="E69138"/>
              </a:solidFill>
            </a:endParaRPr>
          </a:p>
          <a:p>
            <a:r>
              <a:rPr lang="en-US" sz="1600" dirty="0">
                <a:solidFill>
                  <a:srgbClr val="1155CC"/>
                </a:solidFill>
              </a:rPr>
              <a:t>Primitive concepts</a:t>
            </a:r>
            <a:endParaRPr lang="en" sz="1600" dirty="0">
              <a:solidFill>
                <a:srgbClr val="1155CC"/>
              </a:solidFill>
            </a:endParaRPr>
          </a:p>
          <a:p>
            <a:r>
              <a:rPr lang="en" sz="1600" dirty="0">
                <a:solidFill>
                  <a:srgbClr val="8519E8"/>
                </a:solidFill>
              </a:rPr>
              <a:t>Learned </a:t>
            </a:r>
            <a:r>
              <a:rPr lang="en-US" sz="1600" dirty="0">
                <a:solidFill>
                  <a:srgbClr val="8519E8"/>
                </a:solidFill>
              </a:rPr>
              <a:t>concepts</a:t>
            </a:r>
            <a:endParaRPr lang="en" sz="1600" dirty="0">
              <a:solidFill>
                <a:srgbClr val="8519E8"/>
              </a:solidFill>
            </a:endParaRPr>
          </a:p>
          <a:p>
            <a:r>
              <a:rPr lang="en" sz="1600" dirty="0">
                <a:solidFill>
                  <a:srgbClr val="E69138"/>
                </a:solidFill>
              </a:rPr>
              <a:t>Input </a:t>
            </a:r>
            <a:r>
              <a:rPr lang="en-US" sz="1600" dirty="0">
                <a:solidFill>
                  <a:srgbClr val="E69138"/>
                </a:solidFill>
              </a:rPr>
              <a:t>Arguments</a:t>
            </a:r>
            <a:endParaRPr sz="1600" dirty="0">
              <a:solidFill>
                <a:srgbClr val="990000"/>
              </a:solidFill>
            </a:endParaRPr>
          </a:p>
        </p:txBody>
      </p:sp>
      <p:sp>
        <p:nvSpPr>
          <p:cNvPr id="77" name="Shape 122">
            <a:extLst>
              <a:ext uri="{FF2B5EF4-FFF2-40B4-BE49-F238E27FC236}">
                <a16:creationId xmlns:a16="http://schemas.microsoft.com/office/drawing/2014/main" id="{590B0E70-6361-4ECB-898F-2C7221CF3FB0}"/>
              </a:ext>
            </a:extLst>
          </p:cNvPr>
          <p:cNvSpPr/>
          <p:nvPr/>
        </p:nvSpPr>
        <p:spPr>
          <a:xfrm>
            <a:off x="4627508" y="3076373"/>
            <a:ext cx="831900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~below</a:t>
            </a:r>
          </a:p>
        </p:txBody>
      </p:sp>
      <p:sp>
        <p:nvSpPr>
          <p:cNvPr id="78" name="Shape 123">
            <a:extLst>
              <a:ext uri="{FF2B5EF4-FFF2-40B4-BE49-F238E27FC236}">
                <a16:creationId xmlns:a16="http://schemas.microsoft.com/office/drawing/2014/main" id="{494C91EA-35A3-46C9-B39E-AD744FEB3082}"/>
              </a:ext>
            </a:extLst>
          </p:cNvPr>
          <p:cNvSpPr/>
          <p:nvPr/>
        </p:nvSpPr>
        <p:spPr>
          <a:xfrm>
            <a:off x="4280225" y="3552348"/>
            <a:ext cx="729008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input1</a:t>
            </a:r>
          </a:p>
        </p:txBody>
      </p:sp>
      <p:cxnSp>
        <p:nvCxnSpPr>
          <p:cNvPr id="79" name="Shape 124">
            <a:extLst>
              <a:ext uri="{FF2B5EF4-FFF2-40B4-BE49-F238E27FC236}">
                <a16:creationId xmlns:a16="http://schemas.microsoft.com/office/drawing/2014/main" id="{AC35AFD2-2ED5-4B35-811A-E36FD1221C48}"/>
              </a:ext>
            </a:extLst>
          </p:cNvPr>
          <p:cNvCxnSpPr>
            <a:stCxn id="77" idx="2"/>
            <a:endCxn id="81" idx="0"/>
          </p:cNvCxnSpPr>
          <p:nvPr/>
        </p:nvCxnSpPr>
        <p:spPr>
          <a:xfrm>
            <a:off x="5043459" y="3379668"/>
            <a:ext cx="453300" cy="172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0" name="Shape 126">
            <a:extLst>
              <a:ext uri="{FF2B5EF4-FFF2-40B4-BE49-F238E27FC236}">
                <a16:creationId xmlns:a16="http://schemas.microsoft.com/office/drawing/2014/main" id="{D3AFBABB-7858-4177-860B-34AAE97B3E67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H="1">
            <a:off x="4644729" y="3379672"/>
            <a:ext cx="398729" cy="172676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1" name="Shape 125">
            <a:extLst>
              <a:ext uri="{FF2B5EF4-FFF2-40B4-BE49-F238E27FC236}">
                <a16:creationId xmlns:a16="http://schemas.microsoft.com/office/drawing/2014/main" id="{0F337EA1-8B65-49DF-A3E4-EA5210521D58}"/>
              </a:ext>
            </a:extLst>
          </p:cNvPr>
          <p:cNvSpPr/>
          <p:nvPr/>
        </p:nvSpPr>
        <p:spPr>
          <a:xfrm>
            <a:off x="5136938" y="3552398"/>
            <a:ext cx="7196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block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0D2C79C-32B5-48CF-9F8A-BA8C5EBEB527}"/>
              </a:ext>
            </a:extLst>
          </p:cNvPr>
          <p:cNvSpPr/>
          <p:nvPr/>
        </p:nvSpPr>
        <p:spPr>
          <a:xfrm>
            <a:off x="4191000" y="3024197"/>
            <a:ext cx="1704915" cy="93754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hape 121">
            <a:extLst>
              <a:ext uri="{FF2B5EF4-FFF2-40B4-BE49-F238E27FC236}">
                <a16:creationId xmlns:a16="http://schemas.microsoft.com/office/drawing/2014/main" id="{81EEA2EC-F826-4E88-879C-A2B327D04161}"/>
              </a:ext>
            </a:extLst>
          </p:cNvPr>
          <p:cNvCxnSpPr>
            <a:cxnSpLocks/>
          </p:cNvCxnSpPr>
          <p:nvPr/>
        </p:nvCxnSpPr>
        <p:spPr>
          <a:xfrm>
            <a:off x="3352420" y="3416868"/>
            <a:ext cx="838580" cy="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lgDash"/>
            <a:round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E1B303-955C-42C3-8344-2CB247E8BA2A}"/>
              </a:ext>
            </a:extLst>
          </p:cNvPr>
          <p:cNvGrpSpPr/>
          <p:nvPr/>
        </p:nvGrpSpPr>
        <p:grpSpPr>
          <a:xfrm>
            <a:off x="87558" y="4660697"/>
            <a:ext cx="1588842" cy="2121103"/>
            <a:chOff x="87558" y="4660697"/>
            <a:chExt cx="1588842" cy="212110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00F3DA-AE52-4CF2-B8ED-8E225A12BDC4}"/>
                </a:ext>
              </a:extLst>
            </p:cNvPr>
            <p:cNvSpPr/>
            <p:nvPr/>
          </p:nvSpPr>
          <p:spPr>
            <a:xfrm>
              <a:off x="149543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6922AE-1ECF-44B5-B121-4C224C98A7CB}"/>
                </a:ext>
              </a:extLst>
            </p:cNvPr>
            <p:cNvSpPr/>
            <p:nvPr/>
          </p:nvSpPr>
          <p:spPr>
            <a:xfrm>
              <a:off x="654611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A9ED97-D647-4122-A824-E1F1D3439041}"/>
                </a:ext>
              </a:extLst>
            </p:cNvPr>
            <p:cNvSpPr/>
            <p:nvPr/>
          </p:nvSpPr>
          <p:spPr>
            <a:xfrm>
              <a:off x="643736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43DCCB1-09BB-47E4-8B14-0A25FED08CC0}"/>
                </a:ext>
              </a:extLst>
            </p:cNvPr>
            <p:cNvSpPr/>
            <p:nvPr/>
          </p:nvSpPr>
          <p:spPr>
            <a:xfrm>
              <a:off x="149543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B2E20C1-488D-493B-8505-2001C20E88BD}"/>
                </a:ext>
              </a:extLst>
            </p:cNvPr>
            <p:cNvSpPr/>
            <p:nvPr/>
          </p:nvSpPr>
          <p:spPr>
            <a:xfrm>
              <a:off x="149543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CC0AD7-EA09-47EA-82F6-30280E4704C3}"/>
                </a:ext>
              </a:extLst>
            </p:cNvPr>
            <p:cNvSpPr/>
            <p:nvPr/>
          </p:nvSpPr>
          <p:spPr>
            <a:xfrm>
              <a:off x="654611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BF3F79-D114-44EE-9A27-F69005E104D1}"/>
                </a:ext>
              </a:extLst>
            </p:cNvPr>
            <p:cNvSpPr/>
            <p:nvPr/>
          </p:nvSpPr>
          <p:spPr>
            <a:xfrm>
              <a:off x="1159678" y="5203611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1D1DF2-E8A2-4916-9219-EAF420F9485C}"/>
                </a:ext>
              </a:extLst>
            </p:cNvPr>
            <p:cNvSpPr/>
            <p:nvPr/>
          </p:nvSpPr>
          <p:spPr>
            <a:xfrm>
              <a:off x="1158470" y="5724967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6F542F-EE3D-49B5-93AD-90B1C5A8F88B}"/>
                </a:ext>
              </a:extLst>
            </p:cNvPr>
            <p:cNvSpPr/>
            <p:nvPr/>
          </p:nvSpPr>
          <p:spPr>
            <a:xfrm>
              <a:off x="1159678" y="6246323"/>
              <a:ext cx="413237" cy="426564"/>
            </a:xfrm>
            <a:prstGeom prst="rect">
              <a:avLst/>
            </a:prstGeom>
            <a:solidFill>
              <a:srgbClr val="00FF00"/>
            </a:solidFill>
            <a:ln>
              <a:solidFill>
                <a:srgbClr val="00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E38CFC4-F1E9-4CC3-93C7-E5BF30CA0620}"/>
                </a:ext>
              </a:extLst>
            </p:cNvPr>
            <p:cNvSpPr/>
            <p:nvPr/>
          </p:nvSpPr>
          <p:spPr>
            <a:xfrm>
              <a:off x="392626" y="4868100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8942765-743A-4218-9DA2-DA890C1BFE63}"/>
                </a:ext>
              </a:extLst>
            </p:cNvPr>
            <p:cNvSpPr/>
            <p:nvPr/>
          </p:nvSpPr>
          <p:spPr>
            <a:xfrm>
              <a:off x="735567" y="5819759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9DF677A-9BDD-49CC-AF8D-E9C5C94511BC}"/>
                </a:ext>
              </a:extLst>
            </p:cNvPr>
            <p:cNvSpPr/>
            <p:nvPr/>
          </p:nvSpPr>
          <p:spPr>
            <a:xfrm>
              <a:off x="1036648" y="4868100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FD1D9F9-BA8C-449A-B84F-4B63A5DFD624}"/>
                </a:ext>
              </a:extLst>
            </p:cNvPr>
            <p:cNvSpPr/>
            <p:nvPr/>
          </p:nvSpPr>
          <p:spPr>
            <a:xfrm>
              <a:off x="241373" y="6341116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3691B60-5B08-440D-BC06-5DFDF7F71E18}"/>
                </a:ext>
              </a:extLst>
            </p:cNvPr>
            <p:cNvSpPr/>
            <p:nvPr/>
          </p:nvSpPr>
          <p:spPr>
            <a:xfrm>
              <a:off x="241373" y="5819759"/>
              <a:ext cx="229576" cy="2369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CC8E83-F6F2-4F8F-B17F-D57D7C25E092}"/>
                </a:ext>
              </a:extLst>
            </p:cNvPr>
            <p:cNvSpPr txBox="1"/>
            <p:nvPr/>
          </p:nvSpPr>
          <p:spPr>
            <a:xfrm>
              <a:off x="302829" y="6405652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DFE83C-D27E-49CD-91CA-63774E53B441}"/>
                </a:ext>
              </a:extLst>
            </p:cNvPr>
            <p:cNvSpPr txBox="1"/>
            <p:nvPr/>
          </p:nvSpPr>
          <p:spPr>
            <a:xfrm>
              <a:off x="820291" y="6403739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0C6D1C-E72B-478D-B283-93FAA8E8896D}"/>
                </a:ext>
              </a:extLst>
            </p:cNvPr>
            <p:cNvSpPr txBox="1"/>
            <p:nvPr/>
          </p:nvSpPr>
          <p:spPr>
            <a:xfrm>
              <a:off x="1300914" y="6412468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01F62D-A5DA-45E6-9B4C-82472C32BB7C}"/>
                </a:ext>
              </a:extLst>
            </p:cNvPr>
            <p:cNvSpPr txBox="1"/>
            <p:nvPr/>
          </p:nvSpPr>
          <p:spPr>
            <a:xfrm>
              <a:off x="263188" y="4660697"/>
              <a:ext cx="483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D4D7D42-5FE9-4A79-8EAE-BAE39F23F017}"/>
                </a:ext>
              </a:extLst>
            </p:cNvPr>
            <p:cNvSpPr txBox="1"/>
            <p:nvPr/>
          </p:nvSpPr>
          <p:spPr>
            <a:xfrm>
              <a:off x="897406" y="4660697"/>
              <a:ext cx="4833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4066CE-07E4-4298-BE31-F7E86966A062}"/>
                </a:ext>
              </a:extLst>
            </p:cNvPr>
            <p:cNvSpPr txBox="1"/>
            <p:nvPr/>
          </p:nvSpPr>
          <p:spPr>
            <a:xfrm>
              <a:off x="299186" y="5885655"/>
              <a:ext cx="374533" cy="229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389C2E5-94F5-4DF8-90AF-7AC8D83F297F}"/>
                </a:ext>
              </a:extLst>
            </p:cNvPr>
            <p:cNvSpPr txBox="1"/>
            <p:nvPr/>
          </p:nvSpPr>
          <p:spPr>
            <a:xfrm>
              <a:off x="819934" y="5889092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5858AE-5DC9-4407-99F6-2D79B30F6F2E}"/>
                </a:ext>
              </a:extLst>
            </p:cNvPr>
            <p:cNvSpPr txBox="1"/>
            <p:nvPr/>
          </p:nvSpPr>
          <p:spPr>
            <a:xfrm>
              <a:off x="1286151" y="5872073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FBF78B-AF65-4EBA-AF66-172D9890B01B}"/>
                </a:ext>
              </a:extLst>
            </p:cNvPr>
            <p:cNvSpPr txBox="1"/>
            <p:nvPr/>
          </p:nvSpPr>
          <p:spPr>
            <a:xfrm>
              <a:off x="299200" y="5366681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B089740-9FFA-4C30-A6FB-382E8DFFB3CE}"/>
                </a:ext>
              </a:extLst>
            </p:cNvPr>
            <p:cNvSpPr txBox="1"/>
            <p:nvPr/>
          </p:nvSpPr>
          <p:spPr>
            <a:xfrm>
              <a:off x="816661" y="5364768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9713DFD-B7BA-4EA4-B5EC-4E7D7715CCAF}"/>
                </a:ext>
              </a:extLst>
            </p:cNvPr>
            <p:cNvSpPr txBox="1"/>
            <p:nvPr/>
          </p:nvSpPr>
          <p:spPr>
            <a:xfrm>
              <a:off x="1301867" y="5361524"/>
              <a:ext cx="374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76071AF-134E-493E-B6DB-3DAF26F47474}"/>
                </a:ext>
              </a:extLst>
            </p:cNvPr>
            <p:cNvSpPr txBox="1"/>
            <p:nvPr/>
          </p:nvSpPr>
          <p:spPr>
            <a:xfrm>
              <a:off x="92739" y="6144752"/>
              <a:ext cx="5088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838FF6-4DB7-4B40-8DBC-8EA27837B1CB}"/>
                </a:ext>
              </a:extLst>
            </p:cNvPr>
            <p:cNvSpPr txBox="1"/>
            <p:nvPr/>
          </p:nvSpPr>
          <p:spPr>
            <a:xfrm>
              <a:off x="87558" y="5605256"/>
              <a:ext cx="525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8D3E19-2B1B-4504-ACDC-3C0F255A7809}"/>
                </a:ext>
              </a:extLst>
            </p:cNvPr>
            <p:cNvSpPr txBox="1"/>
            <p:nvPr/>
          </p:nvSpPr>
          <p:spPr>
            <a:xfrm>
              <a:off x="586457" y="5619359"/>
              <a:ext cx="46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62DC1F5-DF11-462A-90DA-D82DABBC9C9C}"/>
                </a:ext>
              </a:extLst>
            </p:cNvPr>
            <p:cNvSpPr/>
            <p:nvPr/>
          </p:nvSpPr>
          <p:spPr>
            <a:xfrm>
              <a:off x="1227576" y="5816454"/>
              <a:ext cx="229576" cy="2369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3518020-898A-45B8-AA68-880E73A3EBE6}"/>
                </a:ext>
              </a:extLst>
            </p:cNvPr>
            <p:cNvSpPr txBox="1"/>
            <p:nvPr/>
          </p:nvSpPr>
          <p:spPr>
            <a:xfrm>
              <a:off x="1078466" y="5616054"/>
              <a:ext cx="46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833FE0A-7898-4DC1-A260-C7F1736B86F7}"/>
              </a:ext>
            </a:extLst>
          </p:cNvPr>
          <p:cNvSpPr/>
          <p:nvPr/>
        </p:nvSpPr>
        <p:spPr>
          <a:xfrm>
            <a:off x="2659923" y="3513736"/>
            <a:ext cx="6924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1-9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9500068-643F-4F52-A03B-0B51C43E0B77}"/>
              </a:ext>
            </a:extLst>
          </p:cNvPr>
          <p:cNvSpPr/>
          <p:nvPr/>
        </p:nvSpPr>
        <p:spPr>
          <a:xfrm>
            <a:off x="1212326" y="3713791"/>
            <a:ext cx="7827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10-15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BB11996-11CD-4388-814E-4FC76CB0675C}"/>
              </a:ext>
            </a:extLst>
          </p:cNvPr>
          <p:cNvSpPr/>
          <p:nvPr/>
        </p:nvSpPr>
        <p:spPr>
          <a:xfrm>
            <a:off x="1158470" y="3247526"/>
            <a:ext cx="87328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12,15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7379603-106E-4F8C-8C50-DAB7FB9DB27B}"/>
              </a:ext>
            </a:extLst>
          </p:cNvPr>
          <p:cNvSpPr/>
          <p:nvPr/>
        </p:nvSpPr>
        <p:spPr>
          <a:xfrm>
            <a:off x="1135066" y="2778272"/>
            <a:ext cx="87328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3B29F5A-DD03-4C53-A69E-760E0BCAC0B8}"/>
              </a:ext>
            </a:extLst>
          </p:cNvPr>
          <p:cNvSpPr/>
          <p:nvPr/>
        </p:nvSpPr>
        <p:spPr>
          <a:xfrm>
            <a:off x="4275682" y="3364029"/>
            <a:ext cx="6924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1-9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999FEEC-25E0-469C-BA40-59B079D07E6B}"/>
              </a:ext>
            </a:extLst>
          </p:cNvPr>
          <p:cNvSpPr/>
          <p:nvPr/>
        </p:nvSpPr>
        <p:spPr>
          <a:xfrm>
            <a:off x="5079426" y="3352293"/>
            <a:ext cx="7827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10-15</a:t>
            </a:r>
          </a:p>
        </p:txBody>
      </p:sp>
      <p:cxnSp>
        <p:nvCxnSpPr>
          <p:cNvPr id="70" name="Shape 121">
            <a:extLst>
              <a:ext uri="{FF2B5EF4-FFF2-40B4-BE49-F238E27FC236}">
                <a16:creationId xmlns:a16="http://schemas.microsoft.com/office/drawing/2014/main" id="{65E566EE-47C7-4BB1-98F9-431BFD1CA379}"/>
              </a:ext>
            </a:extLst>
          </p:cNvPr>
          <p:cNvCxnSpPr>
            <a:cxnSpLocks/>
          </p:cNvCxnSpPr>
          <p:nvPr/>
        </p:nvCxnSpPr>
        <p:spPr>
          <a:xfrm>
            <a:off x="5459408" y="3232346"/>
            <a:ext cx="1169992" cy="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lgDash"/>
            <a:round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71" name="Shape 157">
            <a:extLst>
              <a:ext uri="{FF2B5EF4-FFF2-40B4-BE49-F238E27FC236}">
                <a16:creationId xmlns:a16="http://schemas.microsoft.com/office/drawing/2014/main" id="{676A701B-19F2-4B30-8618-FC1D4DECFEE7}"/>
              </a:ext>
            </a:extLst>
          </p:cNvPr>
          <p:cNvSpPr/>
          <p:nvPr/>
        </p:nvSpPr>
        <p:spPr>
          <a:xfrm>
            <a:off x="7320504" y="2880572"/>
            <a:ext cx="704212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on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" name="Shape 158">
            <a:extLst>
              <a:ext uri="{FF2B5EF4-FFF2-40B4-BE49-F238E27FC236}">
                <a16:creationId xmlns:a16="http://schemas.microsoft.com/office/drawing/2014/main" id="{B48387EE-E320-4142-BCE2-5C8BBEEA4631}"/>
              </a:ext>
            </a:extLst>
          </p:cNvPr>
          <p:cNvSpPr/>
          <p:nvPr/>
        </p:nvSpPr>
        <p:spPr>
          <a:xfrm>
            <a:off x="7792660" y="3285595"/>
            <a:ext cx="719699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input1</a:t>
            </a:r>
          </a:p>
        </p:txBody>
      </p:sp>
      <p:cxnSp>
        <p:nvCxnSpPr>
          <p:cNvPr id="73" name="Shape 161">
            <a:extLst>
              <a:ext uri="{FF2B5EF4-FFF2-40B4-BE49-F238E27FC236}">
                <a16:creationId xmlns:a16="http://schemas.microsoft.com/office/drawing/2014/main" id="{17ADD697-4DA2-4F8C-8932-643134CCC64F}"/>
              </a:ext>
            </a:extLst>
          </p:cNvPr>
          <p:cNvCxnSpPr>
            <a:cxnSpLocks/>
            <a:stCxn id="71" idx="2"/>
            <a:endCxn id="85" idx="0"/>
          </p:cNvCxnSpPr>
          <p:nvPr/>
        </p:nvCxnSpPr>
        <p:spPr>
          <a:xfrm flipH="1">
            <a:off x="7138150" y="3183871"/>
            <a:ext cx="534460" cy="101724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010D850-7715-434F-B10B-7A237C86A74F}"/>
              </a:ext>
            </a:extLst>
          </p:cNvPr>
          <p:cNvSpPr/>
          <p:nvPr/>
        </p:nvSpPr>
        <p:spPr>
          <a:xfrm>
            <a:off x="6632925" y="2784005"/>
            <a:ext cx="2039547" cy="9493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hape 158">
            <a:extLst>
              <a:ext uri="{FF2B5EF4-FFF2-40B4-BE49-F238E27FC236}">
                <a16:creationId xmlns:a16="http://schemas.microsoft.com/office/drawing/2014/main" id="{8D780113-29B6-49B2-A4DA-DDDFEBEE00D1}"/>
              </a:ext>
            </a:extLst>
          </p:cNvPr>
          <p:cNvSpPr/>
          <p:nvPr/>
        </p:nvSpPr>
        <p:spPr>
          <a:xfrm>
            <a:off x="6778300" y="3285595"/>
            <a:ext cx="719699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input2</a:t>
            </a:r>
          </a:p>
        </p:txBody>
      </p:sp>
      <p:cxnSp>
        <p:nvCxnSpPr>
          <p:cNvPr id="86" name="Shape 161">
            <a:extLst>
              <a:ext uri="{FF2B5EF4-FFF2-40B4-BE49-F238E27FC236}">
                <a16:creationId xmlns:a16="http://schemas.microsoft.com/office/drawing/2014/main" id="{D3DEF6CF-0604-4CCD-B0D9-87174DF3412B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7672610" y="3183871"/>
            <a:ext cx="479900" cy="101724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32203E1-FBCB-4009-AEB0-68F670FC5249}"/>
              </a:ext>
            </a:extLst>
          </p:cNvPr>
          <p:cNvSpPr/>
          <p:nvPr/>
        </p:nvSpPr>
        <p:spPr>
          <a:xfrm>
            <a:off x="7831586" y="3088303"/>
            <a:ext cx="6924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1-9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363D103-2393-4F49-B1BE-912DFCE692D0}"/>
              </a:ext>
            </a:extLst>
          </p:cNvPr>
          <p:cNvSpPr/>
          <p:nvPr/>
        </p:nvSpPr>
        <p:spPr>
          <a:xfrm>
            <a:off x="6772482" y="3105748"/>
            <a:ext cx="78275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10-15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7C6AD6-6222-4AD1-9463-C982D7191F78}"/>
              </a:ext>
            </a:extLst>
          </p:cNvPr>
          <p:cNvSpPr/>
          <p:nvPr/>
        </p:nvSpPr>
        <p:spPr>
          <a:xfrm>
            <a:off x="5981700" y="2578217"/>
            <a:ext cx="32766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(10,1), (11,4), (13,5), (14,6)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5600331-0721-4192-B558-82329C42F2D1}"/>
              </a:ext>
            </a:extLst>
          </p:cNvPr>
          <p:cNvSpPr/>
          <p:nvPr/>
        </p:nvSpPr>
        <p:spPr>
          <a:xfrm>
            <a:off x="2447374" y="2999072"/>
            <a:ext cx="114608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2,3,7,8,9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DA85B-9943-44B1-9E9F-D5C7D7576458}"/>
              </a:ext>
            </a:extLst>
          </p:cNvPr>
          <p:cNvSpPr/>
          <p:nvPr/>
        </p:nvSpPr>
        <p:spPr>
          <a:xfrm>
            <a:off x="4491831" y="2831791"/>
            <a:ext cx="114608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2,3,7,8,9</a:t>
            </a:r>
          </a:p>
        </p:txBody>
      </p:sp>
      <p:cxnSp>
        <p:nvCxnSpPr>
          <p:cNvPr id="92" name="Shape 121">
            <a:extLst>
              <a:ext uri="{FF2B5EF4-FFF2-40B4-BE49-F238E27FC236}">
                <a16:creationId xmlns:a16="http://schemas.microsoft.com/office/drawing/2014/main" id="{EC5AFF50-A6DC-4F88-A462-9EE705E32B5E}"/>
              </a:ext>
            </a:extLst>
          </p:cNvPr>
          <p:cNvCxnSpPr>
            <a:cxnSpLocks/>
            <a:stCxn id="32" idx="3"/>
            <a:endCxn id="45" idx="1"/>
          </p:cNvCxnSpPr>
          <p:nvPr/>
        </p:nvCxnSpPr>
        <p:spPr>
          <a:xfrm flipH="1">
            <a:off x="299200" y="5070375"/>
            <a:ext cx="127047" cy="48097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3" name="Shape 121">
            <a:extLst>
              <a:ext uri="{FF2B5EF4-FFF2-40B4-BE49-F238E27FC236}">
                <a16:creationId xmlns:a16="http://schemas.microsoft.com/office/drawing/2014/main" id="{7BA716C2-D99D-4D17-88A0-C50F69D8E213}"/>
              </a:ext>
            </a:extLst>
          </p:cNvPr>
          <p:cNvCxnSpPr>
            <a:cxnSpLocks/>
            <a:stCxn id="32" idx="4"/>
            <a:endCxn id="38" idx="1"/>
          </p:cNvCxnSpPr>
          <p:nvPr/>
        </p:nvCxnSpPr>
        <p:spPr>
          <a:xfrm>
            <a:off x="507414" y="5105080"/>
            <a:ext cx="312877" cy="148332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4" name="Shape 121">
            <a:extLst>
              <a:ext uri="{FF2B5EF4-FFF2-40B4-BE49-F238E27FC236}">
                <a16:creationId xmlns:a16="http://schemas.microsoft.com/office/drawing/2014/main" id="{AE30C766-EA3C-4765-8891-AFCCA2E2CA68}"/>
              </a:ext>
            </a:extLst>
          </p:cNvPr>
          <p:cNvCxnSpPr>
            <a:cxnSpLocks/>
          </p:cNvCxnSpPr>
          <p:nvPr/>
        </p:nvCxnSpPr>
        <p:spPr>
          <a:xfrm>
            <a:off x="643736" y="5030029"/>
            <a:ext cx="736989" cy="38017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5" name="Shape 121">
            <a:extLst>
              <a:ext uri="{FF2B5EF4-FFF2-40B4-BE49-F238E27FC236}">
                <a16:creationId xmlns:a16="http://schemas.microsoft.com/office/drawing/2014/main" id="{2B3DB70D-976F-4978-8414-45031893A0FC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588581" y="5070375"/>
            <a:ext cx="792144" cy="128597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96" name="Shape 121">
            <a:extLst>
              <a:ext uri="{FF2B5EF4-FFF2-40B4-BE49-F238E27FC236}">
                <a16:creationId xmlns:a16="http://schemas.microsoft.com/office/drawing/2014/main" id="{1886FC4A-4471-4100-964D-76456C34AF44}"/>
              </a:ext>
            </a:extLst>
          </p:cNvPr>
          <p:cNvCxnSpPr>
            <a:cxnSpLocks/>
          </p:cNvCxnSpPr>
          <p:nvPr/>
        </p:nvCxnSpPr>
        <p:spPr>
          <a:xfrm>
            <a:off x="580348" y="5047205"/>
            <a:ext cx="311720" cy="33118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97" name="Title 1">
            <a:extLst>
              <a:ext uri="{FF2B5EF4-FFF2-40B4-BE49-F238E27FC236}">
                <a16:creationId xmlns:a16="http://schemas.microsoft.com/office/drawing/2014/main" id="{7C1E859C-6F6E-46C4-AE40-BEE68AA1A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56" y="-24570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Learning actions from compositions</a:t>
            </a:r>
          </a:p>
        </p:txBody>
      </p:sp>
    </p:spTree>
    <p:extLst>
      <p:ext uri="{BB962C8B-B14F-4D97-AF65-F5344CB8AC3E}">
        <p14:creationId xmlns:p14="http://schemas.microsoft.com/office/powerpoint/2010/main" val="1599805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65299" y="6074222"/>
            <a:ext cx="2133600" cy="365125"/>
          </a:xfrm>
        </p:spPr>
        <p:txBody>
          <a:bodyPr/>
          <a:lstStyle/>
          <a:p>
            <a:fld id="{D5306379-1C60-4F51-AADB-BC9312F12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2" name="Shape 107"/>
          <p:cNvSpPr/>
          <p:nvPr/>
        </p:nvSpPr>
        <p:spPr>
          <a:xfrm>
            <a:off x="1297160" y="4516366"/>
            <a:ext cx="775260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object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" name="Shape 105"/>
          <p:cNvSpPr/>
          <p:nvPr/>
        </p:nvSpPr>
        <p:spPr>
          <a:xfrm>
            <a:off x="1221741" y="3955795"/>
            <a:ext cx="926099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smallest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49" name="Shape 117"/>
          <p:cNvCxnSpPr>
            <a:cxnSpLocks/>
            <a:stCxn id="54" idx="2"/>
          </p:cNvCxnSpPr>
          <p:nvPr/>
        </p:nvCxnSpPr>
        <p:spPr>
          <a:xfrm>
            <a:off x="1652588" y="3725258"/>
            <a:ext cx="0" cy="229376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" name="Shape 156"/>
          <p:cNvCxnSpPr>
            <a:cxnSpLocks/>
            <a:stCxn id="46" idx="3"/>
          </p:cNvCxnSpPr>
          <p:nvPr/>
        </p:nvCxnSpPr>
        <p:spPr>
          <a:xfrm flipV="1">
            <a:off x="2147840" y="4089860"/>
            <a:ext cx="633460" cy="17585"/>
          </a:xfrm>
          <a:prstGeom prst="straightConnector1">
            <a:avLst/>
          </a:prstGeom>
          <a:noFill/>
          <a:ln w="28575" cap="flat" cmpd="sng">
            <a:solidFill>
              <a:srgbClr val="7030A0"/>
            </a:solidFill>
            <a:prstDash val="lgDash"/>
            <a:round/>
            <a:headEnd type="none" w="lg" len="lg"/>
            <a:tailEnd type="triangle" w="lg" len="lg"/>
          </a:ln>
        </p:spPr>
      </p:cxnSp>
      <p:sp>
        <p:nvSpPr>
          <p:cNvPr id="56" name="Shape 157"/>
          <p:cNvSpPr/>
          <p:nvPr/>
        </p:nvSpPr>
        <p:spPr>
          <a:xfrm>
            <a:off x="3569943" y="3786561"/>
            <a:ext cx="822016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~larger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" name="Shape 158"/>
          <p:cNvSpPr/>
          <p:nvPr/>
        </p:nvSpPr>
        <p:spPr>
          <a:xfrm>
            <a:off x="2926760" y="4217582"/>
            <a:ext cx="719699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input1</a:t>
            </a:r>
          </a:p>
        </p:txBody>
      </p:sp>
      <p:cxnSp>
        <p:nvCxnSpPr>
          <p:cNvPr id="60" name="Shape 161"/>
          <p:cNvCxnSpPr>
            <a:cxnSpLocks/>
            <a:stCxn id="56" idx="2"/>
            <a:endCxn id="57" idx="0"/>
          </p:cNvCxnSpPr>
          <p:nvPr/>
        </p:nvCxnSpPr>
        <p:spPr>
          <a:xfrm flipH="1">
            <a:off x="3286610" y="4089860"/>
            <a:ext cx="694341" cy="127722"/>
          </a:xfrm>
          <a:prstGeom prst="straightConnector1">
            <a:avLst/>
          </a:prstGeom>
          <a:ln w="19050">
            <a:headEnd type="none" w="lg" len="lg"/>
            <a:tailEnd type="non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781300" y="3650132"/>
            <a:ext cx="2201750" cy="112586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hape 116"/>
          <p:cNvCxnSpPr>
            <a:cxnSpLocks/>
            <a:stCxn id="46" idx="2"/>
            <a:endCxn id="42" idx="0"/>
          </p:cNvCxnSpPr>
          <p:nvPr/>
        </p:nvCxnSpPr>
        <p:spPr>
          <a:xfrm flipH="1">
            <a:off x="1684790" y="4259094"/>
            <a:ext cx="1" cy="257272"/>
          </a:xfrm>
          <a:prstGeom prst="straightConnector1">
            <a:avLst/>
          </a:prstGeom>
          <a:ln w="19050">
            <a:headEnd type="none" w="lg" len="lg"/>
            <a:tailEnd type="non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Shape 119"/>
          <p:cNvSpPr/>
          <p:nvPr/>
        </p:nvSpPr>
        <p:spPr>
          <a:xfrm>
            <a:off x="4144112" y="4213067"/>
            <a:ext cx="7196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object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78" name="Shape 161"/>
          <p:cNvCxnSpPr>
            <a:cxnSpLocks/>
            <a:stCxn id="56" idx="2"/>
            <a:endCxn id="74" idx="0"/>
          </p:cNvCxnSpPr>
          <p:nvPr/>
        </p:nvCxnSpPr>
        <p:spPr>
          <a:xfrm>
            <a:off x="3980951" y="4089860"/>
            <a:ext cx="523011" cy="123207"/>
          </a:xfrm>
          <a:prstGeom prst="straightConnector1">
            <a:avLst/>
          </a:prstGeom>
          <a:ln w="19050">
            <a:headEnd type="none" w="lg" len="lg"/>
            <a:tailEnd type="non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hape 156"/>
          <p:cNvCxnSpPr>
            <a:cxnSpLocks/>
          </p:cNvCxnSpPr>
          <p:nvPr/>
        </p:nvCxnSpPr>
        <p:spPr>
          <a:xfrm>
            <a:off x="4352348" y="3937224"/>
            <a:ext cx="1210252" cy="0"/>
          </a:xfrm>
          <a:prstGeom prst="straightConnector1">
            <a:avLst/>
          </a:prstGeom>
          <a:noFill/>
          <a:ln w="28575" cap="flat" cmpd="sng">
            <a:solidFill>
              <a:srgbClr val="7030A0"/>
            </a:solidFill>
            <a:prstDash val="lgDash"/>
            <a:round/>
            <a:headEnd type="none" w="lg" len="lg"/>
            <a:tailEnd type="triangle" w="lg" len="lg"/>
          </a:ln>
        </p:spPr>
      </p:cxnSp>
      <p:sp>
        <p:nvSpPr>
          <p:cNvPr id="95" name="Shape 119"/>
          <p:cNvSpPr/>
          <p:nvPr/>
        </p:nvSpPr>
        <p:spPr>
          <a:xfrm>
            <a:off x="5909436" y="4165021"/>
            <a:ext cx="1062864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volume of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96" name="Shape 120"/>
          <p:cNvCxnSpPr>
            <a:cxnSpLocks/>
            <a:stCxn id="95" idx="2"/>
            <a:endCxn id="98" idx="0"/>
          </p:cNvCxnSpPr>
          <p:nvPr/>
        </p:nvCxnSpPr>
        <p:spPr>
          <a:xfrm>
            <a:off x="6440868" y="4468320"/>
            <a:ext cx="0" cy="144358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7" name="Shape 157"/>
          <p:cNvSpPr/>
          <p:nvPr/>
        </p:nvSpPr>
        <p:spPr>
          <a:xfrm>
            <a:off x="6702851" y="3731086"/>
            <a:ext cx="11378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more-than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8" name="Shape 158"/>
          <p:cNvSpPr/>
          <p:nvPr/>
        </p:nvSpPr>
        <p:spPr>
          <a:xfrm>
            <a:off x="6081018" y="4612678"/>
            <a:ext cx="719699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input1</a:t>
            </a:r>
          </a:p>
        </p:txBody>
      </p:sp>
      <p:cxnSp>
        <p:nvCxnSpPr>
          <p:cNvPr id="99" name="Shape 161"/>
          <p:cNvCxnSpPr>
            <a:cxnSpLocks/>
            <a:stCxn id="97" idx="2"/>
            <a:endCxn id="95" idx="0"/>
          </p:cNvCxnSpPr>
          <p:nvPr/>
        </p:nvCxnSpPr>
        <p:spPr>
          <a:xfrm flipH="1">
            <a:off x="6440868" y="4034385"/>
            <a:ext cx="830933" cy="130636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1" name="Rectangle 100"/>
          <p:cNvSpPr/>
          <p:nvPr/>
        </p:nvSpPr>
        <p:spPr>
          <a:xfrm>
            <a:off x="5562600" y="3572696"/>
            <a:ext cx="3111500" cy="151121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Shape 119"/>
          <p:cNvSpPr/>
          <p:nvPr/>
        </p:nvSpPr>
        <p:spPr>
          <a:xfrm>
            <a:off x="7387440" y="4176653"/>
            <a:ext cx="1070195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volume of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6" name="Shape 120"/>
          <p:cNvCxnSpPr>
            <a:cxnSpLocks/>
            <a:stCxn id="105" idx="2"/>
            <a:endCxn id="107" idx="0"/>
          </p:cNvCxnSpPr>
          <p:nvPr/>
        </p:nvCxnSpPr>
        <p:spPr>
          <a:xfrm flipH="1">
            <a:off x="7922537" y="4479952"/>
            <a:ext cx="1" cy="132727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7" name="Shape 158"/>
          <p:cNvSpPr/>
          <p:nvPr/>
        </p:nvSpPr>
        <p:spPr>
          <a:xfrm>
            <a:off x="7562687" y="4612679"/>
            <a:ext cx="719699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input2</a:t>
            </a:r>
          </a:p>
        </p:txBody>
      </p:sp>
      <p:cxnSp>
        <p:nvCxnSpPr>
          <p:cNvPr id="109" name="Shape 161"/>
          <p:cNvCxnSpPr>
            <a:cxnSpLocks/>
            <a:stCxn id="97" idx="2"/>
            <a:endCxn id="105" idx="0"/>
          </p:cNvCxnSpPr>
          <p:nvPr/>
        </p:nvCxnSpPr>
        <p:spPr>
          <a:xfrm>
            <a:off x="7271801" y="4034385"/>
            <a:ext cx="650737" cy="142268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678" y="4784203"/>
            <a:ext cx="4013629" cy="184534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076478" y="5358854"/>
            <a:ext cx="45652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Object 1:  color=blue, category=object, volume = 3.5</a:t>
            </a:r>
          </a:p>
          <a:p>
            <a:r>
              <a:rPr lang="en-US" sz="1600" dirty="0"/>
              <a:t>Object 2:  color=red, category=object, volume = 7.5</a:t>
            </a:r>
          </a:p>
          <a:p>
            <a:r>
              <a:rPr lang="en-US" sz="1600" dirty="0"/>
              <a:t>Object 3:  color=green, category=object, volume = 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35885" y="4289394"/>
            <a:ext cx="69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1,2,3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42919" y="3918624"/>
            <a:ext cx="16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3.5, 7.5, 5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19136" y="3942690"/>
            <a:ext cx="16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3.5, 7.5, 5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30901" y="3429000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(7.5, 5), (7.5, 3.5), (5, 3.5)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06979" y="3740829"/>
            <a:ext cx="36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678B48-F578-43C3-887F-3324A374C4F4}"/>
              </a:ext>
            </a:extLst>
          </p:cNvPr>
          <p:cNvSpPr txBox="1"/>
          <p:nvPr/>
        </p:nvSpPr>
        <p:spPr>
          <a:xfrm>
            <a:off x="2944461" y="3991987"/>
            <a:ext cx="69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1,2,3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038932-7CE1-494E-989E-3DE90C895977}"/>
              </a:ext>
            </a:extLst>
          </p:cNvPr>
          <p:cNvSpPr txBox="1"/>
          <p:nvPr/>
        </p:nvSpPr>
        <p:spPr>
          <a:xfrm>
            <a:off x="4198287" y="4002921"/>
            <a:ext cx="69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1,2,3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5C50B0-0493-491D-A9F7-FE007AEB13F3}"/>
              </a:ext>
            </a:extLst>
          </p:cNvPr>
          <p:cNvSpPr txBox="1"/>
          <p:nvPr/>
        </p:nvSpPr>
        <p:spPr>
          <a:xfrm>
            <a:off x="3847467" y="3576791"/>
            <a:ext cx="36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581A86-D5C5-4F2A-B7EB-6EF39DFE5391}"/>
              </a:ext>
            </a:extLst>
          </p:cNvPr>
          <p:cNvSpPr txBox="1"/>
          <p:nvPr/>
        </p:nvSpPr>
        <p:spPr>
          <a:xfrm>
            <a:off x="6144557" y="4405447"/>
            <a:ext cx="69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1,2,3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CC2F48-8803-4815-A8D0-7DB697665A99}"/>
              </a:ext>
            </a:extLst>
          </p:cNvPr>
          <p:cNvSpPr txBox="1"/>
          <p:nvPr/>
        </p:nvSpPr>
        <p:spPr>
          <a:xfrm>
            <a:off x="7573631" y="4395335"/>
            <a:ext cx="69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1,2,3</a:t>
            </a:r>
          </a:p>
        </p:txBody>
      </p:sp>
      <p:sp>
        <p:nvSpPr>
          <p:cNvPr id="53" name="Shape 108">
            <a:extLst>
              <a:ext uri="{FF2B5EF4-FFF2-40B4-BE49-F238E27FC236}">
                <a16:creationId xmlns:a16="http://schemas.microsoft.com/office/drawing/2014/main" id="{B4B85225-89C1-4548-A34C-040588BDF3D0}"/>
              </a:ext>
            </a:extLst>
          </p:cNvPr>
          <p:cNvSpPr txBox="1"/>
          <p:nvPr/>
        </p:nvSpPr>
        <p:spPr>
          <a:xfrm>
            <a:off x="123248" y="585428"/>
            <a:ext cx="8534400" cy="190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kern="0" dirty="0">
                <a:latin typeface="Arial"/>
                <a:cs typeface="Arial"/>
                <a:sym typeface="Arial"/>
              </a:rPr>
              <a:t>Prefer moving the smallest object.</a:t>
            </a:r>
          </a:p>
          <a:p>
            <a:r>
              <a:rPr lang="en" i="1" kern="0" dirty="0">
                <a:solidFill>
                  <a:srgbClr val="999999"/>
                </a:solidFill>
                <a:latin typeface="Arial"/>
                <a:cs typeface="Arial"/>
                <a:sym typeface="Arial"/>
              </a:rPr>
              <a:t>   Rosie:  I don’t know the concept </a:t>
            </a:r>
            <a:r>
              <a:rPr lang="en-US" i="1" kern="0" dirty="0">
                <a:solidFill>
                  <a:srgbClr val="999999"/>
                </a:solidFill>
                <a:latin typeface="Arial"/>
                <a:cs typeface="Arial"/>
                <a:sym typeface="Arial"/>
              </a:rPr>
              <a:t>smallest</a:t>
            </a:r>
            <a:r>
              <a:rPr lang="en" i="1" kern="0" dirty="0">
                <a:solidFill>
                  <a:srgbClr val="999999"/>
                </a:solidFill>
                <a:latin typeface="Arial"/>
                <a:cs typeface="Arial"/>
                <a:sym typeface="Arial"/>
              </a:rPr>
              <a:t>.</a:t>
            </a:r>
          </a:p>
          <a:p>
            <a:r>
              <a:rPr lang="en-US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If an object is not larger than any other object then it is the smallest.</a:t>
            </a:r>
          </a:p>
          <a:p>
            <a:r>
              <a:rPr lang="en" i="1" kern="0" dirty="0">
                <a:solidFill>
                  <a:srgbClr val="999999"/>
                </a:solidFill>
                <a:latin typeface="Arial"/>
                <a:cs typeface="Arial"/>
                <a:sym typeface="Arial"/>
              </a:rPr>
              <a:t>   Rosie:  I don’t know the concept </a:t>
            </a:r>
            <a:r>
              <a:rPr lang="en-US" i="1" kern="0" dirty="0">
                <a:solidFill>
                  <a:srgbClr val="999999"/>
                </a:solidFill>
                <a:latin typeface="Arial"/>
                <a:cs typeface="Arial"/>
                <a:sym typeface="Arial"/>
              </a:rPr>
              <a:t>larger</a:t>
            </a:r>
            <a:r>
              <a:rPr lang="en" i="1" kern="0" dirty="0">
                <a:solidFill>
                  <a:srgbClr val="999999"/>
                </a:solidFill>
                <a:latin typeface="Arial"/>
                <a:cs typeface="Arial"/>
                <a:sym typeface="Arial"/>
              </a:rPr>
              <a:t>.</a:t>
            </a:r>
          </a:p>
          <a:p>
            <a:r>
              <a:rPr lang="en-US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If the volume of a block is more than the volume of an object then the block is larger than the object.</a:t>
            </a:r>
            <a:endParaRPr sz="1400" kern="0" dirty="0">
              <a:solidFill>
                <a:srgbClr val="1155CC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" name="Shape 111">
            <a:extLst>
              <a:ext uri="{FF2B5EF4-FFF2-40B4-BE49-F238E27FC236}">
                <a16:creationId xmlns:a16="http://schemas.microsoft.com/office/drawing/2014/main" id="{71012A2D-E317-4B0F-9451-4C41C1FF9630}"/>
              </a:ext>
            </a:extLst>
          </p:cNvPr>
          <p:cNvSpPr/>
          <p:nvPr/>
        </p:nvSpPr>
        <p:spPr>
          <a:xfrm>
            <a:off x="1279115" y="3421959"/>
            <a:ext cx="746946" cy="303299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move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" name="Shape 115">
            <a:extLst>
              <a:ext uri="{FF2B5EF4-FFF2-40B4-BE49-F238E27FC236}">
                <a16:creationId xmlns:a16="http://schemas.microsoft.com/office/drawing/2014/main" id="{DE361502-2BFF-4670-9840-1EA8C341189A}"/>
              </a:ext>
            </a:extLst>
          </p:cNvPr>
          <p:cNvSpPr/>
          <p:nvPr/>
        </p:nvSpPr>
        <p:spPr>
          <a:xfrm>
            <a:off x="1029515" y="2976300"/>
            <a:ext cx="1246146" cy="303299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Prefer (&gt;)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1" name="Shape 117">
            <a:extLst>
              <a:ext uri="{FF2B5EF4-FFF2-40B4-BE49-F238E27FC236}">
                <a16:creationId xmlns:a16="http://schemas.microsoft.com/office/drawing/2014/main" id="{A84FDB73-7F00-4A15-9B95-82D568D15D1F}"/>
              </a:ext>
            </a:extLst>
          </p:cNvPr>
          <p:cNvCxnSpPr>
            <a:cxnSpLocks/>
            <a:stCxn id="59" idx="2"/>
            <a:endCxn id="54" idx="0"/>
          </p:cNvCxnSpPr>
          <p:nvPr/>
        </p:nvCxnSpPr>
        <p:spPr>
          <a:xfrm>
            <a:off x="1652588" y="3279599"/>
            <a:ext cx="0" cy="14236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itle 1">
            <a:extLst>
              <a:ext uri="{FF2B5EF4-FFF2-40B4-BE49-F238E27FC236}">
                <a16:creationId xmlns:a16="http://schemas.microsoft.com/office/drawing/2014/main" id="{4C6F15AD-D18F-4809-93D6-65EF6C32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56" y="-24570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Learning heuristics</a:t>
            </a:r>
          </a:p>
        </p:txBody>
      </p:sp>
    </p:spTree>
    <p:extLst>
      <p:ext uri="{BB962C8B-B14F-4D97-AF65-F5344CB8AC3E}">
        <p14:creationId xmlns:p14="http://schemas.microsoft.com/office/powerpoint/2010/main" val="1827270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Learning Problem Characteristics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13</a:t>
            </a:fld>
            <a:endParaRPr lang="en-US"/>
          </a:p>
        </p:txBody>
      </p:sp>
      <p:sp>
        <p:nvSpPr>
          <p:cNvPr id="7" name="Shape 224">
            <a:extLst>
              <a:ext uri="{FF2B5EF4-FFF2-40B4-BE49-F238E27FC236}">
                <a16:creationId xmlns:a16="http://schemas.microsoft.com/office/drawing/2014/main" id="{801B5713-EC84-4978-9A05-6DDFB1C73D63}"/>
              </a:ext>
            </a:extLst>
          </p:cNvPr>
          <p:cNvSpPr txBox="1"/>
          <p:nvPr/>
        </p:nvSpPr>
        <p:spPr>
          <a:xfrm>
            <a:off x="762000" y="1676400"/>
            <a:ext cx="7848600" cy="243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Lack of Common Ground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Compositional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Many-to-many Mappings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Accumulative Learning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Picture 2" descr="http://images.techtimes.com/data/images/full/35458/rosie-the-robot.jpg">
            <a:extLst>
              <a:ext uri="{FF2B5EF4-FFF2-40B4-BE49-F238E27FC236}">
                <a16:creationId xmlns:a16="http://schemas.microsoft.com/office/drawing/2014/main" id="{51E9FF4D-1960-43BD-9DD1-FB6973BE3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133975"/>
            <a:ext cx="19050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C205FF8-BA83-4CB6-943C-24F986417BB4}"/>
              </a:ext>
            </a:extLst>
          </p:cNvPr>
          <p:cNvSpPr/>
          <p:nvPr/>
        </p:nvSpPr>
        <p:spPr>
          <a:xfrm flipH="1">
            <a:off x="4343400" y="3787775"/>
            <a:ext cx="2552701" cy="1447800"/>
          </a:xfrm>
          <a:prstGeom prst="cloudCallout">
            <a:avLst>
              <a:gd name="adj1" fmla="val -47443"/>
              <a:gd name="adj2" fmla="val 599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ruby1 cube1</a:t>
            </a:r>
          </a:p>
        </p:txBody>
      </p:sp>
      <p:sp>
        <p:nvSpPr>
          <p:cNvPr id="8" name="Speech Bubble: Oval 1">
            <a:extLst>
              <a:ext uri="{FF2B5EF4-FFF2-40B4-BE49-F238E27FC236}">
                <a16:creationId xmlns:a16="http://schemas.microsoft.com/office/drawing/2014/main" id="{036A3BD4-D100-40D2-9253-22440D4C66DC}"/>
              </a:ext>
            </a:extLst>
          </p:cNvPr>
          <p:cNvSpPr/>
          <p:nvPr/>
        </p:nvSpPr>
        <p:spPr>
          <a:xfrm>
            <a:off x="1852426" y="4124127"/>
            <a:ext cx="2134179" cy="1215827"/>
          </a:xfrm>
          <a:custGeom>
            <a:avLst/>
            <a:gdLst>
              <a:gd name="connsiteX0" fmla="*/ 622307 w 2133600"/>
              <a:gd name="connsiteY0" fmla="*/ 1200150 h 1066800"/>
              <a:gd name="connsiteX1" fmla="*/ 542542 w 2133600"/>
              <a:gd name="connsiteY1" fmla="*/ 997947 h 1066800"/>
              <a:gd name="connsiteX2" fmla="*/ 520697 w 2133600"/>
              <a:gd name="connsiteY2" fmla="*/ 75188 h 1066800"/>
              <a:gd name="connsiteX3" fmla="*/ 1379791 w 2133600"/>
              <a:gd name="connsiteY3" fmla="*/ 23474 h 1066800"/>
              <a:gd name="connsiteX4" fmla="*/ 1878666 w 2133600"/>
              <a:gd name="connsiteY4" fmla="*/ 879427 h 1066800"/>
              <a:gd name="connsiteX5" fmla="*/ 928761 w 2133600"/>
              <a:gd name="connsiteY5" fmla="*/ 1062316 h 1066800"/>
              <a:gd name="connsiteX6" fmla="*/ 622307 w 2133600"/>
              <a:gd name="connsiteY6" fmla="*/ 1200150 h 1066800"/>
              <a:gd name="connsiteX0" fmla="*/ 193845 w 2134179"/>
              <a:gd name="connsiteY0" fmla="*/ 1215827 h 1215827"/>
              <a:gd name="connsiteX1" fmla="*/ 542542 w 2134179"/>
              <a:gd name="connsiteY1" fmla="*/ 997948 h 1215827"/>
              <a:gd name="connsiteX2" fmla="*/ 520697 w 2134179"/>
              <a:gd name="connsiteY2" fmla="*/ 75189 h 1215827"/>
              <a:gd name="connsiteX3" fmla="*/ 1379791 w 2134179"/>
              <a:gd name="connsiteY3" fmla="*/ 23475 h 1215827"/>
              <a:gd name="connsiteX4" fmla="*/ 1878666 w 2134179"/>
              <a:gd name="connsiteY4" fmla="*/ 879428 h 1215827"/>
              <a:gd name="connsiteX5" fmla="*/ 928761 w 2134179"/>
              <a:gd name="connsiteY5" fmla="*/ 1062317 h 1215827"/>
              <a:gd name="connsiteX6" fmla="*/ 193845 w 2134179"/>
              <a:gd name="connsiteY6" fmla="*/ 1215827 h 1215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4179" h="1215827">
                <a:moveTo>
                  <a:pt x="193845" y="1215827"/>
                </a:moveTo>
                <a:cubicBezTo>
                  <a:pt x="167257" y="1148426"/>
                  <a:pt x="569130" y="1065349"/>
                  <a:pt x="542542" y="997948"/>
                </a:cubicBezTo>
                <a:cubicBezTo>
                  <a:pt x="-171049" y="796619"/>
                  <a:pt x="-183163" y="284907"/>
                  <a:pt x="520697" y="75189"/>
                </a:cubicBezTo>
                <a:cubicBezTo>
                  <a:pt x="779596" y="-1951"/>
                  <a:pt x="1091673" y="-20737"/>
                  <a:pt x="1379791" y="23475"/>
                </a:cubicBezTo>
                <a:cubicBezTo>
                  <a:pt x="2113378" y="136043"/>
                  <a:pt x="2376464" y="587437"/>
                  <a:pt x="1878666" y="879428"/>
                </a:cubicBezTo>
                <a:cubicBezTo>
                  <a:pt x="1644365" y="1016860"/>
                  <a:pt x="1286900" y="1085685"/>
                  <a:pt x="928761" y="1062317"/>
                </a:cubicBezTo>
                <a:lnTo>
                  <a:pt x="193845" y="1215827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red block</a:t>
            </a:r>
          </a:p>
        </p:txBody>
      </p:sp>
      <p:pic>
        <p:nvPicPr>
          <p:cNvPr id="10" name="Graphic 9" descr="Head with Gears">
            <a:extLst>
              <a:ext uri="{FF2B5EF4-FFF2-40B4-BE49-F238E27FC236}">
                <a16:creationId xmlns:a16="http://schemas.microsoft.com/office/drawing/2014/main" id="{7B556508-2E66-4ED3-B71C-6DF56D842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5181600"/>
            <a:ext cx="1464265" cy="1464265"/>
          </a:xfrm>
          <a:prstGeom prst="rect">
            <a:avLst/>
          </a:prstGeom>
        </p:spPr>
      </p:pic>
      <p:grpSp>
        <p:nvGrpSpPr>
          <p:cNvPr id="11" name="Group 4">
            <a:extLst>
              <a:ext uri="{FF2B5EF4-FFF2-40B4-BE49-F238E27FC236}">
                <a16:creationId xmlns:a16="http://schemas.microsoft.com/office/drawing/2014/main" id="{E76815EE-3ADE-410C-8D3E-ABD6D3A1D6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00400" y="5273081"/>
            <a:ext cx="1631661" cy="1448394"/>
            <a:chOff x="192" y="2484"/>
            <a:chExt cx="2204" cy="1960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962770E1-B287-4C2D-88C7-DB1ECFEA892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2" y="3024"/>
              <a:ext cx="2204" cy="1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3B9563B2-A7A9-4588-80BE-FDEA26441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84"/>
              <a:ext cx="2204" cy="196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4" name="Picture 6">
              <a:extLst>
                <a:ext uri="{FF2B5EF4-FFF2-40B4-BE49-F238E27FC236}">
                  <a16:creationId xmlns:a16="http://schemas.microsoft.com/office/drawing/2014/main" id="{9A655435-1B29-4B05-BF92-47B5A337D6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13" t="21841" r="21592" b="13094"/>
            <a:stretch/>
          </p:blipFill>
          <p:spPr bwMode="auto">
            <a:xfrm>
              <a:off x="432" y="2554"/>
              <a:ext cx="1907" cy="16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45132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3038"/>
            <a:ext cx="8382000" cy="533400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Showing compositional, accumulative learning</a:t>
            </a:r>
          </a:p>
          <a:p>
            <a:r>
              <a:rPr lang="en-US" sz="2000" dirty="0"/>
              <a:t>Sudoku and </a:t>
            </a:r>
            <a:r>
              <a:rPr lang="en-US" sz="2000" dirty="0" err="1"/>
              <a:t>KenKen</a:t>
            </a:r>
            <a:endParaRPr lang="en-US" sz="2000" dirty="0"/>
          </a:p>
          <a:p>
            <a:r>
              <a:rPr lang="en-US" sz="2000" dirty="0"/>
              <a:t>New Internal State visualizer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76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Different agent embodiments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000" dirty="0"/>
              <a:t>Internal Simulated</a:t>
            </a:r>
          </a:p>
          <a:p>
            <a:pPr lvl="1"/>
            <a:r>
              <a:rPr lang="en-US" sz="1600" dirty="0"/>
              <a:t>Entirely symbolic (New grid visualizer)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April Arm Simulator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Tabletop Robot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Card game GUI</a:t>
            </a:r>
          </a:p>
          <a:p>
            <a:pPr lvl="1"/>
            <a:r>
              <a:rPr lang="en-US" sz="1600" dirty="0"/>
              <a:t>Java interface </a:t>
            </a:r>
          </a:p>
          <a:p>
            <a:pPr lvl="1"/>
            <a:r>
              <a:rPr lang="en-US" sz="1600" dirty="0"/>
              <a:t> Plays against simple agents that play random legal actions</a:t>
            </a:r>
          </a:p>
          <a:p>
            <a:r>
              <a:rPr lang="en-US" sz="2000" dirty="0"/>
              <a:t>Fetch and ROS Simulator (Lizzie)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A14269-0324-4121-846C-AF0FC1C0E9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7" t="5258" r="24730" b="10634"/>
          <a:stretch/>
        </p:blipFill>
        <p:spPr>
          <a:xfrm>
            <a:off x="6324600" y="4519803"/>
            <a:ext cx="2021283" cy="21175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E800B6-3A23-40FC-949E-60CAC814B0B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0" t="23332" r="35834" b="24815"/>
          <a:stretch/>
        </p:blipFill>
        <p:spPr>
          <a:xfrm>
            <a:off x="4721153" y="2352689"/>
            <a:ext cx="1832047" cy="1457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F6FD07-3615-418E-96EC-7FD48AC7EDA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35554" r="31667" b="22223"/>
          <a:stretch/>
        </p:blipFill>
        <p:spPr>
          <a:xfrm>
            <a:off x="2971800" y="3810000"/>
            <a:ext cx="1736996" cy="13751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B43993-5034-46F8-81E7-FC0997F653F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" t="7244" r="71667" b="42628"/>
          <a:stretch/>
        </p:blipFill>
        <p:spPr>
          <a:xfrm>
            <a:off x="6781800" y="1253108"/>
            <a:ext cx="1075765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60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Nuggets and Coals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3038"/>
            <a:ext cx="8382000" cy="5334000"/>
          </a:xfrm>
        </p:spPr>
        <p:txBody>
          <a:bodyPr>
            <a:normAutofit/>
          </a:bodyPr>
          <a:lstStyle/>
          <a:p>
            <a:r>
              <a:rPr lang="en-US" sz="2000" dirty="0"/>
              <a:t>Nuggets</a:t>
            </a:r>
          </a:p>
          <a:p>
            <a:pPr lvl="1"/>
            <a:r>
              <a:rPr lang="en-US" sz="1600" dirty="0"/>
              <a:t>Have clarified the core problem and its characteristics</a:t>
            </a:r>
          </a:p>
          <a:p>
            <a:pPr lvl="1"/>
            <a:r>
              <a:rPr lang="en-US" sz="1600" dirty="0"/>
              <a:t>With some improvement new visualizer should be useful for large number of games</a:t>
            </a:r>
          </a:p>
          <a:p>
            <a:pPr lvl="1"/>
            <a:r>
              <a:rPr lang="en-US" sz="1600" dirty="0"/>
              <a:t>Recent improvements have expanded the learnable tasks and concepts as well as improving the supported language (see next talk)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Coals</a:t>
            </a:r>
            <a:endParaRPr lang="en-US" sz="1800" dirty="0"/>
          </a:p>
          <a:p>
            <a:pPr lvl="1"/>
            <a:r>
              <a:rPr lang="en-US" sz="1600" dirty="0"/>
              <a:t>Still have issues scaling to larger problem spaces i.e. 9x9 Sudoku (can learn but slow)</a:t>
            </a:r>
          </a:p>
          <a:p>
            <a:pPr lvl="1"/>
            <a:r>
              <a:rPr lang="en-US" sz="1600" dirty="0"/>
              <a:t>No evaluation yet of learning many-to-many mappings/ handling of ambiguous learning scenarios (that could cause incorrect knowledge transfer)</a:t>
            </a:r>
          </a:p>
          <a:p>
            <a:pPr lvl="1"/>
            <a:r>
              <a:rPr lang="en-US" sz="1600" dirty="0"/>
              <a:t>Or any recent evaluations (need to rerun old evaluations on efficiency)</a:t>
            </a:r>
          </a:p>
          <a:p>
            <a:pPr lvl="1"/>
            <a:r>
              <a:rPr lang="en-US" sz="1600" dirty="0" err="1"/>
              <a:t>pulseaudio</a:t>
            </a:r>
            <a:r>
              <a:rPr lang="en-US" sz="1600" dirty="0"/>
              <a:t>! </a:t>
            </a:r>
            <a:r>
              <a:rPr lang="en-US" sz="1600" dirty="0">
                <a:sym typeface="Wingdings" panose="05000000000000000000" pitchFamily="2" charset="2"/>
              </a:rPr>
              <a:t></a:t>
            </a:r>
            <a:endParaRPr lang="en-US" sz="1200" dirty="0"/>
          </a:p>
          <a:p>
            <a:pPr lvl="1"/>
            <a:endParaRPr lang="en-US" sz="1400" dirty="0"/>
          </a:p>
          <a:p>
            <a:pPr marL="914400" lvl="2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46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Bonus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3038"/>
            <a:ext cx="8382000" cy="5334000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914400" lvl="2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97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55596" y="312144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2"/>
                </a:solidFill>
              </a:rPr>
              <a:t>Procedural knowledge for resolving “volume of”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26698" y="2433697"/>
            <a:ext cx="521730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predicate P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has name </a:t>
            </a:r>
            <a:r>
              <a:rPr lang="en-US" sz="1600" b="1" dirty="0">
                <a:solidFill>
                  <a:srgbClr val="1D5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&lt;volume&gt;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type </a:t>
            </a:r>
            <a:r>
              <a:rPr lang="en-US" sz="1600" b="1" dirty="0">
                <a:solidFill>
                  <a:srgbClr val="1D5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&lt;attribute-of&gt;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input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A has property </a:t>
            </a:r>
            <a:r>
              <a:rPr lang="en-US" sz="1600" b="1" dirty="0">
                <a:solidFill>
                  <a:srgbClr val="1D5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&lt;volume&gt;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1D5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Then: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is a result of P</a:t>
            </a:r>
          </a:p>
        </p:txBody>
      </p:sp>
      <p:sp>
        <p:nvSpPr>
          <p:cNvPr id="8" name="Shape 119"/>
          <p:cNvSpPr/>
          <p:nvPr/>
        </p:nvSpPr>
        <p:spPr>
          <a:xfrm>
            <a:off x="655596" y="3264968"/>
            <a:ext cx="1062864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volume of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1" name="Shape 120"/>
          <p:cNvCxnSpPr>
            <a:cxnSpLocks/>
            <a:stCxn id="8" idx="2"/>
            <a:endCxn id="13" idx="0"/>
          </p:cNvCxnSpPr>
          <p:nvPr/>
        </p:nvCxnSpPr>
        <p:spPr>
          <a:xfrm>
            <a:off x="1187028" y="3568267"/>
            <a:ext cx="0" cy="144358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" name="Shape 157"/>
          <p:cNvSpPr/>
          <p:nvPr/>
        </p:nvSpPr>
        <p:spPr>
          <a:xfrm>
            <a:off x="1449011" y="2831033"/>
            <a:ext cx="11378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more-than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Shape 158"/>
          <p:cNvSpPr/>
          <p:nvPr/>
        </p:nvSpPr>
        <p:spPr>
          <a:xfrm>
            <a:off x="827178" y="3712625"/>
            <a:ext cx="719699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input1</a:t>
            </a:r>
          </a:p>
        </p:txBody>
      </p:sp>
      <p:cxnSp>
        <p:nvCxnSpPr>
          <p:cNvPr id="14" name="Shape 161"/>
          <p:cNvCxnSpPr>
            <a:cxnSpLocks/>
            <a:stCxn id="12" idx="2"/>
            <a:endCxn id="8" idx="0"/>
          </p:cNvCxnSpPr>
          <p:nvPr/>
        </p:nvCxnSpPr>
        <p:spPr>
          <a:xfrm flipH="1">
            <a:off x="1187028" y="3134332"/>
            <a:ext cx="830933" cy="130636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19"/>
          <p:cNvSpPr/>
          <p:nvPr/>
        </p:nvSpPr>
        <p:spPr>
          <a:xfrm>
            <a:off x="2133600" y="3276600"/>
            <a:ext cx="1070195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volume of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6" name="Shape 120"/>
          <p:cNvCxnSpPr>
            <a:cxnSpLocks/>
            <a:stCxn id="15" idx="2"/>
            <a:endCxn id="17" idx="0"/>
          </p:cNvCxnSpPr>
          <p:nvPr/>
        </p:nvCxnSpPr>
        <p:spPr>
          <a:xfrm flipH="1">
            <a:off x="2668697" y="3579899"/>
            <a:ext cx="1" cy="132727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" name="Shape 158"/>
          <p:cNvSpPr/>
          <p:nvPr/>
        </p:nvSpPr>
        <p:spPr>
          <a:xfrm>
            <a:off x="2308847" y="3712626"/>
            <a:ext cx="719699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input2</a:t>
            </a:r>
          </a:p>
        </p:txBody>
      </p:sp>
      <p:cxnSp>
        <p:nvCxnSpPr>
          <p:cNvPr id="18" name="Shape 161"/>
          <p:cNvCxnSpPr>
            <a:cxnSpLocks/>
            <a:stCxn id="12" idx="2"/>
            <a:endCxn id="15" idx="0"/>
          </p:cNvCxnSpPr>
          <p:nvPr/>
        </p:nvCxnSpPr>
        <p:spPr>
          <a:xfrm>
            <a:off x="2017961" y="3134332"/>
            <a:ext cx="650737" cy="142268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5105400"/>
            <a:ext cx="4013629" cy="184534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664379" y="5640982"/>
            <a:ext cx="615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Obj1:  color=blue, category=object, volume = 3.5</a:t>
            </a:r>
          </a:p>
          <a:p>
            <a:r>
              <a:rPr lang="en-US" dirty="0"/>
              <a:t>Obj2:  color=red, category=object, volume = 7.5</a:t>
            </a:r>
          </a:p>
          <a:p>
            <a:r>
              <a:rPr lang="en-US" dirty="0"/>
              <a:t>Obj3:  color=green, category=object, volume = 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4054" y="3180089"/>
            <a:ext cx="1366230" cy="458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10675" y="4015924"/>
            <a:ext cx="16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obj1,obj2,obj3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0973" y="2806495"/>
            <a:ext cx="16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3.5, 7.5, 5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62400" y="1905000"/>
            <a:ext cx="51054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038600" y="19442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RULE:</a:t>
            </a:r>
          </a:p>
        </p:txBody>
      </p:sp>
    </p:spTree>
    <p:extLst>
      <p:ext uri="{BB962C8B-B14F-4D97-AF65-F5344CB8AC3E}">
        <p14:creationId xmlns:p14="http://schemas.microsoft.com/office/powerpoint/2010/main" val="3352814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278898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2"/>
                </a:solidFill>
              </a:rPr>
              <a:t>Procedural knowledge for resolving “more than”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5600" y="2433697"/>
            <a:ext cx="4902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predicate P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has name </a:t>
            </a:r>
            <a:r>
              <a:rPr lang="en-US" sz="1600" b="1" dirty="0">
                <a:solidFill>
                  <a:srgbClr val="1D5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&lt;more&gt;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type </a:t>
            </a:r>
            <a:r>
              <a:rPr lang="en-US" sz="1600" b="1" dirty="0">
                <a:solidFill>
                  <a:srgbClr val="1D5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&lt;comparison&gt;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inputs A and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A &gt; B</a:t>
            </a:r>
            <a:endParaRPr lang="en-US" sz="1600" b="1" dirty="0">
              <a:solidFill>
                <a:srgbClr val="1D5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Then: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(A,B) is a result of P</a:t>
            </a:r>
          </a:p>
        </p:txBody>
      </p:sp>
      <p:sp>
        <p:nvSpPr>
          <p:cNvPr id="8" name="Shape 119"/>
          <p:cNvSpPr/>
          <p:nvPr/>
        </p:nvSpPr>
        <p:spPr>
          <a:xfrm>
            <a:off x="655596" y="3264968"/>
            <a:ext cx="1062864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volume of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1" name="Shape 120"/>
          <p:cNvCxnSpPr>
            <a:cxnSpLocks/>
            <a:stCxn id="8" idx="2"/>
            <a:endCxn id="13" idx="0"/>
          </p:cNvCxnSpPr>
          <p:nvPr/>
        </p:nvCxnSpPr>
        <p:spPr>
          <a:xfrm>
            <a:off x="1187028" y="3568267"/>
            <a:ext cx="0" cy="144358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" name="Shape 157"/>
          <p:cNvSpPr/>
          <p:nvPr/>
        </p:nvSpPr>
        <p:spPr>
          <a:xfrm>
            <a:off x="1449011" y="2831033"/>
            <a:ext cx="11378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more-than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Shape 158"/>
          <p:cNvSpPr/>
          <p:nvPr/>
        </p:nvSpPr>
        <p:spPr>
          <a:xfrm>
            <a:off x="827178" y="3712625"/>
            <a:ext cx="719699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input1</a:t>
            </a:r>
          </a:p>
        </p:txBody>
      </p:sp>
      <p:cxnSp>
        <p:nvCxnSpPr>
          <p:cNvPr id="14" name="Shape 161"/>
          <p:cNvCxnSpPr>
            <a:cxnSpLocks/>
            <a:stCxn id="12" idx="2"/>
            <a:endCxn id="8" idx="0"/>
          </p:cNvCxnSpPr>
          <p:nvPr/>
        </p:nvCxnSpPr>
        <p:spPr>
          <a:xfrm flipH="1">
            <a:off x="1187028" y="3134332"/>
            <a:ext cx="830933" cy="130636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19"/>
          <p:cNvSpPr/>
          <p:nvPr/>
        </p:nvSpPr>
        <p:spPr>
          <a:xfrm>
            <a:off x="2133600" y="3276600"/>
            <a:ext cx="1070195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volume of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6" name="Shape 120"/>
          <p:cNvCxnSpPr>
            <a:cxnSpLocks/>
            <a:stCxn id="15" idx="2"/>
            <a:endCxn id="17" idx="0"/>
          </p:cNvCxnSpPr>
          <p:nvPr/>
        </p:nvCxnSpPr>
        <p:spPr>
          <a:xfrm flipH="1">
            <a:off x="2668697" y="3579899"/>
            <a:ext cx="1" cy="132727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" name="Shape 158"/>
          <p:cNvSpPr/>
          <p:nvPr/>
        </p:nvSpPr>
        <p:spPr>
          <a:xfrm>
            <a:off x="2308847" y="3712626"/>
            <a:ext cx="719699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input2</a:t>
            </a:r>
          </a:p>
        </p:txBody>
      </p:sp>
      <p:cxnSp>
        <p:nvCxnSpPr>
          <p:cNvPr id="18" name="Shape 161"/>
          <p:cNvCxnSpPr>
            <a:cxnSpLocks/>
            <a:stCxn id="12" idx="2"/>
            <a:endCxn id="15" idx="0"/>
          </p:cNvCxnSpPr>
          <p:nvPr/>
        </p:nvCxnSpPr>
        <p:spPr>
          <a:xfrm>
            <a:off x="2017961" y="3134332"/>
            <a:ext cx="650737" cy="142268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5105400"/>
            <a:ext cx="4013629" cy="184534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664379" y="5640982"/>
            <a:ext cx="615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Obj1:  color=blue, category=object, volume = 3.5</a:t>
            </a:r>
          </a:p>
          <a:p>
            <a:r>
              <a:rPr lang="en-US" dirty="0"/>
              <a:t>Obj2:  color=red, category=object, volume = 7.5</a:t>
            </a:r>
          </a:p>
          <a:p>
            <a:r>
              <a:rPr lang="en-US" dirty="0"/>
              <a:t>Obj3:  color=green, category=object, volume = 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02466" y="2728908"/>
            <a:ext cx="1366230" cy="458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0325" y="2928334"/>
            <a:ext cx="16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3.5, 7.5, 5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65031" y="2949666"/>
            <a:ext cx="16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3.5, 7.5, 5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0212" y="4000518"/>
            <a:ext cx="16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obj1,obj2,obj3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29682" y="3996743"/>
            <a:ext cx="16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obj1,obj2,obj3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3412" y="2276757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(7.5, 5), (7.5, 3.5), (5, 3.5)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962400" y="1905000"/>
            <a:ext cx="49530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38600" y="19442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RULE:</a:t>
            </a:r>
          </a:p>
        </p:txBody>
      </p:sp>
    </p:spTree>
    <p:extLst>
      <p:ext uri="{BB962C8B-B14F-4D97-AF65-F5344CB8AC3E}">
        <p14:creationId xmlns:p14="http://schemas.microsoft.com/office/powerpoint/2010/main" val="250696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Problem Space Computational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378B7D-3FC5-4607-A434-9B4C7B73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52600"/>
            <a:ext cx="8153400" cy="5029200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25000"/>
              </a:lnSpc>
              <a:buNone/>
            </a:pPr>
            <a:r>
              <a:rPr lang="en-US" sz="2000" dirty="0"/>
              <a:t>“Problem Space: A problem space consists of a set of symbolic structures (the states of the space) and a set of operators over the space…</a:t>
            </a:r>
          </a:p>
          <a:p>
            <a:pPr marL="457200" lvl="1" indent="0">
              <a:lnSpc>
                <a:spcPct val="125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125000"/>
              </a:lnSpc>
              <a:buNone/>
            </a:pPr>
            <a:r>
              <a:rPr lang="en-US" sz="2000" dirty="0"/>
              <a:t>Problem: A problem in a problem space consists of a set of initial states, a set of goal states, and a set of path constraints. The problem is to find a path through the space that starts at any initial state, passes only along paths that satisfy the path constraints, and ends at any goal state.”</a:t>
            </a:r>
          </a:p>
          <a:p>
            <a:pPr marL="457200" lvl="1" indent="0">
              <a:lnSpc>
                <a:spcPct val="125000"/>
              </a:lnSpc>
              <a:buNone/>
            </a:pPr>
            <a:r>
              <a:rPr lang="en-US" sz="2000" dirty="0"/>
              <a:t>						 </a:t>
            </a:r>
            <a:r>
              <a:rPr lang="en-US" sz="2000" b="1" dirty="0"/>
              <a:t>–</a:t>
            </a:r>
            <a:r>
              <a:rPr lang="en-US" sz="2000" dirty="0"/>
              <a:t> </a:t>
            </a:r>
            <a:r>
              <a:rPr lang="en-US" sz="2000" b="1" dirty="0"/>
              <a:t>Allen Newell</a:t>
            </a:r>
          </a:p>
        </p:txBody>
      </p:sp>
    </p:spTree>
    <p:extLst>
      <p:ext uri="{BB962C8B-B14F-4D97-AF65-F5344CB8AC3E}">
        <p14:creationId xmlns:p14="http://schemas.microsoft.com/office/powerpoint/2010/main" val="2617111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4876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tx2"/>
                </a:solidFill>
              </a:rPr>
              <a:t>Procedural knowledge for resolving “prefer ” action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5600" y="2433697"/>
            <a:ext cx="4902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 A proposed in state 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has name </a:t>
            </a:r>
            <a:r>
              <a:rPr lang="en-US" sz="1600" b="1" dirty="0">
                <a:solidFill>
                  <a:srgbClr val="1D5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&lt;move&gt;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input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B is smallest</a:t>
            </a:r>
            <a:endParaRPr lang="en-US" sz="1600" b="1" dirty="0">
              <a:solidFill>
                <a:srgbClr val="1D53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Then: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Prefer(&gt;) A in state S</a:t>
            </a:r>
          </a:p>
        </p:txBody>
      </p:sp>
      <p:sp>
        <p:nvSpPr>
          <p:cNvPr id="8" name="Shape 107"/>
          <p:cNvSpPr/>
          <p:nvPr/>
        </p:nvSpPr>
        <p:spPr>
          <a:xfrm>
            <a:off x="1752600" y="4344150"/>
            <a:ext cx="775260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object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" name="Shape 111"/>
          <p:cNvSpPr/>
          <p:nvPr/>
        </p:nvSpPr>
        <p:spPr>
          <a:xfrm>
            <a:off x="1771874" y="3380651"/>
            <a:ext cx="746946" cy="303299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move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Shape 105"/>
          <p:cNvSpPr/>
          <p:nvPr/>
        </p:nvSpPr>
        <p:spPr>
          <a:xfrm>
            <a:off x="1673859" y="3878109"/>
            <a:ext cx="926099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smallest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3" name="Shape 117"/>
          <p:cNvCxnSpPr>
            <a:cxnSpLocks/>
            <a:stCxn id="11" idx="2"/>
          </p:cNvCxnSpPr>
          <p:nvPr/>
        </p:nvCxnSpPr>
        <p:spPr>
          <a:xfrm>
            <a:off x="2145347" y="3683950"/>
            <a:ext cx="0" cy="162116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4" name="Shape 115"/>
          <p:cNvSpPr/>
          <p:nvPr/>
        </p:nvSpPr>
        <p:spPr>
          <a:xfrm>
            <a:off x="1524991" y="2677720"/>
            <a:ext cx="1246146" cy="303299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Prefer (&gt;)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5" name="Shape 117"/>
          <p:cNvCxnSpPr>
            <a:cxnSpLocks/>
            <a:stCxn id="14" idx="2"/>
            <a:endCxn id="11" idx="0"/>
          </p:cNvCxnSpPr>
          <p:nvPr/>
        </p:nvCxnSpPr>
        <p:spPr>
          <a:xfrm flipH="1">
            <a:off x="2145347" y="2981019"/>
            <a:ext cx="2717" cy="399632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hape 116"/>
          <p:cNvCxnSpPr>
            <a:cxnSpLocks/>
            <a:stCxn id="12" idx="2"/>
            <a:endCxn id="8" idx="0"/>
          </p:cNvCxnSpPr>
          <p:nvPr/>
        </p:nvCxnSpPr>
        <p:spPr>
          <a:xfrm>
            <a:off x="2136909" y="4181408"/>
            <a:ext cx="3321" cy="162742"/>
          </a:xfrm>
          <a:prstGeom prst="straightConnector1">
            <a:avLst/>
          </a:prstGeom>
          <a:ln w="19050">
            <a:headEnd type="none" w="lg" len="lg"/>
            <a:tailEnd type="non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43766" y="4647449"/>
            <a:ext cx="160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obj1,obj2,obj3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5105400"/>
            <a:ext cx="4013629" cy="184534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664379" y="5640982"/>
            <a:ext cx="6153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Obj1:  color=blue, category=object, volume = 3.5</a:t>
            </a:r>
          </a:p>
          <a:p>
            <a:r>
              <a:rPr lang="en-US" dirty="0"/>
              <a:t>Obj2:  color=red, category=object, volume = 7.5</a:t>
            </a:r>
          </a:p>
          <a:p>
            <a:r>
              <a:rPr lang="en-US" dirty="0"/>
              <a:t>Obj3:  color=green, category=object, volume = 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08699" y="3580342"/>
            <a:ext cx="63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obj1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00" y="1325149"/>
            <a:ext cx="615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 proposed actions:</a:t>
            </a:r>
          </a:p>
          <a:p>
            <a:r>
              <a:rPr lang="en-US" dirty="0"/>
              <a:t>move(obj1), move(obj2), move(obj3)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71600" y="2296737"/>
            <a:ext cx="160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 move(obj1)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62400" y="1905000"/>
            <a:ext cx="4038600" cy="289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38600" y="1944231"/>
            <a:ext cx="723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RULE:</a:t>
            </a:r>
          </a:p>
        </p:txBody>
      </p:sp>
    </p:spTree>
    <p:extLst>
      <p:ext uri="{BB962C8B-B14F-4D97-AF65-F5344CB8AC3E}">
        <p14:creationId xmlns:p14="http://schemas.microsoft.com/office/powerpoint/2010/main" val="426333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Task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334000"/>
          </a:xfrm>
        </p:spPr>
        <p:txBody>
          <a:bodyPr>
            <a:normAutofit/>
          </a:bodyPr>
          <a:lstStyle/>
          <a:p>
            <a:r>
              <a:rPr lang="en-US" sz="2000" dirty="0"/>
              <a:t>Newell: set of initial states, final states, operators over the space, and path constraints</a:t>
            </a:r>
          </a:p>
          <a:p>
            <a:r>
              <a:rPr lang="en-US" sz="2000" dirty="0"/>
              <a:t>How can Rosie learn all the </a:t>
            </a:r>
            <a:r>
              <a:rPr lang="en-US" sz="2000" b="1" dirty="0"/>
              <a:t>task elements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define goal-oriented tasks from ‘scratch’</a:t>
            </a:r>
            <a:endParaRPr lang="en-US" sz="2000" b="1" dirty="0"/>
          </a:p>
          <a:p>
            <a:pPr lvl="1"/>
            <a:r>
              <a:rPr lang="en-US" sz="1800" dirty="0"/>
              <a:t>Goals (Initial and final  states)</a:t>
            </a:r>
          </a:p>
          <a:p>
            <a:pPr lvl="2"/>
            <a:r>
              <a:rPr lang="en-US" sz="1600" dirty="0"/>
              <a:t>Learning State description</a:t>
            </a:r>
          </a:p>
          <a:p>
            <a:pPr lvl="1"/>
            <a:r>
              <a:rPr lang="en-US" sz="1800" dirty="0"/>
              <a:t>Actions (Operators) </a:t>
            </a:r>
          </a:p>
          <a:p>
            <a:pPr lvl="2"/>
            <a:r>
              <a:rPr lang="en-US" sz="1600" dirty="0"/>
              <a:t>Learning preconditions</a:t>
            </a:r>
            <a:endParaRPr lang="en-US" sz="1400" dirty="0"/>
          </a:p>
          <a:p>
            <a:pPr lvl="1"/>
            <a:r>
              <a:rPr lang="en-US" sz="1800" dirty="0"/>
              <a:t>Failure conditions (Path constraints)</a:t>
            </a:r>
          </a:p>
          <a:p>
            <a:pPr lvl="2"/>
            <a:r>
              <a:rPr lang="en-US" sz="1600" dirty="0"/>
              <a:t>Learning illegal state descriptions</a:t>
            </a:r>
          </a:p>
          <a:p>
            <a:pPr lvl="1"/>
            <a:r>
              <a:rPr lang="en-US" sz="1800" dirty="0"/>
              <a:t>Task-specific terms</a:t>
            </a:r>
          </a:p>
          <a:p>
            <a:r>
              <a:rPr lang="en-US" sz="2000" dirty="0"/>
              <a:t>Our approach unifies learning across all types of task elements</a:t>
            </a:r>
          </a:p>
          <a:p>
            <a:r>
              <a:rPr lang="en-US" sz="2000" dirty="0"/>
              <a:t>Research focuses on learning the rules for games and puzzles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6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ITL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teach the task through natural language, the instructor provides descriptions of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elements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grounded in a shared situated example of the task, where each described task element is currently present in the external environment.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description of a task element includes conditions that must be true for that goal, action, failure condition, or term to be applicable to the current situation.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3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Task Element Learning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5</a:t>
            </a:fld>
            <a:endParaRPr lang="en-US"/>
          </a:p>
        </p:txBody>
      </p:sp>
      <p:sp>
        <p:nvSpPr>
          <p:cNvPr id="7" name="Shape 224">
            <a:extLst>
              <a:ext uri="{FF2B5EF4-FFF2-40B4-BE49-F238E27FC236}">
                <a16:creationId xmlns:a16="http://schemas.microsoft.com/office/drawing/2014/main" id="{801B5713-EC84-4978-9A05-6DDFB1C73D63}"/>
              </a:ext>
            </a:extLst>
          </p:cNvPr>
          <p:cNvSpPr txBox="1"/>
          <p:nvPr/>
        </p:nvSpPr>
        <p:spPr>
          <a:xfrm>
            <a:off x="762000" y="1676400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Internal State Creation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Natural Language Processing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Recognition Structure Learning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Operation Learning</a:t>
            </a:r>
          </a:p>
          <a:p>
            <a:pPr marL="914400" lvl="1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If definition contains term that cannot be satisfied in current context, this process loops back to 2, to learn a new definition for the term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sz="20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Once all task elements are learned (actions, goals, failures..) Rosie can use knowledge to solve or play.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202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92900" y="5380124"/>
            <a:ext cx="2133600" cy="365125"/>
          </a:xfrm>
        </p:spPr>
        <p:txBody>
          <a:bodyPr/>
          <a:lstStyle/>
          <a:p>
            <a:fld id="{D5306379-1C60-4F51-AADB-BC9312F12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81392" y="2118716"/>
            <a:ext cx="5638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Actions: </a:t>
            </a:r>
            <a:r>
              <a:rPr lang="en-US" b="1" i="1" dirty="0"/>
              <a:t>move</a:t>
            </a:r>
          </a:p>
          <a:p>
            <a:r>
              <a:rPr lang="en-US" b="1" dirty="0"/>
              <a:t>Prepositions: </a:t>
            </a:r>
            <a:r>
              <a:rPr lang="en-US" b="1" i="1" dirty="0"/>
              <a:t>on, linear </a:t>
            </a:r>
          </a:p>
          <a:p>
            <a:r>
              <a:rPr lang="en-US" b="1" dirty="0"/>
              <a:t>Attributes: </a:t>
            </a:r>
            <a:r>
              <a:rPr lang="en-US" b="1" i="1" dirty="0"/>
              <a:t>color(</a:t>
            </a:r>
            <a:r>
              <a:rPr lang="en-US" b="1" i="1" dirty="0" err="1"/>
              <a:t>red,blue</a:t>
            </a:r>
            <a:r>
              <a:rPr lang="en-US" b="1" i="1" dirty="0"/>
              <a:t>), category(</a:t>
            </a:r>
            <a:r>
              <a:rPr lang="en-US" b="1" i="1" dirty="0" err="1"/>
              <a:t>block,location</a:t>
            </a:r>
            <a:r>
              <a:rPr lang="en-US" b="1" i="1" dirty="0"/>
              <a:t>)</a:t>
            </a:r>
          </a:p>
          <a:p>
            <a:r>
              <a:rPr lang="en-US" b="1" dirty="0"/>
              <a:t>Operations: </a:t>
            </a:r>
            <a:r>
              <a:rPr lang="en-US" b="1" i="1" dirty="0"/>
              <a:t>equals, has attribute, number of (count), subset of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Objects 1-9: </a:t>
            </a:r>
            <a:r>
              <a:rPr lang="en-US" dirty="0"/>
              <a:t>category=location</a:t>
            </a:r>
          </a:p>
          <a:p>
            <a:r>
              <a:rPr lang="en-US" b="1" dirty="0"/>
              <a:t>Objects 10-12: </a:t>
            </a:r>
            <a:r>
              <a:rPr lang="en-US" dirty="0"/>
              <a:t>color=red, category=block</a:t>
            </a:r>
          </a:p>
          <a:p>
            <a:r>
              <a:rPr lang="en-US" b="1" dirty="0"/>
              <a:t>Objects 13-15: </a:t>
            </a:r>
            <a:r>
              <a:rPr lang="en-US" dirty="0"/>
              <a:t>color=blue, category=block</a:t>
            </a:r>
          </a:p>
          <a:p>
            <a:endParaRPr lang="en-US" dirty="0"/>
          </a:p>
          <a:p>
            <a:r>
              <a:rPr lang="en-US" b="1" dirty="0"/>
              <a:t>On: </a:t>
            </a:r>
            <a:r>
              <a:rPr lang="en-US" dirty="0"/>
              <a:t>(10,1); (11,4); (13,5); (14,6)</a:t>
            </a:r>
          </a:p>
          <a:p>
            <a:r>
              <a:rPr lang="en-US" b="1" dirty="0"/>
              <a:t>Linear: </a:t>
            </a:r>
            <a:r>
              <a:rPr lang="en-US" dirty="0"/>
              <a:t>(1,2,3); (4,5,6); (7,8,9); (1,4,7); (2,5,8); </a:t>
            </a:r>
          </a:p>
          <a:p>
            <a:r>
              <a:rPr lang="en-US" dirty="0"/>
              <a:t>(3,6,9); (1,5,9); (3,5,7)</a:t>
            </a:r>
          </a:p>
        </p:txBody>
      </p:sp>
      <p:sp>
        <p:nvSpPr>
          <p:cNvPr id="22" name="Shape 110"/>
          <p:cNvSpPr/>
          <p:nvPr/>
        </p:nvSpPr>
        <p:spPr>
          <a:xfrm>
            <a:off x="3199245" y="1722260"/>
            <a:ext cx="1295400" cy="31872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6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Primitives</a:t>
            </a:r>
            <a:endParaRPr lang="en" sz="16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4AE8565-5D89-48BD-9860-2D744F1C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992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1. Internal State Creation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0507059-1F1A-48F7-81AF-A1923DBC0C3B}"/>
              </a:ext>
            </a:extLst>
          </p:cNvPr>
          <p:cNvSpPr/>
          <p:nvPr/>
        </p:nvSpPr>
        <p:spPr>
          <a:xfrm>
            <a:off x="304800" y="18288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15156B-D333-4CF3-BD10-1376EAE9EAA5}"/>
              </a:ext>
            </a:extLst>
          </p:cNvPr>
          <p:cNvSpPr/>
          <p:nvPr/>
        </p:nvSpPr>
        <p:spPr>
          <a:xfrm>
            <a:off x="1143000" y="18288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6AD8B6-A959-48CB-8AB0-120CAEB51614}"/>
              </a:ext>
            </a:extLst>
          </p:cNvPr>
          <p:cNvSpPr/>
          <p:nvPr/>
        </p:nvSpPr>
        <p:spPr>
          <a:xfrm>
            <a:off x="1124953" y="26670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525C9B-951B-406F-85B1-B54C56F62020}"/>
              </a:ext>
            </a:extLst>
          </p:cNvPr>
          <p:cNvSpPr/>
          <p:nvPr/>
        </p:nvSpPr>
        <p:spPr>
          <a:xfrm>
            <a:off x="304800" y="26670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D2D696-DB7B-40E8-BAD0-BE5D1043F495}"/>
              </a:ext>
            </a:extLst>
          </p:cNvPr>
          <p:cNvSpPr/>
          <p:nvPr/>
        </p:nvSpPr>
        <p:spPr>
          <a:xfrm>
            <a:off x="304800" y="35052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B6FB9C-B7C6-4198-8C59-C8ECEE5A4F3F}"/>
              </a:ext>
            </a:extLst>
          </p:cNvPr>
          <p:cNvSpPr/>
          <p:nvPr/>
        </p:nvSpPr>
        <p:spPr>
          <a:xfrm>
            <a:off x="1143000" y="35052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1ACEE0-425A-46FE-A842-B3F5198F352C}"/>
              </a:ext>
            </a:extLst>
          </p:cNvPr>
          <p:cNvSpPr/>
          <p:nvPr/>
        </p:nvSpPr>
        <p:spPr>
          <a:xfrm>
            <a:off x="1981200" y="18288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0F8945-051E-472D-9582-EBD8CAA6F579}"/>
              </a:ext>
            </a:extLst>
          </p:cNvPr>
          <p:cNvSpPr/>
          <p:nvPr/>
        </p:nvSpPr>
        <p:spPr>
          <a:xfrm>
            <a:off x="1979195" y="26670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5D8F73-E5B2-400A-93FB-48CC04F29C89}"/>
              </a:ext>
            </a:extLst>
          </p:cNvPr>
          <p:cNvSpPr/>
          <p:nvPr/>
        </p:nvSpPr>
        <p:spPr>
          <a:xfrm>
            <a:off x="1981200" y="3505200"/>
            <a:ext cx="685800" cy="685800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DA6B55F-6BDF-4809-B46E-4896C5BFEF49}"/>
              </a:ext>
            </a:extLst>
          </p:cNvPr>
          <p:cNvSpPr/>
          <p:nvPr/>
        </p:nvSpPr>
        <p:spPr>
          <a:xfrm>
            <a:off x="708215" y="1289389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B4A26CE-E62D-4C5D-8441-2A047174437E}"/>
              </a:ext>
            </a:extLst>
          </p:cNvPr>
          <p:cNvSpPr/>
          <p:nvPr/>
        </p:nvSpPr>
        <p:spPr>
          <a:xfrm>
            <a:off x="1277353" y="2819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81CB6D0-F7DF-4C93-B6FB-1EB29D4E2E4E}"/>
              </a:ext>
            </a:extLst>
          </p:cNvPr>
          <p:cNvSpPr/>
          <p:nvPr/>
        </p:nvSpPr>
        <p:spPr>
          <a:xfrm>
            <a:off x="1777021" y="128938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36FA4B9-4C26-4A23-8ECD-6E125712E118}"/>
              </a:ext>
            </a:extLst>
          </p:cNvPr>
          <p:cNvSpPr/>
          <p:nvPr/>
        </p:nvSpPr>
        <p:spPr>
          <a:xfrm>
            <a:off x="457200" y="36576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AC0DE6-1876-4E0F-8ED8-DA05EC8935BE}"/>
              </a:ext>
            </a:extLst>
          </p:cNvPr>
          <p:cNvSpPr/>
          <p:nvPr/>
        </p:nvSpPr>
        <p:spPr>
          <a:xfrm>
            <a:off x="457200" y="28194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D9BB6018-3FB2-47AD-8BF4-E9D746B0B30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84221" y="4654235"/>
            <a:ext cx="2749216" cy="2440427"/>
            <a:chOff x="192" y="2484"/>
            <a:chExt cx="2204" cy="1960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CB3F8541-6FF2-49AB-B027-B97AD891F65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2" y="3024"/>
              <a:ext cx="2204" cy="1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951C91BD-5018-4D75-AF18-49E19737E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84"/>
              <a:ext cx="2204" cy="196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71C78905-7AC3-4B0D-BDBE-3FACA03827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13" t="21841" r="21592" b="13094"/>
            <a:stretch/>
          </p:blipFill>
          <p:spPr bwMode="auto">
            <a:xfrm>
              <a:off x="432" y="2554"/>
              <a:ext cx="1907" cy="16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8FDF47E-3DD8-4FD8-8FAC-DE9452FAFC52}"/>
              </a:ext>
            </a:extLst>
          </p:cNvPr>
          <p:cNvSpPr txBox="1"/>
          <p:nvPr/>
        </p:nvSpPr>
        <p:spPr>
          <a:xfrm>
            <a:off x="607370" y="3898934"/>
            <a:ext cx="62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0A1373-290A-47CF-828D-09DCC36FE28C}"/>
              </a:ext>
            </a:extLst>
          </p:cNvPr>
          <p:cNvSpPr txBox="1"/>
          <p:nvPr/>
        </p:nvSpPr>
        <p:spPr>
          <a:xfrm>
            <a:off x="1466139" y="3895859"/>
            <a:ext cx="62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26C0A4-A426-4BEC-9472-BF26E2331C70}"/>
              </a:ext>
            </a:extLst>
          </p:cNvPr>
          <p:cNvSpPr txBox="1"/>
          <p:nvPr/>
        </p:nvSpPr>
        <p:spPr>
          <a:xfrm>
            <a:off x="2263771" y="3894841"/>
            <a:ext cx="62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CD0D0C-1316-4431-8982-E997F88F328D}"/>
              </a:ext>
            </a:extLst>
          </p:cNvPr>
          <p:cNvSpPr txBox="1"/>
          <p:nvPr/>
        </p:nvSpPr>
        <p:spPr>
          <a:xfrm>
            <a:off x="497697" y="987191"/>
            <a:ext cx="80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A0E746-F477-4127-91EC-BD847FC1374C}"/>
              </a:ext>
            </a:extLst>
          </p:cNvPr>
          <p:cNvSpPr txBox="1"/>
          <p:nvPr/>
        </p:nvSpPr>
        <p:spPr>
          <a:xfrm>
            <a:off x="1551387" y="998605"/>
            <a:ext cx="80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1D3BE4-40E8-4FD2-AA82-AFD4C179599A}"/>
              </a:ext>
            </a:extLst>
          </p:cNvPr>
          <p:cNvSpPr txBox="1"/>
          <p:nvPr/>
        </p:nvSpPr>
        <p:spPr>
          <a:xfrm>
            <a:off x="601325" y="3073370"/>
            <a:ext cx="62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EEE6B0-8B1D-4BD4-8601-56BFFAD7F23C}"/>
              </a:ext>
            </a:extLst>
          </p:cNvPr>
          <p:cNvSpPr txBox="1"/>
          <p:nvPr/>
        </p:nvSpPr>
        <p:spPr>
          <a:xfrm>
            <a:off x="1460094" y="3070295"/>
            <a:ext cx="62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A682B1-BD76-4B0E-9888-F633E93D03CA}"/>
              </a:ext>
            </a:extLst>
          </p:cNvPr>
          <p:cNvSpPr txBox="1"/>
          <p:nvPr/>
        </p:nvSpPr>
        <p:spPr>
          <a:xfrm>
            <a:off x="2257726" y="3068653"/>
            <a:ext cx="62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305A0A-8D68-4E70-A1D0-111DBDE07C35}"/>
              </a:ext>
            </a:extLst>
          </p:cNvPr>
          <p:cNvSpPr txBox="1"/>
          <p:nvPr/>
        </p:nvSpPr>
        <p:spPr>
          <a:xfrm>
            <a:off x="601347" y="2228550"/>
            <a:ext cx="62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1558A3-24CE-4525-9943-4EF850B00D0B}"/>
              </a:ext>
            </a:extLst>
          </p:cNvPr>
          <p:cNvSpPr txBox="1"/>
          <p:nvPr/>
        </p:nvSpPr>
        <p:spPr>
          <a:xfrm>
            <a:off x="1460116" y="2225475"/>
            <a:ext cx="62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3304DE-7B61-4A54-8ADC-EC6538E9A961}"/>
              </a:ext>
            </a:extLst>
          </p:cNvPr>
          <p:cNvSpPr txBox="1"/>
          <p:nvPr/>
        </p:nvSpPr>
        <p:spPr>
          <a:xfrm>
            <a:off x="2257748" y="2229058"/>
            <a:ext cx="62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BB73B4-3048-492D-9124-792373173A73}"/>
              </a:ext>
            </a:extLst>
          </p:cNvPr>
          <p:cNvSpPr txBox="1"/>
          <p:nvPr/>
        </p:nvSpPr>
        <p:spPr>
          <a:xfrm>
            <a:off x="298492" y="3390517"/>
            <a:ext cx="687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7921FB-EF9F-4A8D-8C5D-5A27CCDD1904}"/>
              </a:ext>
            </a:extLst>
          </p:cNvPr>
          <p:cNvSpPr txBox="1"/>
          <p:nvPr/>
        </p:nvSpPr>
        <p:spPr>
          <a:xfrm>
            <a:off x="302741" y="2590377"/>
            <a:ext cx="687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45DB72-2F58-4503-B311-FB68992FBEED}"/>
              </a:ext>
            </a:extLst>
          </p:cNvPr>
          <p:cNvSpPr txBox="1"/>
          <p:nvPr/>
        </p:nvSpPr>
        <p:spPr>
          <a:xfrm>
            <a:off x="1084271" y="2589814"/>
            <a:ext cx="687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AC56221-F35C-4479-8A33-830218A0E303}"/>
              </a:ext>
            </a:extLst>
          </p:cNvPr>
          <p:cNvSpPr/>
          <p:nvPr/>
        </p:nvSpPr>
        <p:spPr>
          <a:xfrm>
            <a:off x="2106806" y="280596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660C183-ADA7-423A-8036-6936B6771A43}"/>
              </a:ext>
            </a:extLst>
          </p:cNvPr>
          <p:cNvSpPr txBox="1"/>
          <p:nvPr/>
        </p:nvSpPr>
        <p:spPr>
          <a:xfrm>
            <a:off x="1952441" y="2596353"/>
            <a:ext cx="687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5892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2. Natural Language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7</a:t>
            </a:fld>
            <a:endParaRPr lang="en-US"/>
          </a:p>
        </p:txBody>
      </p:sp>
      <p:sp>
        <p:nvSpPr>
          <p:cNvPr id="7" name="Shape 224">
            <a:extLst>
              <a:ext uri="{FF2B5EF4-FFF2-40B4-BE49-F238E27FC236}">
                <a16:creationId xmlns:a16="http://schemas.microsoft.com/office/drawing/2014/main" id="{801B5713-EC84-4978-9A05-6DDFB1C73D63}"/>
              </a:ext>
            </a:extLst>
          </p:cNvPr>
          <p:cNvSpPr txBox="1"/>
          <p:nvPr/>
        </p:nvSpPr>
        <p:spPr>
          <a:xfrm>
            <a:off x="381000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Currently Using John’s parser (Soar)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Future plans to merge with Peter’s work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For example:</a:t>
            </a:r>
          </a:p>
          <a:p>
            <a:pPr lvl="1">
              <a:lnSpc>
                <a:spcPct val="150000"/>
              </a:lnSpc>
              <a:buClr>
                <a:srgbClr val="000000"/>
              </a:buClr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“ The small block is on a medium block and a large block is below the medium block.”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	</a:t>
            </a:r>
          </a:p>
          <a:p>
            <a:pPr marL="1200150" lvl="2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232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3. Recognition Structure Learning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31FCC6-8835-4C78-87BD-068BBEC894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212"/>
          <a:stretch/>
        </p:blipFill>
        <p:spPr>
          <a:xfrm>
            <a:off x="761999" y="1827506"/>
            <a:ext cx="3558791" cy="217672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43D38C8-1A64-4DEF-96CB-0E5B9EA4B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203700"/>
            <a:ext cx="8839200" cy="1892300"/>
          </a:xfrm>
        </p:spPr>
        <p:txBody>
          <a:bodyPr>
            <a:normAutofit/>
          </a:bodyPr>
          <a:lstStyle/>
          <a:p>
            <a:r>
              <a:rPr lang="en-US" sz="2000" dirty="0"/>
              <a:t>A task element: action, goal, failure, or new task-specific term is defined by</a:t>
            </a:r>
          </a:p>
          <a:p>
            <a:pPr lvl="1"/>
            <a:r>
              <a:rPr lang="en-US" sz="1800" dirty="0"/>
              <a:t>A linguistic term (“stacked”, “three-in-a-row”, “clear”)</a:t>
            </a:r>
          </a:p>
          <a:p>
            <a:pPr lvl="1"/>
            <a:r>
              <a:rPr lang="en-US" sz="1800" dirty="0"/>
              <a:t>A conjunction of predicate tests (</a:t>
            </a:r>
            <a:r>
              <a:rPr lang="en-US" sz="1800" i="1" dirty="0"/>
              <a:t>clear(X) ^ block(X) ^ </a:t>
            </a:r>
            <a:r>
              <a:rPr lang="en-US" sz="1800" dirty="0"/>
              <a:t>….)</a:t>
            </a:r>
          </a:p>
          <a:p>
            <a:r>
              <a:rPr lang="en-US" sz="2000" dirty="0"/>
              <a:t>From a conjunction of predicate tests a declarative tree structure is built for efficient bottom to top evaluation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CDC6A8-13E8-4CE1-B954-092902D8C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220685"/>
            <a:ext cx="3380325" cy="183100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CE1E76-4630-430E-BFEE-D1FC59DBAF70}"/>
              </a:ext>
            </a:extLst>
          </p:cNvPr>
          <p:cNvCxnSpPr/>
          <p:nvPr/>
        </p:nvCxnSpPr>
        <p:spPr>
          <a:xfrm>
            <a:off x="76200" y="3136189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3737B1-DAD4-48AE-AE1B-CC45B439608A}"/>
              </a:ext>
            </a:extLst>
          </p:cNvPr>
          <p:cNvCxnSpPr/>
          <p:nvPr/>
        </p:nvCxnSpPr>
        <p:spPr>
          <a:xfrm>
            <a:off x="4419600" y="3125569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9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523" y="2376456"/>
            <a:ext cx="8991600" cy="3817826"/>
          </a:xfrm>
        </p:spPr>
        <p:txBody>
          <a:bodyPr>
            <a:normAutofit/>
          </a:bodyPr>
          <a:lstStyle/>
          <a:p>
            <a:r>
              <a:rPr lang="en-US" sz="1800" dirty="0"/>
              <a:t>Predicate Matching</a:t>
            </a:r>
          </a:p>
          <a:p>
            <a:pPr lvl="1"/>
            <a:r>
              <a:rPr lang="en-US" sz="1600" dirty="0"/>
              <a:t>Evaluate individual predicates within context of world state and input arguments</a:t>
            </a:r>
          </a:p>
          <a:p>
            <a:r>
              <a:rPr lang="en-US" sz="1800" dirty="0"/>
              <a:t>Joining</a:t>
            </a:r>
          </a:p>
          <a:p>
            <a:pPr lvl="1"/>
            <a:r>
              <a:rPr lang="en-US" sz="1600" dirty="0"/>
              <a:t>Result is the objects, sets, and values that </a:t>
            </a:r>
            <a:br>
              <a:rPr lang="en-US" sz="1600" dirty="0"/>
            </a:br>
            <a:r>
              <a:rPr lang="en-US" sz="1600" dirty="0"/>
              <a:t>satisfy all constraints </a:t>
            </a:r>
          </a:p>
          <a:p>
            <a:r>
              <a:rPr lang="en-US" sz="1800" dirty="0"/>
              <a:t>Application</a:t>
            </a:r>
          </a:p>
          <a:p>
            <a:pPr lvl="1"/>
            <a:r>
              <a:rPr lang="en-US" sz="1600" dirty="0"/>
              <a:t>Goal: detection of goal state/winning</a:t>
            </a:r>
          </a:p>
          <a:p>
            <a:pPr lvl="1"/>
            <a:r>
              <a:rPr lang="en-US" sz="1600" dirty="0"/>
              <a:t>Action: proposal of available actions</a:t>
            </a:r>
          </a:p>
          <a:p>
            <a:pPr lvl="1"/>
            <a:r>
              <a:rPr lang="en-US" sz="1600" dirty="0"/>
              <a:t>Failure: detection of terminal state/losing</a:t>
            </a:r>
          </a:p>
          <a:p>
            <a:pPr lvl="1"/>
            <a:r>
              <a:rPr lang="en-US" sz="1600" dirty="0"/>
              <a:t>New term: successful predicate match</a:t>
            </a:r>
          </a:p>
          <a:p>
            <a:r>
              <a:rPr lang="en-US" sz="1800" dirty="0"/>
              <a:t>Chunking captures this processing into </a:t>
            </a:r>
          </a:p>
          <a:p>
            <a:pPr marL="0" indent="0">
              <a:buNone/>
            </a:pPr>
            <a:r>
              <a:rPr lang="en-US" sz="1800" dirty="0"/>
              <a:t>       efficient procedural rules</a:t>
            </a:r>
          </a:p>
          <a:p>
            <a:pPr lvl="1"/>
            <a:endParaRPr lang="en-US" sz="20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708569"/>
            <a:ext cx="7391400" cy="151698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2"/>
                </a:solidFill>
              </a:rPr>
              <a:t>4. Operation Learning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596149"/>
            <a:ext cx="3837525" cy="207865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986149" y="5514359"/>
            <a:ext cx="1443613" cy="525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A,B,C,X,Y,Z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991362" y="4852855"/>
            <a:ext cx="838200" cy="3865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A,B,C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255012" y="4842141"/>
            <a:ext cx="838200" cy="3865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A,B,C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582162" y="4852855"/>
            <a:ext cx="838200" cy="3865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A,B,C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189948" y="4227008"/>
            <a:ext cx="381000" cy="3865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734562" y="4227284"/>
            <a:ext cx="381000" cy="3865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B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428331" y="4227008"/>
            <a:ext cx="381000" cy="3865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698041" y="3352800"/>
            <a:ext cx="903569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&lt;A,B&gt;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868310" y="3352800"/>
            <a:ext cx="866252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&lt;C,B&gt;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Shape 138">
            <a:extLst>
              <a:ext uri="{FF2B5EF4-FFF2-40B4-BE49-F238E27FC236}">
                <a16:creationId xmlns:a16="http://schemas.microsoft.com/office/drawing/2014/main" id="{9C6F33E1-5C37-43FA-91F7-D5C158AD7331}"/>
              </a:ext>
            </a:extLst>
          </p:cNvPr>
          <p:cNvSpPr txBox="1"/>
          <p:nvPr/>
        </p:nvSpPr>
        <p:spPr>
          <a:xfrm>
            <a:off x="4909543" y="6038471"/>
            <a:ext cx="3418575" cy="4733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400" b="1" dirty="0"/>
              <a:t>Resolve Bottom Up</a:t>
            </a:r>
            <a:endParaRPr sz="1600" dirty="0">
              <a:solidFill>
                <a:srgbClr val="990000"/>
              </a:solidFill>
            </a:endParaRPr>
          </a:p>
          <a:p>
            <a:endParaRPr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C5A370-3E70-4578-AEB7-0A1107ED6D07}"/>
              </a:ext>
            </a:extLst>
          </p:cNvPr>
          <p:cNvCxnSpPr/>
          <p:nvPr/>
        </p:nvCxnSpPr>
        <p:spPr>
          <a:xfrm flipV="1">
            <a:off x="7695186" y="5717958"/>
            <a:ext cx="0" cy="990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889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15168</TotalTime>
  <Words>1560</Words>
  <Application>Microsoft Office PowerPoint</Application>
  <PresentationFormat>On-screen Show (4:3)</PresentationFormat>
  <Paragraphs>345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Wingdings</vt:lpstr>
      <vt:lpstr>Office Theme</vt:lpstr>
      <vt:lpstr>Learning the Task Definition of Games through ITL</vt:lpstr>
      <vt:lpstr>Problem Space Computational Model</vt:lpstr>
      <vt:lpstr>Task Elements</vt:lpstr>
      <vt:lpstr>ITL Approach</vt:lpstr>
      <vt:lpstr>Task Element Learning Process</vt:lpstr>
      <vt:lpstr>1. Internal State Creation</vt:lpstr>
      <vt:lpstr>2. Natural Language Processing</vt:lpstr>
      <vt:lpstr>3. Recognition Structure Learning </vt:lpstr>
      <vt:lpstr>PowerPoint Presentation</vt:lpstr>
      <vt:lpstr>Learning new task-specific terms</vt:lpstr>
      <vt:lpstr>Learning actions from compositions</vt:lpstr>
      <vt:lpstr>Learning heuristics</vt:lpstr>
      <vt:lpstr>Learning Problem Characteristics</vt:lpstr>
      <vt:lpstr>Video</vt:lpstr>
      <vt:lpstr>Different agent embodiments</vt:lpstr>
      <vt:lpstr>Nuggets and Coals</vt:lpstr>
      <vt:lpstr>Bonus Slides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 Kirk</cp:lastModifiedBy>
  <cp:revision>824</cp:revision>
  <dcterms:created xsi:type="dcterms:W3CDTF">2013-05-07T17:56:41Z</dcterms:created>
  <dcterms:modified xsi:type="dcterms:W3CDTF">2018-05-16T16:50:10Z</dcterms:modified>
</cp:coreProperties>
</file>