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86558B-411E-48B7-9514-FB3E9EA3238F}">
  <a:tblStyle styleId="{4D86558B-411E-48B7-9514-FB3E9EA323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italic.fntdata"/><Relationship Id="rId16" Type="http://schemas.openxmlformats.org/officeDocument/2006/relationships/slide" Target="slides/slide11.xml"/><Relationship Id="rId38" Type="http://schemas.openxmlformats.org/officeDocument/2006/relationships/font" Target="fonts/Ralew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animation consistency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Shape 7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Shape 7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Shape 8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Shape 8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Shape 8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Shape 8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Shape 9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Shape 9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Shape 9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3C78D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F1C23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C78D8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7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Task-General Learning Model</a:t>
            </a:r>
            <a:endParaRPr/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Part 2: Task control using</a:t>
            </a:r>
            <a:br>
              <a:rPr lang="en" sz="3000"/>
            </a:br>
            <a:r>
              <a:rPr lang="en" sz="3000"/>
              <a:t>	spreading activation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Stearns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Michigan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Soar Workshop - May 2018</a:t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729450" y="1758200"/>
            <a:ext cx="39036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</a:t>
            </a:r>
            <a:r>
              <a:rPr lang="en"/>
              <a:t> Correctly</a:t>
            </a:r>
            <a:endParaRPr/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729450" y="2771825"/>
            <a:ext cx="408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Spread from conditions when true</a:t>
            </a:r>
            <a:endParaRPr sz="1800"/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2" name="Shape 382"/>
          <p:cNvGrpSpPr/>
          <p:nvPr/>
        </p:nvGrpSpPr>
        <p:grpSpPr>
          <a:xfrm>
            <a:off x="539950" y="4658658"/>
            <a:ext cx="3168142" cy="1674552"/>
            <a:chOff x="5409249" y="4372630"/>
            <a:chExt cx="2805900" cy="1368321"/>
          </a:xfrm>
        </p:grpSpPr>
        <p:sp>
          <p:nvSpPr>
            <p:cNvPr id="383" name="Shape 383"/>
            <p:cNvSpPr/>
            <p:nvPr/>
          </p:nvSpPr>
          <p:spPr>
            <a:xfrm>
              <a:off x="5409249" y="4621051"/>
              <a:ext cx="2805900" cy="11199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6377414" y="4372630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WM</a:t>
              </a:r>
              <a:endParaRPr/>
            </a:p>
          </p:txBody>
        </p:sp>
      </p:grpSp>
      <p:sp>
        <p:nvSpPr>
          <p:cNvPr id="385" name="Shape 385"/>
          <p:cNvSpPr/>
          <p:nvPr/>
        </p:nvSpPr>
        <p:spPr>
          <a:xfrm>
            <a:off x="998175" y="5140538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 Direction</a:t>
            </a:r>
            <a:endParaRPr sz="900"/>
          </a:p>
        </p:txBody>
      </p:sp>
      <p:grpSp>
        <p:nvGrpSpPr>
          <p:cNvPr id="386" name="Shape 386"/>
          <p:cNvGrpSpPr/>
          <p:nvPr/>
        </p:nvGrpSpPr>
        <p:grpSpPr>
          <a:xfrm>
            <a:off x="4916875" y="1461479"/>
            <a:ext cx="3790800" cy="2375539"/>
            <a:chOff x="4916875" y="1918675"/>
            <a:chExt cx="3790800" cy="2599627"/>
          </a:xfrm>
        </p:grpSpPr>
        <p:sp>
          <p:nvSpPr>
            <p:cNvPr id="387" name="Shape 387"/>
            <p:cNvSpPr/>
            <p:nvPr/>
          </p:nvSpPr>
          <p:spPr>
            <a:xfrm>
              <a:off x="4916875" y="1986902"/>
              <a:ext cx="3790800" cy="25314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6377425" y="1918675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SMEM</a:t>
              </a:r>
              <a:endParaRPr/>
            </a:p>
          </p:txBody>
        </p:sp>
      </p:grpSp>
      <p:sp>
        <p:nvSpPr>
          <p:cNvPr id="389" name="Shape 389"/>
          <p:cNvSpPr/>
          <p:nvPr/>
        </p:nvSpPr>
        <p:spPr>
          <a:xfrm>
            <a:off x="924225" y="5786525"/>
            <a:ext cx="860400" cy="27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 done typing</a:t>
            </a:r>
            <a:endParaRPr sz="900"/>
          </a:p>
        </p:txBody>
      </p:sp>
      <p:sp>
        <p:nvSpPr>
          <p:cNvPr id="390" name="Shape 390"/>
          <p:cNvSpPr/>
          <p:nvPr/>
        </p:nvSpPr>
        <p:spPr>
          <a:xfrm>
            <a:off x="2607750" y="5172938"/>
            <a:ext cx="753900" cy="27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Direction: “type”</a:t>
            </a:r>
            <a:endParaRPr sz="900"/>
          </a:p>
        </p:txBody>
      </p:sp>
      <p:sp>
        <p:nvSpPr>
          <p:cNvPr id="391" name="Shape 391"/>
          <p:cNvSpPr/>
          <p:nvPr/>
        </p:nvSpPr>
        <p:spPr>
          <a:xfrm>
            <a:off x="1965600" y="5621850"/>
            <a:ext cx="917400" cy="20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“Hello World”</a:t>
            </a:r>
            <a:endParaRPr sz="900"/>
          </a:p>
        </p:txBody>
      </p:sp>
      <p:sp>
        <p:nvSpPr>
          <p:cNvPr id="392" name="Shape 392"/>
          <p:cNvSpPr/>
          <p:nvPr/>
        </p:nvSpPr>
        <p:spPr>
          <a:xfrm>
            <a:off x="2407800" y="5997250"/>
            <a:ext cx="860400" cy="20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Text-len: 11</a:t>
            </a:r>
            <a:endParaRPr sz="900"/>
          </a:p>
        </p:txBody>
      </p:sp>
      <p:sp>
        <p:nvSpPr>
          <p:cNvPr id="393" name="Shape 393"/>
          <p:cNvSpPr/>
          <p:nvPr/>
        </p:nvSpPr>
        <p:spPr>
          <a:xfrm>
            <a:off x="6023914" y="2590485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Type Letter</a:t>
            </a:r>
            <a:endParaRPr sz="900"/>
          </a:p>
        </p:txBody>
      </p:sp>
      <p:sp>
        <p:nvSpPr>
          <p:cNvPr id="394" name="Shape 394"/>
          <p:cNvSpPr/>
          <p:nvPr/>
        </p:nvSpPr>
        <p:spPr>
          <a:xfrm>
            <a:off x="6888120" y="2590485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Press Enter</a:t>
            </a:r>
            <a:endParaRPr sz="900"/>
          </a:p>
        </p:txBody>
      </p:sp>
      <p:cxnSp>
        <p:nvCxnSpPr>
          <p:cNvPr id="395" name="Shape 395"/>
          <p:cNvCxnSpPr/>
          <p:nvPr/>
        </p:nvCxnSpPr>
        <p:spPr>
          <a:xfrm flipH="1">
            <a:off x="5008525" y="2868550"/>
            <a:ext cx="10071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Shape 396"/>
          <p:cNvCxnSpPr/>
          <p:nvPr/>
        </p:nvCxnSpPr>
        <p:spPr>
          <a:xfrm>
            <a:off x="6720650" y="2914325"/>
            <a:ext cx="9300" cy="3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Shape 397"/>
          <p:cNvCxnSpPr/>
          <p:nvPr/>
        </p:nvCxnSpPr>
        <p:spPr>
          <a:xfrm flipH="1">
            <a:off x="6888200" y="2923475"/>
            <a:ext cx="339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Shape 398"/>
          <p:cNvCxnSpPr/>
          <p:nvPr/>
        </p:nvCxnSpPr>
        <p:spPr>
          <a:xfrm rot="10800000">
            <a:off x="7608775" y="2886950"/>
            <a:ext cx="105300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9" name="Shape 399"/>
          <p:cNvGrpSpPr/>
          <p:nvPr/>
        </p:nvGrpSpPr>
        <p:grpSpPr>
          <a:xfrm>
            <a:off x="5438250" y="1883813"/>
            <a:ext cx="2847300" cy="706800"/>
            <a:chOff x="5438250" y="2341013"/>
            <a:chExt cx="2847300" cy="706800"/>
          </a:xfrm>
        </p:grpSpPr>
        <p:grpSp>
          <p:nvGrpSpPr>
            <p:cNvPr id="400" name="Shape 400"/>
            <p:cNvGrpSpPr/>
            <p:nvPr/>
          </p:nvGrpSpPr>
          <p:grpSpPr>
            <a:xfrm>
              <a:off x="5438250" y="2341013"/>
              <a:ext cx="2847300" cy="410363"/>
              <a:chOff x="5438250" y="2341013"/>
              <a:chExt cx="2847300" cy="410363"/>
            </a:xfrm>
          </p:grpSpPr>
          <p:sp>
            <p:nvSpPr>
              <p:cNvPr id="401" name="Shape 401"/>
              <p:cNvSpPr/>
              <p:nvPr/>
            </p:nvSpPr>
            <p:spPr>
              <a:xfrm>
                <a:off x="5438250" y="2405250"/>
                <a:ext cx="860400" cy="2748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Not done typing</a:t>
                </a:r>
                <a:endParaRPr sz="900"/>
              </a:p>
            </p:txBody>
          </p:sp>
          <p:sp>
            <p:nvSpPr>
              <p:cNvPr id="402" name="Shape 402"/>
              <p:cNvSpPr/>
              <p:nvPr/>
            </p:nvSpPr>
            <p:spPr>
              <a:xfrm>
                <a:off x="6528200" y="2341013"/>
                <a:ext cx="753900" cy="2748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Direction: “type”</a:t>
                </a:r>
                <a:endParaRPr sz="900"/>
              </a:p>
            </p:txBody>
          </p:sp>
          <p:sp>
            <p:nvSpPr>
              <p:cNvPr id="403" name="Shape 403"/>
              <p:cNvSpPr/>
              <p:nvPr/>
            </p:nvSpPr>
            <p:spPr>
              <a:xfrm>
                <a:off x="7425150" y="2476575"/>
                <a:ext cx="860400" cy="2748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D</a:t>
                </a:r>
                <a:r>
                  <a:rPr lang="en" sz="900"/>
                  <a:t>one typing</a:t>
                </a:r>
                <a:endParaRPr sz="900"/>
              </a:p>
            </p:txBody>
          </p:sp>
        </p:grpSp>
        <p:cxnSp>
          <p:nvCxnSpPr>
            <p:cNvPr id="404" name="Shape 404"/>
            <p:cNvCxnSpPr>
              <a:stCxn id="402" idx="2"/>
              <a:endCxn id="394" idx="0"/>
            </p:cNvCxnSpPr>
            <p:nvPr/>
          </p:nvCxnSpPr>
          <p:spPr>
            <a:xfrm>
              <a:off x="6905150" y="2615813"/>
              <a:ext cx="339300" cy="43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5" name="Shape 405"/>
            <p:cNvCxnSpPr>
              <a:stCxn id="402" idx="2"/>
              <a:endCxn id="393" idx="0"/>
            </p:cNvCxnSpPr>
            <p:nvPr/>
          </p:nvCxnSpPr>
          <p:spPr>
            <a:xfrm flipH="1">
              <a:off x="6380150" y="2615813"/>
              <a:ext cx="525000" cy="43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6" name="Shape 406"/>
            <p:cNvCxnSpPr>
              <a:stCxn id="401" idx="2"/>
              <a:endCxn id="393" idx="0"/>
            </p:cNvCxnSpPr>
            <p:nvPr/>
          </p:nvCxnSpPr>
          <p:spPr>
            <a:xfrm>
              <a:off x="5868450" y="2680050"/>
              <a:ext cx="511800" cy="36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7" name="Shape 407"/>
            <p:cNvCxnSpPr>
              <a:stCxn id="403" idx="2"/>
              <a:endCxn id="394" idx="0"/>
            </p:cNvCxnSpPr>
            <p:nvPr/>
          </p:nvCxnSpPr>
          <p:spPr>
            <a:xfrm flipH="1">
              <a:off x="7244250" y="2751375"/>
              <a:ext cx="611100" cy="29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08" name="Shape 408"/>
          <p:cNvGrpSpPr/>
          <p:nvPr/>
        </p:nvGrpSpPr>
        <p:grpSpPr>
          <a:xfrm>
            <a:off x="5778913" y="2237138"/>
            <a:ext cx="1669675" cy="306925"/>
            <a:chOff x="5778913" y="3227738"/>
            <a:chExt cx="1669675" cy="306925"/>
          </a:xfrm>
        </p:grpSpPr>
        <p:grpSp>
          <p:nvGrpSpPr>
            <p:cNvPr id="409" name="Shape 409"/>
            <p:cNvGrpSpPr/>
            <p:nvPr/>
          </p:nvGrpSpPr>
          <p:grpSpPr>
            <a:xfrm>
              <a:off x="5778913" y="3259838"/>
              <a:ext cx="1175325" cy="274825"/>
              <a:chOff x="6667063" y="3197938"/>
              <a:chExt cx="1175325" cy="274825"/>
            </a:xfrm>
          </p:grpSpPr>
          <p:sp>
            <p:nvSpPr>
              <p:cNvPr id="410" name="Shape 410"/>
              <p:cNvSpPr txBox="1"/>
              <p:nvPr/>
            </p:nvSpPr>
            <p:spPr>
              <a:xfrm>
                <a:off x="7247188" y="3197938"/>
                <a:ext cx="595200" cy="2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0000FF"/>
                    </a:solidFill>
                  </a:rPr>
                  <a:t>+0.9</a:t>
                </a:r>
                <a:endParaRPr b="1" sz="1200">
                  <a:solidFill>
                    <a:srgbClr val="0000FF"/>
                  </a:solidFill>
                </a:endParaRPr>
              </a:p>
            </p:txBody>
          </p:sp>
          <p:sp>
            <p:nvSpPr>
              <p:cNvPr id="411" name="Shape 411"/>
              <p:cNvSpPr txBox="1"/>
              <p:nvPr/>
            </p:nvSpPr>
            <p:spPr>
              <a:xfrm>
                <a:off x="6667063" y="3197963"/>
                <a:ext cx="595200" cy="2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0000FF"/>
                    </a:solidFill>
                  </a:rPr>
                  <a:t>+0.9</a:t>
                </a:r>
                <a:endParaRPr b="1" sz="12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12" name="Shape 412"/>
            <p:cNvSpPr txBox="1"/>
            <p:nvPr/>
          </p:nvSpPr>
          <p:spPr>
            <a:xfrm>
              <a:off x="6853388" y="3227738"/>
              <a:ext cx="5952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</a:rPr>
                <a:t>+0.9</a:t>
              </a:r>
              <a:endParaRPr b="1" sz="1200">
                <a:solidFill>
                  <a:srgbClr val="0000FF"/>
                </a:solidFill>
              </a:endParaRPr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6023925" y="2876275"/>
            <a:ext cx="604250" cy="341838"/>
            <a:chOff x="5212963" y="3736663"/>
            <a:chExt cx="604250" cy="341838"/>
          </a:xfrm>
        </p:grpSpPr>
        <p:sp>
          <p:nvSpPr>
            <p:cNvPr id="414" name="Shape 414"/>
            <p:cNvSpPr txBox="1"/>
            <p:nvPr/>
          </p:nvSpPr>
          <p:spPr>
            <a:xfrm>
              <a:off x="5222013" y="3736663"/>
              <a:ext cx="5952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</a:rPr>
                <a:t>+1.80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5212963" y="3748800"/>
              <a:ext cx="601500" cy="329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Shape 416"/>
          <p:cNvSpPr txBox="1"/>
          <p:nvPr/>
        </p:nvSpPr>
        <p:spPr>
          <a:xfrm>
            <a:off x="6972363" y="2876275"/>
            <a:ext cx="595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+0.90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729350" y="3399625"/>
            <a:ext cx="4080600" cy="9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How to learn condition WMEs?</a:t>
            </a:r>
            <a:endParaRPr sz="1700"/>
          </a:p>
          <a:p>
            <a:pPr indent="-336550" lvl="0" marL="457200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Chunking!</a:t>
            </a:r>
            <a:endParaRPr sz="1700"/>
          </a:p>
        </p:txBody>
      </p:sp>
      <p:grpSp>
        <p:nvGrpSpPr>
          <p:cNvPr id="418" name="Shape 418"/>
          <p:cNvGrpSpPr/>
          <p:nvPr/>
        </p:nvGrpSpPr>
        <p:grpSpPr>
          <a:xfrm>
            <a:off x="6849894" y="3216475"/>
            <a:ext cx="1915500" cy="1263900"/>
            <a:chOff x="6441425" y="2911675"/>
            <a:chExt cx="1915500" cy="1263900"/>
          </a:xfrm>
        </p:grpSpPr>
        <p:grpSp>
          <p:nvGrpSpPr>
            <p:cNvPr id="419" name="Shape 419"/>
            <p:cNvGrpSpPr/>
            <p:nvPr/>
          </p:nvGrpSpPr>
          <p:grpSpPr>
            <a:xfrm>
              <a:off x="6441425" y="2911675"/>
              <a:ext cx="1915500" cy="1263900"/>
              <a:chOff x="6027500" y="3408750"/>
              <a:chExt cx="1915500" cy="1263900"/>
            </a:xfrm>
          </p:grpSpPr>
          <p:sp>
            <p:nvSpPr>
              <p:cNvPr id="420" name="Shape 420"/>
              <p:cNvSpPr/>
              <p:nvPr/>
            </p:nvSpPr>
            <p:spPr>
              <a:xfrm>
                <a:off x="6027500" y="3408750"/>
                <a:ext cx="1915500" cy="1263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Shape 421"/>
              <p:cNvSpPr/>
              <p:nvPr/>
            </p:nvSpPr>
            <p:spPr>
              <a:xfrm>
                <a:off x="6116450" y="3935175"/>
                <a:ext cx="1737600" cy="329700"/>
              </a:xfrm>
              <a:prstGeom prst="roundRect">
                <a:avLst>
                  <a:gd fmla="val 16667" name="adj"/>
                </a:avLst>
              </a:prstGeom>
              <a:solidFill>
                <a:srgbClr val="E9EDEE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Test if done typing</a:t>
                </a:r>
                <a:endParaRPr sz="1200"/>
              </a:p>
            </p:txBody>
          </p:sp>
          <p:sp>
            <p:nvSpPr>
              <p:cNvPr id="422" name="Shape 422"/>
              <p:cNvSpPr/>
              <p:nvPr/>
            </p:nvSpPr>
            <p:spPr>
              <a:xfrm>
                <a:off x="6114450" y="3601922"/>
                <a:ext cx="1737600" cy="329700"/>
              </a:xfrm>
              <a:prstGeom prst="roundRect">
                <a:avLst>
                  <a:gd fmla="val 16667" name="adj"/>
                </a:avLst>
              </a:prstGeom>
              <a:solidFill>
                <a:srgbClr val="E9EDEE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Test direction is “type”</a:t>
                </a:r>
                <a:endParaRPr sz="1200"/>
              </a:p>
            </p:txBody>
          </p:sp>
          <p:sp>
            <p:nvSpPr>
              <p:cNvPr id="423" name="Shape 423"/>
              <p:cNvSpPr/>
              <p:nvPr/>
            </p:nvSpPr>
            <p:spPr>
              <a:xfrm>
                <a:off x="6114450" y="4264875"/>
                <a:ext cx="1737600" cy="329700"/>
              </a:xfrm>
              <a:prstGeom prst="roundRect">
                <a:avLst>
                  <a:gd fmla="val 16667" name="adj"/>
                </a:avLst>
              </a:prstGeom>
              <a:solidFill>
                <a:srgbClr val="E9EDEE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Press Enter</a:t>
                </a:r>
                <a:endParaRPr sz="1200"/>
              </a:p>
            </p:txBody>
          </p:sp>
        </p:grpSp>
        <p:sp>
          <p:nvSpPr>
            <p:cNvPr id="424" name="Shape 424"/>
            <p:cNvSpPr txBox="1"/>
            <p:nvPr/>
          </p:nvSpPr>
          <p:spPr>
            <a:xfrm>
              <a:off x="6882525" y="2920825"/>
              <a:ext cx="10713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Press Enter:</a:t>
              </a:r>
              <a:endParaRPr sz="1200"/>
            </a:p>
          </p:txBody>
        </p:sp>
      </p:grpSp>
      <p:grpSp>
        <p:nvGrpSpPr>
          <p:cNvPr id="425" name="Shape 425"/>
          <p:cNvGrpSpPr/>
          <p:nvPr/>
        </p:nvGrpSpPr>
        <p:grpSpPr>
          <a:xfrm>
            <a:off x="4872169" y="3216475"/>
            <a:ext cx="1915500" cy="1263900"/>
            <a:chOff x="4872169" y="3216475"/>
            <a:chExt cx="1915500" cy="1263900"/>
          </a:xfrm>
        </p:grpSpPr>
        <p:sp>
          <p:nvSpPr>
            <p:cNvPr id="426" name="Shape 426"/>
            <p:cNvSpPr/>
            <p:nvPr/>
          </p:nvSpPr>
          <p:spPr>
            <a:xfrm>
              <a:off x="4872169" y="3216475"/>
              <a:ext cx="1915500" cy="1263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Shape 427"/>
            <p:cNvGrpSpPr/>
            <p:nvPr/>
          </p:nvGrpSpPr>
          <p:grpSpPr>
            <a:xfrm>
              <a:off x="4961137" y="3216475"/>
              <a:ext cx="1740225" cy="1176675"/>
              <a:chOff x="6525750" y="2920825"/>
              <a:chExt cx="1740225" cy="1176675"/>
            </a:xfrm>
          </p:grpSpPr>
          <p:grpSp>
            <p:nvGrpSpPr>
              <p:cNvPr id="428" name="Shape 428"/>
              <p:cNvGrpSpPr/>
              <p:nvPr/>
            </p:nvGrpSpPr>
            <p:grpSpPr>
              <a:xfrm>
                <a:off x="6525750" y="3104525"/>
                <a:ext cx="1740225" cy="992975"/>
                <a:chOff x="6111825" y="3601600"/>
                <a:chExt cx="1740225" cy="992975"/>
              </a:xfrm>
            </p:grpSpPr>
            <p:sp>
              <p:nvSpPr>
                <p:cNvPr id="429" name="Shape 429"/>
                <p:cNvSpPr/>
                <p:nvPr/>
              </p:nvSpPr>
              <p:spPr>
                <a:xfrm>
                  <a:off x="6111825" y="3935175"/>
                  <a:ext cx="1737600" cy="329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9EDEE"/>
                </a:solidFill>
                <a:ln cap="flat" cmpd="sng" w="9525">
                  <a:solidFill>
                    <a:srgbClr val="1A1A1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Test if not done typing</a:t>
                  </a:r>
                  <a:endParaRPr sz="1200"/>
                </a:p>
              </p:txBody>
            </p:sp>
            <p:sp>
              <p:nvSpPr>
                <p:cNvPr id="430" name="Shape 430"/>
                <p:cNvSpPr/>
                <p:nvPr/>
              </p:nvSpPr>
              <p:spPr>
                <a:xfrm>
                  <a:off x="6111825" y="3601600"/>
                  <a:ext cx="1737600" cy="329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9EDEE"/>
                </a:solidFill>
                <a:ln cap="flat" cmpd="sng" w="9525">
                  <a:solidFill>
                    <a:srgbClr val="1A1A1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Test direction is “type”</a:t>
                  </a:r>
                  <a:endParaRPr sz="1200"/>
                </a:p>
              </p:txBody>
            </p:sp>
            <p:sp>
              <p:nvSpPr>
                <p:cNvPr id="431" name="Shape 431"/>
                <p:cNvSpPr/>
                <p:nvPr/>
              </p:nvSpPr>
              <p:spPr>
                <a:xfrm>
                  <a:off x="6114450" y="4264875"/>
                  <a:ext cx="1737600" cy="329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9EDEE"/>
                </a:solidFill>
                <a:ln cap="flat" cmpd="sng" w="9525">
                  <a:solidFill>
                    <a:srgbClr val="1A1A1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Type next letter</a:t>
                  </a:r>
                  <a:endParaRPr sz="1200"/>
                </a:p>
              </p:txBody>
            </p:sp>
          </p:grpSp>
          <p:sp>
            <p:nvSpPr>
              <p:cNvPr id="432" name="Shape 432"/>
              <p:cNvSpPr txBox="1"/>
              <p:nvPr/>
            </p:nvSpPr>
            <p:spPr>
              <a:xfrm>
                <a:off x="6882525" y="2920825"/>
                <a:ext cx="1071300" cy="20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Type Letter:</a:t>
                </a:r>
                <a:endParaRPr sz="12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729450" y="1758200"/>
            <a:ext cx="39036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 Conditions</a:t>
            </a:r>
            <a:endParaRPr/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329625" y="2467025"/>
            <a:ext cx="45600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1.   </a:t>
            </a:r>
            <a:r>
              <a:rPr lang="en" sz="1800"/>
              <a:t>Fetch instructions with given order</a:t>
            </a:r>
            <a:endParaRPr sz="1800"/>
          </a:p>
        </p:txBody>
      </p:sp>
      <p:sp>
        <p:nvSpPr>
          <p:cNvPr id="439" name="Shape 43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0" name="Shape 440"/>
          <p:cNvGrpSpPr/>
          <p:nvPr/>
        </p:nvGrpSpPr>
        <p:grpSpPr>
          <a:xfrm>
            <a:off x="4916875" y="1461479"/>
            <a:ext cx="3790800" cy="2924916"/>
            <a:chOff x="4916875" y="1918675"/>
            <a:chExt cx="3790800" cy="3200827"/>
          </a:xfrm>
        </p:grpSpPr>
        <p:sp>
          <p:nvSpPr>
            <p:cNvPr id="441" name="Shape 441"/>
            <p:cNvSpPr/>
            <p:nvPr/>
          </p:nvSpPr>
          <p:spPr>
            <a:xfrm>
              <a:off x="4916875" y="1986902"/>
              <a:ext cx="3790800" cy="31326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 txBox="1"/>
            <p:nvPr/>
          </p:nvSpPr>
          <p:spPr>
            <a:xfrm>
              <a:off x="6377425" y="1918675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SMEM</a:t>
              </a:r>
              <a:endParaRPr/>
            </a:p>
          </p:txBody>
        </p:sp>
      </p:grpSp>
      <p:sp>
        <p:nvSpPr>
          <p:cNvPr id="443" name="Shape 443"/>
          <p:cNvSpPr/>
          <p:nvPr/>
        </p:nvSpPr>
        <p:spPr>
          <a:xfrm>
            <a:off x="6023914" y="2590485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Type Letter</a:t>
            </a:r>
            <a:endParaRPr sz="900"/>
          </a:p>
        </p:txBody>
      </p:sp>
      <p:grpSp>
        <p:nvGrpSpPr>
          <p:cNvPr id="444" name="Shape 444"/>
          <p:cNvGrpSpPr/>
          <p:nvPr/>
        </p:nvGrpSpPr>
        <p:grpSpPr>
          <a:xfrm>
            <a:off x="6380150" y="1883813"/>
            <a:ext cx="901950" cy="706800"/>
            <a:chOff x="6380150" y="2341013"/>
            <a:chExt cx="901950" cy="706800"/>
          </a:xfrm>
        </p:grpSpPr>
        <p:sp>
          <p:nvSpPr>
            <p:cNvPr id="445" name="Shape 445"/>
            <p:cNvSpPr/>
            <p:nvPr/>
          </p:nvSpPr>
          <p:spPr>
            <a:xfrm>
              <a:off x="6528200" y="2341013"/>
              <a:ext cx="753900" cy="274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Direction: “type”</a:t>
              </a:r>
              <a:endParaRPr sz="900"/>
            </a:p>
          </p:txBody>
        </p:sp>
        <p:cxnSp>
          <p:nvCxnSpPr>
            <p:cNvPr id="446" name="Shape 446"/>
            <p:cNvCxnSpPr>
              <a:stCxn id="445" idx="2"/>
              <a:endCxn id="443" idx="0"/>
            </p:cNvCxnSpPr>
            <p:nvPr/>
          </p:nvCxnSpPr>
          <p:spPr>
            <a:xfrm flipH="1">
              <a:off x="6380150" y="2615813"/>
              <a:ext cx="525000" cy="43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47" name="Shape 447"/>
          <p:cNvGrpSpPr/>
          <p:nvPr/>
        </p:nvGrpSpPr>
        <p:grpSpPr>
          <a:xfrm>
            <a:off x="5438250" y="1948050"/>
            <a:ext cx="942000" cy="642300"/>
            <a:chOff x="5438250" y="2405250"/>
            <a:chExt cx="942000" cy="642300"/>
          </a:xfrm>
        </p:grpSpPr>
        <p:sp>
          <p:nvSpPr>
            <p:cNvPr id="448" name="Shape 448"/>
            <p:cNvSpPr/>
            <p:nvPr/>
          </p:nvSpPr>
          <p:spPr>
            <a:xfrm>
              <a:off x="5438250" y="2405250"/>
              <a:ext cx="860400" cy="274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Not done typing</a:t>
              </a:r>
              <a:endParaRPr sz="900"/>
            </a:p>
          </p:txBody>
        </p:sp>
        <p:cxnSp>
          <p:nvCxnSpPr>
            <p:cNvPr id="449" name="Shape 449"/>
            <p:cNvCxnSpPr>
              <a:stCxn id="448" idx="2"/>
              <a:endCxn id="443" idx="0"/>
            </p:cNvCxnSpPr>
            <p:nvPr/>
          </p:nvCxnSpPr>
          <p:spPr>
            <a:xfrm>
              <a:off x="5868450" y="2680050"/>
              <a:ext cx="511800" cy="36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50" name="Shape 450"/>
          <p:cNvGrpSpPr/>
          <p:nvPr/>
        </p:nvGrpSpPr>
        <p:grpSpPr>
          <a:xfrm>
            <a:off x="5155200" y="3172700"/>
            <a:ext cx="3312075" cy="1040925"/>
            <a:chOff x="5155200" y="3477500"/>
            <a:chExt cx="3312075" cy="1040925"/>
          </a:xfrm>
        </p:grpSpPr>
        <p:sp>
          <p:nvSpPr>
            <p:cNvPr id="451" name="Shape 451"/>
            <p:cNvSpPr/>
            <p:nvPr/>
          </p:nvSpPr>
          <p:spPr>
            <a:xfrm>
              <a:off x="5377350" y="3477500"/>
              <a:ext cx="442200" cy="442200"/>
            </a:xfrm>
            <a:prstGeom prst="ellipse">
              <a:avLst/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185875" y="3477500"/>
              <a:ext cx="442200" cy="442200"/>
            </a:xfrm>
            <a:prstGeom prst="ellipse">
              <a:avLst/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994400" y="3477500"/>
              <a:ext cx="442200" cy="442200"/>
            </a:xfrm>
            <a:prstGeom prst="ellipse">
              <a:avLst/>
            </a:prstGeom>
            <a:solidFill>
              <a:srgbClr val="E9EDEE"/>
            </a:solidFill>
            <a:ln cap="flat" cmpd="sng" w="2857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7802925" y="3477500"/>
              <a:ext cx="442200" cy="442200"/>
            </a:xfrm>
            <a:prstGeom prst="ellipse">
              <a:avLst/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5" name="Shape 455"/>
            <p:cNvCxnSpPr>
              <a:stCxn id="451" idx="4"/>
              <a:endCxn id="456" idx="0"/>
            </p:cNvCxnSpPr>
            <p:nvPr/>
          </p:nvCxnSpPr>
          <p:spPr>
            <a:xfrm>
              <a:off x="5598450" y="391970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6" name="Shape 456"/>
            <p:cNvSpPr txBox="1"/>
            <p:nvPr/>
          </p:nvSpPr>
          <p:spPr>
            <a:xfrm>
              <a:off x="5155200" y="4143425"/>
              <a:ext cx="886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Read Direction</a:t>
              </a:r>
              <a:endParaRPr sz="1000"/>
            </a:p>
          </p:txBody>
        </p:sp>
        <p:sp>
          <p:nvSpPr>
            <p:cNvPr id="457" name="Shape 457"/>
            <p:cNvSpPr txBox="1"/>
            <p:nvPr/>
          </p:nvSpPr>
          <p:spPr>
            <a:xfrm>
              <a:off x="5963725" y="4143425"/>
              <a:ext cx="886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Read Screen</a:t>
              </a:r>
              <a:endParaRPr sz="1000"/>
            </a:p>
          </p:txBody>
        </p:sp>
        <p:cxnSp>
          <p:nvCxnSpPr>
            <p:cNvPr id="458" name="Shape 458"/>
            <p:cNvCxnSpPr/>
            <p:nvPr/>
          </p:nvCxnSpPr>
          <p:spPr>
            <a:xfrm>
              <a:off x="6406975" y="391970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9" name="Shape 459"/>
            <p:cNvSpPr txBox="1"/>
            <p:nvPr/>
          </p:nvSpPr>
          <p:spPr>
            <a:xfrm>
              <a:off x="6772250" y="4143425"/>
              <a:ext cx="886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Type </a:t>
              </a:r>
              <a:br>
                <a:rPr b="1" lang="en" sz="1000"/>
              </a:br>
              <a:r>
                <a:rPr b="1" lang="en" sz="1000"/>
                <a:t>Letter</a:t>
              </a:r>
              <a:endParaRPr b="1" sz="1000"/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7580775" y="4143425"/>
              <a:ext cx="886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Press</a:t>
              </a:r>
              <a:br>
                <a:rPr lang="en" sz="1000"/>
              </a:br>
              <a:r>
                <a:rPr lang="en" sz="1000"/>
                <a:t>Enter</a:t>
              </a:r>
              <a:endParaRPr sz="1000"/>
            </a:p>
          </p:txBody>
        </p:sp>
        <p:cxnSp>
          <p:nvCxnSpPr>
            <p:cNvPr id="461" name="Shape 461"/>
            <p:cNvCxnSpPr/>
            <p:nvPr/>
          </p:nvCxnSpPr>
          <p:spPr>
            <a:xfrm>
              <a:off x="7215500" y="391970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2" name="Shape 462"/>
            <p:cNvCxnSpPr/>
            <p:nvPr/>
          </p:nvCxnSpPr>
          <p:spPr>
            <a:xfrm>
              <a:off x="8024025" y="391970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3" name="Shape 463"/>
            <p:cNvCxnSpPr>
              <a:stCxn id="453" idx="6"/>
              <a:endCxn id="454" idx="2"/>
            </p:cNvCxnSpPr>
            <p:nvPr/>
          </p:nvCxnSpPr>
          <p:spPr>
            <a:xfrm>
              <a:off x="7436600" y="3698600"/>
              <a:ext cx="366300" cy="0"/>
            </a:xfrm>
            <a:prstGeom prst="straightConnector1">
              <a:avLst/>
            </a:prstGeom>
            <a:noFill/>
            <a:ln cap="flat" cmpd="sng" w="19050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4" name="Shape 464"/>
            <p:cNvCxnSpPr>
              <a:stCxn id="452" idx="6"/>
              <a:endCxn id="453" idx="2"/>
            </p:cNvCxnSpPr>
            <p:nvPr/>
          </p:nvCxnSpPr>
          <p:spPr>
            <a:xfrm>
              <a:off x="6628075" y="3698600"/>
              <a:ext cx="366300" cy="0"/>
            </a:xfrm>
            <a:prstGeom prst="straightConnector1">
              <a:avLst/>
            </a:prstGeom>
            <a:noFill/>
            <a:ln cap="flat" cmpd="sng" w="19050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65" name="Shape 465"/>
            <p:cNvCxnSpPr/>
            <p:nvPr/>
          </p:nvCxnSpPr>
          <p:spPr>
            <a:xfrm>
              <a:off x="5819550" y="3698600"/>
              <a:ext cx="366300" cy="0"/>
            </a:xfrm>
            <a:prstGeom prst="straightConnector1">
              <a:avLst/>
            </a:prstGeom>
            <a:noFill/>
            <a:ln cap="flat" cmpd="sng" w="19050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66" name="Shape 466"/>
          <p:cNvGrpSpPr/>
          <p:nvPr/>
        </p:nvGrpSpPr>
        <p:grpSpPr>
          <a:xfrm>
            <a:off x="405500" y="5593300"/>
            <a:ext cx="4310138" cy="799875"/>
            <a:chOff x="405500" y="5593300"/>
            <a:chExt cx="4310138" cy="799875"/>
          </a:xfrm>
        </p:grpSpPr>
        <p:grpSp>
          <p:nvGrpSpPr>
            <p:cNvPr id="467" name="Shape 467"/>
            <p:cNvGrpSpPr/>
            <p:nvPr/>
          </p:nvGrpSpPr>
          <p:grpSpPr>
            <a:xfrm>
              <a:off x="1274800" y="5950950"/>
              <a:ext cx="3440838" cy="442225"/>
              <a:chOff x="5384025" y="4488375"/>
              <a:chExt cx="3440838" cy="442225"/>
            </a:xfrm>
          </p:grpSpPr>
          <p:sp>
            <p:nvSpPr>
              <p:cNvPr id="468" name="Shape 468"/>
              <p:cNvSpPr/>
              <p:nvPr/>
            </p:nvSpPr>
            <p:spPr>
              <a:xfrm>
                <a:off x="5384025" y="4488400"/>
                <a:ext cx="960900" cy="442200"/>
              </a:xfrm>
              <a:prstGeom prst="roundRect">
                <a:avLst>
                  <a:gd fmla="val 16667" name="adj"/>
                </a:avLst>
              </a:prstGeom>
              <a:solidFill>
                <a:srgbClr val="E9EDEE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Test dir: “type”</a:t>
                </a:r>
                <a:endParaRPr sz="1200"/>
              </a:p>
            </p:txBody>
          </p:sp>
          <p:sp>
            <p:nvSpPr>
              <p:cNvPr id="469" name="Shape 469"/>
              <p:cNvSpPr/>
              <p:nvPr/>
            </p:nvSpPr>
            <p:spPr>
              <a:xfrm>
                <a:off x="6678588" y="4488400"/>
                <a:ext cx="906300" cy="442200"/>
              </a:xfrm>
              <a:prstGeom prst="roundRect">
                <a:avLst>
                  <a:gd fmla="val 16667" name="adj"/>
                </a:avLst>
              </a:prstGeom>
              <a:solidFill>
                <a:srgbClr val="E9EDEE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Test if not done</a:t>
                </a:r>
                <a:endParaRPr sz="1200"/>
              </a:p>
            </p:txBody>
          </p:sp>
          <p:sp>
            <p:nvSpPr>
              <p:cNvPr id="470" name="Shape 470"/>
              <p:cNvSpPr/>
              <p:nvPr/>
            </p:nvSpPr>
            <p:spPr>
              <a:xfrm>
                <a:off x="7918563" y="4488375"/>
                <a:ext cx="906300" cy="442200"/>
              </a:xfrm>
              <a:prstGeom prst="roundRect">
                <a:avLst>
                  <a:gd fmla="val 16667" name="adj"/>
                </a:avLst>
              </a:prstGeom>
              <a:solidFill>
                <a:srgbClr val="E9EDEE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Type next letter</a:t>
                </a:r>
                <a:endParaRPr sz="1200"/>
              </a:p>
            </p:txBody>
          </p:sp>
          <p:cxnSp>
            <p:nvCxnSpPr>
              <p:cNvPr id="471" name="Shape 471"/>
              <p:cNvCxnSpPr>
                <a:stCxn id="469" idx="3"/>
                <a:endCxn id="470" idx="1"/>
              </p:cNvCxnSpPr>
              <p:nvPr/>
            </p:nvCxnSpPr>
            <p:spPr>
              <a:xfrm>
                <a:off x="7584888" y="4709500"/>
                <a:ext cx="333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1A1A1A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72" name="Shape 472"/>
              <p:cNvCxnSpPr>
                <a:stCxn id="468" idx="3"/>
                <a:endCxn id="469" idx="1"/>
              </p:cNvCxnSpPr>
              <p:nvPr/>
            </p:nvCxnSpPr>
            <p:spPr>
              <a:xfrm>
                <a:off x="6344925" y="4709500"/>
                <a:ext cx="333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1A1A1A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473" name="Shape 473"/>
            <p:cNvCxnSpPr/>
            <p:nvPr/>
          </p:nvCxnSpPr>
          <p:spPr>
            <a:xfrm>
              <a:off x="521600" y="5649375"/>
              <a:ext cx="4019700" cy="0"/>
            </a:xfrm>
            <a:prstGeom prst="straightConnector1">
              <a:avLst/>
            </a:prstGeom>
            <a:noFill/>
            <a:ln cap="flat" cmpd="sng" w="9525">
              <a:solidFill>
                <a:srgbClr val="1A1A1A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74" name="Shape 474"/>
            <p:cNvSpPr txBox="1"/>
            <p:nvPr/>
          </p:nvSpPr>
          <p:spPr>
            <a:xfrm>
              <a:off x="405500" y="5593300"/>
              <a:ext cx="12177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Substate:</a:t>
              </a: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4307450" y="4445200"/>
            <a:ext cx="2072700" cy="1148100"/>
            <a:chOff x="1873525" y="4253713"/>
            <a:chExt cx="2072700" cy="1148100"/>
          </a:xfrm>
        </p:grpSpPr>
        <p:sp>
          <p:nvSpPr>
            <p:cNvPr id="476" name="Shape 476"/>
            <p:cNvSpPr/>
            <p:nvPr/>
          </p:nvSpPr>
          <p:spPr>
            <a:xfrm>
              <a:off x="1873525" y="4500613"/>
              <a:ext cx="2072700" cy="901200"/>
            </a:xfrm>
            <a:prstGeom prst="roundRect">
              <a:avLst>
                <a:gd fmla="val 0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direction is “type”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if not done typing</a:t>
              </a:r>
              <a:br>
                <a:rPr lang="en" sz="1300"/>
              </a:br>
              <a:r>
                <a:rPr lang="en" sz="1300"/>
                <a:t>--&gt;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Type next letter</a:t>
              </a:r>
              <a:endParaRPr sz="1300"/>
            </a:p>
          </p:txBody>
        </p:sp>
        <p:sp>
          <p:nvSpPr>
            <p:cNvPr id="477" name="Shape 477"/>
            <p:cNvSpPr txBox="1"/>
            <p:nvPr/>
          </p:nvSpPr>
          <p:spPr>
            <a:xfrm>
              <a:off x="1873525" y="4253713"/>
              <a:ext cx="957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CHUNK:</a:t>
              </a:r>
              <a:endParaRPr sz="1200"/>
            </a:p>
          </p:txBody>
        </p:sp>
      </p:grpSp>
      <p:sp>
        <p:nvSpPr>
          <p:cNvPr id="478" name="Shape 478"/>
          <p:cNvSpPr txBox="1"/>
          <p:nvPr>
            <p:ph idx="1" type="body"/>
          </p:nvPr>
        </p:nvSpPr>
        <p:spPr>
          <a:xfrm>
            <a:off x="329625" y="2809054"/>
            <a:ext cx="45600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2.   </a:t>
            </a:r>
            <a:r>
              <a:rPr lang="en" sz="1800"/>
              <a:t>Evaluate instructions in substate</a:t>
            </a:r>
            <a:endParaRPr sz="1800"/>
          </a:p>
        </p:txBody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329625" y="3151083"/>
            <a:ext cx="45600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3.   </a:t>
            </a:r>
            <a:r>
              <a:rPr lang="en" sz="1800"/>
              <a:t>Return WME for each true condition</a:t>
            </a:r>
            <a:endParaRPr sz="1800"/>
          </a:p>
        </p:txBody>
      </p:sp>
      <p:sp>
        <p:nvSpPr>
          <p:cNvPr id="480" name="Shape 480"/>
          <p:cNvSpPr txBox="1"/>
          <p:nvPr>
            <p:ph idx="1" type="body"/>
          </p:nvPr>
        </p:nvSpPr>
        <p:spPr>
          <a:xfrm>
            <a:off x="329625" y="3489443"/>
            <a:ext cx="45600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4.   </a:t>
            </a:r>
            <a:r>
              <a:rPr lang="en" sz="1800"/>
              <a:t>Chunking learns each condition</a:t>
            </a:r>
            <a:endParaRPr sz="1800"/>
          </a:p>
        </p:txBody>
      </p:sp>
      <p:grpSp>
        <p:nvGrpSpPr>
          <p:cNvPr id="481" name="Shape 481"/>
          <p:cNvGrpSpPr/>
          <p:nvPr/>
        </p:nvGrpSpPr>
        <p:grpSpPr>
          <a:xfrm>
            <a:off x="152400" y="4445200"/>
            <a:ext cx="1877100" cy="1046700"/>
            <a:chOff x="0" y="4445200"/>
            <a:chExt cx="1877100" cy="1046700"/>
          </a:xfrm>
        </p:grpSpPr>
        <p:sp>
          <p:nvSpPr>
            <p:cNvPr id="482" name="Shape 482"/>
            <p:cNvSpPr/>
            <p:nvPr/>
          </p:nvSpPr>
          <p:spPr>
            <a:xfrm>
              <a:off x="0" y="4692100"/>
              <a:ext cx="1877100" cy="799800"/>
            </a:xfrm>
            <a:prstGeom prst="roundRect">
              <a:avLst>
                <a:gd fmla="val 0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direction is “type”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--&gt;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(create spread-wme)</a:t>
              </a:r>
              <a:endParaRPr sz="1300"/>
            </a:p>
          </p:txBody>
        </p:sp>
        <p:sp>
          <p:nvSpPr>
            <p:cNvPr id="483" name="Shape 483"/>
            <p:cNvSpPr txBox="1"/>
            <p:nvPr/>
          </p:nvSpPr>
          <p:spPr>
            <a:xfrm>
              <a:off x="0" y="4445200"/>
              <a:ext cx="957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CHUNK:</a:t>
              </a:r>
              <a:endParaRPr sz="1200"/>
            </a:p>
          </p:txBody>
        </p:sp>
      </p:grpSp>
      <p:grpSp>
        <p:nvGrpSpPr>
          <p:cNvPr id="484" name="Shape 484"/>
          <p:cNvGrpSpPr/>
          <p:nvPr/>
        </p:nvGrpSpPr>
        <p:grpSpPr>
          <a:xfrm>
            <a:off x="2189700" y="4445200"/>
            <a:ext cx="1877100" cy="1046700"/>
            <a:chOff x="0" y="4445200"/>
            <a:chExt cx="1877100" cy="1046700"/>
          </a:xfrm>
        </p:grpSpPr>
        <p:sp>
          <p:nvSpPr>
            <p:cNvPr id="485" name="Shape 485"/>
            <p:cNvSpPr/>
            <p:nvPr/>
          </p:nvSpPr>
          <p:spPr>
            <a:xfrm>
              <a:off x="0" y="4692100"/>
              <a:ext cx="1877100" cy="799800"/>
            </a:xfrm>
            <a:prstGeom prst="roundRect">
              <a:avLst>
                <a:gd fmla="val 0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if not done typing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--&gt;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(create spread-wme)</a:t>
              </a:r>
              <a:endParaRPr sz="1300"/>
            </a:p>
          </p:txBody>
        </p:sp>
        <p:sp>
          <p:nvSpPr>
            <p:cNvPr id="486" name="Shape 486"/>
            <p:cNvSpPr txBox="1"/>
            <p:nvPr/>
          </p:nvSpPr>
          <p:spPr>
            <a:xfrm>
              <a:off x="0" y="4445200"/>
              <a:ext cx="957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CHUNK:</a:t>
              </a:r>
              <a:endParaRPr sz="1200"/>
            </a:p>
          </p:txBody>
        </p:sp>
      </p:grpSp>
      <p:sp>
        <p:nvSpPr>
          <p:cNvPr id="487" name="Shape 487"/>
          <p:cNvSpPr txBox="1"/>
          <p:nvPr>
            <p:ph idx="1" type="body"/>
          </p:nvPr>
        </p:nvSpPr>
        <p:spPr>
          <a:xfrm>
            <a:off x="329625" y="3833999"/>
            <a:ext cx="45600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5</a:t>
            </a:r>
            <a:r>
              <a:rPr lang="en" sz="1800"/>
              <a:t>.   Chunk fires or retracts when needed</a:t>
            </a:r>
            <a:endParaRPr sz="1800"/>
          </a:p>
        </p:txBody>
      </p:sp>
      <p:grpSp>
        <p:nvGrpSpPr>
          <p:cNvPr id="488" name="Shape 488"/>
          <p:cNvGrpSpPr/>
          <p:nvPr/>
        </p:nvGrpSpPr>
        <p:grpSpPr>
          <a:xfrm>
            <a:off x="5778913" y="2269238"/>
            <a:ext cx="1175325" cy="948875"/>
            <a:chOff x="5778913" y="2269238"/>
            <a:chExt cx="1175325" cy="948875"/>
          </a:xfrm>
        </p:grpSpPr>
        <p:grpSp>
          <p:nvGrpSpPr>
            <p:cNvPr id="489" name="Shape 489"/>
            <p:cNvGrpSpPr/>
            <p:nvPr/>
          </p:nvGrpSpPr>
          <p:grpSpPr>
            <a:xfrm>
              <a:off x="5778913" y="2269238"/>
              <a:ext cx="1175325" cy="274825"/>
              <a:chOff x="6667063" y="3197938"/>
              <a:chExt cx="1175325" cy="274825"/>
            </a:xfrm>
          </p:grpSpPr>
          <p:sp>
            <p:nvSpPr>
              <p:cNvPr id="490" name="Shape 490"/>
              <p:cNvSpPr txBox="1"/>
              <p:nvPr/>
            </p:nvSpPr>
            <p:spPr>
              <a:xfrm>
                <a:off x="7247188" y="3197938"/>
                <a:ext cx="595200" cy="2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0000FF"/>
                    </a:solidFill>
                  </a:rPr>
                  <a:t>+0.9</a:t>
                </a:r>
                <a:endParaRPr b="1" sz="1200">
                  <a:solidFill>
                    <a:srgbClr val="0000FF"/>
                  </a:solidFill>
                </a:endParaRPr>
              </a:p>
            </p:txBody>
          </p:sp>
          <p:sp>
            <p:nvSpPr>
              <p:cNvPr id="491" name="Shape 491"/>
              <p:cNvSpPr txBox="1"/>
              <p:nvPr/>
            </p:nvSpPr>
            <p:spPr>
              <a:xfrm>
                <a:off x="6667063" y="3197963"/>
                <a:ext cx="595200" cy="2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0000FF"/>
                    </a:solidFill>
                  </a:rPr>
                  <a:t>+0.9</a:t>
                </a:r>
                <a:endParaRPr b="1" sz="120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92" name="Shape 492"/>
            <p:cNvGrpSpPr/>
            <p:nvPr/>
          </p:nvGrpSpPr>
          <p:grpSpPr>
            <a:xfrm>
              <a:off x="6023925" y="2876275"/>
              <a:ext cx="604250" cy="341838"/>
              <a:chOff x="5212963" y="3736663"/>
              <a:chExt cx="604250" cy="341838"/>
            </a:xfrm>
          </p:grpSpPr>
          <p:sp>
            <p:nvSpPr>
              <p:cNvPr id="493" name="Shape 493"/>
              <p:cNvSpPr txBox="1"/>
              <p:nvPr/>
            </p:nvSpPr>
            <p:spPr>
              <a:xfrm>
                <a:off x="5222013" y="3736663"/>
                <a:ext cx="595200" cy="2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0000FF"/>
                    </a:solidFill>
                  </a:rPr>
                  <a:t>+1.80</a:t>
                </a:r>
                <a:endParaRPr b="1" sz="1200">
                  <a:solidFill>
                    <a:srgbClr val="0000FF"/>
                  </a:solidFill>
                </a:endParaRPr>
              </a:p>
            </p:txBody>
          </p:sp>
          <p:sp>
            <p:nvSpPr>
              <p:cNvPr id="494" name="Shape 494"/>
              <p:cNvSpPr/>
              <p:nvPr/>
            </p:nvSpPr>
            <p:spPr>
              <a:xfrm>
                <a:off x="5212963" y="3748800"/>
                <a:ext cx="601500" cy="329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2857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5" name="Shape 495"/>
          <p:cNvGrpSpPr/>
          <p:nvPr/>
        </p:nvGrpSpPr>
        <p:grpSpPr>
          <a:xfrm>
            <a:off x="6620794" y="5016225"/>
            <a:ext cx="1915500" cy="1263900"/>
            <a:chOff x="4872169" y="3216475"/>
            <a:chExt cx="1915500" cy="1263900"/>
          </a:xfrm>
        </p:grpSpPr>
        <p:sp>
          <p:nvSpPr>
            <p:cNvPr id="496" name="Shape 496"/>
            <p:cNvSpPr/>
            <p:nvPr/>
          </p:nvSpPr>
          <p:spPr>
            <a:xfrm>
              <a:off x="4872169" y="3216475"/>
              <a:ext cx="1915500" cy="1263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7" name="Shape 497"/>
            <p:cNvGrpSpPr/>
            <p:nvPr/>
          </p:nvGrpSpPr>
          <p:grpSpPr>
            <a:xfrm>
              <a:off x="4961137" y="3216475"/>
              <a:ext cx="1740225" cy="1176675"/>
              <a:chOff x="6525750" y="2920825"/>
              <a:chExt cx="1740225" cy="1176675"/>
            </a:xfrm>
          </p:grpSpPr>
          <p:grpSp>
            <p:nvGrpSpPr>
              <p:cNvPr id="498" name="Shape 498"/>
              <p:cNvGrpSpPr/>
              <p:nvPr/>
            </p:nvGrpSpPr>
            <p:grpSpPr>
              <a:xfrm>
                <a:off x="6525750" y="3104525"/>
                <a:ext cx="1740225" cy="992975"/>
                <a:chOff x="6111825" y="3601600"/>
                <a:chExt cx="1740225" cy="992975"/>
              </a:xfrm>
            </p:grpSpPr>
            <p:sp>
              <p:nvSpPr>
                <p:cNvPr id="499" name="Shape 499"/>
                <p:cNvSpPr/>
                <p:nvPr/>
              </p:nvSpPr>
              <p:spPr>
                <a:xfrm>
                  <a:off x="6111825" y="3935175"/>
                  <a:ext cx="1737600" cy="329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9EDEE"/>
                </a:solidFill>
                <a:ln cap="flat" cmpd="sng" w="9525">
                  <a:solidFill>
                    <a:srgbClr val="1A1A1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Test if not done typing</a:t>
                  </a:r>
                  <a:endParaRPr sz="1200"/>
                </a:p>
              </p:txBody>
            </p:sp>
            <p:sp>
              <p:nvSpPr>
                <p:cNvPr id="500" name="Shape 500"/>
                <p:cNvSpPr/>
                <p:nvPr/>
              </p:nvSpPr>
              <p:spPr>
                <a:xfrm>
                  <a:off x="6111825" y="3601600"/>
                  <a:ext cx="1737600" cy="329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9EDEE"/>
                </a:solidFill>
                <a:ln cap="flat" cmpd="sng" w="9525">
                  <a:solidFill>
                    <a:srgbClr val="1A1A1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Test direction is “type”</a:t>
                  </a:r>
                  <a:endParaRPr sz="1200"/>
                </a:p>
              </p:txBody>
            </p:sp>
            <p:sp>
              <p:nvSpPr>
                <p:cNvPr id="501" name="Shape 501"/>
                <p:cNvSpPr/>
                <p:nvPr/>
              </p:nvSpPr>
              <p:spPr>
                <a:xfrm>
                  <a:off x="6114450" y="4264875"/>
                  <a:ext cx="1737600" cy="329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9EDEE"/>
                </a:solidFill>
                <a:ln cap="flat" cmpd="sng" w="9525">
                  <a:solidFill>
                    <a:srgbClr val="1A1A1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Type next letter</a:t>
                  </a:r>
                  <a:endParaRPr sz="1200"/>
                </a:p>
              </p:txBody>
            </p:sp>
          </p:grpSp>
          <p:sp>
            <p:nvSpPr>
              <p:cNvPr id="502" name="Shape 502"/>
              <p:cNvSpPr txBox="1"/>
              <p:nvPr/>
            </p:nvSpPr>
            <p:spPr>
              <a:xfrm>
                <a:off x="6882525" y="2920825"/>
                <a:ext cx="1071300" cy="20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Type Letter:</a:t>
                </a:r>
                <a:endParaRPr sz="12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x="729450" y="1758200"/>
            <a:ext cx="37206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Fetching Correctly</a:t>
            </a:r>
            <a:endParaRPr/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729450" y="2771825"/>
            <a:ext cx="45024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Soar normalizes spread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Number of descendant nodes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(#conds)*(decay)</a:t>
            </a:r>
            <a:r>
              <a:rPr baseline="30000" lang="en" sz="1800"/>
              <a:t>(depth)</a:t>
            </a:r>
            <a:br>
              <a:rPr lang="en" sz="1800"/>
            </a:br>
            <a:r>
              <a:rPr lang="en" sz="1800"/>
              <a:t>    (#descendants)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Normalize over conditions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Intermediate structure</a:t>
            </a:r>
            <a:endParaRPr sz="1800"/>
          </a:p>
        </p:txBody>
      </p:sp>
      <p:sp>
        <p:nvSpPr>
          <p:cNvPr id="509" name="Shape 50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Shape 510"/>
          <p:cNvSpPr/>
          <p:nvPr/>
        </p:nvSpPr>
        <p:spPr>
          <a:xfrm>
            <a:off x="5017600" y="2223725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C1</a:t>
            </a:r>
            <a:endParaRPr b="1" sz="900"/>
          </a:p>
        </p:txBody>
      </p:sp>
      <p:sp>
        <p:nvSpPr>
          <p:cNvPr id="511" name="Shape 511"/>
          <p:cNvSpPr/>
          <p:nvPr/>
        </p:nvSpPr>
        <p:spPr>
          <a:xfrm>
            <a:off x="5651354" y="2223725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C2</a:t>
            </a:r>
            <a:endParaRPr b="1" sz="900"/>
          </a:p>
        </p:txBody>
      </p:sp>
      <p:sp>
        <p:nvSpPr>
          <p:cNvPr id="512" name="Shape 512"/>
          <p:cNvSpPr/>
          <p:nvPr/>
        </p:nvSpPr>
        <p:spPr>
          <a:xfrm>
            <a:off x="6285107" y="2223725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C3</a:t>
            </a:r>
            <a:endParaRPr b="1" sz="900"/>
          </a:p>
        </p:txBody>
      </p:sp>
      <p:sp>
        <p:nvSpPr>
          <p:cNvPr id="513" name="Shape 513"/>
          <p:cNvSpPr/>
          <p:nvPr/>
        </p:nvSpPr>
        <p:spPr>
          <a:xfrm>
            <a:off x="6918861" y="2223725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C4</a:t>
            </a:r>
            <a:endParaRPr b="1" sz="900"/>
          </a:p>
        </p:txBody>
      </p:sp>
      <p:sp>
        <p:nvSpPr>
          <p:cNvPr id="514" name="Shape 514"/>
          <p:cNvSpPr/>
          <p:nvPr/>
        </p:nvSpPr>
        <p:spPr>
          <a:xfrm>
            <a:off x="7552614" y="2223725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C5</a:t>
            </a:r>
            <a:endParaRPr b="1" sz="900"/>
          </a:p>
        </p:txBody>
      </p:sp>
      <p:sp>
        <p:nvSpPr>
          <p:cNvPr id="515" name="Shape 515"/>
          <p:cNvSpPr/>
          <p:nvPr/>
        </p:nvSpPr>
        <p:spPr>
          <a:xfrm>
            <a:off x="8186368" y="2223725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C6</a:t>
            </a:r>
            <a:endParaRPr b="1" sz="900"/>
          </a:p>
        </p:txBody>
      </p:sp>
      <p:sp>
        <p:nvSpPr>
          <p:cNvPr id="516" name="Shape 516"/>
          <p:cNvSpPr/>
          <p:nvPr/>
        </p:nvSpPr>
        <p:spPr>
          <a:xfrm>
            <a:off x="5979000" y="3297650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K</a:t>
            </a:r>
            <a:r>
              <a:rPr b="1" lang="en" sz="900"/>
              <a:t>1</a:t>
            </a:r>
            <a:endParaRPr b="1" sz="900"/>
          </a:p>
        </p:txBody>
      </p:sp>
      <p:sp>
        <p:nvSpPr>
          <p:cNvPr id="517" name="Shape 517"/>
          <p:cNvSpPr/>
          <p:nvPr/>
        </p:nvSpPr>
        <p:spPr>
          <a:xfrm>
            <a:off x="7874325" y="3297650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K</a:t>
            </a:r>
            <a:r>
              <a:rPr b="1" lang="en" sz="900"/>
              <a:t>2</a:t>
            </a:r>
            <a:endParaRPr b="1" sz="900"/>
          </a:p>
        </p:txBody>
      </p:sp>
      <p:cxnSp>
        <p:nvCxnSpPr>
          <p:cNvPr id="518" name="Shape 518"/>
          <p:cNvCxnSpPr>
            <a:stCxn id="510" idx="5"/>
          </p:cNvCxnSpPr>
          <p:nvPr/>
        </p:nvCxnSpPr>
        <p:spPr>
          <a:xfrm>
            <a:off x="5431147" y="2637272"/>
            <a:ext cx="584400" cy="67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Shape 519"/>
          <p:cNvCxnSpPr/>
          <p:nvPr/>
        </p:nvCxnSpPr>
        <p:spPr>
          <a:xfrm>
            <a:off x="5979000" y="2729150"/>
            <a:ext cx="155700" cy="53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Shape 520"/>
          <p:cNvCxnSpPr/>
          <p:nvPr/>
        </p:nvCxnSpPr>
        <p:spPr>
          <a:xfrm flipH="1">
            <a:off x="6308725" y="2738300"/>
            <a:ext cx="128100" cy="49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Shape 521"/>
          <p:cNvCxnSpPr>
            <a:stCxn id="513" idx="3"/>
          </p:cNvCxnSpPr>
          <p:nvPr/>
        </p:nvCxnSpPr>
        <p:spPr>
          <a:xfrm flipH="1">
            <a:off x="6436914" y="2637272"/>
            <a:ext cx="552900" cy="6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Shape 522"/>
          <p:cNvCxnSpPr/>
          <p:nvPr/>
        </p:nvCxnSpPr>
        <p:spPr>
          <a:xfrm>
            <a:off x="7874325" y="2722438"/>
            <a:ext cx="146400" cy="5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Shape 523"/>
          <p:cNvCxnSpPr/>
          <p:nvPr/>
        </p:nvCxnSpPr>
        <p:spPr>
          <a:xfrm flipH="1">
            <a:off x="8194775" y="2731438"/>
            <a:ext cx="101400" cy="5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Shape 524"/>
          <p:cNvSpPr txBox="1"/>
          <p:nvPr/>
        </p:nvSpPr>
        <p:spPr>
          <a:xfrm>
            <a:off x="5008312" y="1934913"/>
            <a:ext cx="48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true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25" name="Shape 525"/>
          <p:cNvSpPr txBox="1"/>
          <p:nvPr/>
        </p:nvSpPr>
        <p:spPr>
          <a:xfrm>
            <a:off x="5630252" y="1934913"/>
            <a:ext cx="48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true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6252192" y="1934913"/>
            <a:ext cx="48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true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6874132" y="1934913"/>
            <a:ext cx="5529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0000"/>
                </a:solidFill>
              </a:rPr>
              <a:t>false</a:t>
            </a:r>
            <a:endParaRPr b="1" sz="1200">
              <a:solidFill>
                <a:srgbClr val="980000"/>
              </a:solidFill>
            </a:endParaRPr>
          </a:p>
        </p:txBody>
      </p:sp>
      <p:sp>
        <p:nvSpPr>
          <p:cNvPr id="528" name="Shape 528"/>
          <p:cNvSpPr txBox="1"/>
          <p:nvPr/>
        </p:nvSpPr>
        <p:spPr>
          <a:xfrm>
            <a:off x="7564472" y="1934913"/>
            <a:ext cx="48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true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8186412" y="1934913"/>
            <a:ext cx="48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</a:rPr>
              <a:t>true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5017600" y="4317500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N</a:t>
            </a:r>
            <a:r>
              <a:rPr b="1" lang="en" sz="900"/>
              <a:t>1</a:t>
            </a:r>
            <a:endParaRPr b="1" sz="900"/>
          </a:p>
        </p:txBody>
      </p:sp>
      <p:sp>
        <p:nvSpPr>
          <p:cNvPr id="531" name="Shape 531"/>
          <p:cNvSpPr/>
          <p:nvPr/>
        </p:nvSpPr>
        <p:spPr>
          <a:xfrm>
            <a:off x="5651354" y="4317500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N</a:t>
            </a:r>
            <a:r>
              <a:rPr b="1" lang="en" sz="900"/>
              <a:t>2</a:t>
            </a:r>
            <a:endParaRPr b="1" sz="900"/>
          </a:p>
        </p:txBody>
      </p:sp>
      <p:sp>
        <p:nvSpPr>
          <p:cNvPr id="532" name="Shape 532"/>
          <p:cNvSpPr/>
          <p:nvPr/>
        </p:nvSpPr>
        <p:spPr>
          <a:xfrm>
            <a:off x="6285107" y="4317500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N</a:t>
            </a:r>
            <a:r>
              <a:rPr b="1" lang="en" sz="900"/>
              <a:t>3</a:t>
            </a:r>
            <a:endParaRPr b="1" sz="900"/>
          </a:p>
        </p:txBody>
      </p:sp>
      <p:sp>
        <p:nvSpPr>
          <p:cNvPr id="533" name="Shape 533"/>
          <p:cNvSpPr/>
          <p:nvPr/>
        </p:nvSpPr>
        <p:spPr>
          <a:xfrm>
            <a:off x="6918861" y="4317500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N</a:t>
            </a:r>
            <a:r>
              <a:rPr b="1" lang="en" sz="900"/>
              <a:t>4</a:t>
            </a:r>
            <a:endParaRPr b="1" sz="900"/>
          </a:p>
        </p:txBody>
      </p:sp>
      <p:sp>
        <p:nvSpPr>
          <p:cNvPr id="534" name="Shape 534"/>
          <p:cNvSpPr/>
          <p:nvPr/>
        </p:nvSpPr>
        <p:spPr>
          <a:xfrm>
            <a:off x="7552614" y="4317500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N</a:t>
            </a:r>
            <a:r>
              <a:rPr b="1" lang="en" sz="900"/>
              <a:t>5</a:t>
            </a:r>
            <a:endParaRPr b="1" sz="900"/>
          </a:p>
        </p:txBody>
      </p:sp>
      <p:sp>
        <p:nvSpPr>
          <p:cNvPr id="535" name="Shape 535"/>
          <p:cNvSpPr/>
          <p:nvPr/>
        </p:nvSpPr>
        <p:spPr>
          <a:xfrm>
            <a:off x="8186368" y="4317500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N</a:t>
            </a:r>
            <a:r>
              <a:rPr b="1" lang="en" sz="900"/>
              <a:t>6</a:t>
            </a:r>
            <a:endParaRPr b="1" sz="900"/>
          </a:p>
        </p:txBody>
      </p:sp>
      <p:sp>
        <p:nvSpPr>
          <p:cNvPr id="536" name="Shape 536"/>
          <p:cNvSpPr/>
          <p:nvPr/>
        </p:nvSpPr>
        <p:spPr>
          <a:xfrm>
            <a:off x="5979000" y="5391425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I1</a:t>
            </a:r>
            <a:endParaRPr b="1" sz="1000"/>
          </a:p>
        </p:txBody>
      </p:sp>
      <p:sp>
        <p:nvSpPr>
          <p:cNvPr id="537" name="Shape 537"/>
          <p:cNvSpPr/>
          <p:nvPr/>
        </p:nvSpPr>
        <p:spPr>
          <a:xfrm>
            <a:off x="7874325" y="5391425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I2</a:t>
            </a:r>
            <a:endParaRPr b="1" sz="1000"/>
          </a:p>
        </p:txBody>
      </p:sp>
      <p:cxnSp>
        <p:nvCxnSpPr>
          <p:cNvPr id="538" name="Shape 538"/>
          <p:cNvCxnSpPr>
            <a:stCxn id="530" idx="5"/>
          </p:cNvCxnSpPr>
          <p:nvPr/>
        </p:nvCxnSpPr>
        <p:spPr>
          <a:xfrm>
            <a:off x="5431147" y="4731047"/>
            <a:ext cx="584400" cy="67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Shape 539"/>
          <p:cNvCxnSpPr/>
          <p:nvPr/>
        </p:nvCxnSpPr>
        <p:spPr>
          <a:xfrm>
            <a:off x="5979000" y="4822925"/>
            <a:ext cx="155700" cy="53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Shape 540"/>
          <p:cNvCxnSpPr/>
          <p:nvPr/>
        </p:nvCxnSpPr>
        <p:spPr>
          <a:xfrm flipH="1">
            <a:off x="6308725" y="4832075"/>
            <a:ext cx="128100" cy="49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Shape 541"/>
          <p:cNvCxnSpPr>
            <a:stCxn id="533" idx="3"/>
          </p:cNvCxnSpPr>
          <p:nvPr/>
        </p:nvCxnSpPr>
        <p:spPr>
          <a:xfrm flipH="1">
            <a:off x="6436914" y="4731047"/>
            <a:ext cx="552900" cy="65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Shape 542"/>
          <p:cNvCxnSpPr/>
          <p:nvPr/>
        </p:nvCxnSpPr>
        <p:spPr>
          <a:xfrm>
            <a:off x="7874325" y="4816213"/>
            <a:ext cx="146400" cy="5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Shape 543"/>
          <p:cNvCxnSpPr/>
          <p:nvPr/>
        </p:nvCxnSpPr>
        <p:spPr>
          <a:xfrm flipH="1">
            <a:off x="8194775" y="4825213"/>
            <a:ext cx="101400" cy="5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Shape 544"/>
          <p:cNvCxnSpPr/>
          <p:nvPr/>
        </p:nvCxnSpPr>
        <p:spPr>
          <a:xfrm flipH="1">
            <a:off x="5420450" y="3744900"/>
            <a:ext cx="631800" cy="58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Shape 545"/>
          <p:cNvCxnSpPr/>
          <p:nvPr/>
        </p:nvCxnSpPr>
        <p:spPr>
          <a:xfrm flipH="1">
            <a:off x="5978825" y="3808975"/>
            <a:ext cx="183300" cy="49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Shape 546"/>
          <p:cNvCxnSpPr/>
          <p:nvPr/>
        </p:nvCxnSpPr>
        <p:spPr>
          <a:xfrm>
            <a:off x="6281150" y="3799825"/>
            <a:ext cx="183000" cy="50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Shape 547"/>
          <p:cNvCxnSpPr/>
          <p:nvPr/>
        </p:nvCxnSpPr>
        <p:spPr>
          <a:xfrm>
            <a:off x="6418500" y="3744900"/>
            <a:ext cx="604200" cy="60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Shape 548"/>
          <p:cNvCxnSpPr/>
          <p:nvPr/>
        </p:nvCxnSpPr>
        <p:spPr>
          <a:xfrm flipH="1">
            <a:off x="7855850" y="3781525"/>
            <a:ext cx="165000" cy="51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Shape 549"/>
          <p:cNvCxnSpPr/>
          <p:nvPr/>
        </p:nvCxnSpPr>
        <p:spPr>
          <a:xfrm>
            <a:off x="8222275" y="3790675"/>
            <a:ext cx="119100" cy="52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50" name="Shape 550"/>
          <p:cNvGrpSpPr/>
          <p:nvPr/>
        </p:nvGrpSpPr>
        <p:grpSpPr>
          <a:xfrm>
            <a:off x="5887050" y="5617000"/>
            <a:ext cx="2563725" cy="274800"/>
            <a:chOff x="5887050" y="5617000"/>
            <a:chExt cx="2563725" cy="274800"/>
          </a:xfrm>
        </p:grpSpPr>
        <p:sp>
          <p:nvSpPr>
            <p:cNvPr id="551" name="Shape 551"/>
            <p:cNvSpPr txBox="1"/>
            <p:nvPr/>
          </p:nvSpPr>
          <p:spPr>
            <a:xfrm>
              <a:off x="5887050" y="5617000"/>
              <a:ext cx="6684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0000"/>
                  </a:solidFill>
                </a:rPr>
                <a:t>0.437</a:t>
              </a:r>
              <a:endParaRPr b="1" sz="1200">
                <a:solidFill>
                  <a:srgbClr val="FF0000"/>
                </a:solidFill>
              </a:endParaRPr>
            </a:p>
          </p:txBody>
        </p:sp>
        <p:sp>
          <p:nvSpPr>
            <p:cNvPr id="552" name="Shape 552"/>
            <p:cNvSpPr txBox="1"/>
            <p:nvPr/>
          </p:nvSpPr>
          <p:spPr>
            <a:xfrm>
              <a:off x="7782375" y="5617000"/>
              <a:ext cx="6684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0000"/>
                  </a:solidFill>
                </a:rPr>
                <a:t>0.486</a:t>
              </a:r>
              <a:endParaRPr b="1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4941400" y="4958950"/>
            <a:ext cx="3968903" cy="275150"/>
            <a:chOff x="4941400" y="4958950"/>
            <a:chExt cx="3968903" cy="275150"/>
          </a:xfrm>
        </p:grpSpPr>
        <p:grpSp>
          <p:nvGrpSpPr>
            <p:cNvPr id="554" name="Shape 554"/>
            <p:cNvGrpSpPr/>
            <p:nvPr/>
          </p:nvGrpSpPr>
          <p:grpSpPr>
            <a:xfrm>
              <a:off x="4941400" y="4958950"/>
              <a:ext cx="715403" cy="274800"/>
              <a:chOff x="4324602" y="4731050"/>
              <a:chExt cx="863700" cy="274800"/>
            </a:xfrm>
          </p:grpSpPr>
          <p:sp>
            <p:nvSpPr>
              <p:cNvPr id="555" name="Shape 555"/>
              <p:cNvSpPr txBox="1"/>
              <p:nvPr/>
            </p:nvSpPr>
            <p:spPr>
              <a:xfrm>
                <a:off x="4324602" y="4731050"/>
                <a:ext cx="863700" cy="2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FF0000"/>
                    </a:solidFill>
                  </a:rPr>
                  <a:t>+3*0.9</a:t>
                </a:r>
                <a:r>
                  <a:rPr b="1" baseline="30000" lang="en" sz="1200">
                    <a:solidFill>
                      <a:srgbClr val="FF0000"/>
                    </a:solidFill>
                  </a:rPr>
                  <a:t>3</a:t>
                </a:r>
                <a:br>
                  <a:rPr b="1" lang="en" sz="1200">
                    <a:solidFill>
                      <a:srgbClr val="FF0000"/>
                    </a:solidFill>
                  </a:rPr>
                </a:br>
                <a:r>
                  <a:rPr b="1" lang="en" sz="1200">
                    <a:solidFill>
                      <a:srgbClr val="FF0000"/>
                    </a:solidFill>
                  </a:rPr>
                  <a:t>4+1</a:t>
                </a:r>
                <a:endParaRPr b="1" sz="12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6" name="Shape 556"/>
              <p:cNvCxnSpPr/>
              <p:nvPr/>
            </p:nvCxnSpPr>
            <p:spPr>
              <a:xfrm rot="10800000">
                <a:off x="4602897" y="4868450"/>
                <a:ext cx="543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57" name="Shape 557"/>
            <p:cNvGrpSpPr/>
            <p:nvPr/>
          </p:nvGrpSpPr>
          <p:grpSpPr>
            <a:xfrm>
              <a:off x="8194900" y="4959300"/>
              <a:ext cx="715403" cy="274800"/>
              <a:chOff x="4416598" y="4731050"/>
              <a:chExt cx="863700" cy="274800"/>
            </a:xfrm>
          </p:grpSpPr>
          <p:sp>
            <p:nvSpPr>
              <p:cNvPr id="558" name="Shape 558"/>
              <p:cNvSpPr txBox="1"/>
              <p:nvPr/>
            </p:nvSpPr>
            <p:spPr>
              <a:xfrm>
                <a:off x="4416598" y="4731050"/>
                <a:ext cx="863700" cy="2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FF0000"/>
                    </a:solidFill>
                  </a:rPr>
                  <a:t>+2*0.9</a:t>
                </a:r>
                <a:r>
                  <a:rPr b="1" baseline="30000" lang="en" sz="1200">
                    <a:solidFill>
                      <a:srgbClr val="FF0000"/>
                    </a:solidFill>
                  </a:rPr>
                  <a:t>3</a:t>
                </a:r>
                <a:br>
                  <a:rPr b="1" lang="en" sz="1200">
                    <a:solidFill>
                      <a:srgbClr val="FF0000"/>
                    </a:solidFill>
                  </a:rPr>
                </a:br>
                <a:r>
                  <a:rPr b="1" lang="en" sz="1200">
                    <a:solidFill>
                      <a:srgbClr val="FF0000"/>
                    </a:solidFill>
                  </a:rPr>
                  <a:t>2+1</a:t>
                </a:r>
                <a:endParaRPr b="1" sz="12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59" name="Shape 559"/>
              <p:cNvCxnSpPr/>
              <p:nvPr/>
            </p:nvCxnSpPr>
            <p:spPr>
              <a:xfrm rot="10800000">
                <a:off x="4602897" y="4868450"/>
                <a:ext cx="543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60" name="Shape 560"/>
          <p:cNvGrpSpPr/>
          <p:nvPr/>
        </p:nvGrpSpPr>
        <p:grpSpPr>
          <a:xfrm>
            <a:off x="5008300" y="5340125"/>
            <a:ext cx="3892703" cy="275150"/>
            <a:chOff x="5017600" y="4958950"/>
            <a:chExt cx="3892703" cy="275150"/>
          </a:xfrm>
        </p:grpSpPr>
        <p:grpSp>
          <p:nvGrpSpPr>
            <p:cNvPr id="561" name="Shape 561"/>
            <p:cNvGrpSpPr/>
            <p:nvPr/>
          </p:nvGrpSpPr>
          <p:grpSpPr>
            <a:xfrm>
              <a:off x="5017600" y="4958950"/>
              <a:ext cx="715403" cy="274800"/>
              <a:chOff x="4416598" y="4731050"/>
              <a:chExt cx="863700" cy="274800"/>
            </a:xfrm>
          </p:grpSpPr>
          <p:sp>
            <p:nvSpPr>
              <p:cNvPr id="562" name="Shape 562"/>
              <p:cNvSpPr txBox="1"/>
              <p:nvPr/>
            </p:nvSpPr>
            <p:spPr>
              <a:xfrm>
                <a:off x="4416598" y="4731050"/>
                <a:ext cx="863700" cy="2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FF0000"/>
                    </a:solidFill>
                  </a:rPr>
                  <a:t>+3</a:t>
                </a:r>
                <a:br>
                  <a:rPr b="1" lang="en" sz="1200">
                    <a:solidFill>
                      <a:srgbClr val="FF0000"/>
                    </a:solidFill>
                  </a:rPr>
                </a:br>
                <a:r>
                  <a:rPr b="1" lang="en" sz="1200">
                    <a:solidFill>
                      <a:srgbClr val="FF0000"/>
                    </a:solidFill>
                  </a:rPr>
                  <a:t>4</a:t>
                </a:r>
                <a:endParaRPr b="1" sz="12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63" name="Shape 563"/>
              <p:cNvCxnSpPr/>
              <p:nvPr/>
            </p:nvCxnSpPr>
            <p:spPr>
              <a:xfrm rot="10800000">
                <a:off x="4749416" y="4868450"/>
                <a:ext cx="24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64" name="Shape 564"/>
            <p:cNvGrpSpPr/>
            <p:nvPr/>
          </p:nvGrpSpPr>
          <p:grpSpPr>
            <a:xfrm>
              <a:off x="8194900" y="4959300"/>
              <a:ext cx="715403" cy="274800"/>
              <a:chOff x="4416598" y="4731050"/>
              <a:chExt cx="863700" cy="274800"/>
            </a:xfrm>
          </p:grpSpPr>
          <p:sp>
            <p:nvSpPr>
              <p:cNvPr id="565" name="Shape 565"/>
              <p:cNvSpPr txBox="1"/>
              <p:nvPr/>
            </p:nvSpPr>
            <p:spPr>
              <a:xfrm>
                <a:off x="4416598" y="4731050"/>
                <a:ext cx="863700" cy="2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FF0000"/>
                    </a:solidFill>
                  </a:rPr>
                  <a:t>+2</a:t>
                </a:r>
                <a:br>
                  <a:rPr b="1" lang="en" sz="1200">
                    <a:solidFill>
                      <a:srgbClr val="FF0000"/>
                    </a:solidFill>
                  </a:rPr>
                </a:br>
                <a:r>
                  <a:rPr b="1" lang="en" sz="1200">
                    <a:solidFill>
                      <a:srgbClr val="FF0000"/>
                    </a:solidFill>
                  </a:rPr>
                  <a:t>2</a:t>
                </a:r>
                <a:endParaRPr b="1" sz="12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66" name="Shape 566"/>
              <p:cNvCxnSpPr/>
              <p:nvPr/>
            </p:nvCxnSpPr>
            <p:spPr>
              <a:xfrm rot="10800000">
                <a:off x="4748995" y="4868450"/>
                <a:ext cx="24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567" name="Shape 567"/>
          <p:cNvCxnSpPr/>
          <p:nvPr/>
        </p:nvCxnSpPr>
        <p:spPr>
          <a:xfrm>
            <a:off x="1752100" y="3786867"/>
            <a:ext cx="2084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done?</a:t>
            </a:r>
            <a:endParaRPr/>
          </a:p>
        </p:txBody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729450" y="2771825"/>
            <a:ext cx="4190100" cy="3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task-general fetch &amp; execute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We have gradual chunking of: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 operations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Task order</a:t>
            </a:r>
            <a:endParaRPr b="1"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Let’s try it!</a:t>
            </a:r>
            <a:endParaRPr sz="1800"/>
          </a:p>
        </p:txBody>
      </p:sp>
      <p:sp>
        <p:nvSpPr>
          <p:cNvPr id="574" name="Shape 57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5" name="Shape 575"/>
          <p:cNvGrpSpPr/>
          <p:nvPr/>
        </p:nvGrpSpPr>
        <p:grpSpPr>
          <a:xfrm>
            <a:off x="5344952" y="897355"/>
            <a:ext cx="3489874" cy="2617406"/>
            <a:chOff x="4028708" y="2937425"/>
            <a:chExt cx="4527600" cy="3395700"/>
          </a:xfrm>
        </p:grpSpPr>
        <p:pic>
          <p:nvPicPr>
            <p:cNvPr id="576" name="Shape 57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8708" y="2937425"/>
              <a:ext cx="4527600" cy="3395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7" name="Shape 577"/>
            <p:cNvGrpSpPr/>
            <p:nvPr/>
          </p:nvGrpSpPr>
          <p:grpSpPr>
            <a:xfrm>
              <a:off x="4957199" y="4748286"/>
              <a:ext cx="3246275" cy="1037574"/>
              <a:chOff x="5566799" y="3408900"/>
              <a:chExt cx="3246275" cy="778200"/>
            </a:xfrm>
          </p:grpSpPr>
          <p:sp>
            <p:nvSpPr>
              <p:cNvPr id="578" name="Shape 578"/>
              <p:cNvSpPr txBox="1"/>
              <p:nvPr/>
            </p:nvSpPr>
            <p:spPr>
              <a:xfrm>
                <a:off x="5566799" y="3408900"/>
                <a:ext cx="710700" cy="7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or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EDT</a:t>
                </a:r>
                <a:endParaRPr sz="1200"/>
              </a:p>
            </p:txBody>
          </p:sp>
          <p:sp>
            <p:nvSpPr>
              <p:cNvPr id="579" name="Shape 579"/>
              <p:cNvSpPr txBox="1"/>
              <p:nvPr/>
            </p:nvSpPr>
            <p:spPr>
              <a:xfrm>
                <a:off x="6745874" y="3755725"/>
                <a:ext cx="7107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EDT</a:t>
                </a:r>
                <a:endParaRPr sz="1200"/>
              </a:p>
            </p:txBody>
          </p:sp>
          <p:sp>
            <p:nvSpPr>
              <p:cNvPr id="580" name="Shape 580"/>
              <p:cNvSpPr txBox="1"/>
              <p:nvPr/>
            </p:nvSpPr>
            <p:spPr>
              <a:xfrm>
                <a:off x="7848874" y="3755725"/>
                <a:ext cx="9642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EMACS</a:t>
                </a:r>
                <a:endParaRPr sz="1200"/>
              </a:p>
            </p:txBody>
          </p:sp>
        </p:grpSp>
      </p:grpSp>
      <p:grpSp>
        <p:nvGrpSpPr>
          <p:cNvPr id="581" name="Shape 581"/>
          <p:cNvGrpSpPr/>
          <p:nvPr/>
        </p:nvGrpSpPr>
        <p:grpSpPr>
          <a:xfrm>
            <a:off x="6323738" y="3778200"/>
            <a:ext cx="2212562" cy="2658803"/>
            <a:chOff x="5267775" y="2209812"/>
            <a:chExt cx="2747500" cy="3302040"/>
          </a:xfrm>
        </p:grpSpPr>
        <p:pic>
          <p:nvPicPr>
            <p:cNvPr id="582" name="Shape 582"/>
            <p:cNvPicPr preferRelativeResize="0"/>
            <p:nvPr/>
          </p:nvPicPr>
          <p:blipFill rotWithShape="1">
            <a:blip r:embed="rId4">
              <a:alphaModFix/>
            </a:blip>
            <a:srcRect b="0" l="0" r="0" t="7071"/>
            <a:stretch/>
          </p:blipFill>
          <p:spPr>
            <a:xfrm>
              <a:off x="5267775" y="2447926"/>
              <a:ext cx="2747500" cy="3063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Shape 583"/>
            <p:cNvSpPr txBox="1"/>
            <p:nvPr/>
          </p:nvSpPr>
          <p:spPr>
            <a:xfrm>
              <a:off x="5919101" y="2209812"/>
              <a:ext cx="173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Human Latency</a:t>
              </a:r>
              <a:endParaRPr sz="9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729450" y="996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1: LEARNED or GIVEN</a:t>
            </a:r>
            <a:endParaRPr/>
          </a:p>
        </p:txBody>
      </p:sp>
      <p:sp>
        <p:nvSpPr>
          <p:cNvPr id="589" name="Shape 589"/>
          <p:cNvSpPr txBox="1"/>
          <p:nvPr>
            <p:ph idx="1" type="body"/>
          </p:nvPr>
        </p:nvSpPr>
        <p:spPr>
          <a:xfrm>
            <a:off x="729450" y="18574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LEARNED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 to fetch </a:t>
            </a:r>
            <a:r>
              <a:rPr lang="en" sz="1800" u="sng"/>
              <a:t>during</a:t>
            </a:r>
            <a:r>
              <a:rPr lang="en" sz="1800"/>
              <a:t> task execution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condition spreading at start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 fetch is random (slower)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GIVEN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Assumes learned how to fetch </a:t>
            </a:r>
            <a:r>
              <a:rPr lang="en" sz="1800" u="sng"/>
              <a:t>before</a:t>
            </a:r>
            <a:r>
              <a:rPr lang="en" sz="1800"/>
              <a:t> task execution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spread chunks provided at start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Only task operations need learning</a:t>
            </a:r>
            <a:endParaRPr sz="1800"/>
          </a:p>
        </p:txBody>
      </p:sp>
      <p:sp>
        <p:nvSpPr>
          <p:cNvPr id="590" name="Shape 59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1" name="Shape 591"/>
          <p:cNvGrpSpPr/>
          <p:nvPr/>
        </p:nvGrpSpPr>
        <p:grpSpPr>
          <a:xfrm>
            <a:off x="1459925" y="4921325"/>
            <a:ext cx="1877100" cy="1046700"/>
            <a:chOff x="0" y="4445200"/>
            <a:chExt cx="1877100" cy="1046700"/>
          </a:xfrm>
        </p:grpSpPr>
        <p:sp>
          <p:nvSpPr>
            <p:cNvPr id="592" name="Shape 592"/>
            <p:cNvSpPr/>
            <p:nvPr/>
          </p:nvSpPr>
          <p:spPr>
            <a:xfrm>
              <a:off x="0" y="4692100"/>
              <a:ext cx="1877100" cy="799800"/>
            </a:xfrm>
            <a:prstGeom prst="roundRect">
              <a:avLst>
                <a:gd fmla="val 0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if not done typing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--&gt;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(create spread-wme)</a:t>
              </a:r>
              <a:endParaRPr sz="1300"/>
            </a:p>
          </p:txBody>
        </p:sp>
        <p:sp>
          <p:nvSpPr>
            <p:cNvPr id="593" name="Shape 593"/>
            <p:cNvSpPr txBox="1"/>
            <p:nvPr/>
          </p:nvSpPr>
          <p:spPr>
            <a:xfrm>
              <a:off x="0" y="4445200"/>
              <a:ext cx="1524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Spread Chunk:</a:t>
              </a:r>
              <a:endParaRPr sz="1200"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5614975" y="4921325"/>
            <a:ext cx="2072700" cy="1148100"/>
            <a:chOff x="1873525" y="4253713"/>
            <a:chExt cx="2072700" cy="1148100"/>
          </a:xfrm>
        </p:grpSpPr>
        <p:sp>
          <p:nvSpPr>
            <p:cNvPr id="595" name="Shape 595"/>
            <p:cNvSpPr/>
            <p:nvPr/>
          </p:nvSpPr>
          <p:spPr>
            <a:xfrm>
              <a:off x="1873525" y="4500613"/>
              <a:ext cx="2072700" cy="901200"/>
            </a:xfrm>
            <a:prstGeom prst="roundRect">
              <a:avLst>
                <a:gd fmla="val 0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direction is “type”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if not done typing</a:t>
              </a:r>
              <a:br>
                <a:rPr lang="en" sz="1300"/>
              </a:br>
              <a:r>
                <a:rPr lang="en" sz="1300"/>
                <a:t>--&gt;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Type next letter</a:t>
              </a:r>
              <a:endParaRPr sz="1300"/>
            </a:p>
          </p:txBody>
        </p:sp>
        <p:sp>
          <p:nvSpPr>
            <p:cNvPr id="596" name="Shape 596"/>
            <p:cNvSpPr txBox="1"/>
            <p:nvPr/>
          </p:nvSpPr>
          <p:spPr>
            <a:xfrm>
              <a:off x="1873525" y="4253713"/>
              <a:ext cx="2021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“Type Letter” Chunk:</a:t>
              </a:r>
              <a:endParaRPr sz="1200"/>
            </a:p>
          </p:txBody>
        </p:sp>
      </p:grpSp>
      <p:sp>
        <p:nvSpPr>
          <p:cNvPr id="597" name="Shape 597"/>
          <p:cNvSpPr/>
          <p:nvPr/>
        </p:nvSpPr>
        <p:spPr>
          <a:xfrm>
            <a:off x="5488525" y="4852025"/>
            <a:ext cx="2325600" cy="1286700"/>
          </a:xfrm>
          <a:prstGeom prst="rect">
            <a:avLst/>
          </a:prstGeom>
          <a:solidFill>
            <a:srgbClr val="FFFFFF">
              <a:alpha val="7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Interference from </a:t>
            </a:r>
            <a:br>
              <a:rPr lang="en"/>
            </a:br>
            <a:r>
              <a:rPr lang="en"/>
              <a:t>Operator </a:t>
            </a:r>
            <a:r>
              <a:rPr lang="en"/>
              <a:t>Rules</a:t>
            </a:r>
            <a:endParaRPr/>
          </a:p>
        </p:txBody>
      </p:sp>
      <p:sp>
        <p:nvSpPr>
          <p:cNvPr id="603" name="Shape 603"/>
          <p:cNvSpPr txBox="1"/>
          <p:nvPr>
            <p:ph idx="1" type="body"/>
          </p:nvPr>
        </p:nvSpPr>
        <p:spPr>
          <a:xfrm>
            <a:off x="348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Fetch only when agent idle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Learned operator rules override fetching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Turns control into reflex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Can’t decide to follow instructions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Option: Disable interference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Partial operator composition only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604" name="Shape 60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x="6015975" y="4847500"/>
            <a:ext cx="2649000" cy="147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sp {described*rule*type-letter</a:t>
            </a:r>
            <a:b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(state &lt;s&gt; ^text-pos &lt;pos&gt; )</a:t>
            </a:r>
            <a:b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(&lt;o&gt; ^text-len &lt;&gt; &lt;pos&gt; )</a:t>
            </a:r>
            <a:b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--&gt; </a:t>
            </a:r>
            <a:b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(&lt;s&gt; ^operator &lt;o&gt; +)</a:t>
            </a:r>
            <a:b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(&lt;o&gt; ^name |type-letter| ) }</a:t>
            </a:r>
            <a:endParaRPr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06" name="Shape 606"/>
          <p:cNvGrpSpPr/>
          <p:nvPr/>
        </p:nvGrpSpPr>
        <p:grpSpPr>
          <a:xfrm>
            <a:off x="4392488" y="1210000"/>
            <a:ext cx="4540038" cy="442225"/>
            <a:chOff x="4926825" y="4488375"/>
            <a:chExt cx="4540038" cy="442225"/>
          </a:xfrm>
        </p:grpSpPr>
        <p:sp>
          <p:nvSpPr>
            <p:cNvPr id="607" name="Shape 607"/>
            <p:cNvSpPr/>
            <p:nvPr/>
          </p:nvSpPr>
          <p:spPr>
            <a:xfrm>
              <a:off x="4926825" y="4488400"/>
              <a:ext cx="960900" cy="4422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Test if not end of text</a:t>
              </a:r>
              <a:endParaRPr sz="1200"/>
            </a:p>
          </p:txBody>
        </p:sp>
        <p:sp>
          <p:nvSpPr>
            <p:cNvPr id="608" name="Shape 608"/>
            <p:cNvSpPr/>
            <p:nvPr/>
          </p:nvSpPr>
          <p:spPr>
            <a:xfrm>
              <a:off x="6221388" y="4488400"/>
              <a:ext cx="1328400" cy="4422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Type next letter</a:t>
              </a:r>
              <a:endParaRPr sz="1200"/>
            </a:p>
          </p:txBody>
        </p:sp>
        <p:sp>
          <p:nvSpPr>
            <p:cNvPr id="609" name="Shape 609"/>
            <p:cNvSpPr/>
            <p:nvPr/>
          </p:nvSpPr>
          <p:spPr>
            <a:xfrm>
              <a:off x="7918563" y="4488375"/>
              <a:ext cx="1548300" cy="4422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Increment text pos</a:t>
              </a:r>
              <a:endParaRPr sz="1200"/>
            </a:p>
          </p:txBody>
        </p:sp>
        <p:cxnSp>
          <p:nvCxnSpPr>
            <p:cNvPr id="610" name="Shape 610"/>
            <p:cNvCxnSpPr>
              <a:stCxn id="608" idx="3"/>
              <a:endCxn id="609" idx="1"/>
            </p:cNvCxnSpPr>
            <p:nvPr/>
          </p:nvCxnSpPr>
          <p:spPr>
            <a:xfrm>
              <a:off x="7549788" y="4709500"/>
              <a:ext cx="368700" cy="0"/>
            </a:xfrm>
            <a:prstGeom prst="straightConnector1">
              <a:avLst/>
            </a:prstGeom>
            <a:noFill/>
            <a:ln cap="flat" cmpd="sng" w="2857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1" name="Shape 611"/>
            <p:cNvCxnSpPr>
              <a:stCxn id="607" idx="3"/>
              <a:endCxn id="608" idx="1"/>
            </p:cNvCxnSpPr>
            <p:nvPr/>
          </p:nvCxnSpPr>
          <p:spPr>
            <a:xfrm>
              <a:off x="5887725" y="4709500"/>
              <a:ext cx="333600" cy="0"/>
            </a:xfrm>
            <a:prstGeom prst="straightConnector1">
              <a:avLst/>
            </a:prstGeom>
            <a:noFill/>
            <a:ln cap="flat" cmpd="sng" w="2857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12" name="Shape 612"/>
          <p:cNvSpPr/>
          <p:nvPr/>
        </p:nvSpPr>
        <p:spPr>
          <a:xfrm>
            <a:off x="5631850" y="3614950"/>
            <a:ext cx="1876500" cy="9735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 if not end of text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--&gt;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 next letter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Increment text position</a:t>
            </a:r>
            <a:endParaRPr sz="1200"/>
          </a:p>
        </p:txBody>
      </p:sp>
      <p:grpSp>
        <p:nvGrpSpPr>
          <p:cNvPr id="613" name="Shape 613"/>
          <p:cNvGrpSpPr/>
          <p:nvPr/>
        </p:nvGrpSpPr>
        <p:grpSpPr>
          <a:xfrm>
            <a:off x="5072550" y="2869750"/>
            <a:ext cx="2984925" cy="870000"/>
            <a:chOff x="5072550" y="1858700"/>
            <a:chExt cx="2984925" cy="870000"/>
          </a:xfrm>
        </p:grpSpPr>
        <p:cxnSp>
          <p:nvCxnSpPr>
            <p:cNvPr id="614" name="Shape 614"/>
            <p:cNvCxnSpPr/>
            <p:nvPr/>
          </p:nvCxnSpPr>
          <p:spPr>
            <a:xfrm flipH="1">
              <a:off x="7498875" y="1858700"/>
              <a:ext cx="558600" cy="870000"/>
            </a:xfrm>
            <a:prstGeom prst="straightConnector1">
              <a:avLst/>
            </a:prstGeom>
            <a:noFill/>
            <a:ln cap="flat" cmpd="sng" w="9525">
              <a:solidFill>
                <a:srgbClr val="1A1A1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Shape 615"/>
            <p:cNvCxnSpPr/>
            <p:nvPr/>
          </p:nvCxnSpPr>
          <p:spPr>
            <a:xfrm>
              <a:off x="5072550" y="1867875"/>
              <a:ext cx="567600" cy="851400"/>
            </a:xfrm>
            <a:prstGeom prst="straightConnector1">
              <a:avLst/>
            </a:prstGeom>
            <a:noFill/>
            <a:ln cap="flat" cmpd="sng" w="9525">
              <a:solidFill>
                <a:srgbClr val="1A1A1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6" name="Shape 616"/>
          <p:cNvSpPr/>
          <p:nvPr/>
        </p:nvSpPr>
        <p:spPr>
          <a:xfrm>
            <a:off x="5035725" y="2412488"/>
            <a:ext cx="960900" cy="4422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 if not end of text</a:t>
            </a:r>
            <a:endParaRPr sz="1200"/>
          </a:p>
        </p:txBody>
      </p:sp>
      <p:sp>
        <p:nvSpPr>
          <p:cNvPr id="617" name="Shape 617"/>
          <p:cNvSpPr/>
          <p:nvPr/>
        </p:nvSpPr>
        <p:spPr>
          <a:xfrm>
            <a:off x="6330288" y="2412488"/>
            <a:ext cx="1774200" cy="442200"/>
          </a:xfrm>
          <a:prstGeom prst="roundRect">
            <a:avLst>
              <a:gd fmla="val 16667" name="adj"/>
            </a:avLst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Type next letter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Increment text position</a:t>
            </a:r>
            <a:endParaRPr sz="1200"/>
          </a:p>
        </p:txBody>
      </p:sp>
      <p:cxnSp>
        <p:nvCxnSpPr>
          <p:cNvPr id="618" name="Shape 618"/>
          <p:cNvCxnSpPr>
            <a:stCxn id="616" idx="3"/>
            <a:endCxn id="617" idx="1"/>
          </p:cNvCxnSpPr>
          <p:nvPr/>
        </p:nvCxnSpPr>
        <p:spPr>
          <a:xfrm>
            <a:off x="5996625" y="2633588"/>
            <a:ext cx="333600" cy="0"/>
          </a:xfrm>
          <a:prstGeom prst="straightConnector1">
            <a:avLst/>
          </a:prstGeom>
          <a:noFill/>
          <a:ln cap="flat" cmpd="sng" w="2857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Shape 619"/>
          <p:cNvCxnSpPr/>
          <p:nvPr/>
        </p:nvCxnSpPr>
        <p:spPr>
          <a:xfrm flipH="1">
            <a:off x="8075700" y="1676800"/>
            <a:ext cx="827400" cy="7260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Shape 620"/>
          <p:cNvCxnSpPr/>
          <p:nvPr/>
        </p:nvCxnSpPr>
        <p:spPr>
          <a:xfrm>
            <a:off x="5735050" y="1676800"/>
            <a:ext cx="637800" cy="7260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1" name="Shape 621"/>
          <p:cNvGrpSpPr/>
          <p:nvPr/>
        </p:nvGrpSpPr>
        <p:grpSpPr>
          <a:xfrm>
            <a:off x="5242600" y="3068575"/>
            <a:ext cx="2511600" cy="1661100"/>
            <a:chOff x="5242600" y="3068575"/>
            <a:chExt cx="2511600" cy="1661100"/>
          </a:xfrm>
        </p:grpSpPr>
        <p:sp>
          <p:nvSpPr>
            <p:cNvPr id="622" name="Shape 622"/>
            <p:cNvSpPr/>
            <p:nvPr/>
          </p:nvSpPr>
          <p:spPr>
            <a:xfrm>
              <a:off x="5242600" y="3068575"/>
              <a:ext cx="2511600" cy="1661100"/>
            </a:xfrm>
            <a:prstGeom prst="rect">
              <a:avLst/>
            </a:prstGeom>
            <a:solidFill>
              <a:srgbClr val="FFFFFF">
                <a:alpha val="746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Shape 623"/>
            <p:cNvGrpSpPr/>
            <p:nvPr/>
          </p:nvGrpSpPr>
          <p:grpSpPr>
            <a:xfrm>
              <a:off x="5315668" y="3120075"/>
              <a:ext cx="2353002" cy="1475807"/>
              <a:chOff x="5338075" y="3405950"/>
              <a:chExt cx="3085500" cy="1309500"/>
            </a:xfrm>
          </p:grpSpPr>
          <p:cxnSp>
            <p:nvCxnSpPr>
              <p:cNvPr id="624" name="Shape 624"/>
              <p:cNvCxnSpPr/>
              <p:nvPr/>
            </p:nvCxnSpPr>
            <p:spPr>
              <a:xfrm>
                <a:off x="5338075" y="3406100"/>
                <a:ext cx="3085500" cy="1300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5" name="Shape 625"/>
              <p:cNvCxnSpPr/>
              <p:nvPr/>
            </p:nvCxnSpPr>
            <p:spPr>
              <a:xfrm flipH="1" rot="10800000">
                <a:off x="5374700" y="3405950"/>
                <a:ext cx="3021600" cy="1309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26" name="Shape 626"/>
          <p:cNvSpPr txBox="1"/>
          <p:nvPr/>
        </p:nvSpPr>
        <p:spPr>
          <a:xfrm>
            <a:off x="1791050" y="4847500"/>
            <a:ext cx="2964900" cy="1101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sp {chunk*create-spread-wme</a:t>
            </a:r>
            <a:b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    (state &lt;s&gt; ^text-pos &lt;pos&gt;)</a:t>
            </a:r>
            <a:b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--&gt; </a:t>
            </a:r>
            <a:b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    (&lt;s&gt; ^spread-wme &lt;C5&gt;) }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/>
          <p:nvPr>
            <p:ph type="title"/>
          </p:nvPr>
        </p:nvSpPr>
        <p:spPr>
          <a:xfrm>
            <a:off x="729450" y="996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2: REACT or CONTROL</a:t>
            </a:r>
            <a:endParaRPr/>
          </a:p>
        </p:txBody>
      </p:sp>
      <p:sp>
        <p:nvSpPr>
          <p:cNvPr id="632" name="Shape 632"/>
          <p:cNvSpPr txBox="1"/>
          <p:nvPr>
            <p:ph idx="1" type="body"/>
          </p:nvPr>
        </p:nvSpPr>
        <p:spPr>
          <a:xfrm>
            <a:off x="729450" y="18574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REACT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Instructions </a:t>
            </a:r>
            <a:r>
              <a:rPr i="1" lang="en" sz="1800"/>
              <a:t>fully</a:t>
            </a:r>
            <a:r>
              <a:rPr lang="en" sz="1800"/>
              <a:t> chunked into task rules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Chunks react to tasks without deliberation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Behaves like hard-coded-task agent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CONTROL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Instructions not fully chunked</a:t>
            </a:r>
            <a:endParaRPr sz="18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Partial hierarchical compositio</a:t>
            </a:r>
            <a:r>
              <a:rPr lang="en" sz="1600"/>
              <a:t>n only</a:t>
            </a:r>
            <a:endParaRPr sz="16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 always requires deliberate, controlled f</a:t>
            </a:r>
            <a:r>
              <a:rPr lang="en" sz="1800"/>
              <a:t>etch</a:t>
            </a:r>
            <a:endParaRPr sz="1800"/>
          </a:p>
        </p:txBody>
      </p:sp>
      <p:sp>
        <p:nvSpPr>
          <p:cNvPr id="633" name="Shape 63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4" name="Shape 634"/>
          <p:cNvGrpSpPr/>
          <p:nvPr/>
        </p:nvGrpSpPr>
        <p:grpSpPr>
          <a:xfrm>
            <a:off x="5614975" y="4921325"/>
            <a:ext cx="2072700" cy="1148100"/>
            <a:chOff x="1873525" y="4253713"/>
            <a:chExt cx="2072700" cy="1148100"/>
          </a:xfrm>
        </p:grpSpPr>
        <p:sp>
          <p:nvSpPr>
            <p:cNvPr id="635" name="Shape 635"/>
            <p:cNvSpPr/>
            <p:nvPr/>
          </p:nvSpPr>
          <p:spPr>
            <a:xfrm>
              <a:off x="1873525" y="4500613"/>
              <a:ext cx="2072700" cy="901200"/>
            </a:xfrm>
            <a:prstGeom prst="roundRect">
              <a:avLst>
                <a:gd fmla="val 0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direction is “type”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if not done typing</a:t>
              </a:r>
              <a:br>
                <a:rPr lang="en" sz="1300"/>
              </a:br>
              <a:r>
                <a:rPr lang="en" sz="1300"/>
                <a:t>--&gt;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Type next letter</a:t>
              </a:r>
              <a:endParaRPr sz="1300"/>
            </a:p>
          </p:txBody>
        </p:sp>
        <p:sp>
          <p:nvSpPr>
            <p:cNvPr id="636" name="Shape 636"/>
            <p:cNvSpPr txBox="1"/>
            <p:nvPr/>
          </p:nvSpPr>
          <p:spPr>
            <a:xfrm>
              <a:off x="1873525" y="4253713"/>
              <a:ext cx="2021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“Type Letter” Chunk:</a:t>
              </a:r>
              <a:endParaRPr sz="1200"/>
            </a:p>
          </p:txBody>
        </p:sp>
      </p:grpSp>
      <p:grpSp>
        <p:nvGrpSpPr>
          <p:cNvPr id="637" name="Shape 637"/>
          <p:cNvGrpSpPr/>
          <p:nvPr/>
        </p:nvGrpSpPr>
        <p:grpSpPr>
          <a:xfrm>
            <a:off x="1459925" y="4921325"/>
            <a:ext cx="1877100" cy="1046700"/>
            <a:chOff x="0" y="4445200"/>
            <a:chExt cx="1877100" cy="1046700"/>
          </a:xfrm>
        </p:grpSpPr>
        <p:sp>
          <p:nvSpPr>
            <p:cNvPr id="638" name="Shape 638"/>
            <p:cNvSpPr/>
            <p:nvPr/>
          </p:nvSpPr>
          <p:spPr>
            <a:xfrm>
              <a:off x="0" y="4692100"/>
              <a:ext cx="1877100" cy="799800"/>
            </a:xfrm>
            <a:prstGeom prst="roundRect">
              <a:avLst>
                <a:gd fmla="val 0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Test if not done typing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--&gt;</a:t>
              </a:r>
              <a:endParaRPr sz="13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(create spread-wme)</a:t>
              </a:r>
              <a:endParaRPr sz="1300"/>
            </a:p>
          </p:txBody>
        </p:sp>
        <p:sp>
          <p:nvSpPr>
            <p:cNvPr id="639" name="Shape 639"/>
            <p:cNvSpPr txBox="1"/>
            <p:nvPr/>
          </p:nvSpPr>
          <p:spPr>
            <a:xfrm>
              <a:off x="0" y="4445200"/>
              <a:ext cx="15249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Spread Chunk:</a:t>
              </a:r>
              <a:endParaRPr sz="1200"/>
            </a:p>
          </p:txBody>
        </p:sp>
      </p:grpSp>
      <p:sp>
        <p:nvSpPr>
          <p:cNvPr id="640" name="Shape 640"/>
          <p:cNvSpPr/>
          <p:nvPr/>
        </p:nvSpPr>
        <p:spPr>
          <a:xfrm>
            <a:off x="1235675" y="4852025"/>
            <a:ext cx="2325600" cy="1286700"/>
          </a:xfrm>
          <a:prstGeom prst="rect">
            <a:avLst/>
          </a:prstGeom>
          <a:solidFill>
            <a:srgbClr val="FFFFFF">
              <a:alpha val="7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Shape 641"/>
          <p:cNvGrpSpPr/>
          <p:nvPr/>
        </p:nvGrpSpPr>
        <p:grpSpPr>
          <a:xfrm>
            <a:off x="4930900" y="6225650"/>
            <a:ext cx="3440838" cy="442225"/>
            <a:chOff x="5384025" y="4488375"/>
            <a:chExt cx="3440838" cy="442225"/>
          </a:xfrm>
        </p:grpSpPr>
        <p:sp>
          <p:nvSpPr>
            <p:cNvPr id="642" name="Shape 642"/>
            <p:cNvSpPr/>
            <p:nvPr/>
          </p:nvSpPr>
          <p:spPr>
            <a:xfrm>
              <a:off x="5384025" y="4488400"/>
              <a:ext cx="960900" cy="4422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Test dir: “type”</a:t>
              </a:r>
              <a:endParaRPr sz="1200"/>
            </a:p>
          </p:txBody>
        </p:sp>
        <p:sp>
          <p:nvSpPr>
            <p:cNvPr id="643" name="Shape 643"/>
            <p:cNvSpPr/>
            <p:nvPr/>
          </p:nvSpPr>
          <p:spPr>
            <a:xfrm>
              <a:off x="6678588" y="4488400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Test if not done</a:t>
              </a:r>
              <a:endParaRPr sz="1200"/>
            </a:p>
          </p:txBody>
        </p:sp>
        <p:sp>
          <p:nvSpPr>
            <p:cNvPr id="644" name="Shape 644"/>
            <p:cNvSpPr/>
            <p:nvPr/>
          </p:nvSpPr>
          <p:spPr>
            <a:xfrm>
              <a:off x="7918563" y="44883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Type next letter</a:t>
              </a:r>
              <a:endParaRPr sz="1200"/>
            </a:p>
          </p:txBody>
        </p:sp>
        <p:cxnSp>
          <p:nvCxnSpPr>
            <p:cNvPr id="645" name="Shape 645"/>
            <p:cNvCxnSpPr>
              <a:stCxn id="643" idx="3"/>
              <a:endCxn id="644" idx="1"/>
            </p:cNvCxnSpPr>
            <p:nvPr/>
          </p:nvCxnSpPr>
          <p:spPr>
            <a:xfrm>
              <a:off x="7584888" y="4709500"/>
              <a:ext cx="333600" cy="0"/>
            </a:xfrm>
            <a:prstGeom prst="straightConnector1">
              <a:avLst/>
            </a:prstGeom>
            <a:noFill/>
            <a:ln cap="flat" cmpd="sng" w="2857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46" name="Shape 646"/>
            <p:cNvCxnSpPr>
              <a:stCxn id="642" idx="3"/>
              <a:endCxn id="643" idx="1"/>
            </p:cNvCxnSpPr>
            <p:nvPr/>
          </p:nvCxnSpPr>
          <p:spPr>
            <a:xfrm>
              <a:off x="6344925" y="4709500"/>
              <a:ext cx="333600" cy="0"/>
            </a:xfrm>
            <a:prstGeom prst="straightConnector1">
              <a:avLst/>
            </a:prstGeom>
            <a:noFill/>
            <a:ln cap="flat" cmpd="sng" w="2857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647" name="Shape 647"/>
          <p:cNvCxnSpPr/>
          <p:nvPr/>
        </p:nvCxnSpPr>
        <p:spPr>
          <a:xfrm>
            <a:off x="4650300" y="6138725"/>
            <a:ext cx="40197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r>
              <a:rPr lang="en"/>
              <a:t> </a:t>
            </a:r>
            <a:r>
              <a:rPr lang="en"/>
              <a:t>Parameters</a:t>
            </a:r>
            <a:endParaRPr/>
          </a:p>
        </p:txBody>
      </p:sp>
      <p:sp>
        <p:nvSpPr>
          <p:cNvPr id="653" name="Shape 653"/>
          <p:cNvSpPr txBox="1"/>
          <p:nvPr>
            <p:ph idx="1" type="body"/>
          </p:nvPr>
        </p:nvSpPr>
        <p:spPr>
          <a:xfrm>
            <a:off x="729450" y="24670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LEARNED or GIVEN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LEARNED: 	Spread chunks are learned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GIVEN: 		Spread chunks are given</a:t>
            </a:r>
            <a:endParaRPr sz="1800"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REACT or CONTROL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REACT: 		Can react to task with chunks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CONTROL: 	Must use controlled fetch</a:t>
            </a:r>
            <a:endParaRPr sz="1800"/>
          </a:p>
        </p:txBody>
      </p:sp>
      <p:graphicFrame>
        <p:nvGraphicFramePr>
          <p:cNvPr id="654" name="Shape 654"/>
          <p:cNvGraphicFramePr/>
          <p:nvPr/>
        </p:nvGraphicFramePr>
        <p:xfrm>
          <a:off x="2047150" y="5106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{4D86558B-411E-48B7-9514-FB3E9EA3238F}</a:tableStyleId>
              </a:tblPr>
              <a:tblGrid>
                <a:gridCol w="2712900"/>
                <a:gridCol w="27129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LEARNED-REACT</a:t>
                      </a:r>
                      <a:endParaRPr sz="1800"/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GIVEN-REACT</a:t>
                      </a:r>
                      <a:endParaRPr sz="1800"/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LEARNED-CONTROL</a:t>
                      </a:r>
                      <a:endParaRPr sz="1800"/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GIVEN-CONTROL</a:t>
                      </a:r>
                      <a:endParaRPr sz="1800"/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5" name="Shape 655"/>
          <p:cNvSpPr txBox="1"/>
          <p:nvPr/>
        </p:nvSpPr>
        <p:spPr>
          <a:xfrm>
            <a:off x="2556525" y="4698467"/>
            <a:ext cx="1657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/>
              <a:t>LEARNED</a:t>
            </a:r>
            <a:endParaRPr i="1" sz="1200" u="sng"/>
          </a:p>
        </p:txBody>
      </p:sp>
      <p:sp>
        <p:nvSpPr>
          <p:cNvPr id="656" name="Shape 656"/>
          <p:cNvSpPr txBox="1"/>
          <p:nvPr/>
        </p:nvSpPr>
        <p:spPr>
          <a:xfrm>
            <a:off x="5252650" y="4698467"/>
            <a:ext cx="1657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/>
              <a:t>GIVEN</a:t>
            </a:r>
            <a:endParaRPr i="1" sz="1200" u="sng"/>
          </a:p>
        </p:txBody>
      </p:sp>
      <p:sp>
        <p:nvSpPr>
          <p:cNvPr id="657" name="Shape 657"/>
          <p:cNvSpPr txBox="1"/>
          <p:nvPr/>
        </p:nvSpPr>
        <p:spPr>
          <a:xfrm>
            <a:off x="1046350" y="5221725"/>
            <a:ext cx="1000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/>
              <a:t>REACT</a:t>
            </a:r>
            <a:endParaRPr i="1" sz="1200" u="sng"/>
          </a:p>
        </p:txBody>
      </p:sp>
      <p:sp>
        <p:nvSpPr>
          <p:cNvPr id="658" name="Shape 658"/>
          <p:cNvSpPr txBox="1"/>
          <p:nvPr/>
        </p:nvSpPr>
        <p:spPr>
          <a:xfrm>
            <a:off x="1046300" y="5629725"/>
            <a:ext cx="1000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/>
              <a:t>CONTROL</a:t>
            </a:r>
            <a:endParaRPr i="1" sz="1200" u="sng"/>
          </a:p>
        </p:txBody>
      </p:sp>
      <p:sp>
        <p:nvSpPr>
          <p:cNvPr id="659" name="Shape 65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r>
              <a:rPr lang="en"/>
              <a:t> </a:t>
            </a:r>
            <a:r>
              <a:rPr lang="en"/>
              <a:t>Parameters</a:t>
            </a:r>
            <a:endParaRPr/>
          </a:p>
        </p:txBody>
      </p:sp>
      <p:sp>
        <p:nvSpPr>
          <p:cNvPr id="665" name="Shape 665"/>
          <p:cNvSpPr txBox="1"/>
          <p:nvPr>
            <p:ph idx="1" type="body"/>
          </p:nvPr>
        </p:nvSpPr>
        <p:spPr>
          <a:xfrm>
            <a:off x="729450" y="24670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 sz="1800">
                <a:solidFill>
                  <a:srgbClr val="999999"/>
                </a:solidFill>
              </a:rPr>
              <a:t>LEARNED or GIVEN</a:t>
            </a:r>
            <a:endParaRPr sz="1800">
              <a:solidFill>
                <a:srgbClr val="999999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 sz="1800">
                <a:solidFill>
                  <a:srgbClr val="999999"/>
                </a:solidFill>
              </a:rPr>
              <a:t>LEARNED: 	Spread chunks are learned</a:t>
            </a:r>
            <a:endParaRPr sz="1800">
              <a:solidFill>
                <a:srgbClr val="999999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 sz="1800">
                <a:solidFill>
                  <a:srgbClr val="999999"/>
                </a:solidFill>
              </a:rPr>
              <a:t>GIVEN: 		Spread chunks are given</a:t>
            </a:r>
            <a:endParaRPr sz="1800">
              <a:solidFill>
                <a:srgbClr val="999999"/>
              </a:solidFill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 sz="1800">
                <a:solidFill>
                  <a:srgbClr val="999999"/>
                </a:solidFill>
              </a:rPr>
              <a:t>REACT or CONTROL</a:t>
            </a:r>
            <a:endParaRPr sz="1800">
              <a:solidFill>
                <a:srgbClr val="999999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 sz="1800">
                <a:solidFill>
                  <a:srgbClr val="999999"/>
                </a:solidFill>
              </a:rPr>
              <a:t>REACT: 		Can react to task with chunks</a:t>
            </a:r>
            <a:endParaRPr sz="1800">
              <a:solidFill>
                <a:srgbClr val="999999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○"/>
            </a:pPr>
            <a:r>
              <a:rPr lang="en" sz="1800">
                <a:solidFill>
                  <a:srgbClr val="999999"/>
                </a:solidFill>
              </a:rPr>
              <a:t>CONTROL: 	Must use controlled fetch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2556525" y="4698467"/>
            <a:ext cx="1657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/>
              <a:t>LEARNED</a:t>
            </a:r>
            <a:endParaRPr i="1" sz="1200" u="sng"/>
          </a:p>
        </p:txBody>
      </p:sp>
      <p:sp>
        <p:nvSpPr>
          <p:cNvPr id="667" name="Shape 667"/>
          <p:cNvSpPr txBox="1"/>
          <p:nvPr/>
        </p:nvSpPr>
        <p:spPr>
          <a:xfrm>
            <a:off x="5252650" y="4698467"/>
            <a:ext cx="1657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/>
              <a:t>GIVEN</a:t>
            </a:r>
            <a:endParaRPr i="1" sz="1200" u="sng"/>
          </a:p>
        </p:txBody>
      </p:sp>
      <p:sp>
        <p:nvSpPr>
          <p:cNvPr id="668" name="Shape 668"/>
          <p:cNvSpPr txBox="1"/>
          <p:nvPr/>
        </p:nvSpPr>
        <p:spPr>
          <a:xfrm>
            <a:off x="1046350" y="5221725"/>
            <a:ext cx="1000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/>
              <a:t>REACT</a:t>
            </a:r>
            <a:endParaRPr i="1" sz="1200" u="sng"/>
          </a:p>
        </p:txBody>
      </p:sp>
      <p:sp>
        <p:nvSpPr>
          <p:cNvPr id="669" name="Shape 669"/>
          <p:cNvSpPr txBox="1"/>
          <p:nvPr/>
        </p:nvSpPr>
        <p:spPr>
          <a:xfrm>
            <a:off x="1046300" y="5629725"/>
            <a:ext cx="1000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/>
              <a:t>CONTROL</a:t>
            </a:r>
            <a:endParaRPr i="1" sz="1200" u="sng"/>
          </a:p>
        </p:txBody>
      </p:sp>
      <p:sp>
        <p:nvSpPr>
          <p:cNvPr id="670" name="Shape 67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Shape 671"/>
          <p:cNvSpPr txBox="1"/>
          <p:nvPr/>
        </p:nvSpPr>
        <p:spPr>
          <a:xfrm>
            <a:off x="769575" y="6197750"/>
            <a:ext cx="5893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GIVEN-REACT corresponds to the old model (prev talk)</a:t>
            </a:r>
            <a:endParaRPr sz="1800"/>
          </a:p>
        </p:txBody>
      </p:sp>
      <p:graphicFrame>
        <p:nvGraphicFramePr>
          <p:cNvPr id="672" name="Shape 672"/>
          <p:cNvGraphicFramePr/>
          <p:nvPr/>
        </p:nvGraphicFramePr>
        <p:xfrm>
          <a:off x="2047150" y="5106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{4D86558B-411E-48B7-9514-FB3E9EA3238F}</a:tableStyleId>
              </a:tblPr>
              <a:tblGrid>
                <a:gridCol w="2712900"/>
                <a:gridCol w="27129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LEARNED-REACT</a:t>
                      </a:r>
                      <a:endParaRPr sz="1800"/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GIVEN-REACT</a:t>
                      </a:r>
                      <a:endParaRPr b="1" sz="1800"/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LEARNED-CONTROL</a:t>
                      </a:r>
                      <a:endParaRPr sz="1800"/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GIVEN-CONTROL</a:t>
                      </a:r>
                      <a:endParaRPr sz="1800"/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678" name="Shape 67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9" name="Shape 679"/>
          <p:cNvGrpSpPr/>
          <p:nvPr/>
        </p:nvGrpSpPr>
        <p:grpSpPr>
          <a:xfrm>
            <a:off x="5344952" y="897355"/>
            <a:ext cx="3489874" cy="2617406"/>
            <a:chOff x="4028708" y="2937425"/>
            <a:chExt cx="4527600" cy="3395700"/>
          </a:xfrm>
        </p:grpSpPr>
        <p:pic>
          <p:nvPicPr>
            <p:cNvPr id="680" name="Shape 6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8708" y="2937425"/>
              <a:ext cx="4527600" cy="3395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1" name="Shape 681"/>
            <p:cNvGrpSpPr/>
            <p:nvPr/>
          </p:nvGrpSpPr>
          <p:grpSpPr>
            <a:xfrm>
              <a:off x="4957199" y="4748286"/>
              <a:ext cx="3246275" cy="1037574"/>
              <a:chOff x="5566799" y="3408900"/>
              <a:chExt cx="3246275" cy="778200"/>
            </a:xfrm>
          </p:grpSpPr>
          <p:sp>
            <p:nvSpPr>
              <p:cNvPr id="682" name="Shape 682"/>
              <p:cNvSpPr txBox="1"/>
              <p:nvPr/>
            </p:nvSpPr>
            <p:spPr>
              <a:xfrm>
                <a:off x="5566799" y="3408900"/>
                <a:ext cx="710700" cy="7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or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EDT</a:t>
                </a:r>
                <a:endParaRPr sz="1200"/>
              </a:p>
            </p:txBody>
          </p:sp>
          <p:sp>
            <p:nvSpPr>
              <p:cNvPr id="683" name="Shape 683"/>
              <p:cNvSpPr txBox="1"/>
              <p:nvPr/>
            </p:nvSpPr>
            <p:spPr>
              <a:xfrm>
                <a:off x="6745874" y="3755725"/>
                <a:ext cx="7107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EDT</a:t>
                </a:r>
                <a:endParaRPr sz="1200"/>
              </a:p>
            </p:txBody>
          </p:sp>
          <p:sp>
            <p:nvSpPr>
              <p:cNvPr id="684" name="Shape 684"/>
              <p:cNvSpPr txBox="1"/>
              <p:nvPr/>
            </p:nvSpPr>
            <p:spPr>
              <a:xfrm>
                <a:off x="7848874" y="3755725"/>
                <a:ext cx="9642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EMACS</a:t>
                </a:r>
                <a:endParaRPr sz="1200"/>
              </a:p>
            </p:txBody>
          </p:sp>
        </p:grpSp>
      </p:grpSp>
      <p:grpSp>
        <p:nvGrpSpPr>
          <p:cNvPr id="685" name="Shape 685"/>
          <p:cNvGrpSpPr/>
          <p:nvPr/>
        </p:nvGrpSpPr>
        <p:grpSpPr>
          <a:xfrm>
            <a:off x="6323738" y="3778200"/>
            <a:ext cx="2212562" cy="2658803"/>
            <a:chOff x="5267775" y="2209812"/>
            <a:chExt cx="2747500" cy="3302040"/>
          </a:xfrm>
        </p:grpSpPr>
        <p:pic>
          <p:nvPicPr>
            <p:cNvPr id="686" name="Shape 686"/>
            <p:cNvPicPr preferRelativeResize="0"/>
            <p:nvPr/>
          </p:nvPicPr>
          <p:blipFill rotWithShape="1">
            <a:blip r:embed="rId4">
              <a:alphaModFix/>
            </a:blip>
            <a:srcRect b="0" l="0" r="0" t="7071"/>
            <a:stretch/>
          </p:blipFill>
          <p:spPr>
            <a:xfrm>
              <a:off x="5267775" y="2447926"/>
              <a:ext cx="2747500" cy="3063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7" name="Shape 687"/>
            <p:cNvSpPr txBox="1"/>
            <p:nvPr/>
          </p:nvSpPr>
          <p:spPr>
            <a:xfrm>
              <a:off x="5919101" y="2209812"/>
              <a:ext cx="173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Human Latency</a:t>
              </a:r>
              <a:endParaRPr sz="900"/>
            </a:p>
          </p:txBody>
        </p:sp>
      </p:grpSp>
      <p:sp>
        <p:nvSpPr>
          <p:cNvPr id="688" name="Shape 688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Two  domains: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Text editors task (Singley and Anderson, 1985)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Evaluates transfer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Arithmetic task (Elio, 1986)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Evaluates learning curve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Expectation: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Slower time at start for learning fetch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Slower time by end if not fully chunking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Modeling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729450" y="2543225"/>
            <a:ext cx="51945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</a:t>
            </a:r>
            <a:r>
              <a:rPr lang="en" sz="1800"/>
              <a:t>want to model human </a:t>
            </a:r>
            <a:br>
              <a:rPr lang="en" sz="1800"/>
            </a:br>
            <a:r>
              <a:rPr lang="en" sz="1800"/>
              <a:t>task-general learning 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General model using general Soar</a:t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hard-coding the task</a:t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Architecture-based fetch and execute model</a:t>
            </a:r>
            <a:endParaRPr sz="1800"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Shape 96"/>
          <p:cNvGrpSpPr/>
          <p:nvPr/>
        </p:nvGrpSpPr>
        <p:grpSpPr>
          <a:xfrm>
            <a:off x="5344952" y="897355"/>
            <a:ext cx="3489874" cy="2617406"/>
            <a:chOff x="4028708" y="2937425"/>
            <a:chExt cx="4527600" cy="3395700"/>
          </a:xfrm>
        </p:grpSpPr>
        <p:pic>
          <p:nvPicPr>
            <p:cNvPr id="97" name="Shape 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28708" y="2937425"/>
              <a:ext cx="4527600" cy="3395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" name="Shape 98"/>
            <p:cNvGrpSpPr/>
            <p:nvPr/>
          </p:nvGrpSpPr>
          <p:grpSpPr>
            <a:xfrm>
              <a:off x="4957199" y="4748286"/>
              <a:ext cx="3246275" cy="1037574"/>
              <a:chOff x="5566799" y="3408900"/>
              <a:chExt cx="3246275" cy="778200"/>
            </a:xfrm>
          </p:grpSpPr>
          <p:sp>
            <p:nvSpPr>
              <p:cNvPr id="99" name="Shape 99"/>
              <p:cNvSpPr txBox="1"/>
              <p:nvPr/>
            </p:nvSpPr>
            <p:spPr>
              <a:xfrm>
                <a:off x="5566799" y="3408900"/>
                <a:ext cx="710700" cy="77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or</a:t>
                </a:r>
                <a:endParaRPr sz="12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EDT</a:t>
                </a:r>
                <a:endParaRPr sz="1200"/>
              </a:p>
            </p:txBody>
          </p:sp>
          <p:sp>
            <p:nvSpPr>
              <p:cNvPr id="100" name="Shape 100"/>
              <p:cNvSpPr txBox="1"/>
              <p:nvPr/>
            </p:nvSpPr>
            <p:spPr>
              <a:xfrm>
                <a:off x="6745874" y="3755725"/>
                <a:ext cx="7107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EDT</a:t>
                </a:r>
                <a:endParaRPr sz="1200"/>
              </a:p>
            </p:txBody>
          </p:sp>
          <p:sp>
            <p:nvSpPr>
              <p:cNvPr id="101" name="Shape 101"/>
              <p:cNvSpPr txBox="1"/>
              <p:nvPr/>
            </p:nvSpPr>
            <p:spPr>
              <a:xfrm>
                <a:off x="7848874" y="3755725"/>
                <a:ext cx="964200" cy="37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EMACS</a:t>
                </a:r>
                <a:endParaRPr sz="1200"/>
              </a:p>
            </p:txBody>
          </p:sp>
        </p:grpSp>
      </p:grpSp>
      <p:grpSp>
        <p:nvGrpSpPr>
          <p:cNvPr id="102" name="Shape 102"/>
          <p:cNvGrpSpPr/>
          <p:nvPr/>
        </p:nvGrpSpPr>
        <p:grpSpPr>
          <a:xfrm>
            <a:off x="6323738" y="3778200"/>
            <a:ext cx="2212562" cy="2658803"/>
            <a:chOff x="5267775" y="2209812"/>
            <a:chExt cx="2747500" cy="3302040"/>
          </a:xfrm>
        </p:grpSpPr>
        <p:pic>
          <p:nvPicPr>
            <p:cNvPr id="103" name="Shape 103"/>
            <p:cNvPicPr preferRelativeResize="0"/>
            <p:nvPr/>
          </p:nvPicPr>
          <p:blipFill rotWithShape="1">
            <a:blip r:embed="rId4">
              <a:alphaModFix/>
            </a:blip>
            <a:srcRect b="0" l="0" r="0" t="7071"/>
            <a:stretch/>
          </p:blipFill>
          <p:spPr>
            <a:xfrm>
              <a:off x="5267775" y="2447926"/>
              <a:ext cx="2747500" cy="3063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Shape 104"/>
            <p:cNvSpPr txBox="1"/>
            <p:nvPr/>
          </p:nvSpPr>
          <p:spPr>
            <a:xfrm>
              <a:off x="5919101" y="2209812"/>
              <a:ext cx="173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Human Latency</a:t>
              </a:r>
              <a:endParaRPr sz="9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/>
          <p:nvPr>
            <p:ph idx="1" type="body"/>
          </p:nvPr>
        </p:nvSpPr>
        <p:spPr>
          <a:xfrm>
            <a:off x="529638" y="2395908"/>
            <a:ext cx="30027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each parameter permutation</a:t>
            </a:r>
            <a:endParaRPr sz="1400"/>
          </a:p>
        </p:txBody>
      </p:sp>
      <p:sp>
        <p:nvSpPr>
          <p:cNvPr id="694" name="Shape 69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Shape 695"/>
          <p:cNvSpPr txBox="1"/>
          <p:nvPr>
            <p:ph type="title"/>
          </p:nvPr>
        </p:nvSpPr>
        <p:spPr>
          <a:xfrm>
            <a:off x="727650" y="996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Editors </a:t>
            </a:r>
            <a:r>
              <a:rPr lang="en"/>
              <a:t>Model Results</a:t>
            </a:r>
            <a:endParaRPr/>
          </a:p>
        </p:txBody>
      </p:sp>
      <p:grpSp>
        <p:nvGrpSpPr>
          <p:cNvPr id="696" name="Shape 696"/>
          <p:cNvGrpSpPr/>
          <p:nvPr/>
        </p:nvGrpSpPr>
        <p:grpSpPr>
          <a:xfrm>
            <a:off x="3753925" y="2105025"/>
            <a:ext cx="2447649" cy="1995876"/>
            <a:chOff x="3753925" y="2105025"/>
            <a:chExt cx="2447649" cy="1995876"/>
          </a:xfrm>
        </p:grpSpPr>
        <p:pic>
          <p:nvPicPr>
            <p:cNvPr id="697" name="Shape 697"/>
            <p:cNvPicPr preferRelativeResize="0"/>
            <p:nvPr/>
          </p:nvPicPr>
          <p:blipFill rotWithShape="1">
            <a:blip r:embed="rId3">
              <a:alphaModFix/>
            </a:blip>
            <a:srcRect b="0" l="0" r="0" t="5678"/>
            <a:stretch/>
          </p:blipFill>
          <p:spPr>
            <a:xfrm>
              <a:off x="3753925" y="2333625"/>
              <a:ext cx="2447649" cy="17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8" name="Shape 698"/>
            <p:cNvSpPr txBox="1"/>
            <p:nvPr/>
          </p:nvSpPr>
          <p:spPr>
            <a:xfrm>
              <a:off x="4391025" y="2105025"/>
              <a:ext cx="1390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LEARNED-REACT</a:t>
              </a:r>
              <a:endParaRPr b="1" sz="1000"/>
            </a:p>
          </p:txBody>
        </p:sp>
      </p:grpSp>
      <p:grpSp>
        <p:nvGrpSpPr>
          <p:cNvPr id="699" name="Shape 699"/>
          <p:cNvGrpSpPr/>
          <p:nvPr/>
        </p:nvGrpSpPr>
        <p:grpSpPr>
          <a:xfrm>
            <a:off x="3753925" y="4225525"/>
            <a:ext cx="2447649" cy="1995876"/>
            <a:chOff x="3753925" y="4225525"/>
            <a:chExt cx="2447649" cy="1995876"/>
          </a:xfrm>
        </p:grpSpPr>
        <p:pic>
          <p:nvPicPr>
            <p:cNvPr id="700" name="Shape 700"/>
            <p:cNvPicPr preferRelativeResize="0"/>
            <p:nvPr/>
          </p:nvPicPr>
          <p:blipFill rotWithShape="1">
            <a:blip r:embed="rId4">
              <a:alphaModFix/>
            </a:blip>
            <a:srcRect b="0" l="0" r="0" t="5678"/>
            <a:stretch/>
          </p:blipFill>
          <p:spPr>
            <a:xfrm>
              <a:off x="3753925" y="4454125"/>
              <a:ext cx="2447649" cy="17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1" name="Shape 701"/>
            <p:cNvSpPr txBox="1"/>
            <p:nvPr/>
          </p:nvSpPr>
          <p:spPr>
            <a:xfrm>
              <a:off x="4352925" y="4225525"/>
              <a:ext cx="1485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LEARNED-CONTROL</a:t>
              </a:r>
              <a:endParaRPr b="1" sz="1000"/>
            </a:p>
          </p:txBody>
        </p:sp>
      </p:grpSp>
      <p:grpSp>
        <p:nvGrpSpPr>
          <p:cNvPr id="702" name="Shape 702"/>
          <p:cNvGrpSpPr/>
          <p:nvPr/>
        </p:nvGrpSpPr>
        <p:grpSpPr>
          <a:xfrm>
            <a:off x="6179700" y="4225525"/>
            <a:ext cx="2447649" cy="1995875"/>
            <a:chOff x="6179700" y="4225525"/>
            <a:chExt cx="2447649" cy="1995875"/>
          </a:xfrm>
        </p:grpSpPr>
        <p:pic>
          <p:nvPicPr>
            <p:cNvPr id="703" name="Shape 703"/>
            <p:cNvPicPr preferRelativeResize="0"/>
            <p:nvPr/>
          </p:nvPicPr>
          <p:blipFill rotWithShape="1">
            <a:blip r:embed="rId5">
              <a:alphaModFix/>
            </a:blip>
            <a:srcRect b="0" l="0" r="0" t="5678"/>
            <a:stretch/>
          </p:blipFill>
          <p:spPr>
            <a:xfrm>
              <a:off x="6179700" y="4454124"/>
              <a:ext cx="2447649" cy="17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4" name="Shape 704"/>
            <p:cNvSpPr txBox="1"/>
            <p:nvPr/>
          </p:nvSpPr>
          <p:spPr>
            <a:xfrm>
              <a:off x="6784400" y="4225525"/>
              <a:ext cx="1485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</a:t>
              </a:r>
              <a:r>
                <a:rPr b="1" lang="en" sz="1000"/>
                <a:t>-CONTROL</a:t>
              </a:r>
              <a:endParaRPr b="1" sz="1000"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6179700" y="2105025"/>
            <a:ext cx="2447649" cy="1995876"/>
            <a:chOff x="6179700" y="2105025"/>
            <a:chExt cx="2447649" cy="1995876"/>
          </a:xfrm>
        </p:grpSpPr>
        <p:pic>
          <p:nvPicPr>
            <p:cNvPr id="706" name="Shape 706"/>
            <p:cNvPicPr preferRelativeResize="0"/>
            <p:nvPr/>
          </p:nvPicPr>
          <p:blipFill rotWithShape="1">
            <a:blip r:embed="rId6">
              <a:alphaModFix/>
            </a:blip>
            <a:srcRect b="0" l="0" r="0" t="5678"/>
            <a:stretch/>
          </p:blipFill>
          <p:spPr>
            <a:xfrm>
              <a:off x="6179700" y="2333625"/>
              <a:ext cx="2447649" cy="17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7" name="Shape 707"/>
            <p:cNvSpPr txBox="1"/>
            <p:nvPr/>
          </p:nvSpPr>
          <p:spPr>
            <a:xfrm>
              <a:off x="6784400" y="2105025"/>
              <a:ext cx="1485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GIVEN-REACT</a:t>
              </a:r>
              <a:endParaRPr b="1" sz="10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Shape 712"/>
          <p:cNvGrpSpPr/>
          <p:nvPr/>
        </p:nvGrpSpPr>
        <p:grpSpPr>
          <a:xfrm>
            <a:off x="3753925" y="2105025"/>
            <a:ext cx="2447649" cy="1995876"/>
            <a:chOff x="3753925" y="2105025"/>
            <a:chExt cx="2447649" cy="1995876"/>
          </a:xfrm>
        </p:grpSpPr>
        <p:pic>
          <p:nvPicPr>
            <p:cNvPr id="713" name="Shape 713"/>
            <p:cNvPicPr preferRelativeResize="0"/>
            <p:nvPr/>
          </p:nvPicPr>
          <p:blipFill rotWithShape="1">
            <a:blip r:embed="rId3">
              <a:alphaModFix/>
            </a:blip>
            <a:srcRect b="0" l="0" r="0" t="5678"/>
            <a:stretch/>
          </p:blipFill>
          <p:spPr>
            <a:xfrm>
              <a:off x="3753925" y="2333625"/>
              <a:ext cx="2447649" cy="17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4" name="Shape 714"/>
            <p:cNvSpPr txBox="1"/>
            <p:nvPr/>
          </p:nvSpPr>
          <p:spPr>
            <a:xfrm>
              <a:off x="4391025" y="2105025"/>
              <a:ext cx="1390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LEARNED-REACT</a:t>
              </a:r>
              <a:endParaRPr b="1" sz="1000"/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3753925" y="4225525"/>
            <a:ext cx="2447649" cy="1995876"/>
            <a:chOff x="3753925" y="4225525"/>
            <a:chExt cx="2447649" cy="1995876"/>
          </a:xfrm>
        </p:grpSpPr>
        <p:pic>
          <p:nvPicPr>
            <p:cNvPr id="716" name="Shape 716"/>
            <p:cNvPicPr preferRelativeResize="0"/>
            <p:nvPr/>
          </p:nvPicPr>
          <p:blipFill rotWithShape="1">
            <a:blip r:embed="rId4">
              <a:alphaModFix/>
            </a:blip>
            <a:srcRect b="0" l="0" r="0" t="5678"/>
            <a:stretch/>
          </p:blipFill>
          <p:spPr>
            <a:xfrm>
              <a:off x="3753925" y="4454125"/>
              <a:ext cx="2447649" cy="17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7" name="Shape 717"/>
            <p:cNvSpPr txBox="1"/>
            <p:nvPr/>
          </p:nvSpPr>
          <p:spPr>
            <a:xfrm>
              <a:off x="4352925" y="4225525"/>
              <a:ext cx="1485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LEARNED-CONTROL</a:t>
              </a:r>
              <a:endParaRPr b="1" sz="1000"/>
            </a:p>
          </p:txBody>
        </p:sp>
      </p:grpSp>
      <p:grpSp>
        <p:nvGrpSpPr>
          <p:cNvPr id="718" name="Shape 718"/>
          <p:cNvGrpSpPr/>
          <p:nvPr/>
        </p:nvGrpSpPr>
        <p:grpSpPr>
          <a:xfrm>
            <a:off x="6179700" y="4225525"/>
            <a:ext cx="2447649" cy="1995875"/>
            <a:chOff x="6179700" y="4225525"/>
            <a:chExt cx="2447649" cy="1995875"/>
          </a:xfrm>
        </p:grpSpPr>
        <p:pic>
          <p:nvPicPr>
            <p:cNvPr id="719" name="Shape 719"/>
            <p:cNvPicPr preferRelativeResize="0"/>
            <p:nvPr/>
          </p:nvPicPr>
          <p:blipFill rotWithShape="1">
            <a:blip r:embed="rId5">
              <a:alphaModFix/>
            </a:blip>
            <a:srcRect b="0" l="0" r="0" t="5678"/>
            <a:stretch/>
          </p:blipFill>
          <p:spPr>
            <a:xfrm>
              <a:off x="6179700" y="4454124"/>
              <a:ext cx="2447649" cy="17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0" name="Shape 720"/>
            <p:cNvSpPr txBox="1"/>
            <p:nvPr/>
          </p:nvSpPr>
          <p:spPr>
            <a:xfrm>
              <a:off x="6784400" y="4225525"/>
              <a:ext cx="1485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GIVEN-CONTROL</a:t>
              </a:r>
              <a:endParaRPr b="1" sz="1000"/>
            </a:p>
          </p:txBody>
        </p:sp>
      </p:grpSp>
      <p:grpSp>
        <p:nvGrpSpPr>
          <p:cNvPr id="721" name="Shape 721"/>
          <p:cNvGrpSpPr/>
          <p:nvPr/>
        </p:nvGrpSpPr>
        <p:grpSpPr>
          <a:xfrm>
            <a:off x="6179700" y="2105025"/>
            <a:ext cx="2447649" cy="1995876"/>
            <a:chOff x="6179700" y="2105025"/>
            <a:chExt cx="2447649" cy="1995876"/>
          </a:xfrm>
        </p:grpSpPr>
        <p:pic>
          <p:nvPicPr>
            <p:cNvPr id="722" name="Shape 722"/>
            <p:cNvPicPr preferRelativeResize="0"/>
            <p:nvPr/>
          </p:nvPicPr>
          <p:blipFill rotWithShape="1">
            <a:blip r:embed="rId6">
              <a:alphaModFix/>
            </a:blip>
            <a:srcRect b="0" l="0" r="0" t="5678"/>
            <a:stretch/>
          </p:blipFill>
          <p:spPr>
            <a:xfrm>
              <a:off x="6179700" y="2333625"/>
              <a:ext cx="2447649" cy="17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3" name="Shape 723"/>
            <p:cNvSpPr txBox="1"/>
            <p:nvPr/>
          </p:nvSpPr>
          <p:spPr>
            <a:xfrm>
              <a:off x="6784400" y="2105025"/>
              <a:ext cx="1485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GIVEN-REACT</a:t>
              </a:r>
              <a:endParaRPr b="1" sz="1000"/>
            </a:p>
          </p:txBody>
        </p:sp>
      </p:grpSp>
      <p:sp>
        <p:nvSpPr>
          <p:cNvPr id="724" name="Shape 724"/>
          <p:cNvSpPr txBox="1"/>
          <p:nvPr>
            <p:ph idx="1" type="body"/>
          </p:nvPr>
        </p:nvSpPr>
        <p:spPr>
          <a:xfrm>
            <a:off x="529638" y="2395908"/>
            <a:ext cx="30027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</a:rPr>
              <a:t>LEARNED</a:t>
            </a:r>
            <a:r>
              <a:rPr lang="en" sz="1800"/>
              <a:t> starts slower than </a:t>
            </a:r>
            <a:r>
              <a:rPr b="1" lang="en" sz="1800">
                <a:solidFill>
                  <a:schemeClr val="accent3"/>
                </a:solidFill>
              </a:rPr>
              <a:t>GIVEN</a:t>
            </a:r>
            <a:endParaRPr b="1" sz="1800">
              <a:solidFill>
                <a:srgbClr val="0000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</a:t>
            </a:r>
            <a:r>
              <a:rPr lang="en" sz="1800"/>
              <a:t>earning to fetch</a:t>
            </a:r>
            <a:endParaRPr sz="1800"/>
          </a:p>
        </p:txBody>
      </p:sp>
      <p:sp>
        <p:nvSpPr>
          <p:cNvPr id="725" name="Shape 725"/>
          <p:cNvSpPr/>
          <p:nvPr/>
        </p:nvSpPr>
        <p:spPr>
          <a:xfrm>
            <a:off x="4695925" y="2400750"/>
            <a:ext cx="1353900" cy="13044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Shape 726"/>
          <p:cNvSpPr/>
          <p:nvPr/>
        </p:nvSpPr>
        <p:spPr>
          <a:xfrm>
            <a:off x="7138350" y="2400750"/>
            <a:ext cx="1353900" cy="13044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Shape 727"/>
          <p:cNvSpPr/>
          <p:nvPr/>
        </p:nvSpPr>
        <p:spPr>
          <a:xfrm>
            <a:off x="7138358" y="4517963"/>
            <a:ext cx="1353900" cy="13044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4695929" y="4517963"/>
            <a:ext cx="1353900" cy="13044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/>
          <p:nvPr/>
        </p:nvSpPr>
        <p:spPr>
          <a:xfrm>
            <a:off x="4189887" y="4498010"/>
            <a:ext cx="466500" cy="748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6569199" y="2379872"/>
            <a:ext cx="569100" cy="8022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Shape 731"/>
          <p:cNvSpPr/>
          <p:nvPr/>
        </p:nvSpPr>
        <p:spPr>
          <a:xfrm>
            <a:off x="5175843" y="2082975"/>
            <a:ext cx="921900" cy="2604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7493682" y="2082975"/>
            <a:ext cx="921900" cy="2604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7410605" y="4181245"/>
            <a:ext cx="1104900" cy="2604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5075857" y="4181245"/>
            <a:ext cx="1104900" cy="2604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519063" y="3400000"/>
            <a:ext cx="3070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</a:rPr>
              <a:t>LEARNED </a:t>
            </a:r>
            <a:r>
              <a:rPr lang="en" sz="1800"/>
              <a:t>more human-like</a:t>
            </a:r>
            <a:endParaRPr sz="1800"/>
          </a:p>
        </p:txBody>
      </p:sp>
      <p:sp>
        <p:nvSpPr>
          <p:cNvPr id="736" name="Shape 73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7" name="Shape 737"/>
          <p:cNvSpPr txBox="1"/>
          <p:nvPr>
            <p:ph type="title"/>
          </p:nvPr>
        </p:nvSpPr>
        <p:spPr>
          <a:xfrm>
            <a:off x="727650" y="996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Editors </a:t>
            </a:r>
            <a:r>
              <a:rPr lang="en"/>
              <a:t>Model Results</a:t>
            </a:r>
            <a:endParaRPr/>
          </a:p>
        </p:txBody>
      </p:sp>
      <p:grpSp>
        <p:nvGrpSpPr>
          <p:cNvPr id="738" name="Shape 738"/>
          <p:cNvGrpSpPr/>
          <p:nvPr/>
        </p:nvGrpSpPr>
        <p:grpSpPr>
          <a:xfrm>
            <a:off x="938596" y="4347791"/>
            <a:ext cx="2447530" cy="1873700"/>
            <a:chOff x="1144775" y="4434881"/>
            <a:chExt cx="2382024" cy="1786518"/>
          </a:xfrm>
        </p:grpSpPr>
        <p:pic>
          <p:nvPicPr>
            <p:cNvPr id="739" name="Shape 73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144775" y="4434881"/>
              <a:ext cx="2382024" cy="17865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0" name="Shape 740"/>
            <p:cNvSpPr/>
            <p:nvPr/>
          </p:nvSpPr>
          <p:spPr>
            <a:xfrm>
              <a:off x="1569450" y="4578175"/>
              <a:ext cx="453900" cy="713700"/>
            </a:xfrm>
            <a:prstGeom prst="rect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Shape 741"/>
          <p:cNvSpPr/>
          <p:nvPr/>
        </p:nvSpPr>
        <p:spPr>
          <a:xfrm>
            <a:off x="4189887" y="2386836"/>
            <a:ext cx="466500" cy="748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6569199" y="4498013"/>
            <a:ext cx="569100" cy="8022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Shape 747"/>
          <p:cNvGrpSpPr/>
          <p:nvPr/>
        </p:nvGrpSpPr>
        <p:grpSpPr>
          <a:xfrm>
            <a:off x="3753925" y="2105025"/>
            <a:ext cx="2447649" cy="1995876"/>
            <a:chOff x="3753925" y="2105025"/>
            <a:chExt cx="2447649" cy="1995876"/>
          </a:xfrm>
        </p:grpSpPr>
        <p:pic>
          <p:nvPicPr>
            <p:cNvPr id="748" name="Shape 748"/>
            <p:cNvPicPr preferRelativeResize="0"/>
            <p:nvPr/>
          </p:nvPicPr>
          <p:blipFill rotWithShape="1">
            <a:blip r:embed="rId3">
              <a:alphaModFix/>
            </a:blip>
            <a:srcRect b="0" l="0" r="0" t="5678"/>
            <a:stretch/>
          </p:blipFill>
          <p:spPr>
            <a:xfrm>
              <a:off x="3753925" y="2333625"/>
              <a:ext cx="2447649" cy="17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9" name="Shape 749"/>
            <p:cNvSpPr txBox="1"/>
            <p:nvPr/>
          </p:nvSpPr>
          <p:spPr>
            <a:xfrm>
              <a:off x="4391025" y="2105025"/>
              <a:ext cx="1390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LEARNED-REACT</a:t>
              </a:r>
              <a:endParaRPr b="1" sz="1000"/>
            </a:p>
          </p:txBody>
        </p:sp>
      </p:grpSp>
      <p:grpSp>
        <p:nvGrpSpPr>
          <p:cNvPr id="750" name="Shape 750"/>
          <p:cNvGrpSpPr/>
          <p:nvPr/>
        </p:nvGrpSpPr>
        <p:grpSpPr>
          <a:xfrm>
            <a:off x="3753925" y="4225525"/>
            <a:ext cx="2447649" cy="1995876"/>
            <a:chOff x="3753925" y="4225525"/>
            <a:chExt cx="2447649" cy="1995876"/>
          </a:xfrm>
        </p:grpSpPr>
        <p:pic>
          <p:nvPicPr>
            <p:cNvPr id="751" name="Shape 751"/>
            <p:cNvPicPr preferRelativeResize="0"/>
            <p:nvPr/>
          </p:nvPicPr>
          <p:blipFill rotWithShape="1">
            <a:blip r:embed="rId4">
              <a:alphaModFix/>
            </a:blip>
            <a:srcRect b="0" l="0" r="0" t="5678"/>
            <a:stretch/>
          </p:blipFill>
          <p:spPr>
            <a:xfrm>
              <a:off x="3753925" y="4454125"/>
              <a:ext cx="2447649" cy="17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2" name="Shape 752"/>
            <p:cNvSpPr txBox="1"/>
            <p:nvPr/>
          </p:nvSpPr>
          <p:spPr>
            <a:xfrm>
              <a:off x="4352925" y="4225525"/>
              <a:ext cx="1485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LEARNED-CONTROL</a:t>
              </a:r>
              <a:endParaRPr b="1" sz="1000"/>
            </a:p>
          </p:txBody>
        </p:sp>
      </p:grpSp>
      <p:grpSp>
        <p:nvGrpSpPr>
          <p:cNvPr id="753" name="Shape 753"/>
          <p:cNvGrpSpPr/>
          <p:nvPr/>
        </p:nvGrpSpPr>
        <p:grpSpPr>
          <a:xfrm>
            <a:off x="6179700" y="4225525"/>
            <a:ext cx="2447649" cy="1995875"/>
            <a:chOff x="6179700" y="4225525"/>
            <a:chExt cx="2447649" cy="1995875"/>
          </a:xfrm>
        </p:grpSpPr>
        <p:pic>
          <p:nvPicPr>
            <p:cNvPr id="754" name="Shape 754"/>
            <p:cNvPicPr preferRelativeResize="0"/>
            <p:nvPr/>
          </p:nvPicPr>
          <p:blipFill rotWithShape="1">
            <a:blip r:embed="rId5">
              <a:alphaModFix/>
            </a:blip>
            <a:srcRect b="0" l="0" r="0" t="5678"/>
            <a:stretch/>
          </p:blipFill>
          <p:spPr>
            <a:xfrm>
              <a:off x="6179700" y="4454124"/>
              <a:ext cx="2447649" cy="17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5" name="Shape 755"/>
            <p:cNvSpPr txBox="1"/>
            <p:nvPr/>
          </p:nvSpPr>
          <p:spPr>
            <a:xfrm>
              <a:off x="6784400" y="4225525"/>
              <a:ext cx="1485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GIVEN-CONTROL</a:t>
              </a:r>
              <a:endParaRPr b="1" sz="1000"/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6179700" y="2105025"/>
            <a:ext cx="2447649" cy="1995876"/>
            <a:chOff x="6179700" y="2105025"/>
            <a:chExt cx="2447649" cy="1995876"/>
          </a:xfrm>
        </p:grpSpPr>
        <p:pic>
          <p:nvPicPr>
            <p:cNvPr id="757" name="Shape 757"/>
            <p:cNvPicPr preferRelativeResize="0"/>
            <p:nvPr/>
          </p:nvPicPr>
          <p:blipFill rotWithShape="1">
            <a:blip r:embed="rId6">
              <a:alphaModFix/>
            </a:blip>
            <a:srcRect b="0" l="0" r="0" t="5678"/>
            <a:stretch/>
          </p:blipFill>
          <p:spPr>
            <a:xfrm>
              <a:off x="6179700" y="2333625"/>
              <a:ext cx="2447649" cy="17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" name="Shape 758"/>
            <p:cNvSpPr txBox="1"/>
            <p:nvPr/>
          </p:nvSpPr>
          <p:spPr>
            <a:xfrm>
              <a:off x="6784400" y="2105025"/>
              <a:ext cx="1485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GIVEN-REACT</a:t>
              </a:r>
              <a:endParaRPr b="1" sz="1000"/>
            </a:p>
          </p:txBody>
        </p:sp>
      </p:grpSp>
      <p:sp>
        <p:nvSpPr>
          <p:cNvPr id="759" name="Shape 759"/>
          <p:cNvSpPr txBox="1"/>
          <p:nvPr>
            <p:ph idx="1" type="body"/>
          </p:nvPr>
        </p:nvSpPr>
        <p:spPr>
          <a:xfrm>
            <a:off x="529651" y="2395900"/>
            <a:ext cx="31524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accent3"/>
                </a:solidFill>
              </a:rPr>
              <a:t>REACT </a:t>
            </a:r>
            <a:r>
              <a:rPr lang="en" sz="1800"/>
              <a:t>outperforms </a:t>
            </a:r>
            <a:r>
              <a:rPr b="1" lang="en" sz="1800">
                <a:solidFill>
                  <a:srgbClr val="0000FF"/>
                </a:solidFill>
              </a:rPr>
              <a:t>CONTROL</a:t>
            </a:r>
            <a:endParaRPr b="1" sz="1800">
              <a:solidFill>
                <a:srgbClr val="0000FF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Stops fetching</a:t>
            </a:r>
            <a:endParaRPr sz="1800"/>
          </a:p>
        </p:txBody>
      </p:sp>
      <p:sp>
        <p:nvSpPr>
          <p:cNvPr id="760" name="Shape 760"/>
          <p:cNvSpPr/>
          <p:nvPr/>
        </p:nvSpPr>
        <p:spPr>
          <a:xfrm>
            <a:off x="4183656" y="2082975"/>
            <a:ext cx="1017600" cy="2604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6606587" y="2082975"/>
            <a:ext cx="921900" cy="2604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6336645" y="4181245"/>
            <a:ext cx="1104900" cy="2604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4017947" y="4181245"/>
            <a:ext cx="1104900" cy="2604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519063" y="3400000"/>
            <a:ext cx="30705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rgbClr val="0000FF"/>
                </a:solidFill>
              </a:rPr>
              <a:t>CONTROL </a:t>
            </a:r>
            <a:r>
              <a:rPr lang="en" sz="1800"/>
              <a:t>more human-like</a:t>
            </a:r>
            <a:endParaRPr sz="1800"/>
          </a:p>
        </p:txBody>
      </p:sp>
      <p:sp>
        <p:nvSpPr>
          <p:cNvPr id="765" name="Shape 76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Shape 766"/>
          <p:cNvSpPr txBox="1"/>
          <p:nvPr>
            <p:ph type="title"/>
          </p:nvPr>
        </p:nvSpPr>
        <p:spPr>
          <a:xfrm>
            <a:off x="727650" y="996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Editors </a:t>
            </a:r>
            <a:r>
              <a:rPr lang="en"/>
              <a:t>Model Results</a:t>
            </a:r>
            <a:endParaRPr/>
          </a:p>
        </p:txBody>
      </p:sp>
      <p:pic>
        <p:nvPicPr>
          <p:cNvPr id="767" name="Shape 7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8596" y="4347791"/>
            <a:ext cx="2447530" cy="18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Shape 768"/>
          <p:cNvSpPr/>
          <p:nvPr/>
        </p:nvSpPr>
        <p:spPr>
          <a:xfrm>
            <a:off x="4978750" y="2395900"/>
            <a:ext cx="1075200" cy="4371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7347950" y="2395900"/>
            <a:ext cx="1147800" cy="4371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7312700" y="4522000"/>
            <a:ext cx="1147800" cy="4371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4978750" y="4522000"/>
            <a:ext cx="1075200" cy="4371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3929536" y="5176861"/>
            <a:ext cx="2152200" cy="327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6329287" y="3291075"/>
            <a:ext cx="2152200" cy="3273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3929536" y="3306511"/>
            <a:ext cx="2152200" cy="3120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6338650" y="5176966"/>
            <a:ext cx="2152200" cy="327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2068150" y="4522000"/>
            <a:ext cx="1075200" cy="4371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925575" y="4308849"/>
            <a:ext cx="2521200" cy="20244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1110075" y="5176851"/>
            <a:ext cx="2152200" cy="327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Shape 783"/>
          <p:cNvGrpSpPr/>
          <p:nvPr/>
        </p:nvGrpSpPr>
        <p:grpSpPr>
          <a:xfrm>
            <a:off x="3753925" y="2105025"/>
            <a:ext cx="2447649" cy="1995876"/>
            <a:chOff x="3753925" y="2105025"/>
            <a:chExt cx="2447649" cy="1995876"/>
          </a:xfrm>
        </p:grpSpPr>
        <p:pic>
          <p:nvPicPr>
            <p:cNvPr id="784" name="Shape 784"/>
            <p:cNvPicPr preferRelativeResize="0"/>
            <p:nvPr/>
          </p:nvPicPr>
          <p:blipFill rotWithShape="1">
            <a:blip r:embed="rId3">
              <a:alphaModFix/>
            </a:blip>
            <a:srcRect b="0" l="0" r="0" t="5678"/>
            <a:stretch/>
          </p:blipFill>
          <p:spPr>
            <a:xfrm>
              <a:off x="3753925" y="2333625"/>
              <a:ext cx="2447649" cy="17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5" name="Shape 785"/>
            <p:cNvSpPr txBox="1"/>
            <p:nvPr/>
          </p:nvSpPr>
          <p:spPr>
            <a:xfrm>
              <a:off x="4391025" y="2105025"/>
              <a:ext cx="1390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LEARNED-REACT</a:t>
              </a:r>
              <a:endParaRPr b="1" sz="1000"/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3753925" y="4225525"/>
            <a:ext cx="2447649" cy="1995876"/>
            <a:chOff x="3753925" y="4225525"/>
            <a:chExt cx="2447649" cy="1995876"/>
          </a:xfrm>
        </p:grpSpPr>
        <p:pic>
          <p:nvPicPr>
            <p:cNvPr id="787" name="Shape 787"/>
            <p:cNvPicPr preferRelativeResize="0"/>
            <p:nvPr/>
          </p:nvPicPr>
          <p:blipFill rotWithShape="1">
            <a:blip r:embed="rId4">
              <a:alphaModFix/>
            </a:blip>
            <a:srcRect b="0" l="0" r="0" t="5678"/>
            <a:stretch/>
          </p:blipFill>
          <p:spPr>
            <a:xfrm>
              <a:off x="3753925" y="4454125"/>
              <a:ext cx="2447649" cy="17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8" name="Shape 788"/>
            <p:cNvSpPr txBox="1"/>
            <p:nvPr/>
          </p:nvSpPr>
          <p:spPr>
            <a:xfrm>
              <a:off x="4352925" y="4225525"/>
              <a:ext cx="1485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LEARNED-CONTROL</a:t>
              </a:r>
              <a:endParaRPr b="1" sz="1000"/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6179700" y="4225525"/>
            <a:ext cx="2447649" cy="1995875"/>
            <a:chOff x="6179700" y="4225525"/>
            <a:chExt cx="2447649" cy="1995875"/>
          </a:xfrm>
        </p:grpSpPr>
        <p:pic>
          <p:nvPicPr>
            <p:cNvPr id="790" name="Shape 790"/>
            <p:cNvPicPr preferRelativeResize="0"/>
            <p:nvPr/>
          </p:nvPicPr>
          <p:blipFill rotWithShape="1">
            <a:blip r:embed="rId5">
              <a:alphaModFix/>
            </a:blip>
            <a:srcRect b="0" l="0" r="0" t="5678"/>
            <a:stretch/>
          </p:blipFill>
          <p:spPr>
            <a:xfrm>
              <a:off x="6179700" y="4454124"/>
              <a:ext cx="2447649" cy="17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1" name="Shape 791"/>
            <p:cNvSpPr txBox="1"/>
            <p:nvPr/>
          </p:nvSpPr>
          <p:spPr>
            <a:xfrm>
              <a:off x="6784400" y="4225525"/>
              <a:ext cx="1485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GIVEN-CONTROL</a:t>
              </a:r>
              <a:endParaRPr b="1" sz="1000"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6179700" y="2105025"/>
            <a:ext cx="2447649" cy="1995876"/>
            <a:chOff x="6179700" y="2105025"/>
            <a:chExt cx="2447649" cy="1995876"/>
          </a:xfrm>
        </p:grpSpPr>
        <p:pic>
          <p:nvPicPr>
            <p:cNvPr id="793" name="Shape 793"/>
            <p:cNvPicPr preferRelativeResize="0"/>
            <p:nvPr/>
          </p:nvPicPr>
          <p:blipFill rotWithShape="1">
            <a:blip r:embed="rId6">
              <a:alphaModFix/>
            </a:blip>
            <a:srcRect b="0" l="0" r="0" t="5678"/>
            <a:stretch/>
          </p:blipFill>
          <p:spPr>
            <a:xfrm>
              <a:off x="6179700" y="2333625"/>
              <a:ext cx="2447649" cy="1767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Shape 794"/>
            <p:cNvSpPr txBox="1"/>
            <p:nvPr/>
          </p:nvSpPr>
          <p:spPr>
            <a:xfrm>
              <a:off x="6784400" y="2105025"/>
              <a:ext cx="1485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GIVEN-REACT</a:t>
              </a:r>
              <a:endParaRPr b="1" sz="1000"/>
            </a:p>
          </p:txBody>
        </p:sp>
      </p:grpSp>
      <p:sp>
        <p:nvSpPr>
          <p:cNvPr id="795" name="Shape 795"/>
          <p:cNvSpPr txBox="1"/>
          <p:nvPr>
            <p:ph idx="1" type="body"/>
          </p:nvPr>
        </p:nvSpPr>
        <p:spPr>
          <a:xfrm>
            <a:off x="529638" y="2395908"/>
            <a:ext cx="30027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LEARNED-CONTROL is closest human fit</a:t>
            </a:r>
            <a:endParaRPr sz="1800"/>
          </a:p>
        </p:txBody>
      </p:sp>
      <p:sp>
        <p:nvSpPr>
          <p:cNvPr id="796" name="Shape 79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Shape 797"/>
          <p:cNvSpPr txBox="1"/>
          <p:nvPr>
            <p:ph type="title"/>
          </p:nvPr>
        </p:nvSpPr>
        <p:spPr>
          <a:xfrm>
            <a:off x="727650" y="996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Editors </a:t>
            </a:r>
            <a:r>
              <a:rPr lang="en"/>
              <a:t>Model Results</a:t>
            </a:r>
            <a:endParaRPr/>
          </a:p>
        </p:txBody>
      </p:sp>
      <p:pic>
        <p:nvPicPr>
          <p:cNvPr id="798" name="Shape 7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8596" y="4347791"/>
            <a:ext cx="2447529" cy="1873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9" name="Shape 799"/>
          <p:cNvGrpSpPr/>
          <p:nvPr/>
        </p:nvGrpSpPr>
        <p:grpSpPr>
          <a:xfrm>
            <a:off x="3677725" y="2073600"/>
            <a:ext cx="4968600" cy="4147800"/>
            <a:chOff x="3702950" y="2073575"/>
            <a:chExt cx="4968600" cy="4147800"/>
          </a:xfrm>
        </p:grpSpPr>
        <p:sp>
          <p:nvSpPr>
            <p:cNvPr id="800" name="Shape 800"/>
            <p:cNvSpPr/>
            <p:nvPr/>
          </p:nvSpPr>
          <p:spPr>
            <a:xfrm>
              <a:off x="3702950" y="2073575"/>
              <a:ext cx="2447400" cy="2092500"/>
            </a:xfrm>
            <a:prstGeom prst="rect">
              <a:avLst/>
            </a:prstGeom>
            <a:solidFill>
              <a:srgbClr val="FFFFFF">
                <a:alpha val="7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6150350" y="2073575"/>
              <a:ext cx="2521200" cy="4147800"/>
            </a:xfrm>
            <a:prstGeom prst="rect">
              <a:avLst/>
            </a:prstGeom>
            <a:solidFill>
              <a:srgbClr val="FFFFFF">
                <a:alpha val="7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Shape 802"/>
          <p:cNvSpPr/>
          <p:nvPr/>
        </p:nvSpPr>
        <p:spPr>
          <a:xfrm>
            <a:off x="2068150" y="4522000"/>
            <a:ext cx="1075200" cy="4371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4978750" y="4493462"/>
            <a:ext cx="1075200" cy="437100"/>
          </a:xfrm>
          <a:prstGeom prst="rect">
            <a:avLst/>
          </a:prstGeom>
          <a:solidFill>
            <a:srgbClr val="FFFFFF">
              <a:alpha val="8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/>
          <p:nvPr>
            <p:ph type="title"/>
          </p:nvPr>
        </p:nvSpPr>
        <p:spPr>
          <a:xfrm>
            <a:off x="727650" y="99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Model Results</a:t>
            </a:r>
            <a:endParaRPr i="1"/>
          </a:p>
        </p:txBody>
      </p:sp>
      <p:sp>
        <p:nvSpPr>
          <p:cNvPr id="809" name="Shape 809"/>
          <p:cNvSpPr txBox="1"/>
          <p:nvPr>
            <p:ph idx="1" type="body"/>
          </p:nvPr>
        </p:nvSpPr>
        <p:spPr>
          <a:xfrm>
            <a:off x="727650" y="1993550"/>
            <a:ext cx="54345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Same parameter </a:t>
            </a:r>
            <a:br>
              <a:rPr lang="en" sz="1800"/>
            </a:br>
            <a:r>
              <a:rPr lang="en" sz="1800"/>
              <a:t>permutations </a:t>
            </a:r>
            <a:endParaRPr sz="1400"/>
          </a:p>
        </p:txBody>
      </p:sp>
      <p:sp>
        <p:nvSpPr>
          <p:cNvPr id="810" name="Shape 8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1" name="Shape 811"/>
          <p:cNvPicPr preferRelativeResize="0"/>
          <p:nvPr/>
        </p:nvPicPr>
        <p:blipFill rotWithShape="1">
          <a:blip r:embed="rId3">
            <a:alphaModFix/>
          </a:blip>
          <a:srcRect b="0" l="0" r="0" t="7578"/>
          <a:stretch/>
        </p:blipFill>
        <p:spPr>
          <a:xfrm>
            <a:off x="1146825" y="4257625"/>
            <a:ext cx="2103851" cy="23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Shape 812"/>
          <p:cNvSpPr txBox="1"/>
          <p:nvPr/>
        </p:nvSpPr>
        <p:spPr>
          <a:xfrm>
            <a:off x="1507525" y="4096138"/>
            <a:ext cx="1629900" cy="1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HUMAN</a:t>
            </a:r>
            <a:endParaRPr b="1" sz="1000"/>
          </a:p>
        </p:txBody>
      </p:sp>
      <p:grpSp>
        <p:nvGrpSpPr>
          <p:cNvPr id="813" name="Shape 813"/>
          <p:cNvGrpSpPr/>
          <p:nvPr/>
        </p:nvGrpSpPr>
        <p:grpSpPr>
          <a:xfrm>
            <a:off x="6364900" y="4066288"/>
            <a:ext cx="2103851" cy="2494789"/>
            <a:chOff x="8731763" y="4096138"/>
            <a:chExt cx="2103851" cy="2494789"/>
          </a:xfrm>
        </p:grpSpPr>
        <p:pic>
          <p:nvPicPr>
            <p:cNvPr id="814" name="Shape 814"/>
            <p:cNvPicPr preferRelativeResize="0"/>
            <p:nvPr/>
          </p:nvPicPr>
          <p:blipFill rotWithShape="1">
            <a:blip r:embed="rId4">
              <a:alphaModFix/>
            </a:blip>
            <a:srcRect b="0" l="0" r="0" t="6296"/>
            <a:stretch/>
          </p:blipFill>
          <p:spPr>
            <a:xfrm>
              <a:off x="8731763" y="4225200"/>
              <a:ext cx="2103851" cy="2365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5" name="Shape 815"/>
            <p:cNvSpPr txBox="1"/>
            <p:nvPr/>
          </p:nvSpPr>
          <p:spPr>
            <a:xfrm>
              <a:off x="9084988" y="4096138"/>
              <a:ext cx="1629900" cy="17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GIVEN-CONTROL</a:t>
              </a:r>
              <a:endParaRPr b="1" sz="1000"/>
            </a:p>
          </p:txBody>
        </p:sp>
      </p:grpSp>
      <p:grpSp>
        <p:nvGrpSpPr>
          <p:cNvPr id="816" name="Shape 816"/>
          <p:cNvGrpSpPr/>
          <p:nvPr/>
        </p:nvGrpSpPr>
        <p:grpSpPr>
          <a:xfrm>
            <a:off x="4193500" y="4096150"/>
            <a:ext cx="2103851" cy="2479861"/>
            <a:chOff x="2392975" y="4096138"/>
            <a:chExt cx="2103851" cy="2479861"/>
          </a:xfrm>
        </p:grpSpPr>
        <p:sp>
          <p:nvSpPr>
            <p:cNvPr id="817" name="Shape 817"/>
            <p:cNvSpPr txBox="1"/>
            <p:nvPr/>
          </p:nvSpPr>
          <p:spPr>
            <a:xfrm>
              <a:off x="2743600" y="4096138"/>
              <a:ext cx="1629900" cy="17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LEARNED-CONTROL</a:t>
              </a:r>
              <a:endParaRPr b="1" sz="1000"/>
            </a:p>
          </p:txBody>
        </p:sp>
        <p:pic>
          <p:nvPicPr>
            <p:cNvPr id="818" name="Shape 818"/>
            <p:cNvPicPr preferRelativeResize="0"/>
            <p:nvPr/>
          </p:nvPicPr>
          <p:blipFill rotWithShape="1">
            <a:blip r:embed="rId5">
              <a:alphaModFix/>
            </a:blip>
            <a:srcRect b="0" l="0" r="0" t="7578"/>
            <a:stretch/>
          </p:blipFill>
          <p:spPr>
            <a:xfrm>
              <a:off x="2392975" y="4242699"/>
              <a:ext cx="2103851" cy="23332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9" name="Shape 819"/>
          <p:cNvGrpSpPr/>
          <p:nvPr/>
        </p:nvGrpSpPr>
        <p:grpSpPr>
          <a:xfrm>
            <a:off x="4193500" y="1542375"/>
            <a:ext cx="2103851" cy="2488800"/>
            <a:chOff x="4193500" y="1618575"/>
            <a:chExt cx="2103851" cy="2488800"/>
          </a:xfrm>
        </p:grpSpPr>
        <p:pic>
          <p:nvPicPr>
            <p:cNvPr id="820" name="Shape 820"/>
            <p:cNvPicPr preferRelativeResize="0"/>
            <p:nvPr/>
          </p:nvPicPr>
          <p:blipFill rotWithShape="1">
            <a:blip r:embed="rId6">
              <a:alphaModFix/>
            </a:blip>
            <a:srcRect b="0" l="0" r="0" t="7578"/>
            <a:stretch/>
          </p:blipFill>
          <p:spPr>
            <a:xfrm>
              <a:off x="4193500" y="1774075"/>
              <a:ext cx="2103851" cy="2333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1" name="Shape 821"/>
            <p:cNvSpPr txBox="1"/>
            <p:nvPr/>
          </p:nvSpPr>
          <p:spPr>
            <a:xfrm>
              <a:off x="4693381" y="1618575"/>
              <a:ext cx="13275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LEARNED-REACT</a:t>
              </a:r>
              <a:endParaRPr b="1" sz="1000"/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6364900" y="1542375"/>
            <a:ext cx="2103851" cy="2488800"/>
            <a:chOff x="6364900" y="1618575"/>
            <a:chExt cx="2103851" cy="2488800"/>
          </a:xfrm>
        </p:grpSpPr>
        <p:pic>
          <p:nvPicPr>
            <p:cNvPr id="823" name="Shape 823"/>
            <p:cNvPicPr preferRelativeResize="0"/>
            <p:nvPr/>
          </p:nvPicPr>
          <p:blipFill rotWithShape="1">
            <a:blip r:embed="rId7">
              <a:alphaModFix/>
            </a:blip>
            <a:srcRect b="0" l="0" r="0" t="7578"/>
            <a:stretch/>
          </p:blipFill>
          <p:spPr>
            <a:xfrm>
              <a:off x="6364900" y="1774075"/>
              <a:ext cx="2103851" cy="233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4" name="Shape 824"/>
            <p:cNvSpPr txBox="1"/>
            <p:nvPr/>
          </p:nvSpPr>
          <p:spPr>
            <a:xfrm>
              <a:off x="6698624" y="1618575"/>
              <a:ext cx="16575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GIVEN-REACT</a:t>
              </a:r>
              <a:endParaRPr b="1" sz="100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type="title"/>
          </p:nvPr>
        </p:nvSpPr>
        <p:spPr>
          <a:xfrm>
            <a:off x="727650" y="99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Model Results</a:t>
            </a:r>
            <a:endParaRPr i="1"/>
          </a:p>
        </p:txBody>
      </p:sp>
      <p:sp>
        <p:nvSpPr>
          <p:cNvPr id="830" name="Shape 830"/>
          <p:cNvSpPr txBox="1"/>
          <p:nvPr>
            <p:ph idx="1" type="body"/>
          </p:nvPr>
        </p:nvSpPr>
        <p:spPr>
          <a:xfrm>
            <a:off x="534500" y="2341475"/>
            <a:ext cx="33285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accent3"/>
                </a:solidFill>
              </a:rPr>
              <a:t>REACT </a:t>
            </a:r>
            <a:r>
              <a:rPr lang="en" sz="1800"/>
              <a:t>outperforms </a:t>
            </a:r>
            <a:r>
              <a:rPr b="1" lang="en" sz="1800">
                <a:solidFill>
                  <a:srgbClr val="0000FF"/>
                </a:solidFill>
              </a:rPr>
              <a:t>CONTROL</a:t>
            </a:r>
            <a:endParaRPr b="1" sz="1800">
              <a:solidFill>
                <a:srgbClr val="0000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Again, </a:t>
            </a:r>
            <a:r>
              <a:rPr b="1" lang="en" sz="1800">
                <a:solidFill>
                  <a:srgbClr val="0000FF"/>
                </a:solidFill>
              </a:rPr>
              <a:t>CONTROL </a:t>
            </a:r>
            <a:r>
              <a:rPr lang="en" sz="1800"/>
              <a:t>more human-like</a:t>
            </a:r>
            <a:endParaRPr sz="1800"/>
          </a:p>
        </p:txBody>
      </p:sp>
      <p:sp>
        <p:nvSpPr>
          <p:cNvPr id="831" name="Shape 83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2" name="Shape 832"/>
          <p:cNvPicPr preferRelativeResize="0"/>
          <p:nvPr/>
        </p:nvPicPr>
        <p:blipFill rotWithShape="1">
          <a:blip r:embed="rId3">
            <a:alphaModFix/>
          </a:blip>
          <a:srcRect b="0" l="0" r="0" t="7578"/>
          <a:stretch/>
        </p:blipFill>
        <p:spPr>
          <a:xfrm>
            <a:off x="1146825" y="4257625"/>
            <a:ext cx="2103851" cy="23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Shape 833"/>
          <p:cNvSpPr txBox="1"/>
          <p:nvPr/>
        </p:nvSpPr>
        <p:spPr>
          <a:xfrm>
            <a:off x="1507525" y="4096138"/>
            <a:ext cx="1629900" cy="1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HUMAN</a:t>
            </a:r>
            <a:endParaRPr b="1" sz="1000"/>
          </a:p>
        </p:txBody>
      </p:sp>
      <p:grpSp>
        <p:nvGrpSpPr>
          <p:cNvPr id="834" name="Shape 834"/>
          <p:cNvGrpSpPr/>
          <p:nvPr/>
        </p:nvGrpSpPr>
        <p:grpSpPr>
          <a:xfrm>
            <a:off x="6364900" y="4066288"/>
            <a:ext cx="2103851" cy="2494789"/>
            <a:chOff x="8731763" y="4096138"/>
            <a:chExt cx="2103851" cy="2494789"/>
          </a:xfrm>
        </p:grpSpPr>
        <p:pic>
          <p:nvPicPr>
            <p:cNvPr id="835" name="Shape 835"/>
            <p:cNvPicPr preferRelativeResize="0"/>
            <p:nvPr/>
          </p:nvPicPr>
          <p:blipFill rotWithShape="1">
            <a:blip r:embed="rId4">
              <a:alphaModFix/>
            </a:blip>
            <a:srcRect b="0" l="0" r="0" t="6296"/>
            <a:stretch/>
          </p:blipFill>
          <p:spPr>
            <a:xfrm>
              <a:off x="8731763" y="4225200"/>
              <a:ext cx="2103851" cy="2365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6" name="Shape 836"/>
            <p:cNvSpPr txBox="1"/>
            <p:nvPr/>
          </p:nvSpPr>
          <p:spPr>
            <a:xfrm>
              <a:off x="9084988" y="4096138"/>
              <a:ext cx="1629900" cy="17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GIVEN-CONTROL</a:t>
              </a:r>
              <a:endParaRPr b="1" sz="1000"/>
            </a:p>
          </p:txBody>
        </p:sp>
      </p:grpSp>
      <p:grpSp>
        <p:nvGrpSpPr>
          <p:cNvPr id="837" name="Shape 837"/>
          <p:cNvGrpSpPr/>
          <p:nvPr/>
        </p:nvGrpSpPr>
        <p:grpSpPr>
          <a:xfrm>
            <a:off x="4193500" y="4096150"/>
            <a:ext cx="2103851" cy="2479861"/>
            <a:chOff x="2392975" y="4096138"/>
            <a:chExt cx="2103851" cy="2479861"/>
          </a:xfrm>
        </p:grpSpPr>
        <p:sp>
          <p:nvSpPr>
            <p:cNvPr id="838" name="Shape 838"/>
            <p:cNvSpPr txBox="1"/>
            <p:nvPr/>
          </p:nvSpPr>
          <p:spPr>
            <a:xfrm>
              <a:off x="2743600" y="4096138"/>
              <a:ext cx="1629900" cy="17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LEARNED-CONTROL</a:t>
              </a:r>
              <a:endParaRPr b="1" sz="1000"/>
            </a:p>
          </p:txBody>
        </p:sp>
        <p:pic>
          <p:nvPicPr>
            <p:cNvPr id="839" name="Shape 839"/>
            <p:cNvPicPr preferRelativeResize="0"/>
            <p:nvPr/>
          </p:nvPicPr>
          <p:blipFill rotWithShape="1">
            <a:blip r:embed="rId5">
              <a:alphaModFix/>
            </a:blip>
            <a:srcRect b="0" l="0" r="0" t="7578"/>
            <a:stretch/>
          </p:blipFill>
          <p:spPr>
            <a:xfrm>
              <a:off x="2392975" y="4242699"/>
              <a:ext cx="2103851" cy="23332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0" name="Shape 840"/>
          <p:cNvGrpSpPr/>
          <p:nvPr/>
        </p:nvGrpSpPr>
        <p:grpSpPr>
          <a:xfrm>
            <a:off x="4193500" y="1542375"/>
            <a:ext cx="2103851" cy="2488800"/>
            <a:chOff x="4193500" y="1618575"/>
            <a:chExt cx="2103851" cy="2488800"/>
          </a:xfrm>
        </p:grpSpPr>
        <p:pic>
          <p:nvPicPr>
            <p:cNvPr id="841" name="Shape 841"/>
            <p:cNvPicPr preferRelativeResize="0"/>
            <p:nvPr/>
          </p:nvPicPr>
          <p:blipFill rotWithShape="1">
            <a:blip r:embed="rId6">
              <a:alphaModFix/>
            </a:blip>
            <a:srcRect b="0" l="0" r="0" t="7578"/>
            <a:stretch/>
          </p:blipFill>
          <p:spPr>
            <a:xfrm>
              <a:off x="4193500" y="1774075"/>
              <a:ext cx="2103851" cy="2333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2" name="Shape 842"/>
            <p:cNvSpPr txBox="1"/>
            <p:nvPr/>
          </p:nvSpPr>
          <p:spPr>
            <a:xfrm>
              <a:off x="4693381" y="1618575"/>
              <a:ext cx="13275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LEARNED-REACT</a:t>
              </a:r>
              <a:endParaRPr b="1" sz="1000"/>
            </a:p>
          </p:txBody>
        </p:sp>
      </p:grpSp>
      <p:grpSp>
        <p:nvGrpSpPr>
          <p:cNvPr id="843" name="Shape 843"/>
          <p:cNvGrpSpPr/>
          <p:nvPr/>
        </p:nvGrpSpPr>
        <p:grpSpPr>
          <a:xfrm>
            <a:off x="6364900" y="1542375"/>
            <a:ext cx="2103851" cy="2488800"/>
            <a:chOff x="6364900" y="1618575"/>
            <a:chExt cx="2103851" cy="2488800"/>
          </a:xfrm>
        </p:grpSpPr>
        <p:pic>
          <p:nvPicPr>
            <p:cNvPr id="844" name="Shape 844"/>
            <p:cNvPicPr preferRelativeResize="0"/>
            <p:nvPr/>
          </p:nvPicPr>
          <p:blipFill rotWithShape="1">
            <a:blip r:embed="rId7">
              <a:alphaModFix/>
            </a:blip>
            <a:srcRect b="0" l="0" r="0" t="7578"/>
            <a:stretch/>
          </p:blipFill>
          <p:spPr>
            <a:xfrm>
              <a:off x="6364900" y="1774075"/>
              <a:ext cx="2103851" cy="233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5" name="Shape 845"/>
            <p:cNvSpPr txBox="1"/>
            <p:nvPr/>
          </p:nvSpPr>
          <p:spPr>
            <a:xfrm>
              <a:off x="6698624" y="1618575"/>
              <a:ext cx="16575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GIVEN-REACT</a:t>
              </a:r>
              <a:endParaRPr b="1" sz="1000"/>
            </a:p>
          </p:txBody>
        </p:sp>
      </p:grpSp>
      <p:sp>
        <p:nvSpPr>
          <p:cNvPr id="846" name="Shape 846"/>
          <p:cNvSpPr/>
          <p:nvPr/>
        </p:nvSpPr>
        <p:spPr>
          <a:xfrm>
            <a:off x="4404127" y="5634667"/>
            <a:ext cx="1830000" cy="174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Shape 847"/>
          <p:cNvSpPr/>
          <p:nvPr/>
        </p:nvSpPr>
        <p:spPr>
          <a:xfrm>
            <a:off x="6577195" y="5634667"/>
            <a:ext cx="1830000" cy="174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Shape 848"/>
          <p:cNvSpPr/>
          <p:nvPr/>
        </p:nvSpPr>
        <p:spPr>
          <a:xfrm>
            <a:off x="4404125" y="3305225"/>
            <a:ext cx="1830000" cy="1743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/>
          <p:nvPr/>
        </p:nvSpPr>
        <p:spPr>
          <a:xfrm>
            <a:off x="6582100" y="3305225"/>
            <a:ext cx="1830000" cy="1743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1355102" y="5634667"/>
            <a:ext cx="1830000" cy="174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>
            <p:ph type="title"/>
          </p:nvPr>
        </p:nvSpPr>
        <p:spPr>
          <a:xfrm>
            <a:off x="727650" y="99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Model Results</a:t>
            </a:r>
            <a:endParaRPr i="1"/>
          </a:p>
        </p:txBody>
      </p:sp>
      <p:sp>
        <p:nvSpPr>
          <p:cNvPr id="856" name="Shape 856"/>
          <p:cNvSpPr txBox="1"/>
          <p:nvPr>
            <p:ph idx="1" type="body"/>
          </p:nvPr>
        </p:nvSpPr>
        <p:spPr>
          <a:xfrm>
            <a:off x="534500" y="2341475"/>
            <a:ext cx="33285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accent3"/>
                </a:solidFill>
              </a:rPr>
              <a:t>GIVEN </a:t>
            </a:r>
            <a:r>
              <a:rPr lang="en" sz="1800"/>
              <a:t>starts faster than </a:t>
            </a:r>
            <a:r>
              <a:rPr b="1" lang="en" sz="1800">
                <a:solidFill>
                  <a:srgbClr val="0000FF"/>
                </a:solidFill>
              </a:rPr>
              <a:t>LEARNED</a:t>
            </a:r>
            <a:endParaRPr b="1" sz="1800">
              <a:solidFill>
                <a:srgbClr val="0000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Different</a:t>
            </a:r>
            <a:r>
              <a:rPr lang="en" sz="1800"/>
              <a:t>: </a:t>
            </a:r>
            <a:br>
              <a:rPr lang="en" sz="1800"/>
            </a:br>
            <a:r>
              <a:rPr b="1" lang="en" sz="1800">
                <a:solidFill>
                  <a:schemeClr val="accent3"/>
                </a:solidFill>
              </a:rPr>
              <a:t>GIVEN </a:t>
            </a:r>
            <a:r>
              <a:rPr lang="en" sz="1800"/>
              <a:t>more human-like</a:t>
            </a:r>
            <a:endParaRPr sz="1800"/>
          </a:p>
        </p:txBody>
      </p:sp>
      <p:sp>
        <p:nvSpPr>
          <p:cNvPr id="857" name="Shape 85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8" name="Shape 858"/>
          <p:cNvPicPr preferRelativeResize="0"/>
          <p:nvPr/>
        </p:nvPicPr>
        <p:blipFill rotWithShape="1">
          <a:blip r:embed="rId3">
            <a:alphaModFix/>
          </a:blip>
          <a:srcRect b="0" l="0" r="0" t="7578"/>
          <a:stretch/>
        </p:blipFill>
        <p:spPr>
          <a:xfrm>
            <a:off x="1146825" y="4257625"/>
            <a:ext cx="2103851" cy="23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Shape 859"/>
          <p:cNvSpPr txBox="1"/>
          <p:nvPr/>
        </p:nvSpPr>
        <p:spPr>
          <a:xfrm>
            <a:off x="1507525" y="4096138"/>
            <a:ext cx="1629900" cy="17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HUMAN</a:t>
            </a:r>
            <a:endParaRPr b="1" sz="1000"/>
          </a:p>
        </p:txBody>
      </p:sp>
      <p:grpSp>
        <p:nvGrpSpPr>
          <p:cNvPr id="860" name="Shape 860"/>
          <p:cNvGrpSpPr/>
          <p:nvPr/>
        </p:nvGrpSpPr>
        <p:grpSpPr>
          <a:xfrm>
            <a:off x="6364900" y="4066288"/>
            <a:ext cx="2103851" cy="2494789"/>
            <a:chOff x="8731763" y="4096138"/>
            <a:chExt cx="2103851" cy="2494789"/>
          </a:xfrm>
        </p:grpSpPr>
        <p:pic>
          <p:nvPicPr>
            <p:cNvPr id="861" name="Shape 861"/>
            <p:cNvPicPr preferRelativeResize="0"/>
            <p:nvPr/>
          </p:nvPicPr>
          <p:blipFill rotWithShape="1">
            <a:blip r:embed="rId4">
              <a:alphaModFix/>
            </a:blip>
            <a:srcRect b="0" l="0" r="0" t="6296"/>
            <a:stretch/>
          </p:blipFill>
          <p:spPr>
            <a:xfrm>
              <a:off x="8731763" y="4225200"/>
              <a:ext cx="2103851" cy="2365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2" name="Shape 862"/>
            <p:cNvSpPr txBox="1"/>
            <p:nvPr/>
          </p:nvSpPr>
          <p:spPr>
            <a:xfrm>
              <a:off x="9084988" y="4096138"/>
              <a:ext cx="1629900" cy="17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GIVEN-CONTROL</a:t>
              </a:r>
              <a:endParaRPr b="1" sz="1000"/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4193500" y="4096150"/>
            <a:ext cx="2103851" cy="2479861"/>
            <a:chOff x="2392975" y="4096138"/>
            <a:chExt cx="2103851" cy="2479861"/>
          </a:xfrm>
        </p:grpSpPr>
        <p:sp>
          <p:nvSpPr>
            <p:cNvPr id="864" name="Shape 864"/>
            <p:cNvSpPr txBox="1"/>
            <p:nvPr/>
          </p:nvSpPr>
          <p:spPr>
            <a:xfrm>
              <a:off x="2743600" y="4096138"/>
              <a:ext cx="1629900" cy="17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LEARNED-CONTROL</a:t>
              </a:r>
              <a:endParaRPr b="1" sz="1000"/>
            </a:p>
          </p:txBody>
        </p:sp>
        <p:pic>
          <p:nvPicPr>
            <p:cNvPr id="865" name="Shape 865"/>
            <p:cNvPicPr preferRelativeResize="0"/>
            <p:nvPr/>
          </p:nvPicPr>
          <p:blipFill rotWithShape="1">
            <a:blip r:embed="rId5">
              <a:alphaModFix/>
            </a:blip>
            <a:srcRect b="0" l="0" r="0" t="7578"/>
            <a:stretch/>
          </p:blipFill>
          <p:spPr>
            <a:xfrm>
              <a:off x="2392975" y="4242699"/>
              <a:ext cx="2103851" cy="23332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6" name="Shape 866"/>
          <p:cNvGrpSpPr/>
          <p:nvPr/>
        </p:nvGrpSpPr>
        <p:grpSpPr>
          <a:xfrm>
            <a:off x="4193500" y="1542375"/>
            <a:ext cx="2103851" cy="2488800"/>
            <a:chOff x="4193500" y="1618575"/>
            <a:chExt cx="2103851" cy="2488800"/>
          </a:xfrm>
        </p:grpSpPr>
        <p:pic>
          <p:nvPicPr>
            <p:cNvPr id="867" name="Shape 867"/>
            <p:cNvPicPr preferRelativeResize="0"/>
            <p:nvPr/>
          </p:nvPicPr>
          <p:blipFill rotWithShape="1">
            <a:blip r:embed="rId6">
              <a:alphaModFix/>
            </a:blip>
            <a:srcRect b="0" l="0" r="0" t="7578"/>
            <a:stretch/>
          </p:blipFill>
          <p:spPr>
            <a:xfrm>
              <a:off x="4193500" y="1774075"/>
              <a:ext cx="2103851" cy="2333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8" name="Shape 868"/>
            <p:cNvSpPr txBox="1"/>
            <p:nvPr/>
          </p:nvSpPr>
          <p:spPr>
            <a:xfrm>
              <a:off x="4693381" y="1618575"/>
              <a:ext cx="13275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LEARNED-REACT</a:t>
              </a:r>
              <a:endParaRPr b="1" sz="1000"/>
            </a:p>
          </p:txBody>
        </p:sp>
      </p:grpSp>
      <p:grpSp>
        <p:nvGrpSpPr>
          <p:cNvPr id="869" name="Shape 869"/>
          <p:cNvGrpSpPr/>
          <p:nvPr/>
        </p:nvGrpSpPr>
        <p:grpSpPr>
          <a:xfrm>
            <a:off x="6364900" y="1542375"/>
            <a:ext cx="2103851" cy="2488800"/>
            <a:chOff x="6364900" y="1618575"/>
            <a:chExt cx="2103851" cy="2488800"/>
          </a:xfrm>
        </p:grpSpPr>
        <p:pic>
          <p:nvPicPr>
            <p:cNvPr id="870" name="Shape 870"/>
            <p:cNvPicPr preferRelativeResize="0"/>
            <p:nvPr/>
          </p:nvPicPr>
          <p:blipFill rotWithShape="1">
            <a:blip r:embed="rId7">
              <a:alphaModFix/>
            </a:blip>
            <a:srcRect b="0" l="0" r="0" t="7578"/>
            <a:stretch/>
          </p:blipFill>
          <p:spPr>
            <a:xfrm>
              <a:off x="6364900" y="1774075"/>
              <a:ext cx="2103851" cy="233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1" name="Shape 871"/>
            <p:cNvSpPr txBox="1"/>
            <p:nvPr/>
          </p:nvSpPr>
          <p:spPr>
            <a:xfrm>
              <a:off x="6698624" y="1618575"/>
              <a:ext cx="16575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GIVEN-REACT</a:t>
              </a:r>
              <a:endParaRPr b="1" sz="1000"/>
            </a:p>
          </p:txBody>
        </p:sp>
      </p:grpSp>
      <p:sp>
        <p:nvSpPr>
          <p:cNvPr id="872" name="Shape 872"/>
          <p:cNvSpPr/>
          <p:nvPr/>
        </p:nvSpPr>
        <p:spPr>
          <a:xfrm>
            <a:off x="4733750" y="4239675"/>
            <a:ext cx="261600" cy="713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1574875" y="4495875"/>
            <a:ext cx="261600" cy="4575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6794950" y="4312625"/>
            <a:ext cx="261600" cy="4575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6794950" y="1776725"/>
            <a:ext cx="261600" cy="4575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4733750" y="1697356"/>
            <a:ext cx="261600" cy="713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 txBox="1"/>
          <p:nvPr>
            <p:ph type="title"/>
          </p:nvPr>
        </p:nvSpPr>
        <p:spPr>
          <a:xfrm>
            <a:off x="727650" y="99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Soar Model - Interesting Variation</a:t>
            </a:r>
            <a:endParaRPr i="1"/>
          </a:p>
        </p:txBody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727650" y="1841150"/>
            <a:ext cx="7688700" cy="14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GIVEN-CONTROL only off from human by decision cycle time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Reduce cycle time from 50 msec to 37 msec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Related work: Neural model predicts ~38 msec cycle times (Stewart et al., 2010)</a:t>
            </a:r>
            <a:endParaRPr sz="1800"/>
          </a:p>
        </p:txBody>
      </p:sp>
      <p:sp>
        <p:nvSpPr>
          <p:cNvPr id="883" name="Shape 88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4" name="Shape 884"/>
          <p:cNvGrpSpPr/>
          <p:nvPr/>
        </p:nvGrpSpPr>
        <p:grpSpPr>
          <a:xfrm>
            <a:off x="3168675" y="3130438"/>
            <a:ext cx="2806650" cy="3285062"/>
            <a:chOff x="8731763" y="4096138"/>
            <a:chExt cx="2806650" cy="3285062"/>
          </a:xfrm>
        </p:grpSpPr>
        <p:pic>
          <p:nvPicPr>
            <p:cNvPr id="885" name="Shape 885"/>
            <p:cNvPicPr preferRelativeResize="0"/>
            <p:nvPr/>
          </p:nvPicPr>
          <p:blipFill rotWithShape="1">
            <a:blip r:embed="rId3">
              <a:alphaModFix/>
            </a:blip>
            <a:srcRect b="0" l="0" r="0" t="6296"/>
            <a:stretch/>
          </p:blipFill>
          <p:spPr>
            <a:xfrm>
              <a:off x="8731763" y="4225200"/>
              <a:ext cx="2806650" cy="315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6" name="Shape 886"/>
            <p:cNvSpPr txBox="1"/>
            <p:nvPr/>
          </p:nvSpPr>
          <p:spPr>
            <a:xfrm>
              <a:off x="9469538" y="4096138"/>
              <a:ext cx="1629900" cy="17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GIVEN-CONTROL</a:t>
              </a:r>
              <a:endParaRPr b="1" sz="1000"/>
            </a:p>
          </p:txBody>
        </p:sp>
      </p:grpSp>
      <p:pic>
        <p:nvPicPr>
          <p:cNvPr id="887" name="Shape 887"/>
          <p:cNvPicPr preferRelativeResize="0"/>
          <p:nvPr/>
        </p:nvPicPr>
        <p:blipFill rotWithShape="1">
          <a:blip r:embed="rId4">
            <a:alphaModFix/>
          </a:blip>
          <a:srcRect b="0" l="0" r="0" t="7927"/>
          <a:stretch/>
        </p:blipFill>
        <p:spPr>
          <a:xfrm>
            <a:off x="3168675" y="3314550"/>
            <a:ext cx="2806650" cy="3100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Shape 888"/>
          <p:cNvGrpSpPr/>
          <p:nvPr/>
        </p:nvGrpSpPr>
        <p:grpSpPr>
          <a:xfrm>
            <a:off x="4001575" y="4023600"/>
            <a:ext cx="1238500" cy="1685500"/>
            <a:chOff x="6705425" y="4024350"/>
            <a:chExt cx="1238500" cy="1685500"/>
          </a:xfrm>
        </p:grpSpPr>
        <p:sp>
          <p:nvSpPr>
            <p:cNvPr id="889" name="Shape 889"/>
            <p:cNvSpPr txBox="1"/>
            <p:nvPr/>
          </p:nvSpPr>
          <p:spPr>
            <a:xfrm>
              <a:off x="6762900" y="4333875"/>
              <a:ext cx="1047600" cy="2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MSE: 1.695</a:t>
              </a:r>
              <a:endParaRPr sz="1000">
                <a:solidFill>
                  <a:srgbClr val="FF0000"/>
                </a:solidFill>
              </a:endParaRPr>
            </a:p>
          </p:txBody>
        </p:sp>
        <p:sp>
          <p:nvSpPr>
            <p:cNvPr id="890" name="Shape 890"/>
            <p:cNvSpPr txBox="1"/>
            <p:nvPr/>
          </p:nvSpPr>
          <p:spPr>
            <a:xfrm>
              <a:off x="6705425" y="5471650"/>
              <a:ext cx="1047600" cy="2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0000"/>
                  </a:solidFill>
                </a:rPr>
                <a:t>MSE: 0.0382</a:t>
              </a:r>
              <a:endParaRPr sz="1000">
                <a:solidFill>
                  <a:srgbClr val="FF0000"/>
                </a:solidFill>
              </a:endParaRPr>
            </a:p>
          </p:txBody>
        </p:sp>
        <p:cxnSp>
          <p:nvCxnSpPr>
            <p:cNvPr id="891" name="Shape 891"/>
            <p:cNvCxnSpPr/>
            <p:nvPr/>
          </p:nvCxnSpPr>
          <p:spPr>
            <a:xfrm flipH="1" rot="10800000">
              <a:off x="7591425" y="5471650"/>
              <a:ext cx="352500" cy="15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92" name="Shape 892"/>
            <p:cNvCxnSpPr/>
            <p:nvPr/>
          </p:nvCxnSpPr>
          <p:spPr>
            <a:xfrm rot="10800000">
              <a:off x="6762900" y="4024350"/>
              <a:ext cx="152400" cy="3762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" name="Shape 897"/>
          <p:cNvPicPr preferRelativeResize="0"/>
          <p:nvPr/>
        </p:nvPicPr>
        <p:blipFill rotWithShape="1">
          <a:blip r:embed="rId3">
            <a:alphaModFix/>
          </a:blip>
          <a:srcRect b="0" l="0" r="0" t="7578"/>
          <a:stretch/>
        </p:blipFill>
        <p:spPr>
          <a:xfrm>
            <a:off x="6926007" y="4370186"/>
            <a:ext cx="2015393" cy="2235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Shape 898"/>
          <p:cNvPicPr preferRelativeResize="0"/>
          <p:nvPr/>
        </p:nvPicPr>
        <p:blipFill rotWithShape="1">
          <a:blip r:embed="rId4">
            <a:alphaModFix/>
          </a:blip>
          <a:srcRect b="0" l="0" r="0" t="7578"/>
          <a:stretch/>
        </p:blipFill>
        <p:spPr>
          <a:xfrm>
            <a:off x="4705966" y="4370175"/>
            <a:ext cx="2015392" cy="2235188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Shape 899"/>
          <p:cNvSpPr txBox="1"/>
          <p:nvPr>
            <p:ph type="title"/>
          </p:nvPr>
        </p:nvSpPr>
        <p:spPr>
          <a:xfrm>
            <a:off x="729450" y="996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or CONTROL?</a:t>
            </a:r>
            <a:endParaRPr/>
          </a:p>
        </p:txBody>
      </p:sp>
      <p:sp>
        <p:nvSpPr>
          <p:cNvPr id="900" name="Shape 900"/>
          <p:cNvSpPr txBox="1"/>
          <p:nvPr>
            <p:ph idx="1" type="body"/>
          </p:nvPr>
        </p:nvSpPr>
        <p:spPr>
          <a:xfrm>
            <a:off x="729450" y="1781223"/>
            <a:ext cx="76887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CONTROL: Decide what to do based on what is fetched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REACT: Act by reflex without fetching or deliberating</a:t>
            </a:r>
            <a:endParaRPr sz="1800" u="sng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1" name="Shape 90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2" name="Shape 902"/>
          <p:cNvPicPr preferRelativeResize="0"/>
          <p:nvPr/>
        </p:nvPicPr>
        <p:blipFill rotWithShape="1">
          <a:blip r:embed="rId5">
            <a:alphaModFix/>
          </a:blip>
          <a:srcRect b="0" l="0" r="0" t="5320"/>
          <a:stretch/>
        </p:blipFill>
        <p:spPr>
          <a:xfrm>
            <a:off x="6952285" y="2974751"/>
            <a:ext cx="1962834" cy="136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Shape 903"/>
          <p:cNvPicPr preferRelativeResize="0"/>
          <p:nvPr/>
        </p:nvPicPr>
        <p:blipFill rotWithShape="1">
          <a:blip r:embed="rId6">
            <a:alphaModFix/>
          </a:blip>
          <a:srcRect b="0" l="0" r="0" t="5320"/>
          <a:stretch/>
        </p:blipFill>
        <p:spPr>
          <a:xfrm>
            <a:off x="4732252" y="2974751"/>
            <a:ext cx="1962834" cy="1368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4" name="Shape 904"/>
          <p:cNvCxnSpPr/>
          <p:nvPr/>
        </p:nvCxnSpPr>
        <p:spPr>
          <a:xfrm>
            <a:off x="5091545" y="3747572"/>
            <a:ext cx="3823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05" name="Shape 905"/>
          <p:cNvSpPr txBox="1"/>
          <p:nvPr/>
        </p:nvSpPr>
        <p:spPr>
          <a:xfrm>
            <a:off x="5235674" y="2709962"/>
            <a:ext cx="1148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REACT</a:t>
            </a:r>
            <a:endParaRPr b="1" sz="1200"/>
          </a:p>
        </p:txBody>
      </p:sp>
      <p:sp>
        <p:nvSpPr>
          <p:cNvPr id="906" name="Shape 906"/>
          <p:cNvSpPr txBox="1"/>
          <p:nvPr/>
        </p:nvSpPr>
        <p:spPr>
          <a:xfrm>
            <a:off x="7384586" y="2709962"/>
            <a:ext cx="1337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CONTROL</a:t>
            </a:r>
            <a:endParaRPr b="1" sz="1200"/>
          </a:p>
        </p:txBody>
      </p:sp>
      <p:cxnSp>
        <p:nvCxnSpPr>
          <p:cNvPr id="907" name="Shape 907"/>
          <p:cNvCxnSpPr/>
          <p:nvPr/>
        </p:nvCxnSpPr>
        <p:spPr>
          <a:xfrm>
            <a:off x="5036620" y="5777565"/>
            <a:ext cx="38238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08" name="Shape 908"/>
          <p:cNvSpPr txBox="1"/>
          <p:nvPr/>
        </p:nvSpPr>
        <p:spPr>
          <a:xfrm>
            <a:off x="729450" y="2981250"/>
            <a:ext cx="39147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 both domains,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CONTROL is more human like 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REACT optimally fast</a:t>
            </a:r>
            <a:endParaRPr/>
          </a:p>
        </p:txBody>
      </p:sp>
      <p:sp>
        <p:nvSpPr>
          <p:cNvPr id="909" name="Shape 909"/>
          <p:cNvSpPr txBox="1"/>
          <p:nvPr/>
        </p:nvSpPr>
        <p:spPr>
          <a:xfrm>
            <a:off x="424650" y="4543275"/>
            <a:ext cx="4371900" cy="1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prediction: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Humans are not optimally fast </a:t>
            </a:r>
            <a:br>
              <a:rPr lang="en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1" lang="en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because</a:t>
            </a:r>
            <a:r>
              <a:rPr lang="en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we keep task control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Shape 914"/>
          <p:cNvGrpSpPr/>
          <p:nvPr/>
        </p:nvGrpSpPr>
        <p:grpSpPr>
          <a:xfrm>
            <a:off x="6790625" y="1270025"/>
            <a:ext cx="2086776" cy="1634924"/>
            <a:chOff x="4114800" y="4225525"/>
            <a:chExt cx="2086776" cy="1634924"/>
          </a:xfrm>
        </p:grpSpPr>
        <p:pic>
          <p:nvPicPr>
            <p:cNvPr id="915" name="Shape 915"/>
            <p:cNvPicPr preferRelativeResize="0"/>
            <p:nvPr/>
          </p:nvPicPr>
          <p:blipFill rotWithShape="1">
            <a:blip r:embed="rId3">
              <a:alphaModFix/>
            </a:blip>
            <a:srcRect b="19259" l="14733" r="0" t="5681"/>
            <a:stretch/>
          </p:blipFill>
          <p:spPr>
            <a:xfrm>
              <a:off x="4114800" y="4454125"/>
              <a:ext cx="2086776" cy="1406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6" name="Shape 916"/>
            <p:cNvSpPr txBox="1"/>
            <p:nvPr/>
          </p:nvSpPr>
          <p:spPr>
            <a:xfrm>
              <a:off x="4352925" y="4225525"/>
              <a:ext cx="1485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LEARNED-CONTROL</a:t>
              </a:r>
              <a:endParaRPr b="1" sz="1000"/>
            </a:p>
          </p:txBody>
        </p:sp>
      </p:grpSp>
      <p:sp>
        <p:nvSpPr>
          <p:cNvPr id="917" name="Shape 917"/>
          <p:cNvSpPr txBox="1"/>
          <p:nvPr>
            <p:ph type="title"/>
          </p:nvPr>
        </p:nvSpPr>
        <p:spPr>
          <a:xfrm>
            <a:off x="729450" y="996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LEARNED or GIVEN?</a:t>
            </a:r>
            <a:endParaRPr/>
          </a:p>
        </p:txBody>
      </p:sp>
      <p:sp>
        <p:nvSpPr>
          <p:cNvPr id="918" name="Shape 918"/>
          <p:cNvSpPr txBox="1"/>
          <p:nvPr>
            <p:ph idx="1" type="body"/>
          </p:nvPr>
        </p:nvSpPr>
        <p:spPr>
          <a:xfrm>
            <a:off x="729450" y="2009827"/>
            <a:ext cx="7688700" cy="21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Editors</a:t>
            </a:r>
            <a:r>
              <a:rPr lang="en" sz="1800"/>
              <a:t> subjects practiced for the first time </a:t>
            </a:r>
            <a:r>
              <a:rPr lang="en" sz="1800" u="sng"/>
              <a:t>during</a:t>
            </a:r>
            <a:r>
              <a:rPr lang="en" sz="1800"/>
              <a:t> the task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LEARNED is the better human fit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/>
              <a:t>Arithmetic</a:t>
            </a:r>
            <a:r>
              <a:rPr lang="en" sz="1800"/>
              <a:t> subjects were trained in the algorithms </a:t>
            </a:r>
            <a:r>
              <a:rPr lang="en" sz="1800" u="sng"/>
              <a:t>before</a:t>
            </a:r>
            <a:r>
              <a:rPr lang="en" sz="1800"/>
              <a:t> the task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GIVEN is the better human fit</a:t>
            </a:r>
            <a:endParaRPr b="1" i="1" sz="1800" u="sng"/>
          </a:p>
        </p:txBody>
      </p:sp>
      <p:sp>
        <p:nvSpPr>
          <p:cNvPr id="919" name="Shape 91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0" name="Shape 920"/>
          <p:cNvGrpSpPr/>
          <p:nvPr/>
        </p:nvGrpSpPr>
        <p:grpSpPr>
          <a:xfrm>
            <a:off x="6727138" y="3581663"/>
            <a:ext cx="2103851" cy="2494789"/>
            <a:chOff x="8731763" y="4096138"/>
            <a:chExt cx="2103851" cy="2494789"/>
          </a:xfrm>
        </p:grpSpPr>
        <p:pic>
          <p:nvPicPr>
            <p:cNvPr id="921" name="Shape 921"/>
            <p:cNvPicPr preferRelativeResize="0"/>
            <p:nvPr/>
          </p:nvPicPr>
          <p:blipFill rotWithShape="1">
            <a:blip r:embed="rId4">
              <a:alphaModFix/>
            </a:blip>
            <a:srcRect b="0" l="0" r="0" t="6296"/>
            <a:stretch/>
          </p:blipFill>
          <p:spPr>
            <a:xfrm>
              <a:off x="8731763" y="4225200"/>
              <a:ext cx="2103851" cy="2365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2" name="Shape 922"/>
            <p:cNvSpPr txBox="1"/>
            <p:nvPr/>
          </p:nvSpPr>
          <p:spPr>
            <a:xfrm>
              <a:off x="9084988" y="4096138"/>
              <a:ext cx="1629900" cy="17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GIVEN-CONTROL</a:t>
              </a:r>
              <a:endParaRPr b="1" sz="1000"/>
            </a:p>
          </p:txBody>
        </p:sp>
      </p:grpSp>
      <p:sp>
        <p:nvSpPr>
          <p:cNvPr id="923" name="Shape 923"/>
          <p:cNvSpPr txBox="1"/>
          <p:nvPr/>
        </p:nvSpPr>
        <p:spPr>
          <a:xfrm>
            <a:off x="457800" y="4587250"/>
            <a:ext cx="6107400" cy="14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Take-away: 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Models s</a:t>
            </a:r>
            <a:r>
              <a:rPr i="1" lang="en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hould account for real life task-order training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485725" y="2740322"/>
            <a:ext cx="4825200" cy="18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</a:t>
            </a:r>
            <a:r>
              <a:rPr lang="en" sz="1800"/>
              <a:t> operators: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Task-general rule learning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gradual chunking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 order: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Task-general fetch learning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spreading activation</a:t>
            </a:r>
            <a:endParaRPr sz="1800"/>
          </a:p>
        </p:txBody>
      </p:sp>
      <p:grpSp>
        <p:nvGrpSpPr>
          <p:cNvPr id="110" name="Shape 110"/>
          <p:cNvGrpSpPr/>
          <p:nvPr/>
        </p:nvGrpSpPr>
        <p:grpSpPr>
          <a:xfrm>
            <a:off x="559000" y="2491887"/>
            <a:ext cx="4678881" cy="1270206"/>
            <a:chOff x="6286500" y="4019275"/>
            <a:chExt cx="2802900" cy="1270206"/>
          </a:xfrm>
        </p:grpSpPr>
        <p:sp>
          <p:nvSpPr>
            <p:cNvPr id="111" name="Shape 111"/>
            <p:cNvSpPr/>
            <p:nvPr/>
          </p:nvSpPr>
          <p:spPr>
            <a:xfrm>
              <a:off x="6286500" y="4344781"/>
              <a:ext cx="2802900" cy="944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6504687" y="4019275"/>
              <a:ext cx="11721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</a:rPr>
                <a:t>PREV</a:t>
              </a:r>
              <a:r>
                <a:rPr b="1" lang="en">
                  <a:solidFill>
                    <a:schemeClr val="accent5"/>
                  </a:solidFill>
                </a:rPr>
                <a:t> TALK</a:t>
              </a:r>
              <a:endParaRPr b="1">
                <a:solidFill>
                  <a:schemeClr val="accent5"/>
                </a:solidFill>
              </a:endParaRPr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558925" y="3762099"/>
            <a:ext cx="4678784" cy="1250156"/>
            <a:chOff x="4980931" y="4527240"/>
            <a:chExt cx="3585000" cy="1637402"/>
          </a:xfrm>
        </p:grpSpPr>
        <p:sp>
          <p:nvSpPr>
            <p:cNvPr id="114" name="Shape 114"/>
            <p:cNvSpPr/>
            <p:nvPr/>
          </p:nvSpPr>
          <p:spPr>
            <a:xfrm>
              <a:off x="4980931" y="4527240"/>
              <a:ext cx="3585000" cy="1334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5399757" y="5762942"/>
              <a:ext cx="12180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FF"/>
                  </a:solidFill>
                </a:rPr>
                <a:t>THIS</a:t>
              </a:r>
              <a:r>
                <a:rPr b="1" lang="en">
                  <a:solidFill>
                    <a:srgbClr val="0000FF"/>
                  </a:solidFill>
                </a:rPr>
                <a:t> TALK</a:t>
              </a:r>
              <a:endParaRPr b="1">
                <a:solidFill>
                  <a:srgbClr val="0000FF"/>
                </a:solidFill>
              </a:endParaRPr>
            </a:p>
          </p:txBody>
        </p:sp>
      </p:grpSp>
      <p:sp>
        <p:nvSpPr>
          <p:cNvPr id="116" name="Shape 116"/>
          <p:cNvSpPr txBox="1"/>
          <p:nvPr>
            <p:ph type="title"/>
          </p:nvPr>
        </p:nvSpPr>
        <p:spPr>
          <a:xfrm>
            <a:off x="729450" y="1758200"/>
            <a:ext cx="47550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Fetch and Execute</a:t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5803300" y="1628825"/>
            <a:ext cx="2078400" cy="924425"/>
            <a:chOff x="5667875" y="1918675"/>
            <a:chExt cx="2078400" cy="924425"/>
          </a:xfrm>
        </p:grpSpPr>
        <p:sp>
          <p:nvSpPr>
            <p:cNvPr id="119" name="Shape 119"/>
            <p:cNvSpPr/>
            <p:nvPr/>
          </p:nvSpPr>
          <p:spPr>
            <a:xfrm>
              <a:off x="5667875" y="1986900"/>
              <a:ext cx="2078400" cy="856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6272225" y="1918675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SMEM</a:t>
              </a:r>
              <a:endParaRPr/>
            </a:p>
          </p:txBody>
        </p:sp>
      </p:grpSp>
      <p:grpSp>
        <p:nvGrpSpPr>
          <p:cNvPr id="121" name="Shape 121"/>
          <p:cNvGrpSpPr/>
          <p:nvPr/>
        </p:nvGrpSpPr>
        <p:grpSpPr>
          <a:xfrm>
            <a:off x="5869200" y="2007475"/>
            <a:ext cx="1918850" cy="442200"/>
            <a:chOff x="5869200" y="2007475"/>
            <a:chExt cx="1918850" cy="442200"/>
          </a:xfrm>
        </p:grpSpPr>
        <p:sp>
          <p:nvSpPr>
            <p:cNvPr id="122" name="Shape 122"/>
            <p:cNvSpPr/>
            <p:nvPr/>
          </p:nvSpPr>
          <p:spPr>
            <a:xfrm>
              <a:off x="6881750" y="20074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Type Letter</a:t>
              </a:r>
              <a:endParaRPr sz="120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5869200" y="2007475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Press Enter</a:t>
              </a:r>
              <a:endParaRPr sz="1200"/>
            </a:p>
          </p:txBody>
        </p:sp>
      </p:grpSp>
      <p:grpSp>
        <p:nvGrpSpPr>
          <p:cNvPr id="124" name="Shape 124"/>
          <p:cNvGrpSpPr/>
          <p:nvPr/>
        </p:nvGrpSpPr>
        <p:grpSpPr>
          <a:xfrm>
            <a:off x="5447950" y="2823450"/>
            <a:ext cx="3195300" cy="2954100"/>
            <a:chOff x="5447950" y="2823450"/>
            <a:chExt cx="3195300" cy="2954100"/>
          </a:xfrm>
        </p:grpSpPr>
        <p:grpSp>
          <p:nvGrpSpPr>
            <p:cNvPr id="125" name="Shape 125"/>
            <p:cNvGrpSpPr/>
            <p:nvPr/>
          </p:nvGrpSpPr>
          <p:grpSpPr>
            <a:xfrm>
              <a:off x="5447950" y="2823450"/>
              <a:ext cx="3195300" cy="2954100"/>
              <a:chOff x="5219350" y="2823450"/>
              <a:chExt cx="3195300" cy="2954100"/>
            </a:xfrm>
          </p:grpSpPr>
          <p:sp>
            <p:nvSpPr>
              <p:cNvPr id="126" name="Shape 126"/>
              <p:cNvSpPr txBox="1"/>
              <p:nvPr/>
            </p:nvSpPr>
            <p:spPr>
              <a:xfrm>
                <a:off x="5710206" y="3112194"/>
                <a:ext cx="1120200" cy="29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" sz="1000">
                    <a:solidFill>
                      <a:srgbClr val="FF0000"/>
                    </a:solidFill>
                  </a:rPr>
                  <a:t>Instructions → </a:t>
                </a:r>
                <a:endParaRPr b="1" i="1" sz="1000">
                  <a:solidFill>
                    <a:srgbClr val="FF0000"/>
                  </a:solidFill>
                </a:endParaRP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5219350" y="2823450"/>
                <a:ext cx="3195300" cy="2954100"/>
              </a:xfrm>
              <a:prstGeom prst="wedgeEllipseCallout">
                <a:avLst>
                  <a:gd fmla="val 8690" name="adj1"/>
                  <a:gd fmla="val -59435" name="adj2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6762875" y="3065075"/>
                <a:ext cx="484500" cy="48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I1</a:t>
                </a:r>
                <a:endParaRPr b="1" sz="1000"/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5645825" y="4172975"/>
                <a:ext cx="484500" cy="48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P1</a:t>
                </a:r>
                <a:endParaRPr b="1" sz="1000"/>
              </a:p>
            </p:txBody>
          </p:sp>
          <p:sp>
            <p:nvSpPr>
              <p:cNvPr id="130" name="Shape 130"/>
              <p:cNvSpPr/>
              <p:nvPr/>
            </p:nvSpPr>
            <p:spPr>
              <a:xfrm>
                <a:off x="6533142" y="4172975"/>
                <a:ext cx="484500" cy="48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P2</a:t>
                </a:r>
                <a:endParaRPr b="1" sz="1000"/>
              </a:p>
            </p:txBody>
          </p:sp>
          <p:sp>
            <p:nvSpPr>
              <p:cNvPr id="131" name="Shape 131"/>
              <p:cNvSpPr/>
              <p:nvPr/>
            </p:nvSpPr>
            <p:spPr>
              <a:xfrm>
                <a:off x="7566975" y="4172975"/>
                <a:ext cx="484500" cy="484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P3</a:t>
                </a:r>
                <a:endParaRPr b="1" sz="1000"/>
              </a:p>
            </p:txBody>
          </p:sp>
          <p:cxnSp>
            <p:nvCxnSpPr>
              <p:cNvPr id="132" name="Shape 132"/>
              <p:cNvCxnSpPr/>
              <p:nvPr/>
            </p:nvCxnSpPr>
            <p:spPr>
              <a:xfrm flipH="1">
                <a:off x="6802575" y="3562875"/>
                <a:ext cx="146700" cy="59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3" name="Shape 133"/>
              <p:cNvCxnSpPr/>
              <p:nvPr/>
            </p:nvCxnSpPr>
            <p:spPr>
              <a:xfrm flipH="1">
                <a:off x="6033625" y="3466525"/>
                <a:ext cx="765900" cy="72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4" name="Shape 134"/>
              <p:cNvCxnSpPr/>
              <p:nvPr/>
            </p:nvCxnSpPr>
            <p:spPr>
              <a:xfrm>
                <a:off x="7169025" y="3498800"/>
                <a:ext cx="503700" cy="705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5" name="Shape 135"/>
              <p:cNvCxnSpPr/>
              <p:nvPr/>
            </p:nvCxnSpPr>
            <p:spPr>
              <a:xfrm flipH="1">
                <a:off x="5484150" y="4634150"/>
                <a:ext cx="256500" cy="30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6" name="Shape 136"/>
              <p:cNvCxnSpPr>
                <a:stCxn id="129" idx="4"/>
              </p:cNvCxnSpPr>
              <p:nvPr/>
            </p:nvCxnSpPr>
            <p:spPr>
              <a:xfrm flipH="1">
                <a:off x="5759675" y="4657475"/>
                <a:ext cx="128400" cy="37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7" name="Shape 137"/>
              <p:cNvCxnSpPr>
                <a:stCxn id="130" idx="4"/>
              </p:cNvCxnSpPr>
              <p:nvPr/>
            </p:nvCxnSpPr>
            <p:spPr>
              <a:xfrm>
                <a:off x="6775392" y="4657475"/>
                <a:ext cx="18300" cy="35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8" name="Shape 138"/>
              <p:cNvCxnSpPr/>
              <p:nvPr/>
            </p:nvCxnSpPr>
            <p:spPr>
              <a:xfrm flipH="1">
                <a:off x="6491300" y="4634150"/>
                <a:ext cx="165600" cy="3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39" name="Shape 139"/>
              <p:cNvCxnSpPr/>
              <p:nvPr/>
            </p:nvCxnSpPr>
            <p:spPr>
              <a:xfrm>
                <a:off x="7919825" y="4670775"/>
                <a:ext cx="150000" cy="290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40" name="Shape 140"/>
              <p:cNvCxnSpPr/>
              <p:nvPr/>
            </p:nvCxnSpPr>
            <p:spPr>
              <a:xfrm flipH="1">
                <a:off x="7663350" y="4661625"/>
                <a:ext cx="82500" cy="329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41" name="Shape 141"/>
            <p:cNvGrpSpPr/>
            <p:nvPr/>
          </p:nvGrpSpPr>
          <p:grpSpPr>
            <a:xfrm>
              <a:off x="6127203" y="3351805"/>
              <a:ext cx="1968858" cy="925260"/>
              <a:chOff x="5898603" y="2970805"/>
              <a:chExt cx="1968858" cy="925260"/>
            </a:xfrm>
          </p:grpSpPr>
          <p:sp>
            <p:nvSpPr>
              <p:cNvPr id="142" name="Shape 142"/>
              <p:cNvSpPr txBox="1"/>
              <p:nvPr/>
            </p:nvSpPr>
            <p:spPr>
              <a:xfrm rot="-2351675">
                <a:off x="5903623" y="3212351"/>
                <a:ext cx="778060" cy="2929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^condition</a:t>
                </a:r>
                <a:endParaRPr sz="1000"/>
              </a:p>
            </p:txBody>
          </p:sp>
          <p:sp>
            <p:nvSpPr>
              <p:cNvPr id="143" name="Shape 143"/>
              <p:cNvSpPr txBox="1"/>
              <p:nvPr/>
            </p:nvSpPr>
            <p:spPr>
              <a:xfrm rot="-4045662">
                <a:off x="6296022" y="3333542"/>
                <a:ext cx="778431" cy="293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^action</a:t>
                </a:r>
                <a:endParaRPr sz="1000"/>
              </a:p>
            </p:txBody>
          </p:sp>
          <p:sp>
            <p:nvSpPr>
              <p:cNvPr id="144" name="Shape 144"/>
              <p:cNvSpPr txBox="1"/>
              <p:nvPr/>
            </p:nvSpPr>
            <p:spPr>
              <a:xfrm rot="2898687">
                <a:off x="7109935" y="3212450"/>
                <a:ext cx="778552" cy="2928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^action</a:t>
                </a:r>
                <a:endParaRPr sz="1000"/>
              </a:p>
            </p:txBody>
          </p:sp>
        </p:grpSp>
      </p:grpSp>
      <p:grpSp>
        <p:nvGrpSpPr>
          <p:cNvPr id="145" name="Shape 145"/>
          <p:cNvGrpSpPr/>
          <p:nvPr/>
        </p:nvGrpSpPr>
        <p:grpSpPr>
          <a:xfrm>
            <a:off x="2267000" y="5666263"/>
            <a:ext cx="4708275" cy="442213"/>
            <a:chOff x="1488700" y="5693738"/>
            <a:chExt cx="4708275" cy="442213"/>
          </a:xfrm>
        </p:grpSpPr>
        <p:sp>
          <p:nvSpPr>
            <p:cNvPr id="146" name="Shape 146"/>
            <p:cNvSpPr/>
            <p:nvPr/>
          </p:nvSpPr>
          <p:spPr>
            <a:xfrm>
              <a:off x="1488700" y="5693738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 Direction</a:t>
              </a:r>
              <a:endParaRPr sz="120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2756025" y="5693750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Read Screen</a:t>
              </a:r>
              <a:endParaRPr sz="120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4023350" y="5693750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</a:rPr>
                <a:t>Type Text</a:t>
              </a:r>
              <a:endParaRPr sz="1200">
                <a:solidFill>
                  <a:srgbClr val="434343"/>
                </a:solidFill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5290675" y="5693750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Press Enter</a:t>
              </a:r>
              <a:endParaRPr sz="120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4023350" y="5693750"/>
              <a:ext cx="906300" cy="442200"/>
            </a:xfrm>
            <a:prstGeom prst="roundRect">
              <a:avLst>
                <a:gd fmla="val 16667" name="adj"/>
              </a:avLst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Type Letter</a:t>
              </a:r>
              <a:endParaRPr sz="1200"/>
            </a:p>
          </p:txBody>
        </p:sp>
        <p:cxnSp>
          <p:nvCxnSpPr>
            <p:cNvPr id="151" name="Shape 151"/>
            <p:cNvCxnSpPr/>
            <p:nvPr/>
          </p:nvCxnSpPr>
          <p:spPr>
            <a:xfrm>
              <a:off x="2395000" y="5914838"/>
              <a:ext cx="360900" cy="0"/>
            </a:xfrm>
            <a:prstGeom prst="straightConnector1">
              <a:avLst/>
            </a:prstGeom>
            <a:noFill/>
            <a:ln cap="flat" cmpd="sng" w="2857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2" name="Shape 152"/>
            <p:cNvGrpSpPr/>
            <p:nvPr/>
          </p:nvGrpSpPr>
          <p:grpSpPr>
            <a:xfrm>
              <a:off x="3662325" y="5914850"/>
              <a:ext cx="1628225" cy="0"/>
              <a:chOff x="6317625" y="3865275"/>
              <a:chExt cx="1628225" cy="0"/>
            </a:xfrm>
          </p:grpSpPr>
          <p:cxnSp>
            <p:nvCxnSpPr>
              <p:cNvPr id="153" name="Shape 153"/>
              <p:cNvCxnSpPr/>
              <p:nvPr/>
            </p:nvCxnSpPr>
            <p:spPr>
              <a:xfrm>
                <a:off x="6317625" y="3865275"/>
                <a:ext cx="3609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1A1A1A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4" name="Shape 154"/>
              <p:cNvCxnSpPr/>
              <p:nvPr/>
            </p:nvCxnSpPr>
            <p:spPr>
              <a:xfrm>
                <a:off x="7584950" y="3865275"/>
                <a:ext cx="3609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1A1A1A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55" name="Shape 155"/>
          <p:cNvSpPr/>
          <p:nvPr/>
        </p:nvSpPr>
        <p:spPr>
          <a:xfrm>
            <a:off x="4578100" y="2627825"/>
            <a:ext cx="2289050" cy="2792650"/>
          </a:xfrm>
          <a:custGeom>
            <a:pathLst>
              <a:path extrusionOk="0" h="111706" w="91562">
                <a:moveTo>
                  <a:pt x="91562" y="0"/>
                </a:moveTo>
                <a:cubicBezTo>
                  <a:pt x="86923" y="12575"/>
                  <a:pt x="77706" y="59576"/>
                  <a:pt x="63727" y="75447"/>
                </a:cubicBezTo>
                <a:cubicBezTo>
                  <a:pt x="49749" y="91318"/>
                  <a:pt x="18312" y="89182"/>
                  <a:pt x="7691" y="95225"/>
                </a:cubicBezTo>
                <a:cubicBezTo>
                  <a:pt x="-2930" y="101268"/>
                  <a:pt x="1282" y="108959"/>
                  <a:pt x="0" y="11170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56" name="Shape 156"/>
          <p:cNvSpPr txBox="1"/>
          <p:nvPr/>
        </p:nvSpPr>
        <p:spPr>
          <a:xfrm>
            <a:off x="2579100" y="5341325"/>
            <a:ext cx="341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1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815175" y="5341325"/>
            <a:ext cx="341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2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5106250" y="5341325"/>
            <a:ext cx="341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3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6342337" y="5341325"/>
            <a:ext cx="341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5850825" y="1959425"/>
            <a:ext cx="1986900" cy="52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Shape 92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29" name="Shape 929"/>
          <p:cNvSpPr txBox="1"/>
          <p:nvPr>
            <p:ph idx="1" type="body"/>
          </p:nvPr>
        </p:nvSpPr>
        <p:spPr>
          <a:xfrm>
            <a:off x="729450" y="2924225"/>
            <a:ext cx="4434600" cy="3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Char char="●"/>
            </a:pPr>
            <a:r>
              <a:rPr lang="en" sz="1600"/>
              <a:t>Learns to fetch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From instruction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Becomes autonomous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Task-general learning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Same code, 2 domains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Theoretical implications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LEARNED/GIVEN  principles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CONTROL is human-like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Undefined origin of SMEM instructions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Still imperfect model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2 domains so far</a:t>
            </a:r>
            <a:endParaRPr sz="1600"/>
          </a:p>
        </p:txBody>
      </p:sp>
      <p:pic>
        <p:nvPicPr>
          <p:cNvPr id="930" name="Shape 9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1625" y="1148550"/>
            <a:ext cx="2716539" cy="20374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1" name="Shape 931"/>
          <p:cNvCxnSpPr/>
          <p:nvPr/>
        </p:nvCxnSpPr>
        <p:spPr>
          <a:xfrm>
            <a:off x="881325" y="5277519"/>
            <a:ext cx="4221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2" name="Shape 9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700" y="5653379"/>
            <a:ext cx="216900" cy="2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Shape 9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700" y="5372816"/>
            <a:ext cx="216900" cy="2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Shape 9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381" y="3795425"/>
            <a:ext cx="368475" cy="3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Shape 9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381" y="2962187"/>
            <a:ext cx="368475" cy="368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6" name="Shape 936"/>
          <p:cNvGrpSpPr/>
          <p:nvPr/>
        </p:nvGrpSpPr>
        <p:grpSpPr>
          <a:xfrm>
            <a:off x="6159647" y="1007519"/>
            <a:ext cx="2716527" cy="2215057"/>
            <a:chOff x="6168797" y="3751844"/>
            <a:chExt cx="2716527" cy="2215057"/>
          </a:xfrm>
        </p:grpSpPr>
        <p:sp>
          <p:nvSpPr>
            <p:cNvPr id="937" name="Shape 937"/>
            <p:cNvSpPr txBox="1"/>
            <p:nvPr/>
          </p:nvSpPr>
          <p:spPr>
            <a:xfrm>
              <a:off x="7012731" y="3751844"/>
              <a:ext cx="1245300" cy="2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Soar Model</a:t>
              </a:r>
              <a:endParaRPr b="1" sz="1200"/>
            </a:p>
          </p:txBody>
        </p:sp>
        <p:pic>
          <p:nvPicPr>
            <p:cNvPr id="938" name="Shape 938"/>
            <p:cNvPicPr preferRelativeResize="0"/>
            <p:nvPr/>
          </p:nvPicPr>
          <p:blipFill rotWithShape="1">
            <a:blip r:embed="rId6">
              <a:alphaModFix/>
            </a:blip>
            <a:srcRect b="0" l="0" r="0" t="5678"/>
            <a:stretch/>
          </p:blipFill>
          <p:spPr>
            <a:xfrm>
              <a:off x="6168797" y="4005497"/>
              <a:ext cx="2716527" cy="19614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9" name="Shape 93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0" name="Shape 9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381" y="4335682"/>
            <a:ext cx="368475" cy="3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Shape 9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700" y="5940055"/>
            <a:ext cx="216900" cy="21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2" name="Shape 942"/>
          <p:cNvGrpSpPr/>
          <p:nvPr/>
        </p:nvGrpSpPr>
        <p:grpSpPr>
          <a:xfrm>
            <a:off x="6274020" y="3440750"/>
            <a:ext cx="2487786" cy="2892381"/>
            <a:chOff x="6274020" y="3133750"/>
            <a:chExt cx="2487786" cy="2892381"/>
          </a:xfrm>
        </p:grpSpPr>
        <p:sp>
          <p:nvSpPr>
            <p:cNvPr id="943" name="Shape 943"/>
            <p:cNvSpPr txBox="1"/>
            <p:nvPr/>
          </p:nvSpPr>
          <p:spPr>
            <a:xfrm>
              <a:off x="6906400" y="3133750"/>
              <a:ext cx="1629900" cy="17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GIVEN-CONTROL</a:t>
              </a:r>
              <a:endParaRPr b="1" sz="1000"/>
            </a:p>
          </p:txBody>
        </p:sp>
        <p:pic>
          <p:nvPicPr>
            <p:cNvPr id="944" name="Shape 944"/>
            <p:cNvPicPr preferRelativeResize="0"/>
            <p:nvPr/>
          </p:nvPicPr>
          <p:blipFill rotWithShape="1">
            <a:blip r:embed="rId7">
              <a:alphaModFix/>
            </a:blip>
            <a:srcRect b="0" l="0" r="0" t="7927"/>
            <a:stretch/>
          </p:blipFill>
          <p:spPr>
            <a:xfrm>
              <a:off x="6274020" y="3277480"/>
              <a:ext cx="2487786" cy="27486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5" name="Shape 945"/>
          <p:cNvGrpSpPr/>
          <p:nvPr/>
        </p:nvGrpSpPr>
        <p:grpSpPr>
          <a:xfrm>
            <a:off x="3140575" y="677550"/>
            <a:ext cx="5634050" cy="6088800"/>
            <a:chOff x="3140575" y="677550"/>
            <a:chExt cx="5634050" cy="6088800"/>
          </a:xfrm>
        </p:grpSpPr>
        <p:sp>
          <p:nvSpPr>
            <p:cNvPr id="946" name="Shape 946"/>
            <p:cNvSpPr/>
            <p:nvPr/>
          </p:nvSpPr>
          <p:spPr>
            <a:xfrm>
              <a:off x="5178525" y="677550"/>
              <a:ext cx="3596100" cy="6088800"/>
            </a:xfrm>
            <a:prstGeom prst="rect">
              <a:avLst/>
            </a:prstGeom>
            <a:solidFill>
              <a:srgbClr val="FFFFFF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1155CC"/>
                  </a:solidFill>
                </a:rPr>
                <a:t>Questions</a:t>
              </a:r>
              <a:endParaRPr b="1" sz="3000">
                <a:solidFill>
                  <a:srgbClr val="1155CC"/>
                </a:solidFill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3140575" y="1007525"/>
              <a:ext cx="2037900" cy="2261400"/>
            </a:xfrm>
            <a:prstGeom prst="rect">
              <a:avLst/>
            </a:prstGeom>
            <a:solidFill>
              <a:srgbClr val="FFFFFF">
                <a:alpha val="7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953" name="Shape 953"/>
          <p:cNvSpPr txBox="1"/>
          <p:nvPr>
            <p:ph idx="1" type="body"/>
          </p:nvPr>
        </p:nvSpPr>
        <p:spPr>
          <a:xfrm>
            <a:off x="729450" y="1933625"/>
            <a:ext cx="7688700" cy="41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Elio, R. (1986). </a:t>
            </a:r>
            <a:br>
              <a:rPr lang="en"/>
            </a:br>
            <a:r>
              <a:rPr lang="en"/>
              <a:t>	Representation of similar well-learned cognitive procedures. </a:t>
            </a:r>
            <a:br>
              <a:rPr lang="en"/>
            </a:br>
            <a:r>
              <a:rPr lang="en"/>
              <a:t>	Cognitive Science, 10(1), 41 - 73.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Singley, M. K., &amp; Anderson, J. R. (1985). </a:t>
            </a:r>
            <a:br>
              <a:rPr lang="en"/>
            </a:br>
            <a:r>
              <a:rPr lang="en"/>
              <a:t>	The transfer of text-editing skill. </a:t>
            </a:r>
            <a:br>
              <a:rPr lang="en"/>
            </a:br>
            <a:r>
              <a:rPr lang="en"/>
              <a:t>	International Journal of Man-Machine Studies, 22(4), 403 - 423.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Stearns, B., Assanie, M., &amp; Laird, J. E. (2017). </a:t>
            </a:r>
            <a:br>
              <a:rPr lang="en"/>
            </a:br>
            <a:r>
              <a:rPr lang="en"/>
              <a:t>	Applying primitive elements theory for procedural transfer in soar. </a:t>
            </a:r>
            <a:br>
              <a:rPr lang="en"/>
            </a:br>
            <a:r>
              <a:rPr lang="en"/>
              <a:t>	In International conference on cognitive modeling.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Stewart, T. C., Choo, X., &amp; Eliasmith, C. (2010). </a:t>
            </a:r>
            <a:br>
              <a:rPr lang="en"/>
            </a:br>
            <a:r>
              <a:rPr lang="en"/>
              <a:t>	Dynamic behaviour of a spiking model of action selection in the basal ganglia. </a:t>
            </a:r>
            <a:br>
              <a:rPr lang="en"/>
            </a:br>
            <a:r>
              <a:rPr lang="en"/>
              <a:t>	In International conference on cognitive modeling (pp. 235–40).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Taatgen, N. A. (2013). </a:t>
            </a:r>
            <a:br>
              <a:rPr lang="en"/>
            </a:br>
            <a:r>
              <a:rPr lang="en"/>
              <a:t>	The nature and transfer of cognitive skills. </a:t>
            </a:r>
            <a:br>
              <a:rPr lang="en"/>
            </a:br>
            <a:r>
              <a:rPr lang="en"/>
              <a:t>	Psychological Review, 120(3), 439–471.</a:t>
            </a:r>
            <a:endParaRPr/>
          </a:p>
        </p:txBody>
      </p:sp>
      <p:sp>
        <p:nvSpPr>
          <p:cNvPr id="954" name="Shape 95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729450" y="1758200"/>
            <a:ext cx="41601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Ordering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729450" y="2928225"/>
            <a:ext cx="4938300" cy="13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Depends on given fixed sequence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Extra fetch work</a:t>
            </a:r>
            <a:endParaRPr sz="1800"/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5093025" y="1705025"/>
            <a:ext cx="3498900" cy="1537025"/>
            <a:chOff x="5093025" y="1705025"/>
            <a:chExt cx="3498900" cy="1537025"/>
          </a:xfrm>
        </p:grpSpPr>
        <p:grpSp>
          <p:nvGrpSpPr>
            <p:cNvPr id="169" name="Shape 169"/>
            <p:cNvGrpSpPr/>
            <p:nvPr/>
          </p:nvGrpSpPr>
          <p:grpSpPr>
            <a:xfrm>
              <a:off x="5093025" y="1705025"/>
              <a:ext cx="3498900" cy="1537025"/>
              <a:chOff x="4957600" y="1918675"/>
              <a:chExt cx="3498900" cy="1537025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4957600" y="1986900"/>
                <a:ext cx="3498900" cy="1468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434343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 txBox="1"/>
              <p:nvPr/>
            </p:nvSpPr>
            <p:spPr>
              <a:xfrm>
                <a:off x="6272225" y="1918675"/>
                <a:ext cx="869700" cy="31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SMEM</a:t>
                </a:r>
                <a:endParaRPr/>
              </a:p>
            </p:txBody>
          </p:sp>
        </p:grpSp>
        <p:sp>
          <p:nvSpPr>
            <p:cNvPr id="172" name="Shape 172"/>
            <p:cNvSpPr/>
            <p:nvPr/>
          </p:nvSpPr>
          <p:spPr>
            <a:xfrm>
              <a:off x="5377350" y="2029700"/>
              <a:ext cx="442200" cy="442200"/>
            </a:xfrm>
            <a:prstGeom prst="ellipse">
              <a:avLst/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6185875" y="2029700"/>
              <a:ext cx="442200" cy="442200"/>
            </a:xfrm>
            <a:prstGeom prst="ellipse">
              <a:avLst/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994400" y="2029700"/>
              <a:ext cx="442200" cy="442200"/>
            </a:xfrm>
            <a:prstGeom prst="ellipse">
              <a:avLst/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802925" y="2029700"/>
              <a:ext cx="442200" cy="442200"/>
            </a:xfrm>
            <a:prstGeom prst="ellipse">
              <a:avLst/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Shape 176"/>
            <p:cNvCxnSpPr>
              <a:stCxn id="172" idx="4"/>
              <a:endCxn id="177" idx="0"/>
            </p:cNvCxnSpPr>
            <p:nvPr/>
          </p:nvCxnSpPr>
          <p:spPr>
            <a:xfrm>
              <a:off x="5598450" y="247190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" name="Shape 177"/>
            <p:cNvSpPr txBox="1"/>
            <p:nvPr/>
          </p:nvSpPr>
          <p:spPr>
            <a:xfrm>
              <a:off x="5155200" y="2695625"/>
              <a:ext cx="886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Read Direction</a:t>
              </a:r>
              <a:endParaRPr sz="1300"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5963725" y="2695625"/>
              <a:ext cx="886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Read Screen</a:t>
              </a:r>
              <a:endParaRPr sz="1300"/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6406975" y="247190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0" name="Shape 180"/>
            <p:cNvSpPr txBox="1"/>
            <p:nvPr/>
          </p:nvSpPr>
          <p:spPr>
            <a:xfrm>
              <a:off x="6772250" y="2695625"/>
              <a:ext cx="886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Type Letter</a:t>
              </a:r>
              <a:endParaRPr sz="1300"/>
            </a:p>
          </p:txBody>
        </p:sp>
        <p:sp>
          <p:nvSpPr>
            <p:cNvPr id="181" name="Shape 181"/>
            <p:cNvSpPr txBox="1"/>
            <p:nvPr/>
          </p:nvSpPr>
          <p:spPr>
            <a:xfrm>
              <a:off x="7580775" y="2695625"/>
              <a:ext cx="886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Press Enter</a:t>
              </a:r>
              <a:endParaRPr sz="1300"/>
            </a:p>
          </p:txBody>
        </p:sp>
        <p:cxnSp>
          <p:nvCxnSpPr>
            <p:cNvPr id="182" name="Shape 182"/>
            <p:cNvCxnSpPr/>
            <p:nvPr/>
          </p:nvCxnSpPr>
          <p:spPr>
            <a:xfrm>
              <a:off x="7215500" y="247190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Shape 183"/>
            <p:cNvCxnSpPr/>
            <p:nvPr/>
          </p:nvCxnSpPr>
          <p:spPr>
            <a:xfrm>
              <a:off x="8024025" y="247190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Shape 184"/>
            <p:cNvCxnSpPr>
              <a:stCxn id="174" idx="6"/>
              <a:endCxn id="175" idx="2"/>
            </p:cNvCxnSpPr>
            <p:nvPr/>
          </p:nvCxnSpPr>
          <p:spPr>
            <a:xfrm>
              <a:off x="7436600" y="2250800"/>
              <a:ext cx="366300" cy="0"/>
            </a:xfrm>
            <a:prstGeom prst="straightConnector1">
              <a:avLst/>
            </a:prstGeom>
            <a:noFill/>
            <a:ln cap="flat" cmpd="sng" w="19050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5" name="Shape 185"/>
            <p:cNvCxnSpPr>
              <a:stCxn id="173" idx="6"/>
              <a:endCxn id="174" idx="2"/>
            </p:cNvCxnSpPr>
            <p:nvPr/>
          </p:nvCxnSpPr>
          <p:spPr>
            <a:xfrm>
              <a:off x="6628075" y="2250800"/>
              <a:ext cx="366300" cy="0"/>
            </a:xfrm>
            <a:prstGeom prst="straightConnector1">
              <a:avLst/>
            </a:prstGeom>
            <a:noFill/>
            <a:ln cap="flat" cmpd="sng" w="19050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6" name="Shape 186"/>
            <p:cNvCxnSpPr/>
            <p:nvPr/>
          </p:nvCxnSpPr>
          <p:spPr>
            <a:xfrm>
              <a:off x="5819550" y="2250800"/>
              <a:ext cx="366300" cy="0"/>
            </a:xfrm>
            <a:prstGeom prst="straightConnector1">
              <a:avLst/>
            </a:prstGeom>
            <a:noFill/>
            <a:ln cap="flat" cmpd="sng" w="19050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7" name="Shape 187"/>
          <p:cNvSpPr txBox="1"/>
          <p:nvPr/>
        </p:nvSpPr>
        <p:spPr>
          <a:xfrm>
            <a:off x="5192200" y="1443475"/>
            <a:ext cx="13152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Taught order: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1104750" y="4016525"/>
            <a:ext cx="45231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Fetch taught ordering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Fetch next instructions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Increment current position in ordering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729450" y="1758200"/>
            <a:ext cx="41601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Desired Ordering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729450" y="2467025"/>
            <a:ext cx="41049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Autonomous “Free Recall”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Flexible task order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Less fetch work:</a:t>
            </a:r>
            <a:endParaRPr sz="1800"/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6" name="Shape 196"/>
          <p:cNvGrpSpPr/>
          <p:nvPr/>
        </p:nvGrpSpPr>
        <p:grpSpPr>
          <a:xfrm>
            <a:off x="5093025" y="1705025"/>
            <a:ext cx="3498900" cy="1537025"/>
            <a:chOff x="5093025" y="1705025"/>
            <a:chExt cx="3498900" cy="1537025"/>
          </a:xfrm>
        </p:grpSpPr>
        <p:grpSp>
          <p:nvGrpSpPr>
            <p:cNvPr id="197" name="Shape 197"/>
            <p:cNvGrpSpPr/>
            <p:nvPr/>
          </p:nvGrpSpPr>
          <p:grpSpPr>
            <a:xfrm>
              <a:off x="5093025" y="1705025"/>
              <a:ext cx="3498900" cy="1537025"/>
              <a:chOff x="4957600" y="1918675"/>
              <a:chExt cx="3498900" cy="1537025"/>
            </a:xfrm>
          </p:grpSpPr>
          <p:sp>
            <p:nvSpPr>
              <p:cNvPr id="198" name="Shape 198"/>
              <p:cNvSpPr/>
              <p:nvPr/>
            </p:nvSpPr>
            <p:spPr>
              <a:xfrm>
                <a:off x="4957600" y="1986900"/>
                <a:ext cx="3498900" cy="1468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434343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Shape 199"/>
              <p:cNvSpPr txBox="1"/>
              <p:nvPr/>
            </p:nvSpPr>
            <p:spPr>
              <a:xfrm>
                <a:off x="6272225" y="1918675"/>
                <a:ext cx="869700" cy="31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SMEM</a:t>
                </a:r>
                <a:endParaRPr/>
              </a:p>
            </p:txBody>
          </p:sp>
        </p:grpSp>
        <p:sp>
          <p:nvSpPr>
            <p:cNvPr id="200" name="Shape 200"/>
            <p:cNvSpPr/>
            <p:nvPr/>
          </p:nvSpPr>
          <p:spPr>
            <a:xfrm>
              <a:off x="5377350" y="2029700"/>
              <a:ext cx="442200" cy="442200"/>
            </a:xfrm>
            <a:prstGeom prst="ellipse">
              <a:avLst/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185875" y="2029700"/>
              <a:ext cx="442200" cy="442200"/>
            </a:xfrm>
            <a:prstGeom prst="ellipse">
              <a:avLst/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994400" y="2029700"/>
              <a:ext cx="442200" cy="442200"/>
            </a:xfrm>
            <a:prstGeom prst="ellipse">
              <a:avLst/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7802925" y="2029700"/>
              <a:ext cx="442200" cy="442200"/>
            </a:xfrm>
            <a:prstGeom prst="ellipse">
              <a:avLst/>
            </a:prstGeom>
            <a:solidFill>
              <a:srgbClr val="E9EDEE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4" name="Shape 204"/>
            <p:cNvCxnSpPr>
              <a:stCxn id="200" idx="4"/>
              <a:endCxn id="205" idx="0"/>
            </p:cNvCxnSpPr>
            <p:nvPr/>
          </p:nvCxnSpPr>
          <p:spPr>
            <a:xfrm>
              <a:off x="5598450" y="247190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5" name="Shape 205"/>
            <p:cNvSpPr txBox="1"/>
            <p:nvPr/>
          </p:nvSpPr>
          <p:spPr>
            <a:xfrm>
              <a:off x="5155200" y="2695625"/>
              <a:ext cx="886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Read Direction</a:t>
              </a:r>
              <a:endParaRPr sz="1300"/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5963725" y="2695625"/>
              <a:ext cx="886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Read Screen</a:t>
              </a:r>
              <a:endParaRPr sz="1300"/>
            </a:p>
          </p:txBody>
        </p:sp>
        <p:cxnSp>
          <p:nvCxnSpPr>
            <p:cNvPr id="207" name="Shape 207"/>
            <p:cNvCxnSpPr/>
            <p:nvPr/>
          </p:nvCxnSpPr>
          <p:spPr>
            <a:xfrm>
              <a:off x="6406975" y="247190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8" name="Shape 208"/>
            <p:cNvSpPr txBox="1"/>
            <p:nvPr/>
          </p:nvSpPr>
          <p:spPr>
            <a:xfrm>
              <a:off x="6772250" y="2695625"/>
              <a:ext cx="886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Type Letter</a:t>
              </a:r>
              <a:endParaRPr sz="1300"/>
            </a:p>
          </p:txBody>
        </p:sp>
        <p:sp>
          <p:nvSpPr>
            <p:cNvPr id="209" name="Shape 209"/>
            <p:cNvSpPr txBox="1"/>
            <p:nvPr/>
          </p:nvSpPr>
          <p:spPr>
            <a:xfrm>
              <a:off x="7580775" y="2695625"/>
              <a:ext cx="886500" cy="3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Press Enter</a:t>
              </a:r>
              <a:endParaRPr sz="1300"/>
            </a:p>
          </p:txBody>
        </p:sp>
        <p:cxnSp>
          <p:nvCxnSpPr>
            <p:cNvPr id="210" name="Shape 210"/>
            <p:cNvCxnSpPr/>
            <p:nvPr/>
          </p:nvCxnSpPr>
          <p:spPr>
            <a:xfrm>
              <a:off x="7215500" y="247190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8024025" y="2471900"/>
              <a:ext cx="0" cy="223800"/>
            </a:xfrm>
            <a:prstGeom prst="straightConnector1">
              <a:avLst/>
            </a:prstGeom>
            <a:noFill/>
            <a:ln cap="flat" cmpd="sng" w="9525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2" name="Shape 212"/>
            <p:cNvCxnSpPr>
              <a:stCxn id="202" idx="6"/>
              <a:endCxn id="203" idx="2"/>
            </p:cNvCxnSpPr>
            <p:nvPr/>
          </p:nvCxnSpPr>
          <p:spPr>
            <a:xfrm>
              <a:off x="7436600" y="2250800"/>
              <a:ext cx="366300" cy="0"/>
            </a:xfrm>
            <a:prstGeom prst="straightConnector1">
              <a:avLst/>
            </a:prstGeom>
            <a:noFill/>
            <a:ln cap="flat" cmpd="sng" w="19050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3" name="Shape 213"/>
            <p:cNvCxnSpPr>
              <a:stCxn id="201" idx="6"/>
              <a:endCxn id="202" idx="2"/>
            </p:cNvCxnSpPr>
            <p:nvPr/>
          </p:nvCxnSpPr>
          <p:spPr>
            <a:xfrm>
              <a:off x="6628075" y="2250800"/>
              <a:ext cx="366300" cy="0"/>
            </a:xfrm>
            <a:prstGeom prst="straightConnector1">
              <a:avLst/>
            </a:prstGeom>
            <a:noFill/>
            <a:ln cap="flat" cmpd="sng" w="19050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5819550" y="2250800"/>
              <a:ext cx="366300" cy="0"/>
            </a:xfrm>
            <a:prstGeom prst="straightConnector1">
              <a:avLst/>
            </a:prstGeom>
            <a:noFill/>
            <a:ln cap="flat" cmpd="sng" w="19050">
              <a:solidFill>
                <a:srgbClr val="1A1A1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5" name="Shape 215"/>
          <p:cNvSpPr txBox="1"/>
          <p:nvPr>
            <p:ph idx="1" type="body"/>
          </p:nvPr>
        </p:nvSpPr>
        <p:spPr>
          <a:xfrm>
            <a:off x="1108650" y="3961175"/>
            <a:ext cx="47082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Fetch instructions automatically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If retrieved OK, execute</a:t>
            </a:r>
            <a:endParaRPr b="1" sz="1800"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else revert to given order</a:t>
            </a:r>
            <a:endParaRPr b="1" i="1" sz="1800"/>
          </a:p>
        </p:txBody>
      </p:sp>
      <p:sp>
        <p:nvSpPr>
          <p:cNvPr id="216" name="Shape 216"/>
          <p:cNvSpPr txBox="1"/>
          <p:nvPr/>
        </p:nvSpPr>
        <p:spPr>
          <a:xfrm>
            <a:off x="5192200" y="1443475"/>
            <a:ext cx="13152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Taught order: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5192200" y="2023525"/>
            <a:ext cx="3286500" cy="1098900"/>
          </a:xfrm>
          <a:prstGeom prst="rect">
            <a:avLst/>
          </a:prstGeom>
          <a:solidFill>
            <a:srgbClr val="FFFFFF">
              <a:alpha val="8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/>
        </p:nvSpPr>
        <p:spPr>
          <a:xfrm>
            <a:off x="1159450" y="5313575"/>
            <a:ext cx="60585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 given fixed sequence to </a:t>
            </a:r>
            <a:r>
              <a:rPr lang="en" sz="18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train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autonomous fetch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Shape 223"/>
          <p:cNvGrpSpPr/>
          <p:nvPr/>
        </p:nvGrpSpPr>
        <p:grpSpPr>
          <a:xfrm>
            <a:off x="4916875" y="1461479"/>
            <a:ext cx="3790800" cy="3492658"/>
            <a:chOff x="4916875" y="1918675"/>
            <a:chExt cx="3790800" cy="3822125"/>
          </a:xfrm>
        </p:grpSpPr>
        <p:sp>
          <p:nvSpPr>
            <p:cNvPr id="224" name="Shape 224"/>
            <p:cNvSpPr/>
            <p:nvPr/>
          </p:nvSpPr>
          <p:spPr>
            <a:xfrm>
              <a:off x="4916875" y="1986900"/>
              <a:ext cx="3790800" cy="37539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6377425" y="1918675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SMEM</a:t>
              </a:r>
              <a:endParaRPr/>
            </a:p>
          </p:txBody>
        </p:sp>
      </p:grpSp>
      <p:sp>
        <p:nvSpPr>
          <p:cNvPr id="226" name="Shape 226"/>
          <p:cNvSpPr txBox="1"/>
          <p:nvPr/>
        </p:nvSpPr>
        <p:spPr>
          <a:xfrm>
            <a:off x="5225125" y="3571525"/>
            <a:ext cx="3159000" cy="122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(&lt;N1&gt; </a:t>
            </a: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^instruction &lt;read-dir&gt;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b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(&lt;N1&gt; </a:t>
            </a: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^instruction &lt;read-scr&gt;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b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(&lt;N1&gt; </a:t>
            </a: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^instruction &lt;type-ltr&gt;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b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(&lt;N1&gt; </a:t>
            </a: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^instruction &lt;press-etr&gt;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7" name="Shape 227"/>
          <p:cNvCxnSpPr/>
          <p:nvPr/>
        </p:nvCxnSpPr>
        <p:spPr>
          <a:xfrm flipH="1">
            <a:off x="5513563" y="2179725"/>
            <a:ext cx="1042200" cy="6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Shape 228"/>
          <p:cNvSpPr/>
          <p:nvPr/>
        </p:nvSpPr>
        <p:spPr>
          <a:xfrm>
            <a:off x="6538820" y="1800925"/>
            <a:ext cx="484500" cy="484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N1</a:t>
            </a:r>
            <a:endParaRPr sz="900"/>
          </a:p>
        </p:txBody>
      </p:sp>
      <p:cxnSp>
        <p:nvCxnSpPr>
          <p:cNvPr id="229" name="Shape 229"/>
          <p:cNvCxnSpPr>
            <a:endCxn id="230" idx="0"/>
          </p:cNvCxnSpPr>
          <p:nvPr/>
        </p:nvCxnSpPr>
        <p:spPr>
          <a:xfrm flipH="1">
            <a:off x="6369382" y="2271235"/>
            <a:ext cx="29640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Shape 231"/>
          <p:cNvCxnSpPr>
            <a:endCxn id="232" idx="0"/>
          </p:cNvCxnSpPr>
          <p:nvPr/>
        </p:nvCxnSpPr>
        <p:spPr>
          <a:xfrm>
            <a:off x="6894889" y="2289535"/>
            <a:ext cx="338700" cy="5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Shape 233"/>
          <p:cNvCxnSpPr/>
          <p:nvPr/>
        </p:nvCxnSpPr>
        <p:spPr>
          <a:xfrm>
            <a:off x="6986263" y="2198025"/>
            <a:ext cx="1062300" cy="6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Shape 234"/>
          <p:cNvSpPr txBox="1"/>
          <p:nvPr/>
        </p:nvSpPr>
        <p:spPr>
          <a:xfrm rot="-1880175">
            <a:off x="5572522" y="2311832"/>
            <a:ext cx="759720" cy="201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^instruction</a:t>
            </a:r>
            <a:endParaRPr sz="800"/>
          </a:p>
        </p:txBody>
      </p:sp>
      <p:sp>
        <p:nvSpPr>
          <p:cNvPr id="235" name="Shape 235"/>
          <p:cNvSpPr txBox="1"/>
          <p:nvPr/>
        </p:nvSpPr>
        <p:spPr>
          <a:xfrm rot="-3732022">
            <a:off x="6026647" y="2379418"/>
            <a:ext cx="759679" cy="2019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^instruction</a:t>
            </a:r>
            <a:endParaRPr sz="800"/>
          </a:p>
        </p:txBody>
      </p:sp>
      <p:sp>
        <p:nvSpPr>
          <p:cNvPr id="236" name="Shape 236"/>
          <p:cNvSpPr txBox="1"/>
          <p:nvPr/>
        </p:nvSpPr>
        <p:spPr>
          <a:xfrm rot="3554043">
            <a:off x="6776118" y="2387573"/>
            <a:ext cx="760069" cy="201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^instruction</a:t>
            </a:r>
            <a:endParaRPr sz="800"/>
          </a:p>
        </p:txBody>
      </p:sp>
      <p:sp>
        <p:nvSpPr>
          <p:cNvPr id="237" name="Shape 237"/>
          <p:cNvSpPr txBox="1"/>
          <p:nvPr/>
        </p:nvSpPr>
        <p:spPr>
          <a:xfrm rot="1782168">
            <a:off x="7247158" y="2339232"/>
            <a:ext cx="759837" cy="201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^instruction</a:t>
            </a:r>
            <a:endParaRPr sz="800"/>
          </a:p>
        </p:txBody>
      </p:sp>
      <p:sp>
        <p:nvSpPr>
          <p:cNvPr id="238" name="Shape 238"/>
          <p:cNvSpPr txBox="1"/>
          <p:nvPr>
            <p:ph type="title"/>
          </p:nvPr>
        </p:nvSpPr>
        <p:spPr>
          <a:xfrm>
            <a:off x="729450" y="1758200"/>
            <a:ext cx="37020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by </a:t>
            </a:r>
            <a:r>
              <a:rPr lang="en"/>
              <a:t>Activation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729450" y="2771825"/>
            <a:ext cx="39282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Each SMEM memory has activation</a:t>
            </a:r>
            <a:endParaRPr sz="1800"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1" name="Shape 241"/>
          <p:cNvGrpSpPr/>
          <p:nvPr/>
        </p:nvGrpSpPr>
        <p:grpSpPr>
          <a:xfrm>
            <a:off x="824700" y="4233650"/>
            <a:ext cx="3606900" cy="1862225"/>
            <a:chOff x="824700" y="4233650"/>
            <a:chExt cx="3606900" cy="1862225"/>
          </a:xfrm>
        </p:grpSpPr>
        <p:sp>
          <p:nvSpPr>
            <p:cNvPr id="242" name="Shape 242"/>
            <p:cNvSpPr txBox="1"/>
            <p:nvPr/>
          </p:nvSpPr>
          <p:spPr>
            <a:xfrm>
              <a:off x="824700" y="4552975"/>
              <a:ext cx="3606900" cy="1542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sp {example*query</a:t>
              </a:r>
              <a:br>
                <a:rPr lang="en" sz="16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16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 (state &lt;s&gt; ^smem.command &lt;scmd&gt;)</a:t>
              </a:r>
              <a:br>
                <a:rPr lang="en" sz="16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16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--&gt;</a:t>
              </a:r>
              <a:br>
                <a:rPr lang="en" sz="16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16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 (&lt;scmd&gt; ^query &lt;q&gt;)</a:t>
              </a:r>
              <a:br>
                <a:rPr lang="en" sz="16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" sz="16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 </a:t>
              </a:r>
              <a:r>
                <a:rPr b="1" lang="en" sz="16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(&lt;q&gt; ^instruction &lt;any&gt;)</a:t>
              </a:r>
              <a:r>
                <a:rPr lang="en" sz="16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 }</a:t>
              </a:r>
              <a:endParaRPr sz="1600"/>
            </a:p>
          </p:txBody>
        </p:sp>
        <p:sp>
          <p:nvSpPr>
            <p:cNvPr id="243" name="Shape 243"/>
            <p:cNvSpPr txBox="1"/>
            <p:nvPr/>
          </p:nvSpPr>
          <p:spPr>
            <a:xfrm>
              <a:off x="894499" y="4233650"/>
              <a:ext cx="15993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</a:rPr>
                <a:t>Instruction query:</a:t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44" name="Shape 244"/>
          <p:cNvSpPr/>
          <p:nvPr/>
        </p:nvSpPr>
        <p:spPr>
          <a:xfrm>
            <a:off x="5073563" y="2773013"/>
            <a:ext cx="879900" cy="68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5148925" y="2863126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 Direction</a:t>
            </a:r>
            <a:endParaRPr sz="900"/>
          </a:p>
        </p:txBody>
      </p:sp>
      <p:sp>
        <p:nvSpPr>
          <p:cNvPr id="230" name="Shape 230"/>
          <p:cNvSpPr/>
          <p:nvPr/>
        </p:nvSpPr>
        <p:spPr>
          <a:xfrm>
            <a:off x="6013132" y="2863135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 Screen</a:t>
            </a:r>
            <a:endParaRPr sz="900"/>
          </a:p>
        </p:txBody>
      </p:sp>
      <p:grpSp>
        <p:nvGrpSpPr>
          <p:cNvPr id="246" name="Shape 246"/>
          <p:cNvGrpSpPr/>
          <p:nvPr/>
        </p:nvGrpSpPr>
        <p:grpSpPr>
          <a:xfrm>
            <a:off x="5222013" y="3127063"/>
            <a:ext cx="3158900" cy="274800"/>
            <a:chOff x="5200750" y="3660463"/>
            <a:chExt cx="3158900" cy="274800"/>
          </a:xfrm>
        </p:grpSpPr>
        <p:sp>
          <p:nvSpPr>
            <p:cNvPr id="247" name="Shape 247"/>
            <p:cNvSpPr txBox="1"/>
            <p:nvPr/>
          </p:nvSpPr>
          <p:spPr>
            <a:xfrm>
              <a:off x="5200750" y="3660463"/>
              <a:ext cx="5952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</a:rPr>
                <a:t>+0.11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6055317" y="3660463"/>
              <a:ext cx="5952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</a:rPr>
                <a:t>-0.02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6909883" y="3660463"/>
              <a:ext cx="5952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</a:rPr>
                <a:t>+0.00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7764450" y="3660463"/>
              <a:ext cx="5952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</a:rPr>
                <a:t>+0.01</a:t>
              </a:r>
              <a:endParaRPr b="1" sz="1200">
                <a:solidFill>
                  <a:srgbClr val="0000FF"/>
                </a:solidFill>
              </a:endParaRPr>
            </a:p>
          </p:txBody>
        </p:sp>
      </p:grpSp>
      <p:sp>
        <p:nvSpPr>
          <p:cNvPr id="232" name="Shape 232"/>
          <p:cNvSpPr/>
          <p:nvPr/>
        </p:nvSpPr>
        <p:spPr>
          <a:xfrm>
            <a:off x="6877339" y="2863135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Type Letter</a:t>
            </a:r>
            <a:endParaRPr sz="900"/>
          </a:p>
        </p:txBody>
      </p:sp>
      <p:sp>
        <p:nvSpPr>
          <p:cNvPr id="251" name="Shape 251"/>
          <p:cNvSpPr/>
          <p:nvPr/>
        </p:nvSpPr>
        <p:spPr>
          <a:xfrm>
            <a:off x="7741545" y="2863135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Press Enter</a:t>
            </a:r>
            <a:endParaRPr sz="900"/>
          </a:p>
        </p:txBody>
      </p:sp>
      <p:sp>
        <p:nvSpPr>
          <p:cNvPr id="252" name="Shape 252"/>
          <p:cNvSpPr/>
          <p:nvPr/>
        </p:nvSpPr>
        <p:spPr>
          <a:xfrm>
            <a:off x="5260204" y="3624544"/>
            <a:ext cx="2925600" cy="32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729450" y="3299850"/>
            <a:ext cx="30000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Activation breaks query ties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 Activation</a:t>
            </a:r>
            <a:endParaRPr/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729450" y="2771825"/>
            <a:ext cx="4160100" cy="1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Items in Working Memory</a:t>
            </a:r>
            <a:br>
              <a:rPr lang="en" sz="1800"/>
            </a:br>
            <a:r>
              <a:rPr lang="en" sz="1800"/>
              <a:t>have increased activation</a:t>
            </a:r>
            <a:endParaRPr sz="1800"/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539950" y="4658658"/>
            <a:ext cx="3168142" cy="1674552"/>
            <a:chOff x="5409249" y="4372630"/>
            <a:chExt cx="2805900" cy="1368321"/>
          </a:xfrm>
        </p:grpSpPr>
        <p:sp>
          <p:nvSpPr>
            <p:cNvPr id="262" name="Shape 262"/>
            <p:cNvSpPr/>
            <p:nvPr/>
          </p:nvSpPr>
          <p:spPr>
            <a:xfrm>
              <a:off x="5409249" y="4621051"/>
              <a:ext cx="2805900" cy="11199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6377414" y="4372630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r>
                <a:rPr lang="en"/>
                <a:t>M</a:t>
              </a:r>
              <a:endParaRPr/>
            </a:p>
          </p:txBody>
        </p:sp>
      </p:grpSp>
      <p:sp>
        <p:nvSpPr>
          <p:cNvPr id="264" name="Shape 264"/>
          <p:cNvSpPr/>
          <p:nvPr/>
        </p:nvSpPr>
        <p:spPr>
          <a:xfrm>
            <a:off x="998175" y="5140538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 Direction</a:t>
            </a:r>
            <a:endParaRPr sz="900"/>
          </a:p>
        </p:txBody>
      </p:sp>
      <p:grpSp>
        <p:nvGrpSpPr>
          <p:cNvPr id="265" name="Shape 265"/>
          <p:cNvGrpSpPr/>
          <p:nvPr/>
        </p:nvGrpSpPr>
        <p:grpSpPr>
          <a:xfrm>
            <a:off x="4916875" y="1461479"/>
            <a:ext cx="3790800" cy="2375539"/>
            <a:chOff x="4916875" y="1918675"/>
            <a:chExt cx="3790800" cy="2599627"/>
          </a:xfrm>
        </p:grpSpPr>
        <p:sp>
          <p:nvSpPr>
            <p:cNvPr id="266" name="Shape 266"/>
            <p:cNvSpPr/>
            <p:nvPr/>
          </p:nvSpPr>
          <p:spPr>
            <a:xfrm>
              <a:off x="4916875" y="1986902"/>
              <a:ext cx="3790800" cy="25314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6377425" y="1918675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SMEM</a:t>
              </a:r>
              <a:endParaRPr/>
            </a:p>
          </p:txBody>
        </p:sp>
      </p:grpSp>
      <p:sp>
        <p:nvSpPr>
          <p:cNvPr id="268" name="Shape 268"/>
          <p:cNvSpPr/>
          <p:nvPr/>
        </p:nvSpPr>
        <p:spPr>
          <a:xfrm>
            <a:off x="5148925" y="2863126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 Direction</a:t>
            </a:r>
            <a:endParaRPr sz="900"/>
          </a:p>
        </p:txBody>
      </p:sp>
      <p:sp>
        <p:nvSpPr>
          <p:cNvPr id="269" name="Shape 269"/>
          <p:cNvSpPr/>
          <p:nvPr/>
        </p:nvSpPr>
        <p:spPr>
          <a:xfrm>
            <a:off x="6013132" y="2863135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 Screen</a:t>
            </a:r>
            <a:endParaRPr sz="900"/>
          </a:p>
        </p:txBody>
      </p:sp>
      <p:sp>
        <p:nvSpPr>
          <p:cNvPr id="270" name="Shape 270"/>
          <p:cNvSpPr/>
          <p:nvPr/>
        </p:nvSpPr>
        <p:spPr>
          <a:xfrm>
            <a:off x="6877339" y="2863135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Type Letter</a:t>
            </a:r>
            <a:endParaRPr sz="900"/>
          </a:p>
        </p:txBody>
      </p:sp>
      <p:sp>
        <p:nvSpPr>
          <p:cNvPr id="271" name="Shape 271"/>
          <p:cNvSpPr/>
          <p:nvPr/>
        </p:nvSpPr>
        <p:spPr>
          <a:xfrm>
            <a:off x="7741545" y="2863135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Press Enter</a:t>
            </a:r>
            <a:endParaRPr sz="900"/>
          </a:p>
        </p:txBody>
      </p:sp>
      <p:sp>
        <p:nvSpPr>
          <p:cNvPr id="272" name="Shape 272"/>
          <p:cNvSpPr txBox="1"/>
          <p:nvPr/>
        </p:nvSpPr>
        <p:spPr>
          <a:xfrm>
            <a:off x="6076579" y="3127063"/>
            <a:ext cx="595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-0.02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6931146" y="3127063"/>
            <a:ext cx="595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+0.00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7785713" y="3127063"/>
            <a:ext cx="595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+0.01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924225" y="5786525"/>
            <a:ext cx="860400" cy="27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 done typing</a:t>
            </a:r>
            <a:endParaRPr sz="900"/>
          </a:p>
        </p:txBody>
      </p:sp>
      <p:sp>
        <p:nvSpPr>
          <p:cNvPr id="276" name="Shape 276"/>
          <p:cNvSpPr/>
          <p:nvPr/>
        </p:nvSpPr>
        <p:spPr>
          <a:xfrm>
            <a:off x="2607750" y="5172938"/>
            <a:ext cx="753900" cy="27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Direction: “type”</a:t>
            </a:r>
            <a:endParaRPr sz="900"/>
          </a:p>
        </p:txBody>
      </p:sp>
      <p:sp>
        <p:nvSpPr>
          <p:cNvPr id="277" name="Shape 277"/>
          <p:cNvSpPr/>
          <p:nvPr/>
        </p:nvSpPr>
        <p:spPr>
          <a:xfrm>
            <a:off x="1965600" y="5621850"/>
            <a:ext cx="917400" cy="20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“Hello World”</a:t>
            </a:r>
            <a:endParaRPr sz="900"/>
          </a:p>
        </p:txBody>
      </p:sp>
      <p:sp>
        <p:nvSpPr>
          <p:cNvPr id="278" name="Shape 278"/>
          <p:cNvSpPr/>
          <p:nvPr/>
        </p:nvSpPr>
        <p:spPr>
          <a:xfrm>
            <a:off x="2407800" y="5997250"/>
            <a:ext cx="860400" cy="20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Text-len: 11</a:t>
            </a:r>
            <a:endParaRPr sz="900"/>
          </a:p>
        </p:txBody>
      </p:sp>
      <p:sp>
        <p:nvSpPr>
          <p:cNvPr id="279" name="Shape 279"/>
          <p:cNvSpPr txBox="1"/>
          <p:nvPr/>
        </p:nvSpPr>
        <p:spPr>
          <a:xfrm>
            <a:off x="5222013" y="3127063"/>
            <a:ext cx="595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+0.11</a:t>
            </a:r>
            <a:endParaRPr b="1" sz="1200">
              <a:solidFill>
                <a:schemeClr val="accent5"/>
              </a:solidFill>
            </a:endParaRPr>
          </a:p>
        </p:txBody>
      </p:sp>
      <p:grpSp>
        <p:nvGrpSpPr>
          <p:cNvPr id="280" name="Shape 280"/>
          <p:cNvGrpSpPr/>
          <p:nvPr/>
        </p:nvGrpSpPr>
        <p:grpSpPr>
          <a:xfrm>
            <a:off x="5212963" y="3279463"/>
            <a:ext cx="604250" cy="341838"/>
            <a:chOff x="5212963" y="3736663"/>
            <a:chExt cx="604250" cy="341838"/>
          </a:xfrm>
        </p:grpSpPr>
        <p:sp>
          <p:nvSpPr>
            <p:cNvPr id="281" name="Shape 281"/>
            <p:cNvSpPr txBox="1"/>
            <p:nvPr/>
          </p:nvSpPr>
          <p:spPr>
            <a:xfrm>
              <a:off x="5222013" y="3736663"/>
              <a:ext cx="5952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</a:rPr>
                <a:t>+1.11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5212963" y="3748800"/>
              <a:ext cx="601500" cy="329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Shape 283"/>
          <p:cNvGrpSpPr/>
          <p:nvPr/>
        </p:nvGrpSpPr>
        <p:grpSpPr>
          <a:xfrm>
            <a:off x="6398882" y="1791875"/>
            <a:ext cx="602725" cy="341894"/>
            <a:chOff x="5222013" y="3736663"/>
            <a:chExt cx="602725" cy="341894"/>
          </a:xfrm>
        </p:grpSpPr>
        <p:sp>
          <p:nvSpPr>
            <p:cNvPr id="284" name="Shape 284"/>
            <p:cNvSpPr txBox="1"/>
            <p:nvPr/>
          </p:nvSpPr>
          <p:spPr>
            <a:xfrm>
              <a:off x="5222013" y="3736663"/>
              <a:ext cx="5952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</a:rPr>
                <a:t>+1.00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223238" y="3748856"/>
              <a:ext cx="601500" cy="329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Shape 286"/>
          <p:cNvGrpSpPr/>
          <p:nvPr/>
        </p:nvGrpSpPr>
        <p:grpSpPr>
          <a:xfrm>
            <a:off x="7337938" y="1791875"/>
            <a:ext cx="602725" cy="341894"/>
            <a:chOff x="5222013" y="3736663"/>
            <a:chExt cx="602725" cy="341894"/>
          </a:xfrm>
        </p:grpSpPr>
        <p:sp>
          <p:nvSpPr>
            <p:cNvPr id="287" name="Shape 287"/>
            <p:cNvSpPr txBox="1"/>
            <p:nvPr/>
          </p:nvSpPr>
          <p:spPr>
            <a:xfrm>
              <a:off x="5222013" y="3736663"/>
              <a:ext cx="5952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</a:rPr>
                <a:t>+1.00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223238" y="3748856"/>
              <a:ext cx="601500" cy="329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Shape 289"/>
          <p:cNvGrpSpPr/>
          <p:nvPr/>
        </p:nvGrpSpPr>
        <p:grpSpPr>
          <a:xfrm>
            <a:off x="6270925" y="2161169"/>
            <a:ext cx="1727025" cy="274813"/>
            <a:chOff x="6270925" y="2618369"/>
            <a:chExt cx="1727025" cy="274813"/>
          </a:xfrm>
        </p:grpSpPr>
        <p:sp>
          <p:nvSpPr>
            <p:cNvPr id="290" name="Shape 290"/>
            <p:cNvSpPr/>
            <p:nvPr/>
          </p:nvSpPr>
          <p:spPr>
            <a:xfrm>
              <a:off x="7244050" y="2618369"/>
              <a:ext cx="753900" cy="274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Direction: Type text</a:t>
              </a:r>
              <a:endParaRPr sz="90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6270925" y="2618381"/>
              <a:ext cx="860400" cy="274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Not finished typing</a:t>
              </a:r>
              <a:endParaRPr sz="900"/>
            </a:p>
          </p:txBody>
        </p:sp>
      </p:grpSp>
      <p:grpSp>
        <p:nvGrpSpPr>
          <p:cNvPr id="292" name="Shape 292"/>
          <p:cNvGrpSpPr/>
          <p:nvPr/>
        </p:nvGrpSpPr>
        <p:grpSpPr>
          <a:xfrm>
            <a:off x="924225" y="5172938"/>
            <a:ext cx="2437425" cy="888388"/>
            <a:chOff x="924225" y="4791938"/>
            <a:chExt cx="2437425" cy="888388"/>
          </a:xfrm>
        </p:grpSpPr>
        <p:sp>
          <p:nvSpPr>
            <p:cNvPr id="293" name="Shape 293"/>
            <p:cNvSpPr/>
            <p:nvPr/>
          </p:nvSpPr>
          <p:spPr>
            <a:xfrm>
              <a:off x="924225" y="5405525"/>
              <a:ext cx="860400" cy="274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Not done typing</a:t>
              </a:r>
              <a:endParaRPr sz="90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607750" y="4791938"/>
              <a:ext cx="753900" cy="274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Direction: “type”</a:t>
              </a:r>
              <a:endParaRPr sz="9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729450" y="1758200"/>
            <a:ext cx="39036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Spreading</a:t>
            </a:r>
            <a:r>
              <a:rPr lang="en"/>
              <a:t> Activation</a:t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729450" y="2771825"/>
            <a:ext cx="4160100" cy="1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</a:t>
            </a:r>
            <a:r>
              <a:rPr lang="en" sz="1800"/>
              <a:t>ctivation spreads in SMEM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Decays with distance</a:t>
            </a:r>
            <a:endParaRPr sz="1800"/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2" name="Shape 302"/>
          <p:cNvGrpSpPr/>
          <p:nvPr/>
        </p:nvGrpSpPr>
        <p:grpSpPr>
          <a:xfrm>
            <a:off x="539950" y="4658658"/>
            <a:ext cx="3168142" cy="1674552"/>
            <a:chOff x="5409249" y="4372630"/>
            <a:chExt cx="2805900" cy="1368321"/>
          </a:xfrm>
        </p:grpSpPr>
        <p:sp>
          <p:nvSpPr>
            <p:cNvPr id="303" name="Shape 303"/>
            <p:cNvSpPr/>
            <p:nvPr/>
          </p:nvSpPr>
          <p:spPr>
            <a:xfrm>
              <a:off x="5409249" y="4621051"/>
              <a:ext cx="2805900" cy="11199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6377414" y="4372630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WM</a:t>
              </a:r>
              <a:endParaRPr/>
            </a:p>
          </p:txBody>
        </p:sp>
      </p:grpSp>
      <p:sp>
        <p:nvSpPr>
          <p:cNvPr id="305" name="Shape 305"/>
          <p:cNvSpPr/>
          <p:nvPr/>
        </p:nvSpPr>
        <p:spPr>
          <a:xfrm>
            <a:off x="998175" y="5140538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 Direction</a:t>
            </a:r>
            <a:endParaRPr sz="900"/>
          </a:p>
        </p:txBody>
      </p:sp>
      <p:grpSp>
        <p:nvGrpSpPr>
          <p:cNvPr id="306" name="Shape 306"/>
          <p:cNvGrpSpPr/>
          <p:nvPr/>
        </p:nvGrpSpPr>
        <p:grpSpPr>
          <a:xfrm>
            <a:off x="4916875" y="1461479"/>
            <a:ext cx="3790800" cy="2375539"/>
            <a:chOff x="4916875" y="1918675"/>
            <a:chExt cx="3790800" cy="2599627"/>
          </a:xfrm>
        </p:grpSpPr>
        <p:sp>
          <p:nvSpPr>
            <p:cNvPr id="307" name="Shape 307"/>
            <p:cNvSpPr/>
            <p:nvPr/>
          </p:nvSpPr>
          <p:spPr>
            <a:xfrm>
              <a:off x="4916875" y="1986902"/>
              <a:ext cx="3790800" cy="25314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6377425" y="1918675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SMEM</a:t>
              </a:r>
              <a:endParaRPr/>
            </a:p>
          </p:txBody>
        </p:sp>
      </p:grpSp>
      <p:sp>
        <p:nvSpPr>
          <p:cNvPr id="309" name="Shape 309"/>
          <p:cNvSpPr/>
          <p:nvPr/>
        </p:nvSpPr>
        <p:spPr>
          <a:xfrm>
            <a:off x="5148925" y="2863126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 Direction</a:t>
            </a:r>
            <a:endParaRPr sz="900"/>
          </a:p>
        </p:txBody>
      </p:sp>
      <p:sp>
        <p:nvSpPr>
          <p:cNvPr id="310" name="Shape 310"/>
          <p:cNvSpPr/>
          <p:nvPr/>
        </p:nvSpPr>
        <p:spPr>
          <a:xfrm>
            <a:off x="6013132" y="2863135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 Screen</a:t>
            </a:r>
            <a:endParaRPr sz="900"/>
          </a:p>
        </p:txBody>
      </p:sp>
      <p:sp>
        <p:nvSpPr>
          <p:cNvPr id="311" name="Shape 311"/>
          <p:cNvSpPr/>
          <p:nvPr/>
        </p:nvSpPr>
        <p:spPr>
          <a:xfrm>
            <a:off x="6877339" y="2863135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Type Letter</a:t>
            </a:r>
            <a:endParaRPr sz="900"/>
          </a:p>
        </p:txBody>
      </p:sp>
      <p:sp>
        <p:nvSpPr>
          <p:cNvPr id="312" name="Shape 312"/>
          <p:cNvSpPr/>
          <p:nvPr/>
        </p:nvSpPr>
        <p:spPr>
          <a:xfrm>
            <a:off x="7741545" y="2863135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Press Enter</a:t>
            </a:r>
            <a:endParaRPr sz="900"/>
          </a:p>
        </p:txBody>
      </p:sp>
      <p:sp>
        <p:nvSpPr>
          <p:cNvPr id="313" name="Shape 313"/>
          <p:cNvSpPr txBox="1"/>
          <p:nvPr/>
        </p:nvSpPr>
        <p:spPr>
          <a:xfrm>
            <a:off x="6076579" y="3127063"/>
            <a:ext cx="595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-0.02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6931146" y="3127063"/>
            <a:ext cx="595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+0.00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7785713" y="3127063"/>
            <a:ext cx="595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+0.01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1965600" y="5621850"/>
            <a:ext cx="917400" cy="20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“Hello World”</a:t>
            </a:r>
            <a:endParaRPr sz="900"/>
          </a:p>
        </p:txBody>
      </p:sp>
      <p:sp>
        <p:nvSpPr>
          <p:cNvPr id="317" name="Shape 317"/>
          <p:cNvSpPr/>
          <p:nvPr/>
        </p:nvSpPr>
        <p:spPr>
          <a:xfrm>
            <a:off x="2407800" y="5997250"/>
            <a:ext cx="860400" cy="20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Text-len: 11</a:t>
            </a:r>
            <a:endParaRPr sz="900"/>
          </a:p>
        </p:txBody>
      </p:sp>
      <p:sp>
        <p:nvSpPr>
          <p:cNvPr id="318" name="Shape 318"/>
          <p:cNvSpPr txBox="1"/>
          <p:nvPr/>
        </p:nvSpPr>
        <p:spPr>
          <a:xfrm>
            <a:off x="5222013" y="3127063"/>
            <a:ext cx="595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+1.11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7244050" y="2161169"/>
            <a:ext cx="753900" cy="27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Direction: Type text</a:t>
            </a:r>
            <a:endParaRPr sz="900"/>
          </a:p>
        </p:txBody>
      </p:sp>
      <p:cxnSp>
        <p:nvCxnSpPr>
          <p:cNvPr id="320" name="Shape 320"/>
          <p:cNvCxnSpPr>
            <a:stCxn id="321" idx="2"/>
            <a:endCxn id="311" idx="0"/>
          </p:cNvCxnSpPr>
          <p:nvPr/>
        </p:nvCxnSpPr>
        <p:spPr>
          <a:xfrm>
            <a:off x="6701125" y="2435981"/>
            <a:ext cx="532500" cy="4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Shape 322"/>
          <p:cNvCxnSpPr>
            <a:stCxn id="319" idx="2"/>
            <a:endCxn id="311" idx="0"/>
          </p:cNvCxnSpPr>
          <p:nvPr/>
        </p:nvCxnSpPr>
        <p:spPr>
          <a:xfrm flipH="1">
            <a:off x="7233700" y="2435969"/>
            <a:ext cx="387300" cy="4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Shape 321"/>
          <p:cNvSpPr/>
          <p:nvPr/>
        </p:nvSpPr>
        <p:spPr>
          <a:xfrm>
            <a:off x="6270925" y="2161181"/>
            <a:ext cx="860400" cy="27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 finished typing</a:t>
            </a:r>
            <a:endParaRPr sz="900"/>
          </a:p>
        </p:txBody>
      </p:sp>
      <p:sp>
        <p:nvSpPr>
          <p:cNvPr id="323" name="Shape 323"/>
          <p:cNvSpPr txBox="1"/>
          <p:nvPr/>
        </p:nvSpPr>
        <p:spPr>
          <a:xfrm>
            <a:off x="6403513" y="1810163"/>
            <a:ext cx="595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+1.00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7323388" y="1810163"/>
            <a:ext cx="5952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</a:rPr>
              <a:t>+1.00</a:t>
            </a:r>
            <a:endParaRPr b="1" sz="1200">
              <a:solidFill>
                <a:schemeClr val="accent5"/>
              </a:solidFill>
            </a:endParaRPr>
          </a:p>
        </p:txBody>
      </p:sp>
      <p:grpSp>
        <p:nvGrpSpPr>
          <p:cNvPr id="325" name="Shape 325"/>
          <p:cNvGrpSpPr/>
          <p:nvPr/>
        </p:nvGrpSpPr>
        <p:grpSpPr>
          <a:xfrm>
            <a:off x="6514663" y="2512138"/>
            <a:ext cx="1403925" cy="274825"/>
            <a:chOff x="6514663" y="2969338"/>
            <a:chExt cx="1403925" cy="274825"/>
          </a:xfrm>
        </p:grpSpPr>
        <p:sp>
          <p:nvSpPr>
            <p:cNvPr id="326" name="Shape 326"/>
            <p:cNvSpPr txBox="1"/>
            <p:nvPr/>
          </p:nvSpPr>
          <p:spPr>
            <a:xfrm>
              <a:off x="7323388" y="2969338"/>
              <a:ext cx="5952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</a:rPr>
                <a:t>+0.9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327" name="Shape 327"/>
            <p:cNvSpPr txBox="1"/>
            <p:nvPr/>
          </p:nvSpPr>
          <p:spPr>
            <a:xfrm>
              <a:off x="6514663" y="2969363"/>
              <a:ext cx="5952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</a:rPr>
                <a:t>+0.9</a:t>
              </a:r>
              <a:endParaRPr b="1" sz="1200">
                <a:solidFill>
                  <a:srgbClr val="0000FF"/>
                </a:solidFill>
              </a:endParaRPr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6914500" y="3279463"/>
            <a:ext cx="604250" cy="341838"/>
            <a:chOff x="5212963" y="3736663"/>
            <a:chExt cx="604250" cy="341838"/>
          </a:xfrm>
        </p:grpSpPr>
        <p:sp>
          <p:nvSpPr>
            <p:cNvPr id="329" name="Shape 329"/>
            <p:cNvSpPr txBox="1"/>
            <p:nvPr/>
          </p:nvSpPr>
          <p:spPr>
            <a:xfrm>
              <a:off x="5222013" y="3736663"/>
              <a:ext cx="5952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000FF"/>
                  </a:solidFill>
                </a:rPr>
                <a:t>+1.80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5212963" y="3748800"/>
              <a:ext cx="601500" cy="3297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Shape 331"/>
          <p:cNvSpPr/>
          <p:nvPr/>
        </p:nvSpPr>
        <p:spPr>
          <a:xfrm>
            <a:off x="924225" y="5786525"/>
            <a:ext cx="860400" cy="27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 done typing</a:t>
            </a:r>
            <a:endParaRPr sz="900"/>
          </a:p>
        </p:txBody>
      </p:sp>
      <p:sp>
        <p:nvSpPr>
          <p:cNvPr id="332" name="Shape 332"/>
          <p:cNvSpPr/>
          <p:nvPr/>
        </p:nvSpPr>
        <p:spPr>
          <a:xfrm>
            <a:off x="2607750" y="5172938"/>
            <a:ext cx="753900" cy="27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Direction: “type”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729450" y="1758200"/>
            <a:ext cx="39036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Fetching Correctly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729450" y="2771825"/>
            <a:ext cx="4160100" cy="15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Which one </a:t>
            </a:r>
            <a:r>
              <a:rPr i="1" lang="en" sz="1800"/>
              <a:t>should</a:t>
            </a:r>
            <a:r>
              <a:rPr lang="en" sz="1800"/>
              <a:t> be fetched?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Should fetch instructions </a:t>
            </a:r>
            <a:br>
              <a:rPr lang="en" sz="1800"/>
            </a:br>
            <a:r>
              <a:rPr lang="en" sz="1800"/>
              <a:t>with true conditions</a:t>
            </a:r>
            <a:endParaRPr sz="1800"/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539950" y="4658658"/>
            <a:ext cx="3168142" cy="1674552"/>
            <a:chOff x="5409249" y="4372630"/>
            <a:chExt cx="2805900" cy="1368321"/>
          </a:xfrm>
        </p:grpSpPr>
        <p:sp>
          <p:nvSpPr>
            <p:cNvPr id="341" name="Shape 341"/>
            <p:cNvSpPr/>
            <p:nvPr/>
          </p:nvSpPr>
          <p:spPr>
            <a:xfrm>
              <a:off x="5409249" y="4621051"/>
              <a:ext cx="2805900" cy="11199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 txBox="1"/>
            <p:nvPr/>
          </p:nvSpPr>
          <p:spPr>
            <a:xfrm>
              <a:off x="6377414" y="4372630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WM</a:t>
              </a:r>
              <a:endParaRPr/>
            </a:p>
          </p:txBody>
        </p:sp>
      </p:grpSp>
      <p:sp>
        <p:nvSpPr>
          <p:cNvPr id="343" name="Shape 343"/>
          <p:cNvSpPr/>
          <p:nvPr/>
        </p:nvSpPr>
        <p:spPr>
          <a:xfrm>
            <a:off x="998175" y="5140538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 Direction</a:t>
            </a:r>
            <a:endParaRPr sz="900"/>
          </a:p>
        </p:txBody>
      </p:sp>
      <p:grpSp>
        <p:nvGrpSpPr>
          <p:cNvPr id="344" name="Shape 344"/>
          <p:cNvGrpSpPr/>
          <p:nvPr/>
        </p:nvGrpSpPr>
        <p:grpSpPr>
          <a:xfrm>
            <a:off x="4916875" y="1461479"/>
            <a:ext cx="3790800" cy="2375539"/>
            <a:chOff x="4916875" y="1918675"/>
            <a:chExt cx="3790800" cy="2599627"/>
          </a:xfrm>
        </p:grpSpPr>
        <p:sp>
          <p:nvSpPr>
            <p:cNvPr id="345" name="Shape 345"/>
            <p:cNvSpPr/>
            <p:nvPr/>
          </p:nvSpPr>
          <p:spPr>
            <a:xfrm>
              <a:off x="4916875" y="1986902"/>
              <a:ext cx="3790800" cy="2531400"/>
            </a:xfrm>
            <a:prstGeom prst="rect">
              <a:avLst/>
            </a:prstGeom>
            <a:noFill/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6377425" y="1918675"/>
              <a:ext cx="869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SMEM</a:t>
              </a:r>
              <a:endParaRPr/>
            </a:p>
          </p:txBody>
        </p:sp>
      </p:grpSp>
      <p:sp>
        <p:nvSpPr>
          <p:cNvPr id="347" name="Shape 347"/>
          <p:cNvSpPr/>
          <p:nvPr/>
        </p:nvSpPr>
        <p:spPr>
          <a:xfrm>
            <a:off x="924225" y="5786525"/>
            <a:ext cx="860400" cy="27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 done typing</a:t>
            </a:r>
            <a:endParaRPr sz="900"/>
          </a:p>
        </p:txBody>
      </p:sp>
      <p:sp>
        <p:nvSpPr>
          <p:cNvPr id="348" name="Shape 348"/>
          <p:cNvSpPr/>
          <p:nvPr/>
        </p:nvSpPr>
        <p:spPr>
          <a:xfrm>
            <a:off x="2607750" y="5172938"/>
            <a:ext cx="753900" cy="27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Direction: “type”</a:t>
            </a:r>
            <a:endParaRPr sz="900"/>
          </a:p>
        </p:txBody>
      </p:sp>
      <p:sp>
        <p:nvSpPr>
          <p:cNvPr id="349" name="Shape 349"/>
          <p:cNvSpPr/>
          <p:nvPr/>
        </p:nvSpPr>
        <p:spPr>
          <a:xfrm>
            <a:off x="1965600" y="5621850"/>
            <a:ext cx="917400" cy="20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“Hello World”</a:t>
            </a:r>
            <a:endParaRPr sz="900"/>
          </a:p>
        </p:txBody>
      </p:sp>
      <p:sp>
        <p:nvSpPr>
          <p:cNvPr id="350" name="Shape 350"/>
          <p:cNvSpPr/>
          <p:nvPr/>
        </p:nvSpPr>
        <p:spPr>
          <a:xfrm>
            <a:off x="2407800" y="5997250"/>
            <a:ext cx="860400" cy="20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Text-len: 11</a:t>
            </a:r>
            <a:endParaRPr sz="900"/>
          </a:p>
        </p:txBody>
      </p:sp>
      <p:grpSp>
        <p:nvGrpSpPr>
          <p:cNvPr id="351" name="Shape 351"/>
          <p:cNvGrpSpPr/>
          <p:nvPr/>
        </p:nvGrpSpPr>
        <p:grpSpPr>
          <a:xfrm>
            <a:off x="6849894" y="3216475"/>
            <a:ext cx="1915500" cy="1263900"/>
            <a:chOff x="6441425" y="2911675"/>
            <a:chExt cx="1915500" cy="1263900"/>
          </a:xfrm>
        </p:grpSpPr>
        <p:grpSp>
          <p:nvGrpSpPr>
            <p:cNvPr id="352" name="Shape 352"/>
            <p:cNvGrpSpPr/>
            <p:nvPr/>
          </p:nvGrpSpPr>
          <p:grpSpPr>
            <a:xfrm>
              <a:off x="6441425" y="2911675"/>
              <a:ext cx="1915500" cy="1263900"/>
              <a:chOff x="6027500" y="3408750"/>
              <a:chExt cx="1915500" cy="1263900"/>
            </a:xfrm>
          </p:grpSpPr>
          <p:sp>
            <p:nvSpPr>
              <p:cNvPr id="353" name="Shape 353"/>
              <p:cNvSpPr/>
              <p:nvPr/>
            </p:nvSpPr>
            <p:spPr>
              <a:xfrm>
                <a:off x="6027500" y="3408750"/>
                <a:ext cx="1915500" cy="12639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6116450" y="3935175"/>
                <a:ext cx="1737600" cy="329700"/>
              </a:xfrm>
              <a:prstGeom prst="roundRect">
                <a:avLst>
                  <a:gd fmla="val 16667" name="adj"/>
                </a:avLst>
              </a:prstGeom>
              <a:solidFill>
                <a:srgbClr val="E9EDEE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Test if done typing</a:t>
                </a:r>
                <a:endParaRPr sz="1200"/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6114450" y="3601922"/>
                <a:ext cx="1737600" cy="329700"/>
              </a:xfrm>
              <a:prstGeom prst="roundRect">
                <a:avLst>
                  <a:gd fmla="val 16667" name="adj"/>
                </a:avLst>
              </a:prstGeom>
              <a:solidFill>
                <a:srgbClr val="E9EDEE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Test direction is “type”</a:t>
                </a:r>
                <a:endParaRPr sz="1200"/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6114450" y="4264875"/>
                <a:ext cx="1737600" cy="329700"/>
              </a:xfrm>
              <a:prstGeom prst="roundRect">
                <a:avLst>
                  <a:gd fmla="val 16667" name="adj"/>
                </a:avLst>
              </a:prstGeom>
              <a:solidFill>
                <a:srgbClr val="E9EDEE"/>
              </a:solidFill>
              <a:ln cap="flat" cmpd="sng" w="9525">
                <a:solidFill>
                  <a:srgbClr val="1A1A1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Press Enter</a:t>
                </a:r>
                <a:endParaRPr sz="1200"/>
              </a:p>
            </p:txBody>
          </p:sp>
        </p:grpSp>
        <p:sp>
          <p:nvSpPr>
            <p:cNvPr id="357" name="Shape 357"/>
            <p:cNvSpPr txBox="1"/>
            <p:nvPr/>
          </p:nvSpPr>
          <p:spPr>
            <a:xfrm>
              <a:off x="6882525" y="2920825"/>
              <a:ext cx="10713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Press Enter:</a:t>
              </a:r>
              <a:endParaRPr sz="1200"/>
            </a:p>
          </p:txBody>
        </p:sp>
      </p:grpSp>
      <p:sp>
        <p:nvSpPr>
          <p:cNvPr id="358" name="Shape 358"/>
          <p:cNvSpPr/>
          <p:nvPr/>
        </p:nvSpPr>
        <p:spPr>
          <a:xfrm>
            <a:off x="6023914" y="2590485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Type Letter</a:t>
            </a:r>
            <a:endParaRPr sz="900"/>
          </a:p>
        </p:txBody>
      </p:sp>
      <p:sp>
        <p:nvSpPr>
          <p:cNvPr id="359" name="Shape 359"/>
          <p:cNvSpPr/>
          <p:nvPr/>
        </p:nvSpPr>
        <p:spPr>
          <a:xfrm>
            <a:off x="6888120" y="2590485"/>
            <a:ext cx="712500" cy="3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Press Enter</a:t>
            </a:r>
            <a:endParaRPr sz="900"/>
          </a:p>
        </p:txBody>
      </p:sp>
      <p:cxnSp>
        <p:nvCxnSpPr>
          <p:cNvPr id="360" name="Shape 360"/>
          <p:cNvCxnSpPr/>
          <p:nvPr/>
        </p:nvCxnSpPr>
        <p:spPr>
          <a:xfrm flipH="1">
            <a:off x="5008525" y="2868550"/>
            <a:ext cx="10071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Shape 361"/>
          <p:cNvCxnSpPr/>
          <p:nvPr/>
        </p:nvCxnSpPr>
        <p:spPr>
          <a:xfrm>
            <a:off x="6720650" y="2914325"/>
            <a:ext cx="9300" cy="3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Shape 362"/>
          <p:cNvCxnSpPr/>
          <p:nvPr/>
        </p:nvCxnSpPr>
        <p:spPr>
          <a:xfrm flipH="1">
            <a:off x="6888200" y="2923475"/>
            <a:ext cx="339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Shape 363"/>
          <p:cNvCxnSpPr/>
          <p:nvPr/>
        </p:nvCxnSpPr>
        <p:spPr>
          <a:xfrm rot="10800000">
            <a:off x="7608775" y="2886950"/>
            <a:ext cx="105300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4" name="Shape 364"/>
          <p:cNvGrpSpPr/>
          <p:nvPr/>
        </p:nvGrpSpPr>
        <p:grpSpPr>
          <a:xfrm>
            <a:off x="4872169" y="3216475"/>
            <a:ext cx="1915500" cy="1263900"/>
            <a:chOff x="4872169" y="3216475"/>
            <a:chExt cx="1915500" cy="1263900"/>
          </a:xfrm>
        </p:grpSpPr>
        <p:sp>
          <p:nvSpPr>
            <p:cNvPr id="365" name="Shape 365"/>
            <p:cNvSpPr/>
            <p:nvPr/>
          </p:nvSpPr>
          <p:spPr>
            <a:xfrm>
              <a:off x="4872169" y="3216475"/>
              <a:ext cx="1915500" cy="1263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Shape 366"/>
            <p:cNvGrpSpPr/>
            <p:nvPr/>
          </p:nvGrpSpPr>
          <p:grpSpPr>
            <a:xfrm>
              <a:off x="4961137" y="3216475"/>
              <a:ext cx="1740225" cy="1176675"/>
              <a:chOff x="6525750" y="2920825"/>
              <a:chExt cx="1740225" cy="1176675"/>
            </a:xfrm>
          </p:grpSpPr>
          <p:grpSp>
            <p:nvGrpSpPr>
              <p:cNvPr id="367" name="Shape 367"/>
              <p:cNvGrpSpPr/>
              <p:nvPr/>
            </p:nvGrpSpPr>
            <p:grpSpPr>
              <a:xfrm>
                <a:off x="6525750" y="3104525"/>
                <a:ext cx="1740225" cy="992975"/>
                <a:chOff x="6111825" y="3601600"/>
                <a:chExt cx="1740225" cy="992975"/>
              </a:xfrm>
            </p:grpSpPr>
            <p:sp>
              <p:nvSpPr>
                <p:cNvPr id="368" name="Shape 368"/>
                <p:cNvSpPr/>
                <p:nvPr/>
              </p:nvSpPr>
              <p:spPr>
                <a:xfrm>
                  <a:off x="6111825" y="3935175"/>
                  <a:ext cx="1737600" cy="329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9EDEE"/>
                </a:solidFill>
                <a:ln cap="flat" cmpd="sng" w="9525">
                  <a:solidFill>
                    <a:srgbClr val="1A1A1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Test if not done typing</a:t>
                  </a:r>
                  <a:endParaRPr sz="1200"/>
                </a:p>
              </p:txBody>
            </p:sp>
            <p:sp>
              <p:nvSpPr>
                <p:cNvPr id="369" name="Shape 369"/>
                <p:cNvSpPr/>
                <p:nvPr/>
              </p:nvSpPr>
              <p:spPr>
                <a:xfrm>
                  <a:off x="6111825" y="3601600"/>
                  <a:ext cx="1737600" cy="329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9EDEE"/>
                </a:solidFill>
                <a:ln cap="flat" cmpd="sng" w="9525">
                  <a:solidFill>
                    <a:srgbClr val="1A1A1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Test direction is “type”</a:t>
                  </a:r>
                  <a:endParaRPr sz="1200"/>
                </a:p>
              </p:txBody>
            </p:sp>
            <p:sp>
              <p:nvSpPr>
                <p:cNvPr id="370" name="Shape 370"/>
                <p:cNvSpPr/>
                <p:nvPr/>
              </p:nvSpPr>
              <p:spPr>
                <a:xfrm>
                  <a:off x="6114450" y="4264875"/>
                  <a:ext cx="1737600" cy="329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9EDEE"/>
                </a:solidFill>
                <a:ln cap="flat" cmpd="sng" w="9525">
                  <a:solidFill>
                    <a:srgbClr val="1A1A1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Type next letter</a:t>
                  </a:r>
                  <a:endParaRPr sz="1200"/>
                </a:p>
              </p:txBody>
            </p:sp>
          </p:grpSp>
          <p:sp>
            <p:nvSpPr>
              <p:cNvPr id="371" name="Shape 371"/>
              <p:cNvSpPr txBox="1"/>
              <p:nvPr/>
            </p:nvSpPr>
            <p:spPr>
              <a:xfrm>
                <a:off x="6882525" y="2920825"/>
                <a:ext cx="1071300" cy="20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Type Letter:</a:t>
                </a:r>
                <a:endParaRPr sz="1200"/>
              </a:p>
            </p:txBody>
          </p:sp>
        </p:grpSp>
      </p:grpSp>
      <p:sp>
        <p:nvSpPr>
          <p:cNvPr id="372" name="Shape 372"/>
          <p:cNvSpPr/>
          <p:nvPr/>
        </p:nvSpPr>
        <p:spPr>
          <a:xfrm>
            <a:off x="4822056" y="3152388"/>
            <a:ext cx="2023500" cy="141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7244050" y="2161169"/>
            <a:ext cx="753900" cy="27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Direction: Type text</a:t>
            </a:r>
            <a:endParaRPr sz="900"/>
          </a:p>
        </p:txBody>
      </p:sp>
      <p:sp>
        <p:nvSpPr>
          <p:cNvPr id="374" name="Shape 374"/>
          <p:cNvSpPr/>
          <p:nvPr/>
        </p:nvSpPr>
        <p:spPr>
          <a:xfrm>
            <a:off x="6270925" y="2161181"/>
            <a:ext cx="860400" cy="274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Not finished typing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 - UM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