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86" r:id="rId1"/>
  </p:sldMasterIdLst>
  <p:notesMasterIdLst>
    <p:notesMasterId r:id="rId49"/>
  </p:notesMasterIdLst>
  <p:sldIdLst>
    <p:sldId id="256" r:id="rId2"/>
    <p:sldId id="618" r:id="rId3"/>
    <p:sldId id="607" r:id="rId4"/>
    <p:sldId id="539" r:id="rId5"/>
    <p:sldId id="425" r:id="rId6"/>
    <p:sldId id="616" r:id="rId7"/>
    <p:sldId id="606" r:id="rId8"/>
    <p:sldId id="617" r:id="rId9"/>
    <p:sldId id="608" r:id="rId10"/>
    <p:sldId id="614" r:id="rId11"/>
    <p:sldId id="609" r:id="rId12"/>
    <p:sldId id="610" r:id="rId13"/>
    <p:sldId id="561" r:id="rId14"/>
    <p:sldId id="562" r:id="rId15"/>
    <p:sldId id="611" r:id="rId16"/>
    <p:sldId id="568" r:id="rId17"/>
    <p:sldId id="612" r:id="rId18"/>
    <p:sldId id="613" r:id="rId19"/>
    <p:sldId id="580" r:id="rId20"/>
    <p:sldId id="615" r:id="rId21"/>
    <p:sldId id="583" r:id="rId22"/>
    <p:sldId id="578" r:id="rId23"/>
    <p:sldId id="584" r:id="rId24"/>
    <p:sldId id="592" r:id="rId25"/>
    <p:sldId id="589" r:id="rId26"/>
    <p:sldId id="590" r:id="rId27"/>
    <p:sldId id="591" r:id="rId28"/>
    <p:sldId id="448" r:id="rId29"/>
    <p:sldId id="326" r:id="rId30"/>
    <p:sldId id="604" r:id="rId31"/>
    <p:sldId id="605" r:id="rId32"/>
    <p:sldId id="619" r:id="rId33"/>
    <p:sldId id="445" r:id="rId34"/>
    <p:sldId id="447" r:id="rId35"/>
    <p:sldId id="462" r:id="rId36"/>
    <p:sldId id="530" r:id="rId37"/>
    <p:sldId id="531" r:id="rId38"/>
    <p:sldId id="417" r:id="rId39"/>
    <p:sldId id="418" r:id="rId40"/>
    <p:sldId id="581" r:id="rId41"/>
    <p:sldId id="550" r:id="rId42"/>
    <p:sldId id="419" r:id="rId43"/>
    <p:sldId id="551" r:id="rId44"/>
    <p:sldId id="553" r:id="rId45"/>
    <p:sldId id="554" r:id="rId46"/>
    <p:sldId id="555" r:id="rId47"/>
    <p:sldId id="499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9966FF"/>
    <a:srgbClr val="FF797C"/>
    <a:srgbClr val="FF7174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6942" autoAdjust="0"/>
    <p:restoredTop sz="88558" autoAdjust="0"/>
  </p:normalViewPr>
  <p:slideViewPr>
    <p:cSldViewPr>
      <p:cViewPr varScale="1">
        <p:scale>
          <a:sx n="103" d="100"/>
          <a:sy n="103" d="100"/>
        </p:scale>
        <p:origin x="-1842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10" d="100"/>
        <a:sy n="11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8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9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90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91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FA2158D9-AF86-4E0A-9ECB-71828778429C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0939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3508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81228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7302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PROPs</a:t>
            </a:r>
            <a:r>
              <a:rPr lang="en-US" baseline="0" dirty="0" smtClean="0"/>
              <a:t> has lower transfer </a:t>
            </a:r>
            <a:r>
              <a:rPr lang="en-US" baseline="0" dirty="0" smtClean="0"/>
              <a:t>averages arguably because </a:t>
            </a:r>
            <a:r>
              <a:rPr lang="en-US" baseline="0" dirty="0" smtClean="0"/>
              <a:t>of power law shape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32185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43216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965895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83053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More values were tested than shown.</a:t>
            </a:r>
            <a:r>
              <a:rPr lang="en-US" baseline="0" dirty="0" smtClean="0"/>
              <a:t> Each of the </a:t>
            </a:r>
            <a:r>
              <a:rPr lang="en-US" baseline="0" dirty="0" smtClean="0"/>
              <a:t>layers of </a:t>
            </a:r>
            <a:r>
              <a:rPr lang="en-US" baseline="0" dirty="0" smtClean="0"/>
              <a:t>learning too, but only showing one case as an example.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FA2158D9-AF86-4E0A-9ECB-71828778429C}" type="slidenum">
              <a:rPr lang="en-US" sz="1400" b="0" strike="noStrike" spc="-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4575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5/11/17</a:t>
            </a: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6F42FDE4-A7DD-41A7-A0A6-9B649FB43336}" type="slidenum">
              <a:rPr kumimoji="0" lang="en-US" smtClean="0"/>
              <a:t>‹#›</a:t>
            </a:fld>
            <a:endParaRPr kumimoji="0" lang="en-US" sz="1400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5/11/17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42FDE4-A7DD-41A7-A0A6-9B649FB43336}" type="slidenum">
              <a:rPr kumimoji="0" lang="en-US" smtClean="0"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r>
              <a:rPr lang="en-US" sz="1400" b="0" strike="noStrike" spc="-1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5/11/17</a:t>
            </a:r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gif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2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2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1295280" y="3200400"/>
            <a:ext cx="6400440" cy="15998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600" b="0" u="sng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Bryan </a:t>
            </a:r>
            <a:r>
              <a:rPr lang="en-US" sz="2600" b="0" u="sng" strike="noStrike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Stearns</a:t>
            </a:r>
          </a:p>
          <a:p>
            <a:pPr algn="ctr">
              <a:lnSpc>
                <a:spcPct val="100000"/>
              </a:lnSpc>
            </a:pPr>
            <a:endParaRPr lang="en-US" sz="2800" b="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b="0" u="sng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800" u="sng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3200" b="0" u="sng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600" b="0" strike="noStrike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37</a:t>
            </a:r>
            <a:r>
              <a:rPr lang="en-US" sz="2600" b="0" strike="noStrike" spc="-1" baseline="30000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th</a:t>
            </a:r>
            <a:r>
              <a:rPr lang="en-US" sz="2600" b="0" strike="noStrike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 Soar Workshop</a:t>
            </a:r>
          </a:p>
          <a:p>
            <a:pPr algn="ctr">
              <a:lnSpc>
                <a:spcPct val="100000"/>
              </a:lnSpc>
            </a:pPr>
            <a:r>
              <a:rPr lang="en-US" sz="2000" b="0" strike="noStrike" spc="-1" dirty="0" smtClean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June 8, </a:t>
            </a:r>
            <a:r>
              <a:rPr lang="en-US" sz="2000" b="0" strike="noStrike" spc="-1" dirty="0">
                <a:solidFill>
                  <a:srgbClr val="1F497D"/>
                </a:solidFill>
                <a:uFill>
                  <a:solidFill>
                    <a:srgbClr val="FFFFFF"/>
                  </a:solidFill>
                </a:uFill>
                <a:latin typeface="Perpetua"/>
              </a:rPr>
              <a:t>2017</a:t>
            </a:r>
            <a:endParaRPr lang="en-US" sz="2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457200" y="1505880"/>
            <a:ext cx="8229240" cy="1469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91440" anchor="ctr"/>
          <a:lstStyle/>
          <a:p>
            <a:pPr algn="ctr">
              <a:lnSpc>
                <a:spcPct val="100000"/>
              </a:lnSpc>
            </a:pPr>
            <a:r>
              <a:rPr lang="en-US" sz="4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Applying Primitive Elements Theory for Procedural Transfer in Soar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Perpetu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513872" y="4438225"/>
            <a:ext cx="2218472" cy="719441"/>
          </a:xfrm>
          <a:prstGeom prst="roundRect">
            <a:avLst>
              <a:gd name="adj" fmla="val 567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slot1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 min lime2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slot2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 smtClean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slot3 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81400" y="1535624"/>
            <a:ext cx="5257800" cy="2655376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i="1" dirty="0"/>
              <a:t>transfer</a:t>
            </a:r>
            <a:r>
              <a:rPr lang="en-US" dirty="0"/>
              <a:t> </a:t>
            </a:r>
            <a:r>
              <a:rPr lang="en-US" dirty="0" smtClean="0"/>
              <a:t>by sharing compositions of PRIMs.</a:t>
            </a:r>
          </a:p>
          <a:p>
            <a:pPr lvl="1"/>
            <a:r>
              <a:rPr lang="en-US" dirty="0" smtClean="0"/>
              <a:t>Regardless of operation values.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Productions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Singley</a:t>
            </a:r>
            <a:r>
              <a:rPr lang="en-US" sz="1600" dirty="0" smtClean="0"/>
              <a:t> &amp; Anderson, 1987)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304800" y="32004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Elements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Taatgen</a:t>
            </a:r>
            <a:r>
              <a:rPr lang="en-US" sz="1600" dirty="0" smtClean="0"/>
              <a:t>, 2013)</a:t>
            </a:r>
            <a:endParaRPr lang="en-US" sz="1600" dirty="0"/>
          </a:p>
        </p:txBody>
      </p:sp>
      <p:sp>
        <p:nvSpPr>
          <p:cNvPr id="38" name="Rounded Rectangle 37"/>
          <p:cNvSpPr/>
          <p:nvPr/>
        </p:nvSpPr>
        <p:spPr>
          <a:xfrm>
            <a:off x="6400800" y="4679713"/>
            <a:ext cx="2590800" cy="1644887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400" b="1" i="1" dirty="0" smtClean="0">
                <a:solidFill>
                  <a:schemeClr val="tx1"/>
                </a:solidFill>
                <a:latin typeface="Cambria" pitchFamily="18" charset="0"/>
              </a:rPr>
              <a:t>lime4 min lime2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IF (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400" i="1" dirty="0" smtClean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4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(</a:t>
            </a:r>
            <a:r>
              <a:rPr lang="en-US" sz="14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647700" y="4394775"/>
            <a:ext cx="2218472" cy="719441"/>
          </a:xfrm>
          <a:prstGeom prst="roundRect">
            <a:avLst>
              <a:gd name="adj" fmla="val 5670"/>
            </a:avLst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slot1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 min lime2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slot2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 smtClean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slot3 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805928" y="5195396"/>
            <a:ext cx="542072" cy="558297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4384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1676400" y="5047579"/>
            <a:ext cx="1365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Composition</a:t>
            </a:r>
          </a:p>
          <a:p>
            <a:pPr algn="ctr"/>
            <a:r>
              <a:rPr lang="en-US" sz="1600" dirty="0">
                <a:solidFill>
                  <a:srgbClr val="FF0000"/>
                </a:solidFill>
              </a:rPr>
              <a:t>a</a:t>
            </a:r>
            <a:r>
              <a:rPr lang="en-US" sz="1600" dirty="0" smtClean="0">
                <a:solidFill>
                  <a:srgbClr val="FF0000"/>
                </a:solidFill>
              </a:rPr>
              <a:t>lready </a:t>
            </a:r>
            <a:r>
              <a:rPr lang="en-US" sz="1600" dirty="0">
                <a:solidFill>
                  <a:srgbClr val="FF0000"/>
                </a:solidFill>
              </a:rPr>
              <a:t>p</a:t>
            </a:r>
            <a:r>
              <a:rPr lang="en-US" sz="1600" dirty="0" smtClean="0">
                <a:solidFill>
                  <a:srgbClr val="FF0000"/>
                </a:solidFill>
              </a:rPr>
              <a:t>racticed!</a:t>
            </a:r>
            <a:endParaRPr lang="en-US" sz="1600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56372" y="5151944"/>
            <a:ext cx="2809008" cy="1471103"/>
            <a:chOff x="656372" y="5151944"/>
            <a:chExt cx="2809008" cy="1471103"/>
          </a:xfrm>
        </p:grpSpPr>
        <p:sp>
          <p:nvSpPr>
            <p:cNvPr id="34" name="Rounded Rectangle 33"/>
            <p:cNvSpPr/>
            <p:nvPr/>
          </p:nvSpPr>
          <p:spPr>
            <a:xfrm>
              <a:off x="656372" y="6293087"/>
              <a:ext cx="2209800" cy="32996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(action_arg1 = slot3)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656372" y="5535676"/>
              <a:ext cx="2209800" cy="34290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6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656372" y="5151944"/>
              <a:ext cx="2209800" cy="34290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IF (task == 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slot1)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656372" y="5913441"/>
              <a:ext cx="2209800" cy="3429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slot2)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46" name="Right Arrow 45"/>
            <p:cNvSpPr/>
            <p:nvPr/>
          </p:nvSpPr>
          <p:spPr>
            <a:xfrm>
              <a:off x="2923308" y="5186680"/>
              <a:ext cx="542072" cy="558297"/>
            </a:xfrm>
            <a:prstGeom prst="rightArrow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647700" y="4394774"/>
            <a:ext cx="2218472" cy="719441"/>
          </a:xfrm>
          <a:prstGeom prst="roundRect">
            <a:avLst>
              <a:gd name="adj" fmla="val 567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slot1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 plus index2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slot2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 smtClean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slot3 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6400800" y="4679713"/>
            <a:ext cx="2590800" cy="1653440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200" b="1" i="1" dirty="0" smtClean="0">
                <a:solidFill>
                  <a:schemeClr val="tx1"/>
                </a:solidFill>
                <a:latin typeface="Cambria" pitchFamily="18" charset="0"/>
              </a:rPr>
              <a:t>index1 plus index2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IF (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400" i="1" dirty="0" smtClean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4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(</a:t>
            </a:r>
            <a:r>
              <a:rPr lang="en-US" sz="14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513872" y="5195396"/>
            <a:ext cx="2209800" cy="595804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IF (task ==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slot1)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IF (item1 is </a:t>
            </a:r>
            <a:r>
              <a:rPr lang="en-US" sz="16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3513872" y="5830456"/>
            <a:ext cx="2209800" cy="596307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slot2)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(action_arg1 = slot3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505200" y="4438226"/>
            <a:ext cx="2218472" cy="719441"/>
          </a:xfrm>
          <a:prstGeom prst="roundRect">
            <a:avLst>
              <a:gd name="adj" fmla="val 5670"/>
            </a:avLst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slot1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2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 plus index2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slot2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1400" b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 smtClean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slot3 = “</a:t>
            </a:r>
            <a:r>
              <a:rPr lang="en-US" sz="14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9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Actransfer</a:t>
            </a:r>
            <a:r>
              <a:rPr lang="en-US" dirty="0" smtClean="0"/>
              <a:t>: </a:t>
            </a:r>
            <a:r>
              <a:rPr lang="en-US" i="1" dirty="0" smtClean="0"/>
              <a:t>Primitive Elements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37954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5" grpId="0"/>
      <p:bldP spid="18" grpId="0" animBg="1"/>
      <p:bldP spid="18" grpId="1" animBg="1"/>
      <p:bldP spid="19" grpId="0" animBg="1"/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962400" y="3662151"/>
            <a:ext cx="2156581" cy="3072761"/>
            <a:chOff x="3962400" y="3632839"/>
            <a:chExt cx="2156581" cy="3072761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5"/>
            <a:stretch/>
          </p:blipFill>
          <p:spPr bwMode="auto">
            <a:xfrm>
              <a:off x="3962400" y="3665302"/>
              <a:ext cx="2156581" cy="3040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Rectangle 49"/>
            <p:cNvSpPr/>
            <p:nvPr/>
          </p:nvSpPr>
          <p:spPr>
            <a:xfrm>
              <a:off x="4543020" y="3992490"/>
              <a:ext cx="1324380" cy="6056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501215" y="3632839"/>
              <a:ext cx="1179193" cy="4397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Human</a:t>
              </a:r>
              <a:endParaRPr lang="en-US" sz="2800" b="1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6095795" y="3657600"/>
            <a:ext cx="2134627" cy="3044244"/>
            <a:chOff x="6483050" y="3468185"/>
            <a:chExt cx="2134627" cy="3044244"/>
          </a:xfrm>
        </p:grpSpPr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81"/>
            <a:stretch/>
          </p:blipFill>
          <p:spPr bwMode="auto">
            <a:xfrm>
              <a:off x="6483050" y="3505199"/>
              <a:ext cx="2134627" cy="300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/>
            <p:cNvSpPr/>
            <p:nvPr/>
          </p:nvSpPr>
          <p:spPr>
            <a:xfrm>
              <a:off x="7083352" y="3772314"/>
              <a:ext cx="1374848" cy="647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083352" y="3468185"/>
              <a:ext cx="1078143" cy="4397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81400" y="1447800"/>
            <a:ext cx="54102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Models </a:t>
            </a:r>
            <a:r>
              <a:rPr lang="en-US" dirty="0" err="1" smtClean="0"/>
              <a:t>Elio</a:t>
            </a:r>
            <a:r>
              <a:rPr lang="en-US" dirty="0" smtClean="0"/>
              <a:t> Control Task</a:t>
            </a:r>
          </a:p>
          <a:p>
            <a:r>
              <a:rPr lang="en-US" dirty="0" smtClean="0"/>
              <a:t>Still imperfect:</a:t>
            </a:r>
          </a:p>
          <a:p>
            <a:pPr lvl="1"/>
            <a:r>
              <a:rPr lang="en-US" dirty="0" smtClean="0"/>
              <a:t>Flat learning </a:t>
            </a:r>
            <a:r>
              <a:rPr lang="en-US" dirty="0"/>
              <a:t>curve</a:t>
            </a:r>
          </a:p>
          <a:p>
            <a:pPr lvl="1"/>
            <a:r>
              <a:rPr lang="en-US" dirty="0"/>
              <a:t>Extra transfer for </a:t>
            </a:r>
            <a:r>
              <a:rPr lang="en-US" dirty="0" smtClean="0"/>
              <a:t>Transfer Task (from shared calculation rules)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Productions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Singley</a:t>
            </a:r>
            <a:r>
              <a:rPr lang="en-US" sz="1600" dirty="0" smtClean="0"/>
              <a:t> &amp; Anderson, 1987)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304800" y="32004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Elements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Taatgen</a:t>
            </a:r>
            <a:r>
              <a:rPr lang="en-US" sz="1600" dirty="0" smtClean="0"/>
              <a:t>, 2013)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4384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7375175" y="5448418"/>
            <a:ext cx="172314" cy="2401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 rot="3240571">
            <a:off x="6201264" y="4890300"/>
            <a:ext cx="1393259" cy="44142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7382089" y="5078141"/>
            <a:ext cx="172314" cy="2401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/>
          <p:cNvSpPr/>
          <p:nvPr/>
        </p:nvSpPr>
        <p:spPr>
          <a:xfrm>
            <a:off x="5257800" y="4953000"/>
            <a:ext cx="172314" cy="24017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/>
          <p:cNvGrpSpPr/>
          <p:nvPr/>
        </p:nvGrpSpPr>
        <p:grpSpPr>
          <a:xfrm>
            <a:off x="2060218" y="5539356"/>
            <a:ext cx="1600201" cy="927569"/>
            <a:chOff x="6528242" y="2286000"/>
            <a:chExt cx="1176901" cy="682200"/>
          </a:xfrm>
        </p:grpSpPr>
        <p:sp>
          <p:nvSpPr>
            <p:cNvPr id="52" name="Rectangle 51"/>
            <p:cNvSpPr/>
            <p:nvPr/>
          </p:nvSpPr>
          <p:spPr>
            <a:xfrm>
              <a:off x="6528242" y="2286000"/>
              <a:ext cx="1176901" cy="682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18749" r="61401" b="74116"/>
            <a:stretch/>
          </p:blipFill>
          <p:spPr bwMode="auto">
            <a:xfrm>
              <a:off x="6583950" y="2341301"/>
              <a:ext cx="307109" cy="36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6891059" y="2316025"/>
              <a:ext cx="692569" cy="611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Training</a:t>
              </a:r>
            </a:p>
            <a:p>
              <a:r>
                <a:rPr lang="en-US" sz="1600" dirty="0" smtClean="0"/>
                <a:t>Control</a:t>
              </a:r>
            </a:p>
            <a:p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pic>
          <p:nvPicPr>
            <p:cNvPr id="55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28974" r="61401" b="67245"/>
            <a:stretch/>
          </p:blipFill>
          <p:spPr bwMode="auto">
            <a:xfrm>
              <a:off x="6583950" y="2694726"/>
              <a:ext cx="307109" cy="19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Actransfer</a:t>
            </a:r>
            <a:r>
              <a:rPr lang="en-US" dirty="0" smtClean="0"/>
              <a:t>: </a:t>
            </a:r>
            <a:r>
              <a:rPr lang="en-US" i="1" dirty="0" smtClean="0"/>
              <a:t>Primitive Elements Theory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6345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6" grpId="2" animBg="1"/>
      <p:bldP spid="45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Applying Primitive Elements to Soar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676400"/>
            <a:ext cx="7772400" cy="4343400"/>
          </a:xfrm>
        </p:spPr>
        <p:txBody>
          <a:bodyPr/>
          <a:lstStyle/>
          <a:p>
            <a:r>
              <a:rPr lang="en-US" dirty="0" smtClean="0"/>
              <a:t>Soar has primitive rule operations:</a:t>
            </a:r>
          </a:p>
          <a:p>
            <a:pPr lvl="1"/>
            <a:r>
              <a:rPr lang="en-US" dirty="0" smtClean="0"/>
              <a:t>Conditions: </a:t>
            </a:r>
            <a:r>
              <a:rPr lang="en-US" i="1" dirty="0" smtClean="0"/>
              <a:t>equals, not-equals, greater-than…</a:t>
            </a:r>
          </a:p>
          <a:p>
            <a:pPr lvl="1"/>
            <a:r>
              <a:rPr lang="en-US" dirty="0" smtClean="0"/>
              <a:t>Actions: </a:t>
            </a:r>
            <a:r>
              <a:rPr lang="en-US" i="1" dirty="0" smtClean="0"/>
              <a:t>create, remove, propose, …</a:t>
            </a:r>
          </a:p>
          <a:p>
            <a:pPr lvl="1"/>
            <a:endParaRPr lang="en-US" dirty="0"/>
          </a:p>
          <a:p>
            <a:r>
              <a:rPr lang="en-US" dirty="0" smtClean="0"/>
              <a:t>However…</a:t>
            </a:r>
          </a:p>
          <a:p>
            <a:r>
              <a:rPr lang="en-US" dirty="0" smtClean="0"/>
              <a:t>Assembly-style PRIMs assume register-style memory references</a:t>
            </a:r>
          </a:p>
          <a:p>
            <a:pPr lvl="1"/>
            <a:r>
              <a:rPr lang="en-US" dirty="0" smtClean="0"/>
              <a:t>Given by the </a:t>
            </a:r>
            <a:r>
              <a:rPr lang="en-US" i="1" dirty="0" smtClean="0"/>
              <a:t>architecture</a:t>
            </a:r>
            <a:r>
              <a:rPr lang="en-US" dirty="0" smtClean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676792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PRIMs are initial knowledge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305800" cy="5257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Primitives: operate on </a:t>
            </a:r>
            <a:r>
              <a:rPr lang="en-US" sz="2400" i="1" dirty="0" smtClean="0"/>
              <a:t>specific</a:t>
            </a:r>
            <a:r>
              <a:rPr lang="en-US" sz="2400" dirty="0" smtClean="0"/>
              <a:t> working memory elements.</a:t>
            </a:r>
          </a:p>
          <a:p>
            <a:pPr lvl="1"/>
            <a:r>
              <a:rPr lang="en-US" sz="2200" dirty="0" smtClean="0"/>
              <a:t>(A = B) is different from (B = C)</a:t>
            </a:r>
          </a:p>
          <a:p>
            <a:r>
              <a:rPr lang="en-US" sz="2400" dirty="0" smtClean="0"/>
              <a:t>PRIM rules correspond to </a:t>
            </a:r>
            <a:r>
              <a:rPr lang="en-US" sz="2400" b="1" i="1" dirty="0" smtClean="0"/>
              <a:t>all</a:t>
            </a:r>
            <a:r>
              <a:rPr lang="en-US" sz="2400" i="1" dirty="0" smtClean="0"/>
              <a:t>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memory operations.</a:t>
            </a:r>
          </a:p>
          <a:p>
            <a:pPr lvl="1"/>
            <a:r>
              <a:rPr lang="en-US" sz="2200" dirty="0" smtClean="0"/>
              <a:t>380 </a:t>
            </a:r>
            <a:r>
              <a:rPr lang="en-US" sz="2200" dirty="0"/>
              <a:t>ways of copying 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among </a:t>
            </a:r>
            <a:r>
              <a:rPr lang="en-US" sz="2200" dirty="0"/>
              <a:t>20 </a:t>
            </a:r>
            <a:r>
              <a:rPr lang="en-US" sz="2200" dirty="0" smtClean="0"/>
              <a:t>memory elements:</a:t>
            </a:r>
          </a:p>
          <a:p>
            <a:pPr lvl="1"/>
            <a:r>
              <a:rPr lang="en-US" sz="2200" dirty="0" smtClean="0"/>
              <a:t>380 initial PRIM copy rules</a:t>
            </a:r>
            <a:endParaRPr lang="en-US" sz="2200" dirty="0"/>
          </a:p>
          <a:p>
            <a:endParaRPr lang="en-US" sz="2400" dirty="0" smtClean="0"/>
          </a:p>
          <a:p>
            <a:r>
              <a:rPr lang="en-US" sz="2400" dirty="0" smtClean="0"/>
              <a:t>Requires a </a:t>
            </a:r>
            <a:r>
              <a:rPr lang="en-US" sz="2400" i="1" dirty="0" smtClean="0"/>
              <a:t>fixed</a:t>
            </a:r>
            <a:r>
              <a:rPr lang="en-US" sz="2400" dirty="0" smtClean="0"/>
              <a:t> </a:t>
            </a:r>
            <a:r>
              <a:rPr lang="en-US" sz="2400" dirty="0"/>
              <a:t>set of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working memory elements</a:t>
            </a:r>
            <a:endParaRPr lang="en-US" sz="22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553189" y="6481255"/>
            <a:ext cx="240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Figure from (</a:t>
            </a:r>
            <a:r>
              <a:rPr lang="en-US" sz="1400" i="1" dirty="0" err="1" smtClean="0"/>
              <a:t>Taatgen</a:t>
            </a:r>
            <a:r>
              <a:rPr lang="en-US" sz="1400" i="1" dirty="0" smtClean="0"/>
              <a:t>, 2013)</a:t>
            </a:r>
            <a:endParaRPr lang="en-US" sz="140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5486400" y="2503891"/>
            <a:ext cx="3505200" cy="3677107"/>
            <a:chOff x="5105400" y="2537834"/>
            <a:chExt cx="3810000" cy="3996856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AEC9"/>
                </a:clrFrom>
                <a:clrTo>
                  <a:srgbClr val="FFAEC9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05400" y="2537834"/>
              <a:ext cx="3810000" cy="37578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829267" y="6169222"/>
              <a:ext cx="2533533" cy="3654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Actransfer</a:t>
              </a:r>
              <a:r>
                <a:rPr lang="en-US" sz="1400" b="1" dirty="0" smtClean="0"/>
                <a:t> Workspace</a:t>
              </a:r>
              <a:endParaRPr lang="en-US" sz="1400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9989" y="5358425"/>
              <a:ext cx="11208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Procedural</a:t>
              </a:r>
              <a:br>
                <a:rPr lang="en-US" sz="1400" b="1" dirty="0" smtClean="0"/>
              </a:br>
              <a:r>
                <a:rPr lang="en-US" sz="1400" b="1" dirty="0" smtClean="0"/>
                <a:t>Memory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93227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ryan\Dropbox\UM_misc\Soar\Research\prelim\fig_soar_wm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962400"/>
            <a:ext cx="6537325" cy="2453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Soar’s variable memory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325562"/>
            <a:ext cx="8534400" cy="2789238"/>
          </a:xfrm>
        </p:spPr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dirty="0" smtClean="0"/>
              <a:t>orking memory is a </a:t>
            </a:r>
            <a:r>
              <a:rPr lang="en-US" i="1" dirty="0" smtClean="0"/>
              <a:t>dynamic</a:t>
            </a:r>
            <a:r>
              <a:rPr lang="en-US" dirty="0" smtClean="0"/>
              <a:t> semantic graph.</a:t>
            </a:r>
          </a:p>
          <a:p>
            <a:pPr lvl="1"/>
            <a:r>
              <a:rPr lang="en-US" dirty="0" smtClean="0"/>
              <a:t>Any shape/size, changes over time.</a:t>
            </a:r>
            <a:endParaRPr lang="en-US" dirty="0"/>
          </a:p>
          <a:p>
            <a:pPr lvl="1"/>
            <a:r>
              <a:rPr lang="en-US" dirty="0" smtClean="0"/>
              <a:t>Edges point to elements (WMEs).</a:t>
            </a:r>
            <a:endParaRPr lang="en-US" dirty="0"/>
          </a:p>
          <a:p>
            <a:r>
              <a:rPr lang="en-US" dirty="0" smtClean="0"/>
              <a:t>Unbounded possible edge paths.</a:t>
            </a:r>
          </a:p>
          <a:p>
            <a:pPr lvl="1"/>
            <a:r>
              <a:rPr lang="en-US" dirty="0" smtClean="0"/>
              <a:t>Infinite possible graph element operations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137956" y="5559725"/>
            <a:ext cx="880625" cy="439947"/>
            <a:chOff x="1137956" y="5788325"/>
            <a:chExt cx="880625" cy="439947"/>
          </a:xfrm>
        </p:grpSpPr>
        <p:sp>
          <p:nvSpPr>
            <p:cNvPr id="6" name="TextBox 5"/>
            <p:cNvSpPr txBox="1"/>
            <p:nvPr/>
          </p:nvSpPr>
          <p:spPr>
            <a:xfrm>
              <a:off x="1137956" y="585440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Copy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1776949" y="5788325"/>
              <a:ext cx="241632" cy="439947"/>
            </a:xfrm>
            <a:custGeom>
              <a:avLst/>
              <a:gdLst>
                <a:gd name="connsiteX0" fmla="*/ 34598 w 241632"/>
                <a:gd name="connsiteY0" fmla="*/ 0 h 439947"/>
                <a:gd name="connsiteX1" fmla="*/ 8719 w 241632"/>
                <a:gd name="connsiteY1" fmla="*/ 155275 h 439947"/>
                <a:gd name="connsiteX2" fmla="*/ 8719 w 241632"/>
                <a:gd name="connsiteY2" fmla="*/ 319177 h 439947"/>
                <a:gd name="connsiteX3" fmla="*/ 112236 w 241632"/>
                <a:gd name="connsiteY3" fmla="*/ 405441 h 439947"/>
                <a:gd name="connsiteX4" fmla="*/ 241632 w 241632"/>
                <a:gd name="connsiteY4" fmla="*/ 439947 h 439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632" h="439947">
                  <a:moveTo>
                    <a:pt x="34598" y="0"/>
                  </a:moveTo>
                  <a:cubicBezTo>
                    <a:pt x="23815" y="51039"/>
                    <a:pt x="13032" y="102079"/>
                    <a:pt x="8719" y="155275"/>
                  </a:cubicBezTo>
                  <a:cubicBezTo>
                    <a:pt x="4406" y="208471"/>
                    <a:pt x="-8534" y="277483"/>
                    <a:pt x="8719" y="319177"/>
                  </a:cubicBezTo>
                  <a:cubicBezTo>
                    <a:pt x="25972" y="360871"/>
                    <a:pt x="73417" y="385313"/>
                    <a:pt x="112236" y="405441"/>
                  </a:cubicBezTo>
                  <a:cubicBezTo>
                    <a:pt x="151055" y="425569"/>
                    <a:pt x="211440" y="428445"/>
                    <a:pt x="241632" y="439947"/>
                  </a:cubicBezTo>
                </a:path>
              </a:pathLst>
            </a:custGeom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1684388" y="5544711"/>
            <a:ext cx="982612" cy="789335"/>
            <a:chOff x="1684388" y="5773311"/>
            <a:chExt cx="982612" cy="789335"/>
          </a:xfrm>
        </p:grpSpPr>
        <p:sp>
          <p:nvSpPr>
            <p:cNvPr id="10" name="Freeform 9"/>
            <p:cNvSpPr/>
            <p:nvPr/>
          </p:nvSpPr>
          <p:spPr>
            <a:xfrm>
              <a:off x="2068902" y="5773311"/>
              <a:ext cx="598098" cy="747623"/>
            </a:xfrm>
            <a:custGeom>
              <a:avLst/>
              <a:gdLst>
                <a:gd name="connsiteX0" fmla="*/ 0 w 1466490"/>
                <a:gd name="connsiteY0" fmla="*/ 0 h 511996"/>
                <a:gd name="connsiteX1" fmla="*/ 181155 w 1466490"/>
                <a:gd name="connsiteY1" fmla="*/ 172529 h 511996"/>
                <a:gd name="connsiteX2" fmla="*/ 388189 w 1466490"/>
                <a:gd name="connsiteY2" fmla="*/ 301925 h 511996"/>
                <a:gd name="connsiteX3" fmla="*/ 595223 w 1466490"/>
                <a:gd name="connsiteY3" fmla="*/ 379563 h 511996"/>
                <a:gd name="connsiteX4" fmla="*/ 923026 w 1466490"/>
                <a:gd name="connsiteY4" fmla="*/ 457200 h 511996"/>
                <a:gd name="connsiteX5" fmla="*/ 1242204 w 1466490"/>
                <a:gd name="connsiteY5" fmla="*/ 508959 h 511996"/>
                <a:gd name="connsiteX6" fmla="*/ 1466490 w 1466490"/>
                <a:gd name="connsiteY6" fmla="*/ 508959 h 511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66490" h="511996">
                  <a:moveTo>
                    <a:pt x="0" y="0"/>
                  </a:moveTo>
                  <a:cubicBezTo>
                    <a:pt x="58228" y="61104"/>
                    <a:pt x="116457" y="122208"/>
                    <a:pt x="181155" y="172529"/>
                  </a:cubicBezTo>
                  <a:cubicBezTo>
                    <a:pt x="245853" y="222850"/>
                    <a:pt x="319178" y="267419"/>
                    <a:pt x="388189" y="301925"/>
                  </a:cubicBezTo>
                  <a:cubicBezTo>
                    <a:pt x="457200" y="336431"/>
                    <a:pt x="506084" y="353684"/>
                    <a:pt x="595223" y="379563"/>
                  </a:cubicBezTo>
                  <a:cubicBezTo>
                    <a:pt x="684362" y="405442"/>
                    <a:pt x="815196" y="435634"/>
                    <a:pt x="923026" y="457200"/>
                  </a:cubicBezTo>
                  <a:cubicBezTo>
                    <a:pt x="1030856" y="478766"/>
                    <a:pt x="1151627" y="500333"/>
                    <a:pt x="1242204" y="508959"/>
                  </a:cubicBezTo>
                  <a:cubicBezTo>
                    <a:pt x="1332781" y="517585"/>
                    <a:pt x="1408981" y="504646"/>
                    <a:pt x="1466490" y="508959"/>
                  </a:cubicBezTo>
                </a:path>
              </a:pathLst>
            </a:custGeom>
            <a:ln w="38100">
              <a:solidFill>
                <a:srgbClr val="FF0000"/>
              </a:solidFill>
              <a:prstDash val="sysDot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84388" y="6254869"/>
              <a:ext cx="6030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Copy</a:t>
              </a:r>
              <a:endParaRPr 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667000" y="5888312"/>
            <a:ext cx="1025949" cy="588688"/>
            <a:chOff x="2667000" y="6116912"/>
            <a:chExt cx="1025949" cy="588688"/>
          </a:xfrm>
        </p:grpSpPr>
        <p:cxnSp>
          <p:nvCxnSpPr>
            <p:cNvPr id="15" name="Straight Arrow Connector 14"/>
            <p:cNvCxnSpPr/>
            <p:nvPr/>
          </p:nvCxnSpPr>
          <p:spPr>
            <a:xfrm flipH="1">
              <a:off x="2971800" y="6349042"/>
              <a:ext cx="651294" cy="204157"/>
            </a:xfrm>
            <a:prstGeom prst="straightConnector1">
              <a:avLst/>
            </a:prstGeom>
            <a:ln w="57150"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 rot="20468137">
              <a:off x="2841434" y="6116912"/>
              <a:ext cx="85151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i="1" dirty="0" err="1" smtClean="0">
                  <a:solidFill>
                    <a:srgbClr val="FF0000"/>
                  </a:solidFill>
                </a:rPr>
                <a:t>newitem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667000" y="6336268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rgbClr val="FF0000"/>
                  </a:solidFill>
                </a:rPr>
                <a:t>2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42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Soar: Primitive Operators (PROPs)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81400" y="1535624"/>
            <a:ext cx="5486400" cy="2807776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PRIMs are primitive rules</a:t>
            </a:r>
          </a:p>
          <a:p>
            <a:r>
              <a:rPr lang="en-US" dirty="0" smtClean="0"/>
              <a:t>PROPs are primitive operators!</a:t>
            </a:r>
          </a:p>
          <a:p>
            <a:r>
              <a:rPr lang="en-US" dirty="0" smtClean="0"/>
              <a:t>PROPs through rules use variables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New </a:t>
            </a:r>
            <a:r>
              <a:rPr lang="en-US" dirty="0" err="1"/>
              <a:t>s</a:t>
            </a:r>
            <a:r>
              <a:rPr lang="en-US" dirty="0" err="1" smtClean="0"/>
              <a:t>ubgoal</a:t>
            </a:r>
            <a:r>
              <a:rPr lang="en-US" dirty="0" smtClean="0"/>
              <a:t> layer: </a:t>
            </a:r>
          </a:p>
          <a:p>
            <a:pPr lvl="1"/>
            <a:r>
              <a:rPr lang="en-US" dirty="0" smtClean="0"/>
              <a:t>Bind variable references</a:t>
            </a:r>
          </a:p>
          <a:p>
            <a:pPr lvl="1"/>
            <a:r>
              <a:rPr lang="en-US" dirty="0" smtClean="0"/>
              <a:t>Using declarative knowledge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52400" y="17526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Productions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Singley</a:t>
            </a:r>
            <a:r>
              <a:rPr lang="en-US" sz="1600" dirty="0" smtClean="0"/>
              <a:t> &amp; Anderson, 1986)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152400" y="32004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Elements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Taatgen</a:t>
            </a:r>
            <a:r>
              <a:rPr lang="en-US" sz="1600" dirty="0" smtClean="0"/>
              <a:t>, 2013)</a:t>
            </a:r>
            <a:endParaRPr lang="en-US" sz="1600" dirty="0"/>
          </a:p>
        </p:txBody>
      </p:sp>
      <p:sp>
        <p:nvSpPr>
          <p:cNvPr id="34" name="Rounded Rectangle 33"/>
          <p:cNvSpPr/>
          <p:nvPr/>
        </p:nvSpPr>
        <p:spPr>
          <a:xfrm>
            <a:off x="6400800" y="5766040"/>
            <a:ext cx="2514600" cy="32996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(S1.action_arg1 = S1.slot3)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6400800" y="5008629"/>
            <a:ext cx="2514600" cy="342900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IF  –(S1.item1)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6400800" y="4624897"/>
            <a:ext cx="2514600" cy="342900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IF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(S1.task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==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S1.slot1)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6400800" y="5386394"/>
            <a:ext cx="2514600" cy="34290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(S1.action_type = S1.slot2)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0" name="Right Arrow 39"/>
          <p:cNvSpPr/>
          <p:nvPr/>
        </p:nvSpPr>
        <p:spPr>
          <a:xfrm>
            <a:off x="5715000" y="5107245"/>
            <a:ext cx="533400" cy="558297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524000" y="24384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276600" y="5766040"/>
            <a:ext cx="2209800" cy="32996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&lt;var6&gt;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&lt;var7&gt;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3276600" y="5008629"/>
            <a:ext cx="2209800" cy="342900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IF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–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&lt;var3&gt;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276600" y="4624897"/>
            <a:ext cx="2209800" cy="342900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IF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&lt;var1&gt; </a:t>
            </a:r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==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</a:rPr>
              <a:t>&lt;var2&gt;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3276600" y="5386394"/>
            <a:ext cx="2209800" cy="34290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&lt;var4&gt;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</a:t>
            </a:r>
            <a:r>
              <a: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&lt;var5&gt;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2400" y="475334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Primitive Referencing</a:t>
            </a:r>
            <a:endParaRPr lang="en-US" sz="1600" b="1" dirty="0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1524000" y="399134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886200" y="1798780"/>
            <a:ext cx="38100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567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81" r="55185" b="20973"/>
          <a:stretch/>
        </p:blipFill>
        <p:spPr bwMode="auto">
          <a:xfrm>
            <a:off x="3224841" y="5645711"/>
            <a:ext cx="1651959" cy="754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WME reference </a:t>
            </a:r>
            <a:r>
              <a:rPr lang="en-US" dirty="0" smtClean="0"/>
              <a:t>operator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2819400"/>
          </a:xfrm>
        </p:spPr>
        <p:txBody>
          <a:bodyPr>
            <a:normAutofit/>
          </a:bodyPr>
          <a:lstStyle/>
          <a:p>
            <a:r>
              <a:rPr lang="en-US" dirty="0" smtClean="0"/>
              <a:t>PROP: </a:t>
            </a:r>
            <a:r>
              <a:rPr lang="en-US" dirty="0" err="1" smtClean="0"/>
              <a:t>Superstate</a:t>
            </a:r>
            <a:r>
              <a:rPr lang="en-US" dirty="0" smtClean="0"/>
              <a:t> operator</a:t>
            </a:r>
          </a:p>
          <a:p>
            <a:pPr lvl="1"/>
            <a:r>
              <a:rPr lang="en-US" dirty="0" smtClean="0"/>
              <a:t>Copy (&lt;m2&gt; = &lt;m1&gt;)</a:t>
            </a:r>
            <a:endParaRPr lang="en-US" dirty="0"/>
          </a:p>
          <a:p>
            <a:r>
              <a:rPr lang="en-US" dirty="0" smtClean="0"/>
              <a:t>Reference binding: </a:t>
            </a:r>
            <a:r>
              <a:rPr lang="en-US" dirty="0" err="1" smtClean="0"/>
              <a:t>Substate</a:t>
            </a:r>
            <a:r>
              <a:rPr lang="en-US" dirty="0" smtClean="0"/>
              <a:t> operator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Given reference string “S1.retrieval.item1”</a:t>
            </a:r>
          </a:p>
          <a:p>
            <a:pPr marL="777240" lvl="1" indent="-457200">
              <a:buFont typeface="+mj-lt"/>
              <a:buAutoNum type="arabicPeriod"/>
            </a:pPr>
            <a:r>
              <a:rPr lang="en-US" dirty="0" smtClean="0"/>
              <a:t>Step through memory to </a:t>
            </a:r>
            <a:r>
              <a:rPr lang="en-US" dirty="0"/>
              <a:t>the desired WME</a:t>
            </a:r>
            <a:r>
              <a:rPr lang="en-US" dirty="0" smtClean="0"/>
              <a:t>.</a:t>
            </a:r>
          </a:p>
          <a:p>
            <a:r>
              <a:rPr lang="en-US" dirty="0" smtClean="0"/>
              <a:t>Result can be chunked.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3318293" y="5810399"/>
            <a:ext cx="457200" cy="38839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022893" y="4922449"/>
            <a:ext cx="1524000" cy="34290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(&lt;m2&gt; = &lt;m1&gt;)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791417" y="4343400"/>
            <a:ext cx="1984075" cy="342900"/>
          </a:xfrm>
          <a:prstGeom prst="roundRect">
            <a:avLst>
              <a:gd name="adj" fmla="val 567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b="1" dirty="0" smtClean="0">
                <a:solidFill>
                  <a:srgbClr val="FF0000"/>
                </a:solidFill>
                <a:latin typeface="Cambria" pitchFamily="18" charset="0"/>
                <a:sym typeface="Wingdings" pitchFamily="2" charset="2"/>
              </a:rPr>
              <a:t>“S1.retrieval.item1”</a:t>
            </a:r>
            <a:endParaRPr lang="en-US" sz="1600" b="1" dirty="0">
              <a:solidFill>
                <a:srgbClr val="FF0000"/>
              </a:solidFill>
              <a:latin typeface="Cambria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20041" y="4667767"/>
            <a:ext cx="76200" cy="27409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12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776" r="15245" b="24794"/>
          <a:stretch/>
        </p:blipFill>
        <p:spPr bwMode="auto">
          <a:xfrm>
            <a:off x="4876800" y="4584483"/>
            <a:ext cx="1473678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Oval 12"/>
          <p:cNvSpPr/>
          <p:nvPr/>
        </p:nvSpPr>
        <p:spPr>
          <a:xfrm>
            <a:off x="6300158" y="4640329"/>
            <a:ext cx="572219" cy="548182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022893" y="4922449"/>
            <a:ext cx="2497348" cy="342900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(&lt;m2&gt; = S1.retrieval.item1)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5" name="Freeform 14"/>
          <p:cNvSpPr/>
          <p:nvPr/>
        </p:nvSpPr>
        <p:spPr>
          <a:xfrm rot="4888793" flipH="1">
            <a:off x="2827454" y="5601745"/>
            <a:ext cx="670620" cy="192332"/>
          </a:xfrm>
          <a:custGeom>
            <a:avLst/>
            <a:gdLst>
              <a:gd name="connsiteX0" fmla="*/ 0 w 1466490"/>
              <a:gd name="connsiteY0" fmla="*/ 0 h 511996"/>
              <a:gd name="connsiteX1" fmla="*/ 181155 w 1466490"/>
              <a:gd name="connsiteY1" fmla="*/ 172529 h 511996"/>
              <a:gd name="connsiteX2" fmla="*/ 388189 w 1466490"/>
              <a:gd name="connsiteY2" fmla="*/ 301925 h 511996"/>
              <a:gd name="connsiteX3" fmla="*/ 595223 w 1466490"/>
              <a:gd name="connsiteY3" fmla="*/ 379563 h 511996"/>
              <a:gd name="connsiteX4" fmla="*/ 923026 w 1466490"/>
              <a:gd name="connsiteY4" fmla="*/ 457200 h 511996"/>
              <a:gd name="connsiteX5" fmla="*/ 1242204 w 1466490"/>
              <a:gd name="connsiteY5" fmla="*/ 508959 h 511996"/>
              <a:gd name="connsiteX6" fmla="*/ 1466490 w 1466490"/>
              <a:gd name="connsiteY6" fmla="*/ 508959 h 511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66490" h="511996">
                <a:moveTo>
                  <a:pt x="0" y="0"/>
                </a:moveTo>
                <a:cubicBezTo>
                  <a:pt x="58228" y="61104"/>
                  <a:pt x="116457" y="122208"/>
                  <a:pt x="181155" y="172529"/>
                </a:cubicBezTo>
                <a:cubicBezTo>
                  <a:pt x="245853" y="222850"/>
                  <a:pt x="319178" y="267419"/>
                  <a:pt x="388189" y="301925"/>
                </a:cubicBezTo>
                <a:cubicBezTo>
                  <a:pt x="457200" y="336431"/>
                  <a:pt x="506084" y="353684"/>
                  <a:pt x="595223" y="379563"/>
                </a:cubicBezTo>
                <a:cubicBezTo>
                  <a:pt x="684362" y="405442"/>
                  <a:pt x="815196" y="435634"/>
                  <a:pt x="923026" y="457200"/>
                </a:cubicBezTo>
                <a:cubicBezTo>
                  <a:pt x="1030856" y="478766"/>
                  <a:pt x="1151627" y="500333"/>
                  <a:pt x="1242204" y="508959"/>
                </a:cubicBezTo>
                <a:cubicBezTo>
                  <a:pt x="1332781" y="517585"/>
                  <a:pt x="1408981" y="504646"/>
                  <a:pt x="1466490" y="508959"/>
                </a:cubicBezTo>
              </a:path>
            </a:pathLst>
          </a:custGeom>
          <a:ln w="38100">
            <a:solidFill>
              <a:srgbClr val="FF0000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394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Layers of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429000" y="1418860"/>
            <a:ext cx="28956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Layer 3:</a:t>
            </a:r>
          </a:p>
          <a:p>
            <a:pPr lvl="1"/>
            <a:r>
              <a:rPr lang="en-US" dirty="0" smtClean="0"/>
              <a:t>Task-specific productions</a:t>
            </a:r>
            <a:br>
              <a:rPr lang="en-US" dirty="0" smtClean="0"/>
            </a:br>
            <a:r>
              <a:rPr lang="en-US" sz="1600" dirty="0" smtClean="0"/>
              <a:t> </a:t>
            </a:r>
            <a:endParaRPr lang="en-US" dirty="0" smtClean="0"/>
          </a:p>
          <a:p>
            <a:r>
              <a:rPr lang="en-US" dirty="0"/>
              <a:t>Layer </a:t>
            </a:r>
            <a:r>
              <a:rPr lang="en-US" dirty="0" smtClean="0"/>
              <a:t>2:</a:t>
            </a:r>
          </a:p>
          <a:p>
            <a:pPr lvl="1"/>
            <a:r>
              <a:rPr lang="en-US" dirty="0" smtClean="0"/>
              <a:t>Transferrable compositions</a:t>
            </a:r>
            <a:br>
              <a:rPr lang="en-US" dirty="0" smtClean="0"/>
            </a:br>
            <a:endParaRPr lang="en-US" dirty="0" smtClean="0"/>
          </a:p>
          <a:p>
            <a:r>
              <a:rPr lang="en-US" u="sng" dirty="0"/>
              <a:t>Layer </a:t>
            </a:r>
            <a:r>
              <a:rPr lang="en-US" u="sng" dirty="0" smtClean="0"/>
              <a:t>1</a:t>
            </a:r>
            <a:r>
              <a:rPr lang="en-US" dirty="0" smtClean="0"/>
              <a:t>:</a:t>
            </a:r>
          </a:p>
          <a:p>
            <a:pPr lvl="1"/>
            <a:r>
              <a:rPr lang="en-US" dirty="0" err="1" smtClean="0"/>
              <a:t>Composable</a:t>
            </a:r>
            <a:r>
              <a:rPr lang="en-US" dirty="0" smtClean="0"/>
              <a:t> operations on specific WMEs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406851" y="187606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Productions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Singley</a:t>
            </a:r>
            <a:r>
              <a:rPr lang="en-US" sz="1600" dirty="0" smtClean="0"/>
              <a:t> &amp; Anderson, 1987)</a:t>
            </a:r>
            <a:endParaRPr lang="en-US" sz="1600" dirty="0"/>
          </a:p>
        </p:txBody>
      </p:sp>
      <p:sp>
        <p:nvSpPr>
          <p:cNvPr id="6" name="Rounded Rectangle 5"/>
          <p:cNvSpPr/>
          <p:nvPr/>
        </p:nvSpPr>
        <p:spPr>
          <a:xfrm>
            <a:off x="406851" y="332386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Elements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Taatgen</a:t>
            </a:r>
            <a:r>
              <a:rPr lang="en-US" sz="1600" dirty="0" smtClean="0"/>
              <a:t>, 2013)</a:t>
            </a:r>
            <a:endParaRPr lang="en-US" sz="16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778451" y="2561860"/>
            <a:ext cx="0" cy="6096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06851" y="4876800"/>
            <a:ext cx="27432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Referencing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78451" y="4114800"/>
            <a:ext cx="0" cy="609600"/>
          </a:xfrm>
          <a:prstGeom prst="straightConnector1">
            <a:avLst/>
          </a:prstGeom>
          <a:ln w="3810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6749925" y="3830783"/>
            <a:ext cx="1828800" cy="1075278"/>
            <a:chOff x="5029200" y="4572000"/>
            <a:chExt cx="1828800" cy="1075278"/>
          </a:xfrm>
        </p:grpSpPr>
        <p:sp>
          <p:nvSpPr>
            <p:cNvPr id="14" name="Rounded Rectangle 13"/>
            <p:cNvSpPr/>
            <p:nvPr/>
          </p:nvSpPr>
          <p:spPr>
            <a:xfrm>
              <a:off x="5029200" y="5400964"/>
              <a:ext cx="1828800" cy="24631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(S1.action_arg1 = S1.slot3)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029200" y="4849426"/>
              <a:ext cx="1828800" cy="255974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 –(S1.item1)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029200" y="4572000"/>
              <a:ext cx="1828800" cy="255974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IF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(S1.task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==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S1.slot1)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029200" y="5126518"/>
              <a:ext cx="1828800" cy="25597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(S1.action_type = S1.slot2)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18" name="Right Arrow 17"/>
          <p:cNvSpPr/>
          <p:nvPr/>
        </p:nvSpPr>
        <p:spPr>
          <a:xfrm rot="16200000">
            <a:off x="6993122" y="3302601"/>
            <a:ext cx="491762" cy="457200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16200000">
            <a:off x="6993122" y="5003126"/>
            <a:ext cx="491762" cy="457199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6864225" y="5554122"/>
            <a:ext cx="1600200" cy="1075278"/>
            <a:chOff x="4114800" y="5782722"/>
            <a:chExt cx="1600200" cy="1075278"/>
          </a:xfrm>
        </p:grpSpPr>
        <p:sp>
          <p:nvSpPr>
            <p:cNvPr id="24" name="Rounded Rectangle 23"/>
            <p:cNvSpPr/>
            <p:nvPr/>
          </p:nvSpPr>
          <p:spPr>
            <a:xfrm>
              <a:off x="4114800" y="6611686"/>
              <a:ext cx="1600200" cy="24631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(&lt;var6&gt; = &lt;var7&gt;)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114800" y="6060148"/>
              <a:ext cx="1600200" cy="255974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–(&lt;var3&gt;)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114800" y="5782722"/>
              <a:ext cx="1600200" cy="255974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IF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(&lt;var1&gt;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==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&lt;var2&gt;)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114800" y="6337240"/>
              <a:ext cx="1600200" cy="25597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(&lt;var4&gt; = &lt;var5&gt;)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30" name="Rounded Rectangle 29"/>
          <p:cNvSpPr/>
          <p:nvPr/>
        </p:nvSpPr>
        <p:spPr>
          <a:xfrm>
            <a:off x="6565650" y="228600"/>
            <a:ext cx="2197350" cy="1465415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200" i="1" dirty="0" smtClean="0">
                <a:solidFill>
                  <a:schemeClr val="tx1"/>
                </a:solidFill>
                <a:latin typeface="Cambria" pitchFamily="18" charset="0"/>
              </a:rPr>
              <a:t>lime4 min lime2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   IF (</a:t>
            </a:r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200" i="1" dirty="0" smtClean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200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200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lime4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490010" y="5071646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L1 Chunking</a:t>
            </a:r>
            <a:endParaRPr lang="en-US" sz="16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7490008" y="3390415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L2 Chunking</a:t>
            </a:r>
            <a:endParaRPr lang="en-US" sz="1600" b="1" dirty="0"/>
          </a:p>
        </p:txBody>
      </p:sp>
      <p:grpSp>
        <p:nvGrpSpPr>
          <p:cNvPr id="33" name="Group 32"/>
          <p:cNvGrpSpPr/>
          <p:nvPr/>
        </p:nvGrpSpPr>
        <p:grpSpPr>
          <a:xfrm>
            <a:off x="6749925" y="2286000"/>
            <a:ext cx="1828800" cy="930226"/>
            <a:chOff x="5029200" y="4572000"/>
            <a:chExt cx="1828800" cy="930226"/>
          </a:xfrm>
        </p:grpSpPr>
        <p:sp>
          <p:nvSpPr>
            <p:cNvPr id="36" name="Rounded Rectangle 35"/>
            <p:cNvSpPr/>
            <p:nvPr/>
          </p:nvSpPr>
          <p:spPr>
            <a:xfrm>
              <a:off x="5029200" y="4572000"/>
              <a:ext cx="1828800" cy="45720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IF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(S1.task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==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S1.slot1)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IF  –(S1.item1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5029200" y="5066144"/>
              <a:ext cx="1828800" cy="436082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(S1.action_type =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S1.slot2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S1.action_arg1 = S1.slot3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38" name="Right Arrow 37"/>
          <p:cNvSpPr/>
          <p:nvPr/>
        </p:nvSpPr>
        <p:spPr>
          <a:xfrm rot="16200000">
            <a:off x="6993122" y="1772790"/>
            <a:ext cx="491762" cy="457200"/>
          </a:xfrm>
          <a:prstGeom prst="rightArrow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ysClr val="windowText" lastClr="00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490008" y="1860604"/>
            <a:ext cx="14253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/>
              <a:t>L3 Chunking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054338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3-way comparison of learning levels:</a:t>
            </a:r>
          </a:p>
          <a:p>
            <a:pPr lvl="1"/>
            <a:r>
              <a:rPr lang="en-US" dirty="0" smtClean="0"/>
              <a:t>Human</a:t>
            </a:r>
          </a:p>
          <a:p>
            <a:pPr lvl="1"/>
            <a:r>
              <a:rPr lang="en-US" dirty="0" smtClean="0"/>
              <a:t>PRIM model: Layers 2,3</a:t>
            </a:r>
          </a:p>
          <a:p>
            <a:pPr lvl="1"/>
            <a:r>
              <a:rPr lang="en-US" dirty="0" smtClean="0"/>
              <a:t>PROP model: Layers 1,2,3 (can turn on/off)</a:t>
            </a:r>
          </a:p>
          <a:p>
            <a:r>
              <a:rPr lang="en-US" dirty="0" smtClean="0"/>
              <a:t>Soar/</a:t>
            </a:r>
            <a:r>
              <a:rPr lang="en-US" dirty="0" err="1" smtClean="0"/>
              <a:t>Actransfer</a:t>
            </a:r>
            <a:r>
              <a:rPr lang="en-US" dirty="0" smtClean="0"/>
              <a:t> agents learn same rules.</a:t>
            </a:r>
          </a:p>
          <a:p>
            <a:r>
              <a:rPr lang="en-US" dirty="0" smtClean="0"/>
              <a:t>PROPs simulates </a:t>
            </a:r>
            <a:r>
              <a:rPr lang="en-US" i="1" dirty="0" smtClean="0"/>
              <a:t>gradual</a:t>
            </a:r>
            <a:r>
              <a:rPr lang="en-US" dirty="0" smtClean="0"/>
              <a:t> chunking via agent decision making.</a:t>
            </a:r>
          </a:p>
          <a:p>
            <a:pPr lvl="1"/>
            <a:r>
              <a:rPr lang="en-US" dirty="0"/>
              <a:t>A preview of </a:t>
            </a:r>
            <a:r>
              <a:rPr lang="en-US" dirty="0" smtClean="0"/>
              <a:t>possible gradual chunking in Soar</a:t>
            </a:r>
            <a:endParaRPr lang="en-US" dirty="0"/>
          </a:p>
          <a:p>
            <a:pPr lvl="1"/>
            <a:r>
              <a:rPr lang="en-US" dirty="0" smtClean="0"/>
              <a:t>Overheads not included in results</a:t>
            </a:r>
          </a:p>
          <a:p>
            <a:r>
              <a:rPr lang="en-US" dirty="0" smtClean="0"/>
              <a:t>Results in simulated time: 50 </a:t>
            </a:r>
            <a:r>
              <a:rPr lang="en-US" dirty="0" err="1" smtClean="0"/>
              <a:t>ms</a:t>
            </a:r>
            <a:r>
              <a:rPr lang="en-US" dirty="0" smtClean="0"/>
              <a:t> / decision cycle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8" t="14848" r="14285" b="30772"/>
          <a:stretch/>
        </p:blipFill>
        <p:spPr bwMode="auto">
          <a:xfrm>
            <a:off x="7239000" y="762000"/>
            <a:ext cx="1476348" cy="17910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631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/>
          <p:cNvGrpSpPr/>
          <p:nvPr/>
        </p:nvGrpSpPr>
        <p:grpSpPr>
          <a:xfrm>
            <a:off x="5029200" y="2586901"/>
            <a:ext cx="2588964" cy="4110315"/>
            <a:chOff x="6546343" y="3209472"/>
            <a:chExt cx="2207989" cy="3505466"/>
          </a:xfrm>
        </p:grpSpPr>
        <p:grpSp>
          <p:nvGrpSpPr>
            <p:cNvPr id="49" name="Group 48"/>
            <p:cNvGrpSpPr/>
            <p:nvPr/>
          </p:nvGrpSpPr>
          <p:grpSpPr>
            <a:xfrm>
              <a:off x="6546343" y="3209472"/>
              <a:ext cx="2207989" cy="3505466"/>
              <a:chOff x="4537325" y="-28841"/>
              <a:chExt cx="2207989" cy="3505466"/>
            </a:xfrm>
          </p:grpSpPr>
          <p:pic>
            <p:nvPicPr>
              <p:cNvPr id="51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21"/>
              <a:stretch/>
            </p:blipFill>
            <p:spPr bwMode="auto">
              <a:xfrm>
                <a:off x="4537325" y="347491"/>
                <a:ext cx="2207989" cy="3129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5148967" y="-28841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Human</a:t>
                </a:r>
                <a:endParaRPr lang="en-US" sz="2800" b="1" dirty="0"/>
              </a:p>
            </p:txBody>
          </p:sp>
        </p:grpSp>
        <p:sp>
          <p:nvSpPr>
            <p:cNvPr id="50" name="Rectangle 49"/>
            <p:cNvSpPr/>
            <p:nvPr/>
          </p:nvSpPr>
          <p:spPr>
            <a:xfrm>
              <a:off x="7162800" y="3934105"/>
              <a:ext cx="1322206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2410692" y="2994489"/>
            <a:ext cx="2609461" cy="3729503"/>
            <a:chOff x="2410469" y="3543299"/>
            <a:chExt cx="2225469" cy="3180693"/>
          </a:xfrm>
        </p:grpSpPr>
        <p:pic>
          <p:nvPicPr>
            <p:cNvPr id="5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2"/>
            <a:stretch/>
          </p:blipFill>
          <p:spPr bwMode="auto">
            <a:xfrm>
              <a:off x="2410469" y="3586482"/>
              <a:ext cx="2225469" cy="3137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Rectangle 54"/>
            <p:cNvSpPr/>
            <p:nvPr/>
          </p:nvSpPr>
          <p:spPr>
            <a:xfrm>
              <a:off x="3048000" y="3962400"/>
              <a:ext cx="1322206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067445" y="3543299"/>
              <a:ext cx="1204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L1,2,3</a:t>
              </a:r>
              <a:endParaRPr lang="en-US" sz="2800" b="1" dirty="0"/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3157460" y="2590800"/>
            <a:ext cx="16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PROPs</a:t>
            </a:r>
            <a:endParaRPr lang="en-US" sz="2800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Results: Layer 1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200" y="1295400"/>
            <a:ext cx="86570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Layer 1 PROP chunking:</a:t>
            </a:r>
          </a:p>
          <a:p>
            <a:pPr lvl="1"/>
            <a:r>
              <a:rPr lang="en-US" sz="2200" dirty="0" smtClean="0"/>
              <a:t>More initial </a:t>
            </a:r>
            <a:r>
              <a:rPr lang="en-US" sz="2200" dirty="0"/>
              <a:t>effort.</a:t>
            </a:r>
          </a:p>
          <a:p>
            <a:pPr lvl="1"/>
            <a:r>
              <a:rPr lang="en-US" sz="2200" dirty="0" smtClean="0"/>
              <a:t>Provides human-like power-law learning.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053470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19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6" name="Oval 45"/>
          <p:cNvSpPr/>
          <p:nvPr/>
        </p:nvSpPr>
        <p:spPr>
          <a:xfrm rot="5126488">
            <a:off x="2290923" y="3823566"/>
            <a:ext cx="1474315" cy="343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 rot="5126488">
            <a:off x="5003253" y="3820819"/>
            <a:ext cx="1255926" cy="34330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426787" y="3704522"/>
            <a:ext cx="1600201" cy="927569"/>
            <a:chOff x="6528242" y="2286000"/>
            <a:chExt cx="1176901" cy="682200"/>
          </a:xfrm>
        </p:grpSpPr>
        <p:sp>
          <p:nvSpPr>
            <p:cNvPr id="60" name="Rectangle 59"/>
            <p:cNvSpPr/>
            <p:nvPr/>
          </p:nvSpPr>
          <p:spPr>
            <a:xfrm>
              <a:off x="6528242" y="2286000"/>
              <a:ext cx="1176901" cy="682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1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18749" r="61401" b="74116"/>
            <a:stretch/>
          </p:blipFill>
          <p:spPr bwMode="auto">
            <a:xfrm>
              <a:off x="6583950" y="2341301"/>
              <a:ext cx="307109" cy="36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6891059" y="2316025"/>
              <a:ext cx="692569" cy="611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Training</a:t>
              </a:r>
            </a:p>
            <a:p>
              <a:r>
                <a:rPr lang="en-US" sz="1600" dirty="0" smtClean="0"/>
                <a:t>Control</a:t>
              </a:r>
            </a:p>
            <a:p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pic>
          <p:nvPicPr>
            <p:cNvPr id="63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28974" r="61401" b="67245"/>
            <a:stretch/>
          </p:blipFill>
          <p:spPr bwMode="auto">
            <a:xfrm>
              <a:off x="6583950" y="2694726"/>
              <a:ext cx="307109" cy="19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5899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Cognition: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Modeling </a:t>
            </a:r>
            <a:r>
              <a:rPr lang="en-US" i="1" dirty="0" smtClean="0"/>
              <a:t>human</a:t>
            </a:r>
            <a:r>
              <a:rPr lang="en-US" dirty="0" smtClean="0"/>
              <a:t> procedural transfer</a:t>
            </a:r>
          </a:p>
          <a:p>
            <a:pPr lvl="1"/>
            <a:r>
              <a:rPr lang="en-US" dirty="0" smtClean="0"/>
              <a:t>Gold standard for task-general procedural transfer</a:t>
            </a:r>
          </a:p>
          <a:p>
            <a:pPr lvl="1"/>
            <a:r>
              <a:rPr lang="en-US" i="1" u="sng" dirty="0" smtClean="0"/>
              <a:t>Transfer</a:t>
            </a:r>
            <a:r>
              <a:rPr lang="en-US" i="1" dirty="0" smtClean="0"/>
              <a:t>:</a:t>
            </a:r>
            <a:r>
              <a:rPr lang="en-US" dirty="0" smtClean="0"/>
              <a:t> Practicing task A leads to faster learning of a different task B.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Cognitive architectures: </a:t>
            </a:r>
            <a:r>
              <a:rPr lang="en-US" i="1" dirty="0" smtClean="0"/>
              <a:t>Theories of cognition</a:t>
            </a:r>
            <a:endParaRPr lang="en-US" i="1" dirty="0"/>
          </a:p>
          <a:p>
            <a:r>
              <a:rPr lang="en-US" dirty="0" smtClean="0"/>
              <a:t>How well do different theories model transfer?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88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0913" b="13010"/>
          <a:stretch/>
        </p:blipFill>
        <p:spPr bwMode="auto">
          <a:xfrm>
            <a:off x="1676400" y="3387326"/>
            <a:ext cx="1152525" cy="1260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9708" y="3092450"/>
            <a:ext cx="222885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loud 4"/>
          <p:cNvSpPr/>
          <p:nvPr/>
        </p:nvSpPr>
        <p:spPr>
          <a:xfrm>
            <a:off x="3810000" y="3387326"/>
            <a:ext cx="1371600" cy="10022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/>
            <a:endParaRPr lang="en-US" sz="2800" b="1" dirty="0"/>
          </a:p>
        </p:txBody>
      </p:sp>
      <p:sp>
        <p:nvSpPr>
          <p:cNvPr id="11" name="Cloud 10"/>
          <p:cNvSpPr/>
          <p:nvPr/>
        </p:nvSpPr>
        <p:spPr>
          <a:xfrm>
            <a:off x="3352800" y="3463925"/>
            <a:ext cx="381000" cy="3486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loud 11"/>
          <p:cNvSpPr/>
          <p:nvPr/>
        </p:nvSpPr>
        <p:spPr>
          <a:xfrm>
            <a:off x="2976562" y="3507625"/>
            <a:ext cx="285495" cy="261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loud 12"/>
          <p:cNvSpPr/>
          <p:nvPr/>
        </p:nvSpPr>
        <p:spPr>
          <a:xfrm>
            <a:off x="2757551" y="3599786"/>
            <a:ext cx="142747" cy="130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/>
          <p:cNvSpPr/>
          <p:nvPr/>
        </p:nvSpPr>
        <p:spPr>
          <a:xfrm>
            <a:off x="5258957" y="3463924"/>
            <a:ext cx="381000" cy="34867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loud 14"/>
          <p:cNvSpPr/>
          <p:nvPr/>
        </p:nvSpPr>
        <p:spPr>
          <a:xfrm>
            <a:off x="5724652" y="3481684"/>
            <a:ext cx="285495" cy="261272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loud 15"/>
          <p:cNvSpPr/>
          <p:nvPr/>
        </p:nvSpPr>
        <p:spPr>
          <a:xfrm>
            <a:off x="6096000" y="3579323"/>
            <a:ext cx="142747" cy="13063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Left-Right Arrow 5"/>
          <p:cNvSpPr/>
          <p:nvPr/>
        </p:nvSpPr>
        <p:spPr>
          <a:xfrm>
            <a:off x="4145973" y="3528060"/>
            <a:ext cx="762000" cy="228600"/>
          </a:xfrm>
          <a:prstGeom prst="leftRightArrow">
            <a:avLst>
              <a:gd name="adj1" fmla="val 50000"/>
              <a:gd name="adj2" fmla="val 1062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rved Up Arrow 7"/>
          <p:cNvSpPr/>
          <p:nvPr/>
        </p:nvSpPr>
        <p:spPr>
          <a:xfrm>
            <a:off x="4253346" y="4071855"/>
            <a:ext cx="547254" cy="195345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2" name="Curved Up Arrow 21"/>
          <p:cNvSpPr/>
          <p:nvPr/>
        </p:nvSpPr>
        <p:spPr>
          <a:xfrm flipH="1" flipV="1">
            <a:off x="4253346" y="3827090"/>
            <a:ext cx="505692" cy="164088"/>
          </a:xfrm>
          <a:prstGeom prst="curvedUp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137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5029200" y="2586901"/>
            <a:ext cx="2588964" cy="4110315"/>
            <a:chOff x="6546343" y="3209472"/>
            <a:chExt cx="2207989" cy="3505466"/>
          </a:xfrm>
        </p:grpSpPr>
        <p:grpSp>
          <p:nvGrpSpPr>
            <p:cNvPr id="41" name="Group 40"/>
            <p:cNvGrpSpPr/>
            <p:nvPr/>
          </p:nvGrpSpPr>
          <p:grpSpPr>
            <a:xfrm>
              <a:off x="6546343" y="3209472"/>
              <a:ext cx="2207989" cy="3505466"/>
              <a:chOff x="4537325" y="-28841"/>
              <a:chExt cx="2207989" cy="3505466"/>
            </a:xfrm>
          </p:grpSpPr>
          <p:pic>
            <p:nvPicPr>
              <p:cNvPr id="46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521"/>
              <a:stretch/>
            </p:blipFill>
            <p:spPr bwMode="auto">
              <a:xfrm>
                <a:off x="4537325" y="347491"/>
                <a:ext cx="2207989" cy="31291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7" name="TextBox 46"/>
              <p:cNvSpPr txBox="1"/>
              <p:nvPr/>
            </p:nvSpPr>
            <p:spPr>
              <a:xfrm>
                <a:off x="5148967" y="-28841"/>
                <a:ext cx="140294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Human</a:t>
                </a:r>
                <a:endParaRPr lang="en-US" sz="2800" b="1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7162800" y="3934105"/>
              <a:ext cx="1322206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410692" y="2994489"/>
            <a:ext cx="2609461" cy="3729503"/>
            <a:chOff x="2410469" y="3543299"/>
            <a:chExt cx="2225469" cy="3180693"/>
          </a:xfrm>
        </p:grpSpPr>
        <p:pic>
          <p:nvPicPr>
            <p:cNvPr id="33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12"/>
            <a:stretch/>
          </p:blipFill>
          <p:spPr bwMode="auto">
            <a:xfrm>
              <a:off x="2410469" y="3586482"/>
              <a:ext cx="2225469" cy="31375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Rectangle 33"/>
            <p:cNvSpPr/>
            <p:nvPr/>
          </p:nvSpPr>
          <p:spPr>
            <a:xfrm>
              <a:off x="3048000" y="3962400"/>
              <a:ext cx="1322206" cy="6095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067445" y="3543299"/>
              <a:ext cx="12041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L1,2,3</a:t>
              </a:r>
              <a:endParaRPr lang="en-US" sz="28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Results: Layer 3 Learning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82200" y="1295400"/>
            <a:ext cx="8657000" cy="18288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Layer 3 full-rule chunking:</a:t>
            </a:r>
          </a:p>
          <a:p>
            <a:pPr lvl="1"/>
            <a:r>
              <a:rPr lang="en-US" sz="2200" dirty="0" smtClean="0"/>
              <a:t>Converges to optimal behavior</a:t>
            </a:r>
          </a:p>
          <a:p>
            <a:pPr lvl="1"/>
            <a:r>
              <a:rPr lang="en-US" sz="2200" dirty="0"/>
              <a:t>U</a:t>
            </a:r>
            <a:r>
              <a:rPr lang="en-US" sz="2200" dirty="0" smtClean="0"/>
              <a:t>nlike human performance</a:t>
            </a:r>
          </a:p>
          <a:p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053470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157460" y="2590800"/>
            <a:ext cx="1643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PROPs</a:t>
            </a:r>
            <a:endParaRPr lang="en-US" sz="28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2736094" y="6077528"/>
            <a:ext cx="4743770" cy="1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/>
          <p:cNvGrpSpPr/>
          <p:nvPr/>
        </p:nvGrpSpPr>
        <p:grpSpPr>
          <a:xfrm>
            <a:off x="426787" y="3704522"/>
            <a:ext cx="1600201" cy="927569"/>
            <a:chOff x="6528242" y="2286000"/>
            <a:chExt cx="1176901" cy="682200"/>
          </a:xfrm>
        </p:grpSpPr>
        <p:sp>
          <p:nvSpPr>
            <p:cNvPr id="49" name="Rectangle 48"/>
            <p:cNvSpPr/>
            <p:nvPr/>
          </p:nvSpPr>
          <p:spPr>
            <a:xfrm>
              <a:off x="6528242" y="2286000"/>
              <a:ext cx="1176901" cy="682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18749" r="61401" b="74116"/>
            <a:stretch/>
          </p:blipFill>
          <p:spPr bwMode="auto">
            <a:xfrm>
              <a:off x="6583950" y="2341301"/>
              <a:ext cx="307109" cy="36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1" name="TextBox 50"/>
            <p:cNvSpPr txBox="1"/>
            <p:nvPr/>
          </p:nvSpPr>
          <p:spPr>
            <a:xfrm>
              <a:off x="6891059" y="2316025"/>
              <a:ext cx="692569" cy="611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Training</a:t>
              </a:r>
            </a:p>
            <a:p>
              <a:r>
                <a:rPr lang="en-US" sz="1600" dirty="0" smtClean="0"/>
                <a:t>Control</a:t>
              </a:r>
            </a:p>
            <a:p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pic>
          <p:nvPicPr>
            <p:cNvPr id="52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28974" r="61401" b="67245"/>
            <a:stretch/>
          </p:blipFill>
          <p:spPr bwMode="auto">
            <a:xfrm>
              <a:off x="6583950" y="2694726"/>
              <a:ext cx="307109" cy="19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12581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PROPs with Layers 1-2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371600"/>
            <a:ext cx="8153400" cy="2286000"/>
          </a:xfrm>
        </p:spPr>
        <p:txBody>
          <a:bodyPr>
            <a:normAutofit/>
          </a:bodyPr>
          <a:lstStyle/>
          <a:p>
            <a:r>
              <a:rPr lang="en-US" dirty="0"/>
              <a:t>Disabling </a:t>
            </a:r>
            <a:r>
              <a:rPr lang="en-US" dirty="0" smtClean="0"/>
              <a:t>Layer 3 </a:t>
            </a:r>
            <a:r>
              <a:rPr lang="en-US" dirty="0"/>
              <a:t>learning in PROPs results in a close human </a:t>
            </a:r>
            <a:r>
              <a:rPr lang="en-US" dirty="0" smtClean="0"/>
              <a:t>learning model.</a:t>
            </a:r>
            <a:endParaRPr lang="en-US" dirty="0"/>
          </a:p>
          <a:p>
            <a:pPr lvl="1"/>
            <a:r>
              <a:rPr lang="en-US" dirty="0" smtClean="0"/>
              <a:t>Learning time scale is only off by a constant.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2915990" y="4029074"/>
            <a:ext cx="1372492" cy="618024"/>
            <a:chOff x="3167595" y="3581400"/>
            <a:chExt cx="1372492" cy="618024"/>
          </a:xfrm>
        </p:grpSpPr>
        <p:cxnSp>
          <p:nvCxnSpPr>
            <p:cNvPr id="15" name="Straight Arrow Connector 14"/>
            <p:cNvCxnSpPr/>
            <p:nvPr/>
          </p:nvCxnSpPr>
          <p:spPr>
            <a:xfrm>
              <a:off x="3678437" y="4199424"/>
              <a:ext cx="46509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ysDot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3167595" y="3581400"/>
              <a:ext cx="137249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>
                  <a:solidFill>
                    <a:srgbClr val="FF0000"/>
                  </a:solidFill>
                </a:rPr>
                <a:t>Shift time by </a:t>
              </a:r>
              <a:br>
                <a:rPr lang="en-US" sz="1600" dirty="0" smtClean="0">
                  <a:solidFill>
                    <a:srgbClr val="FF0000"/>
                  </a:solidFill>
                </a:rPr>
              </a:br>
              <a:r>
                <a:rPr lang="en-US" sz="1600" dirty="0" smtClean="0">
                  <a:solidFill>
                    <a:srgbClr val="FF0000"/>
                  </a:solidFill>
                </a:rPr>
                <a:t>a constant</a:t>
              </a:r>
              <a:endParaRPr lang="en-US" sz="16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762000" y="3142672"/>
            <a:ext cx="2222455" cy="3172401"/>
            <a:chOff x="762000" y="3142672"/>
            <a:chExt cx="2222455" cy="3172401"/>
          </a:xfrm>
        </p:grpSpPr>
        <p:pic>
          <p:nvPicPr>
            <p:cNvPr id="20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67"/>
            <a:stretch/>
          </p:blipFill>
          <p:spPr bwMode="auto">
            <a:xfrm>
              <a:off x="762000" y="3173662"/>
              <a:ext cx="2222455" cy="314141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/>
            <p:cNvSpPr txBox="1"/>
            <p:nvPr/>
          </p:nvSpPr>
          <p:spPr>
            <a:xfrm>
              <a:off x="1480970" y="3142672"/>
              <a:ext cx="90441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L1,2</a:t>
              </a:r>
              <a:endParaRPr lang="en-US" sz="2800" b="1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5105400" y="3536950"/>
            <a:ext cx="132220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6936830" y="3549072"/>
            <a:ext cx="1322206" cy="6095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/>
          <p:cNvGrpSpPr/>
          <p:nvPr/>
        </p:nvGrpSpPr>
        <p:grpSpPr>
          <a:xfrm>
            <a:off x="6705601" y="3138147"/>
            <a:ext cx="2208692" cy="3189123"/>
            <a:chOff x="4728588" y="354033"/>
            <a:chExt cx="1883675" cy="2719832"/>
          </a:xfrm>
        </p:grpSpPr>
        <p:pic>
          <p:nvPicPr>
            <p:cNvPr id="30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"/>
            <a:stretch/>
          </p:blipFill>
          <p:spPr bwMode="auto">
            <a:xfrm>
              <a:off x="4728588" y="404344"/>
              <a:ext cx="1883675" cy="266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5183495" y="354033"/>
              <a:ext cx="1196499" cy="446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Human</a:t>
              </a:r>
              <a:endParaRPr lang="en-US" sz="2800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4490799" y="3149209"/>
            <a:ext cx="2122437" cy="3157239"/>
            <a:chOff x="4490799" y="3149209"/>
            <a:chExt cx="2122437" cy="3157239"/>
          </a:xfrm>
        </p:grpSpPr>
        <p:grpSp>
          <p:nvGrpSpPr>
            <p:cNvPr id="11" name="Group 10"/>
            <p:cNvGrpSpPr/>
            <p:nvPr/>
          </p:nvGrpSpPr>
          <p:grpSpPr>
            <a:xfrm>
              <a:off x="4490799" y="3149209"/>
              <a:ext cx="2122437" cy="3157239"/>
              <a:chOff x="3411718" y="3386435"/>
              <a:chExt cx="2122437" cy="3157239"/>
            </a:xfrm>
          </p:grpSpPr>
          <p:pic>
            <p:nvPicPr>
              <p:cNvPr id="10242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3" r="3704"/>
              <a:stretch/>
            </p:blipFill>
            <p:spPr bwMode="auto">
              <a:xfrm>
                <a:off x="3411718" y="3434364"/>
                <a:ext cx="2122437" cy="3109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TextBox 12"/>
              <p:cNvSpPr txBox="1"/>
              <p:nvPr/>
            </p:nvSpPr>
            <p:spPr>
              <a:xfrm>
                <a:off x="3829597" y="3386435"/>
                <a:ext cx="155202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smtClean="0"/>
                  <a:t>L1,2-shift</a:t>
                </a:r>
                <a:endParaRPr lang="en-US" sz="2400" b="1" dirty="0"/>
              </a:p>
            </p:txBody>
          </p:sp>
        </p:grpSp>
        <p:pic>
          <p:nvPicPr>
            <p:cNvPr id="32" name="Picture 6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6" t="11141" r="10861" b="35802"/>
            <a:stretch/>
          </p:blipFill>
          <p:spPr bwMode="auto">
            <a:xfrm>
              <a:off x="4886038" y="3560617"/>
              <a:ext cx="1574668" cy="176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4719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>
            <a:off x="6705601" y="3384261"/>
            <a:ext cx="2122437" cy="3157239"/>
            <a:chOff x="4490799" y="3149209"/>
            <a:chExt cx="2122437" cy="3157239"/>
          </a:xfrm>
        </p:grpSpPr>
        <p:grpSp>
          <p:nvGrpSpPr>
            <p:cNvPr id="52" name="Group 51"/>
            <p:cNvGrpSpPr/>
            <p:nvPr/>
          </p:nvGrpSpPr>
          <p:grpSpPr>
            <a:xfrm>
              <a:off x="4490799" y="3149209"/>
              <a:ext cx="2122437" cy="3157239"/>
              <a:chOff x="3411718" y="3386435"/>
              <a:chExt cx="2122437" cy="3157239"/>
            </a:xfrm>
          </p:grpSpPr>
          <p:pic>
            <p:nvPicPr>
              <p:cNvPr id="54" name="Picture 2"/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3" r="3704"/>
              <a:stretch/>
            </p:blipFill>
            <p:spPr bwMode="auto">
              <a:xfrm>
                <a:off x="3411718" y="3434364"/>
                <a:ext cx="2122437" cy="3109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3991571" y="3386435"/>
                <a:ext cx="1401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PROPs</a:t>
                </a:r>
                <a:endParaRPr lang="en-US" sz="2800" b="1" dirty="0"/>
              </a:p>
            </p:txBody>
          </p:sp>
        </p:grpSp>
        <p:pic>
          <p:nvPicPr>
            <p:cNvPr id="53" name="Picture 6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6" t="11141" r="10861" b="35802"/>
            <a:stretch/>
          </p:blipFill>
          <p:spPr bwMode="auto">
            <a:xfrm>
              <a:off x="4886038" y="3560617"/>
              <a:ext cx="1574668" cy="176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4" name="Group 33"/>
          <p:cNvGrpSpPr/>
          <p:nvPr/>
        </p:nvGrpSpPr>
        <p:grpSpPr>
          <a:xfrm>
            <a:off x="2286000" y="3390307"/>
            <a:ext cx="2209581" cy="3157287"/>
            <a:chOff x="3287775" y="3394431"/>
            <a:chExt cx="2209581" cy="3157287"/>
          </a:xfrm>
        </p:grpSpPr>
        <p:pic>
          <p:nvPicPr>
            <p:cNvPr id="35" name="Picture 2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6"/>
            <a:stretch/>
          </p:blipFill>
          <p:spPr bwMode="auto">
            <a:xfrm>
              <a:off x="3287775" y="3433759"/>
              <a:ext cx="2209581" cy="3117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TextBox 35"/>
            <p:cNvSpPr txBox="1"/>
            <p:nvPr/>
          </p:nvSpPr>
          <p:spPr>
            <a:xfrm>
              <a:off x="3898877" y="3394431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Results: Transfer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26786" y="1295400"/>
            <a:ext cx="8412413" cy="223065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Similar to </a:t>
            </a:r>
            <a:r>
              <a:rPr lang="en-US" sz="2800" dirty="0" err="1" smtClean="0"/>
              <a:t>Actransfer</a:t>
            </a:r>
            <a:endParaRPr lang="en-US" sz="2800" dirty="0" smtClean="0"/>
          </a:p>
          <a:p>
            <a:pPr lvl="1"/>
            <a:r>
              <a:rPr lang="en-US" dirty="0" smtClean="0"/>
              <a:t>Control Test: Transferring primitives</a:t>
            </a:r>
          </a:p>
          <a:p>
            <a:pPr lvl="1"/>
            <a:r>
              <a:rPr lang="en-US" dirty="0" smtClean="0"/>
              <a:t>Transfer Test: Extra from Identical Productions.</a:t>
            </a:r>
          </a:p>
          <a:p>
            <a:pPr lvl="2"/>
            <a:r>
              <a:rPr lang="en-US" dirty="0" smtClean="0"/>
              <a:t>Both agents learned the same productions.</a:t>
            </a:r>
          </a:p>
          <a:p>
            <a:endParaRPr lang="en-US" sz="2800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46304" y="6248400"/>
            <a:ext cx="457200" cy="457200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982528" y="5327329"/>
            <a:ext cx="253042" cy="2329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3584643" y="5257361"/>
            <a:ext cx="253042" cy="23291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/>
          <p:cNvGrpSpPr/>
          <p:nvPr/>
        </p:nvGrpSpPr>
        <p:grpSpPr>
          <a:xfrm>
            <a:off x="4487673" y="3352800"/>
            <a:ext cx="2208692" cy="3189123"/>
            <a:chOff x="4728588" y="354033"/>
            <a:chExt cx="1883675" cy="2719832"/>
          </a:xfrm>
        </p:grpSpPr>
        <p:pic>
          <p:nvPicPr>
            <p:cNvPr id="49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"/>
            <a:stretch/>
          </p:blipFill>
          <p:spPr bwMode="auto">
            <a:xfrm>
              <a:off x="4728588" y="404344"/>
              <a:ext cx="1883675" cy="266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TextBox 49"/>
            <p:cNvSpPr txBox="1"/>
            <p:nvPr/>
          </p:nvSpPr>
          <p:spPr>
            <a:xfrm>
              <a:off x="5183495" y="354033"/>
              <a:ext cx="1196499" cy="446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Human</a:t>
              </a:r>
              <a:endParaRPr lang="en-US" sz="2800" b="1" dirty="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26787" y="3704522"/>
            <a:ext cx="1600201" cy="927569"/>
            <a:chOff x="6528242" y="2286000"/>
            <a:chExt cx="1176901" cy="682200"/>
          </a:xfrm>
        </p:grpSpPr>
        <p:sp>
          <p:nvSpPr>
            <p:cNvPr id="57" name="Rectangle 56"/>
            <p:cNvSpPr/>
            <p:nvPr/>
          </p:nvSpPr>
          <p:spPr>
            <a:xfrm>
              <a:off x="6528242" y="2286000"/>
              <a:ext cx="1176901" cy="682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18749" r="61401" b="74116"/>
            <a:stretch/>
          </p:blipFill>
          <p:spPr bwMode="auto">
            <a:xfrm>
              <a:off x="6583950" y="2341301"/>
              <a:ext cx="307109" cy="36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6891059" y="2316025"/>
              <a:ext cx="692569" cy="611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Training</a:t>
              </a:r>
            </a:p>
            <a:p>
              <a:r>
                <a:rPr lang="en-US" sz="1600" dirty="0" smtClean="0"/>
                <a:t>Control</a:t>
              </a:r>
            </a:p>
            <a:p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pic>
          <p:nvPicPr>
            <p:cNvPr id="60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28974" r="61401" b="67245"/>
            <a:stretch/>
          </p:blipFill>
          <p:spPr bwMode="auto">
            <a:xfrm>
              <a:off x="6583950" y="2694726"/>
              <a:ext cx="307109" cy="19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4458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46159"/>
            <a:ext cx="7772400" cy="1143000"/>
          </a:xfrm>
        </p:spPr>
        <p:txBody>
          <a:bodyPr/>
          <a:lstStyle/>
          <a:p>
            <a:r>
              <a:rPr lang="en-US" dirty="0" smtClean="0"/>
              <a:t>Summary of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450866"/>
            <a:ext cx="8229600" cy="1939442"/>
          </a:xfrm>
        </p:spPr>
        <p:txBody>
          <a:bodyPr>
            <a:normAutofit/>
          </a:bodyPr>
          <a:lstStyle/>
          <a:p>
            <a:r>
              <a:rPr lang="en-US" dirty="0" smtClean="0"/>
              <a:t>Similar transfer for both PRIMs and PROPs</a:t>
            </a:r>
          </a:p>
          <a:p>
            <a:r>
              <a:rPr lang="en-US" dirty="0" smtClean="0"/>
              <a:t>Human-like learning curve from PROPs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4487673" y="3352800"/>
            <a:ext cx="2208692" cy="3189123"/>
            <a:chOff x="4728588" y="354033"/>
            <a:chExt cx="1883675" cy="2719832"/>
          </a:xfrm>
        </p:grpSpPr>
        <p:pic>
          <p:nvPicPr>
            <p:cNvPr id="44" name="Picture 2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521"/>
            <a:stretch/>
          </p:blipFill>
          <p:spPr bwMode="auto">
            <a:xfrm>
              <a:off x="4728588" y="404344"/>
              <a:ext cx="1883675" cy="2669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TextBox 44"/>
            <p:cNvSpPr txBox="1"/>
            <p:nvPr/>
          </p:nvSpPr>
          <p:spPr>
            <a:xfrm>
              <a:off x="5183495" y="354033"/>
              <a:ext cx="1196499" cy="446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Human</a:t>
              </a:r>
              <a:endParaRPr lang="en-US" sz="2800" b="1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705601" y="3384261"/>
            <a:ext cx="2122437" cy="3157239"/>
            <a:chOff x="4490799" y="3149209"/>
            <a:chExt cx="2122437" cy="3157239"/>
          </a:xfrm>
        </p:grpSpPr>
        <p:grpSp>
          <p:nvGrpSpPr>
            <p:cNvPr id="47" name="Group 46"/>
            <p:cNvGrpSpPr/>
            <p:nvPr/>
          </p:nvGrpSpPr>
          <p:grpSpPr>
            <a:xfrm>
              <a:off x="4490799" y="3149209"/>
              <a:ext cx="2122437" cy="3157239"/>
              <a:chOff x="3411718" y="3386435"/>
              <a:chExt cx="2122437" cy="3157239"/>
            </a:xfrm>
          </p:grpSpPr>
          <p:pic>
            <p:nvPicPr>
              <p:cNvPr id="49" name="Picture 2"/>
              <p:cNvPicPr>
                <a:picLocks noChangeAspect="1" noChangeArrowheads="1"/>
              </p:cNvPicPr>
              <p:nvPr/>
            </p:nvPicPr>
            <p:blipFill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953" r="3704"/>
              <a:stretch/>
            </p:blipFill>
            <p:spPr bwMode="auto">
              <a:xfrm>
                <a:off x="3411718" y="3434364"/>
                <a:ext cx="2122437" cy="310931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0" name="TextBox 49"/>
              <p:cNvSpPr txBox="1"/>
              <p:nvPr/>
            </p:nvSpPr>
            <p:spPr>
              <a:xfrm>
                <a:off x="3991571" y="3386435"/>
                <a:ext cx="140134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smtClean="0"/>
                  <a:t>PROPs</a:t>
                </a:r>
                <a:endParaRPr lang="en-US" sz="2800" b="1" dirty="0"/>
              </a:p>
            </p:txBody>
          </p:sp>
        </p:grpSp>
        <p:pic>
          <p:nvPicPr>
            <p:cNvPr id="48" name="Picture 6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286" t="11141" r="10861" b="35802"/>
            <a:stretch/>
          </p:blipFill>
          <p:spPr bwMode="auto">
            <a:xfrm>
              <a:off x="4886038" y="3560617"/>
              <a:ext cx="1574668" cy="17687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1" name="Group 50"/>
          <p:cNvGrpSpPr/>
          <p:nvPr/>
        </p:nvGrpSpPr>
        <p:grpSpPr>
          <a:xfrm>
            <a:off x="2286000" y="3390307"/>
            <a:ext cx="2209581" cy="3157287"/>
            <a:chOff x="3287775" y="3394431"/>
            <a:chExt cx="2209581" cy="3157287"/>
          </a:xfrm>
        </p:grpSpPr>
        <p:pic>
          <p:nvPicPr>
            <p:cNvPr id="52" name="Picture 2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26"/>
            <a:stretch/>
          </p:blipFill>
          <p:spPr bwMode="auto">
            <a:xfrm>
              <a:off x="3287775" y="3433759"/>
              <a:ext cx="2209581" cy="3117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/>
            <p:cNvSpPr txBox="1"/>
            <p:nvPr/>
          </p:nvSpPr>
          <p:spPr>
            <a:xfrm>
              <a:off x="3898877" y="3394431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26787" y="3704522"/>
            <a:ext cx="1600201" cy="927569"/>
            <a:chOff x="6528242" y="2286000"/>
            <a:chExt cx="1176901" cy="682200"/>
          </a:xfrm>
        </p:grpSpPr>
        <p:sp>
          <p:nvSpPr>
            <p:cNvPr id="55" name="Rectangle 54"/>
            <p:cNvSpPr/>
            <p:nvPr/>
          </p:nvSpPr>
          <p:spPr>
            <a:xfrm>
              <a:off x="6528242" y="2286000"/>
              <a:ext cx="1176901" cy="6822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18749" r="61401" b="74116"/>
            <a:stretch/>
          </p:blipFill>
          <p:spPr bwMode="auto">
            <a:xfrm>
              <a:off x="6583950" y="2341301"/>
              <a:ext cx="307109" cy="3670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6891059" y="2316025"/>
              <a:ext cx="692569" cy="6111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Training</a:t>
              </a:r>
            </a:p>
            <a:p>
              <a:r>
                <a:rPr lang="en-US" sz="1600" dirty="0" smtClean="0"/>
                <a:t>Control</a:t>
              </a:r>
            </a:p>
            <a:p>
              <a:r>
                <a:rPr lang="en-US" sz="1600" dirty="0" smtClean="0"/>
                <a:t>Transfer</a:t>
              </a:r>
              <a:endParaRPr lang="en-US" sz="1600" dirty="0"/>
            </a:p>
          </p:txBody>
        </p:sp>
        <p:pic>
          <p:nvPicPr>
            <p:cNvPr id="58" name="Picture 2" descr="C:\Users\Bryan\Dropbox\UM_misc\Soar\Research\prelim\fig_elio_Component3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643" t="28974" r="61401" b="67245"/>
            <a:stretch/>
          </p:blipFill>
          <p:spPr bwMode="auto">
            <a:xfrm>
              <a:off x="6583950" y="2694726"/>
              <a:ext cx="307109" cy="1944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56268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52400" y="1447800"/>
            <a:ext cx="4343400" cy="51256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495800" y="1447801"/>
            <a:ext cx="4470400" cy="51256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PROPs: Nuggets and Coal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8600" y="1998055"/>
            <a:ext cx="4245836" cy="457538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Nuggets:</a:t>
            </a:r>
          </a:p>
          <a:p>
            <a:pPr lvl="1"/>
            <a:r>
              <a:rPr lang="en-US" dirty="0"/>
              <a:t>Task-general transfer of rule compositions.</a:t>
            </a:r>
          </a:p>
          <a:p>
            <a:pPr lvl="1"/>
            <a:r>
              <a:rPr lang="en-US" dirty="0" smtClean="0"/>
              <a:t>Unbounded learning of Soar’s memory graph.</a:t>
            </a:r>
          </a:p>
          <a:p>
            <a:pPr lvl="1"/>
            <a:r>
              <a:rPr lang="en-US" dirty="0" smtClean="0"/>
              <a:t>Closely models human power-law learning.</a:t>
            </a:r>
          </a:p>
        </p:txBody>
      </p:sp>
      <p:pic>
        <p:nvPicPr>
          <p:cNvPr id="6" name="Picture 2" descr="http://www.minosource.net/images/items/gold_nugge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272" y="1595924"/>
            <a:ext cx="974771" cy="807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://iconbug.com/download/size/256/icon/8249/minecraft-coal/"/>
          <p:cNvPicPr>
            <a:picLocks noChangeAspect="1" noChangeArrowheads="1"/>
          </p:cNvPicPr>
          <p:nvPr/>
        </p:nvPicPr>
        <p:blipFill>
          <a:blip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405941">
            <a:off x="7781792" y="1533392"/>
            <a:ext cx="1014306" cy="101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/>
          <p:cNvSpPr txBox="1">
            <a:spLocks/>
          </p:cNvSpPr>
          <p:nvPr/>
        </p:nvSpPr>
        <p:spPr>
          <a:xfrm>
            <a:off x="4530306" y="1998055"/>
            <a:ext cx="4245836" cy="4575379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Coal</a:t>
            </a:r>
          </a:p>
          <a:p>
            <a:pPr lvl="1"/>
            <a:r>
              <a:rPr lang="en-US" dirty="0" smtClean="0"/>
              <a:t>Too much transfer from shared task productions for human modeling.</a:t>
            </a:r>
          </a:p>
          <a:p>
            <a:pPr lvl="1"/>
            <a:r>
              <a:rPr lang="en-US" dirty="0" smtClean="0"/>
              <a:t>Gradual chunking is not defined in current Soar.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0040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/>
              <a:t>Future work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572000"/>
          </a:xfrm>
        </p:spPr>
        <p:txBody>
          <a:bodyPr>
            <a:noAutofit/>
          </a:bodyPr>
          <a:lstStyle/>
          <a:p>
            <a:r>
              <a:rPr lang="en-US" sz="2800" dirty="0" smtClean="0"/>
              <a:t>Development of gradual confidence-based chunking in Soar</a:t>
            </a:r>
          </a:p>
          <a:p>
            <a:pPr lvl="1"/>
            <a:r>
              <a:rPr lang="en-US" dirty="0" smtClean="0"/>
              <a:t>Automatic transferrable rule learning under uncertainty.</a:t>
            </a:r>
          </a:p>
          <a:p>
            <a:r>
              <a:rPr lang="en-US" sz="2800" dirty="0" smtClean="0"/>
              <a:t>Integrating architecturally primitive learning in a practical domain.</a:t>
            </a:r>
          </a:p>
          <a:p>
            <a:pPr lvl="1"/>
            <a:r>
              <a:rPr lang="en-US" dirty="0" smtClean="0"/>
              <a:t>Rosie &amp; verbal instructor interaction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sz="1800" dirty="0" smtClean="0"/>
              <a:t>(</a:t>
            </a:r>
            <a:r>
              <a:rPr lang="en-US" sz="1800" dirty="0"/>
              <a:t>Kirk &amp; Laird, </a:t>
            </a:r>
            <a:r>
              <a:rPr lang="en-US" sz="1800" dirty="0" smtClean="0"/>
              <a:t>2016; </a:t>
            </a:r>
            <a:r>
              <a:rPr lang="en-US" sz="1800" dirty="0" err="1" smtClean="0"/>
              <a:t>Mininger</a:t>
            </a:r>
            <a:r>
              <a:rPr lang="en-US" sz="1800" dirty="0" smtClean="0"/>
              <a:t> &amp; Laird, 2016)</a:t>
            </a:r>
          </a:p>
        </p:txBody>
      </p:sp>
    </p:spTree>
    <p:extLst>
      <p:ext uri="{BB962C8B-B14F-4D97-AF65-F5344CB8AC3E}">
        <p14:creationId xmlns:p14="http://schemas.microsoft.com/office/powerpoint/2010/main" val="243035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Bibliography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Anderson, J. R. (2009). </a:t>
            </a:r>
            <a:r>
              <a:rPr lang="en-US" i="1" dirty="0"/>
              <a:t>How Can the Human Mind Occur in the Physical Universe? </a:t>
            </a:r>
            <a:r>
              <a:rPr lang="en-US" dirty="0"/>
              <a:t>Oxford University Press</a:t>
            </a:r>
            <a:r>
              <a:rPr lang="en-US" dirty="0" smtClean="0"/>
              <a:t>.</a:t>
            </a:r>
          </a:p>
          <a:p>
            <a:r>
              <a:rPr lang="en-US" u="sng" dirty="0" err="1"/>
              <a:t>Elio</a:t>
            </a:r>
            <a:r>
              <a:rPr lang="en-US" u="sng" dirty="0"/>
              <a:t>, R. (1986). </a:t>
            </a:r>
            <a:r>
              <a:rPr lang="en-US" dirty="0"/>
              <a:t>Representation of similar well-learned cognitive procedures. </a:t>
            </a:r>
            <a:r>
              <a:rPr lang="en-US" i="1" dirty="0"/>
              <a:t>Cognitive Science</a:t>
            </a:r>
            <a:r>
              <a:rPr lang="en-US" dirty="0"/>
              <a:t>, 10(1), 41 - 73</a:t>
            </a:r>
            <a:r>
              <a:rPr lang="en-US" dirty="0" smtClean="0"/>
              <a:t>.</a:t>
            </a:r>
          </a:p>
          <a:p>
            <a:r>
              <a:rPr lang="en-US" u="sng" dirty="0"/>
              <a:t>Kirk, J. R., &amp; Laird, J. E. (2016). </a:t>
            </a:r>
            <a:r>
              <a:rPr lang="en-US" dirty="0"/>
              <a:t>Learning General and Efficient Representations of Novel Games Through </a:t>
            </a:r>
            <a:r>
              <a:rPr lang="en-US" dirty="0" smtClean="0"/>
              <a:t>Interactive Instruction</a:t>
            </a:r>
            <a:r>
              <a:rPr lang="en-US" dirty="0"/>
              <a:t>. </a:t>
            </a:r>
            <a:r>
              <a:rPr lang="en-US" i="1" dirty="0"/>
              <a:t>Advances in Cognitive Systems, 4</a:t>
            </a:r>
            <a:r>
              <a:rPr lang="en-US" dirty="0" smtClean="0"/>
              <a:t>.</a:t>
            </a:r>
          </a:p>
          <a:p>
            <a:r>
              <a:rPr lang="en-US" dirty="0"/>
              <a:t>Laird, J. E. (2012). The Soar Cognitive Architecture. The MIT Press</a:t>
            </a:r>
            <a:r>
              <a:rPr lang="en-US" dirty="0" smtClean="0"/>
              <a:t>.</a:t>
            </a:r>
          </a:p>
          <a:p>
            <a:r>
              <a:rPr lang="en-US" u="sng" dirty="0" err="1" smtClean="0"/>
              <a:t>Mininger</a:t>
            </a:r>
            <a:r>
              <a:rPr lang="en-US" u="sng" dirty="0" smtClean="0"/>
              <a:t>, A., </a:t>
            </a:r>
            <a:r>
              <a:rPr lang="en-US" u="sng" dirty="0"/>
              <a:t>&amp; Laird, J. E. (2016).</a:t>
            </a:r>
            <a:r>
              <a:rPr lang="en-US" dirty="0"/>
              <a:t> Interactively Learning Strategies for Handling References to Unseen or Unknown Objects. </a:t>
            </a:r>
            <a:r>
              <a:rPr lang="en-US" i="1" dirty="0"/>
              <a:t>Advances in Cognitive Systems, 4</a:t>
            </a:r>
            <a:r>
              <a:rPr lang="en-US" dirty="0" smtClean="0"/>
              <a:t>.</a:t>
            </a:r>
          </a:p>
          <a:p>
            <a:r>
              <a:rPr lang="en-US" u="sng" dirty="0" err="1" smtClean="0"/>
              <a:t>Singley</a:t>
            </a:r>
            <a:r>
              <a:rPr lang="en-US" u="sng" dirty="0" smtClean="0"/>
              <a:t>, M. K. </a:t>
            </a:r>
            <a:r>
              <a:rPr lang="en-US" u="sng" dirty="0"/>
              <a:t>&amp; Anderson</a:t>
            </a:r>
            <a:r>
              <a:rPr lang="en-US" u="sng" dirty="0" smtClean="0"/>
              <a:t>, J. R. (1987). </a:t>
            </a:r>
            <a:r>
              <a:rPr lang="en-US" dirty="0"/>
              <a:t>A Keystroke Analysis of Learning and Transfer in Text Editing. </a:t>
            </a:r>
            <a:r>
              <a:rPr lang="en-US" i="1" dirty="0"/>
              <a:t>Hum</a:t>
            </a:r>
            <a:r>
              <a:rPr lang="en-US" i="1" dirty="0" smtClean="0"/>
              <a:t>.-</a:t>
            </a:r>
            <a:r>
              <a:rPr lang="en-US" i="1" dirty="0" err="1" smtClean="0"/>
              <a:t>Comput</a:t>
            </a:r>
            <a:r>
              <a:rPr lang="en-US" i="1" dirty="0"/>
              <a:t>. Interact., 3</a:t>
            </a:r>
            <a:r>
              <a:rPr lang="en-US" dirty="0"/>
              <a:t>(3), 223–274</a:t>
            </a:r>
            <a:r>
              <a:rPr lang="en-US" dirty="0" smtClean="0"/>
              <a:t>.</a:t>
            </a:r>
          </a:p>
          <a:p>
            <a:r>
              <a:rPr lang="en-US" u="sng" dirty="0" err="1"/>
              <a:t>Taatgen</a:t>
            </a:r>
            <a:r>
              <a:rPr lang="en-US" u="sng" dirty="0"/>
              <a:t>, N. A. (</a:t>
            </a:r>
            <a:r>
              <a:rPr lang="en-US" u="sng" dirty="0" smtClean="0"/>
              <a:t>2013). </a:t>
            </a:r>
            <a:r>
              <a:rPr lang="en-US" dirty="0"/>
              <a:t>The Nature and Transfer of Cognitive Skills. </a:t>
            </a:r>
            <a:r>
              <a:rPr lang="en-US" i="1" dirty="0"/>
              <a:t>Psychological Review</a:t>
            </a:r>
            <a:r>
              <a:rPr lang="en-US" dirty="0" smtClean="0"/>
              <a:t>.</a:t>
            </a:r>
          </a:p>
          <a:p>
            <a:r>
              <a:rPr lang="en-US" dirty="0"/>
              <a:t>Thorndike, E. L. (1922). The Effect of Changed Data upon Reasoning. </a:t>
            </a:r>
            <a:r>
              <a:rPr lang="en-US" i="1" dirty="0"/>
              <a:t>Journal of Experimental Psychology, 5</a:t>
            </a:r>
            <a:r>
              <a:rPr lang="en-US" dirty="0"/>
              <a:t>(1), 33.</a:t>
            </a:r>
          </a:p>
        </p:txBody>
      </p:sp>
    </p:spTree>
    <p:extLst>
      <p:ext uri="{BB962C8B-B14F-4D97-AF65-F5344CB8AC3E}">
        <p14:creationId xmlns:p14="http://schemas.microsoft.com/office/powerpoint/2010/main" val="1710702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09800"/>
            <a:ext cx="7772400" cy="1143000"/>
          </a:xfrm>
        </p:spPr>
        <p:txBody>
          <a:bodyPr/>
          <a:lstStyle/>
          <a:p>
            <a:pPr algn="ctr"/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human transfer modeling?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153400" cy="4572000"/>
          </a:xfrm>
        </p:spPr>
        <p:txBody>
          <a:bodyPr>
            <a:normAutofit fontScale="77500" lnSpcReduction="20000"/>
          </a:bodyPr>
          <a:lstStyle/>
          <a:p>
            <a:r>
              <a:rPr lang="en-US" sz="2800" dirty="0"/>
              <a:t>Modeling is a tool for understanding how humans do it.</a:t>
            </a:r>
          </a:p>
          <a:p>
            <a:r>
              <a:rPr lang="en-US" sz="2800" dirty="0"/>
              <a:t>Once we understand, we can apply the principles as needed.</a:t>
            </a:r>
          </a:p>
          <a:p>
            <a:endParaRPr lang="en-US" sz="2200" dirty="0" smtClean="0"/>
          </a:p>
          <a:p>
            <a:r>
              <a:rPr lang="en-US" sz="2200" i="1" dirty="0" smtClean="0"/>
              <a:t>“The primary remaining issue for the realization of human-level AI is the realization of general intelligence capable of solving flexible problems by combining highly reusable knowledge.” “Whole brain architecture approach is a feasible way toward an artificial general intelligence.” </a:t>
            </a:r>
            <a:r>
              <a:rPr lang="en-US" sz="2200" dirty="0" smtClean="0"/>
              <a:t>(</a:t>
            </a:r>
            <a:r>
              <a:rPr lang="en-US" sz="2200" dirty="0" err="1" smtClean="0"/>
              <a:t>Yamakawa</a:t>
            </a:r>
            <a:r>
              <a:rPr lang="en-US" sz="2200" dirty="0" smtClean="0"/>
              <a:t> et al., 2016)</a:t>
            </a:r>
          </a:p>
          <a:p>
            <a:endParaRPr lang="en-US" sz="2200" u="sng" dirty="0" smtClean="0"/>
          </a:p>
          <a:p>
            <a:r>
              <a:rPr lang="en-US" sz="2200" u="sng" dirty="0" smtClean="0"/>
              <a:t>General Intelligence</a:t>
            </a:r>
            <a:r>
              <a:rPr lang="en-US" sz="2200" dirty="0" smtClean="0"/>
              <a:t>: </a:t>
            </a:r>
            <a:r>
              <a:rPr lang="en-US" sz="2200" i="1" dirty="0" smtClean="0"/>
              <a:t>“The same scope of intelligence as we see in human action: that, in any real situation, behavior appropriate to the ends of the system and adaptive to the demands of the environment can occur.” </a:t>
            </a:r>
            <a:r>
              <a:rPr lang="en-US" sz="2200" dirty="0" smtClean="0"/>
              <a:t>(Newell, 1976)</a:t>
            </a:r>
          </a:p>
          <a:p>
            <a:endParaRPr lang="en-US" sz="2200" dirty="0" smtClean="0"/>
          </a:p>
          <a:p>
            <a:r>
              <a:rPr lang="en-US" sz="2200" dirty="0" smtClean="0"/>
              <a:t>“</a:t>
            </a:r>
            <a:r>
              <a:rPr lang="en-US" sz="2200" i="1" dirty="0"/>
              <a:t>There is no more important topic in the whole psychology of learning than transfer of learning…</a:t>
            </a:r>
            <a:br>
              <a:rPr lang="en-US" sz="2200" i="1" dirty="0"/>
            </a:br>
            <a:r>
              <a:rPr lang="en-US" sz="2200" i="1" dirty="0"/>
              <a:t>Practically all training programs are built upon the fundamental premise that human beings have the ability to transfer what they have learned from one situation to another.” </a:t>
            </a:r>
            <a:r>
              <a:rPr lang="en-US" sz="2200" dirty="0"/>
              <a:t>(</a:t>
            </a:r>
            <a:r>
              <a:rPr lang="en-US" sz="2200" dirty="0" err="1"/>
              <a:t>Desse</a:t>
            </a:r>
            <a:r>
              <a:rPr lang="en-US" sz="2200" dirty="0"/>
              <a:t>, 1958, p.213</a:t>
            </a:r>
            <a:r>
              <a:rPr lang="en-US" sz="2200" dirty="0" smtClean="0"/>
              <a:t>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59370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Declarative </a:t>
            </a:r>
            <a:r>
              <a:rPr lang="en-US" sz="3200" dirty="0" err="1" smtClean="0"/>
              <a:t>vs</a:t>
            </a:r>
            <a:r>
              <a:rPr lang="en-US" sz="3200" dirty="0" smtClean="0"/>
              <a:t> Procedural Knowledge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00600"/>
          </a:xfrm>
        </p:spPr>
        <p:txBody>
          <a:bodyPr>
            <a:normAutofit/>
          </a:bodyPr>
          <a:lstStyle/>
          <a:p>
            <a:r>
              <a:rPr lang="en-US" dirty="0" smtClean="0"/>
              <a:t>Declarative memory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explicit memory</a:t>
            </a:r>
            <a:endParaRPr lang="en-US" dirty="0" smtClean="0"/>
          </a:p>
          <a:p>
            <a:pPr lvl="1"/>
            <a:r>
              <a:rPr lang="en-US" dirty="0" smtClean="0"/>
              <a:t>Consciously recalled or declared</a:t>
            </a:r>
          </a:p>
          <a:p>
            <a:pPr lvl="1"/>
            <a:r>
              <a:rPr lang="en-US" dirty="0" smtClean="0"/>
              <a:t>“Knowing what”</a:t>
            </a:r>
          </a:p>
          <a:p>
            <a:r>
              <a:rPr lang="en-US" dirty="0" smtClean="0"/>
              <a:t>Procedural memory</a:t>
            </a:r>
          </a:p>
          <a:p>
            <a:pPr lvl="1"/>
            <a:r>
              <a:rPr lang="en-US" dirty="0" smtClean="0"/>
              <a:t>Also called </a:t>
            </a:r>
            <a:r>
              <a:rPr lang="en-US" i="1" dirty="0" smtClean="0"/>
              <a:t>implicit memory</a:t>
            </a:r>
            <a:endParaRPr lang="en-US" dirty="0" smtClean="0"/>
          </a:p>
          <a:p>
            <a:pPr lvl="1"/>
            <a:r>
              <a:rPr lang="en-US" dirty="0" smtClean="0"/>
              <a:t>Unconscious or automatic skills</a:t>
            </a:r>
          </a:p>
          <a:p>
            <a:pPr lvl="1"/>
            <a:r>
              <a:rPr lang="en-US" dirty="0" smtClean="0"/>
              <a:t>“Knowing how”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781800" y="6096000"/>
            <a:ext cx="20636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 smtClean="0"/>
              <a:t>(</a:t>
            </a:r>
            <a:r>
              <a:rPr lang="en-US" sz="2000" i="1" dirty="0" err="1" smtClean="0"/>
              <a:t>Schacter</a:t>
            </a:r>
            <a:r>
              <a:rPr lang="en-US" sz="2000" i="1" dirty="0" smtClean="0"/>
              <a:t>, 1987)</a:t>
            </a:r>
            <a:endParaRPr lang="en-US" sz="2000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29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9931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876800"/>
          </a:xfrm>
        </p:spPr>
        <p:txBody>
          <a:bodyPr>
            <a:normAutofit lnSpcReduction="10000"/>
          </a:bodyPr>
          <a:lstStyle/>
          <a:p>
            <a:r>
              <a:rPr lang="en-US" i="1" dirty="0" smtClean="0"/>
              <a:t>Primitive Elements Theory </a:t>
            </a:r>
            <a:r>
              <a:rPr lang="en-US" sz="2000" dirty="0" smtClean="0"/>
              <a:t>(</a:t>
            </a:r>
            <a:r>
              <a:rPr lang="en-US" sz="2000" dirty="0" err="1" smtClean="0"/>
              <a:t>Taatgen</a:t>
            </a:r>
            <a:r>
              <a:rPr lang="en-US" sz="2000" dirty="0" smtClean="0"/>
              <a:t>, 2013)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State-of-the-art task-general human transfer model </a:t>
            </a:r>
          </a:p>
          <a:p>
            <a:pPr lvl="2"/>
            <a:r>
              <a:rPr lang="en-US" dirty="0"/>
              <a:t>B</a:t>
            </a:r>
            <a:r>
              <a:rPr lang="en-US" dirty="0" smtClean="0"/>
              <a:t>ased in ACT-R (an extension called </a:t>
            </a:r>
            <a:r>
              <a:rPr lang="en-US" dirty="0" err="1" smtClean="0"/>
              <a:t>Actransfer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Could be applied to Soar</a:t>
            </a:r>
          </a:p>
          <a:p>
            <a:pPr lvl="2"/>
            <a:r>
              <a:rPr lang="en-US" dirty="0" smtClean="0"/>
              <a:t>Using different architectural mechanisms</a:t>
            </a:r>
          </a:p>
          <a:p>
            <a:pPr lvl="2"/>
            <a:r>
              <a:rPr lang="en-US" dirty="0" smtClean="0"/>
              <a:t>Soar version: The PROP model</a:t>
            </a:r>
          </a:p>
          <a:p>
            <a:pPr lvl="2"/>
            <a:r>
              <a:rPr lang="en-US" dirty="0" smtClean="0"/>
              <a:t>Same results? Better modeling?</a:t>
            </a:r>
          </a:p>
          <a:p>
            <a:endParaRPr lang="en-US" dirty="0" smtClean="0"/>
          </a:p>
          <a:p>
            <a:r>
              <a:rPr lang="en-US" dirty="0" smtClean="0"/>
              <a:t>My work: </a:t>
            </a:r>
            <a:r>
              <a:rPr lang="en-US" dirty="0"/>
              <a:t>Architecture comparison</a:t>
            </a:r>
          </a:p>
          <a:p>
            <a:pPr lvl="1"/>
            <a:r>
              <a:rPr lang="en-US" dirty="0"/>
              <a:t>ACT-R theory</a:t>
            </a:r>
          </a:p>
          <a:p>
            <a:pPr lvl="1"/>
            <a:r>
              <a:rPr lang="en-US" dirty="0"/>
              <a:t>Soar </a:t>
            </a:r>
            <a:r>
              <a:rPr lang="en-US" dirty="0" smtClean="0"/>
              <a:t>theory</a:t>
            </a:r>
          </a:p>
          <a:p>
            <a:r>
              <a:rPr lang="en-US" dirty="0" smtClean="0"/>
              <a:t>Apply both to same learning task</a:t>
            </a:r>
          </a:p>
        </p:txBody>
      </p:sp>
    </p:spTree>
    <p:extLst>
      <p:ext uri="{BB962C8B-B14F-4D97-AF65-F5344CB8AC3E}">
        <p14:creationId xmlns:p14="http://schemas.microsoft.com/office/powerpoint/2010/main" val="2106244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0" y="990600"/>
            <a:ext cx="2057400" cy="556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50" name="Group 49"/>
          <p:cNvGrpSpPr/>
          <p:nvPr/>
        </p:nvGrpSpPr>
        <p:grpSpPr>
          <a:xfrm>
            <a:off x="228600" y="1295400"/>
            <a:ext cx="3112979" cy="1663170"/>
            <a:chOff x="5172693" y="4038600"/>
            <a:chExt cx="3112979" cy="1663170"/>
          </a:xfrm>
        </p:grpSpPr>
        <p:sp>
          <p:nvSpPr>
            <p:cNvPr id="51" name="Rounded Rectangle 50"/>
            <p:cNvSpPr/>
            <p:nvPr/>
          </p:nvSpPr>
          <p:spPr>
            <a:xfrm>
              <a:off x="5571451" y="4038600"/>
              <a:ext cx="2714221" cy="166317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ExampleRule1 {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    IF (task is “</a:t>
              </a:r>
              <a:r>
                <a:rPr lang="en-US" sz="1400" i="1" dirty="0">
                  <a:solidFill>
                    <a:schemeClr val="tx1"/>
                  </a:solidFill>
                  <a:latin typeface="Cambria" pitchFamily="18" charset="0"/>
                </a:rPr>
                <a:t>index1 plus index2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”)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(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4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THEN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4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</a:t>
              </a:r>
              <a:r>
                <a:rPr lang="en-US" sz="1400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</a:t>
              </a:r>
              <a:r>
                <a:rPr lang="en-US" sz="1400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index1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}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172693" y="403860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7012101" y="9906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Learned Skills</a:t>
            </a:r>
            <a:endParaRPr lang="en-US" b="1" dirty="0"/>
          </a:p>
        </p:txBody>
      </p:sp>
      <p:cxnSp>
        <p:nvCxnSpPr>
          <p:cNvPr id="55" name="Straight Connector 54"/>
          <p:cNvCxnSpPr/>
          <p:nvPr/>
        </p:nvCxnSpPr>
        <p:spPr>
          <a:xfrm>
            <a:off x="158150" y="3438428"/>
            <a:ext cx="48710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959961" y="5643708"/>
            <a:ext cx="1556216" cy="263463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(action_arg1 = const3)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0" name="Rounded Rectangle 89"/>
          <p:cNvSpPr/>
          <p:nvPr/>
        </p:nvSpPr>
        <p:spPr>
          <a:xfrm>
            <a:off x="961539" y="5390715"/>
            <a:ext cx="1554638" cy="259867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272517" y="5590773"/>
            <a:ext cx="389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5:</a:t>
            </a:r>
            <a:endParaRPr lang="en-US" b="1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277761" y="4102388"/>
            <a:ext cx="2335820" cy="1600944"/>
            <a:chOff x="277761" y="3666302"/>
            <a:chExt cx="2335820" cy="1600944"/>
          </a:xfrm>
        </p:grpSpPr>
        <p:sp>
          <p:nvSpPr>
            <p:cNvPr id="88" name="Rounded Rectangle 87"/>
            <p:cNvSpPr/>
            <p:nvPr/>
          </p:nvSpPr>
          <p:spPr>
            <a:xfrm>
              <a:off x="959961" y="4699792"/>
              <a:ext cx="1556216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959961" y="4443756"/>
              <a:ext cx="1556216" cy="25268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7762" y="4385430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77762" y="4642544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7761" y="4897914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  <a:r>
                <a:rPr lang="en-US" b="1" dirty="0" smtClean="0">
                  <a:solidFill>
                    <a:srgbClr val="FF0000"/>
                  </a:solidFill>
                </a:rPr>
                <a:t>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95" name="Rounded Rectangle 94"/>
            <p:cNvSpPr/>
            <p:nvPr/>
          </p:nvSpPr>
          <p:spPr>
            <a:xfrm>
              <a:off x="667614" y="3666303"/>
              <a:ext cx="1945967" cy="768828"/>
            </a:xfrm>
            <a:prstGeom prst="roundRect">
              <a:avLst>
                <a:gd name="adj" fmla="val 56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  const1 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</a:t>
              </a:r>
              <a:r>
                <a:rPr lang="en-US" sz="11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“index1”</a:t>
              </a:r>
              <a:endParaRPr lang="en-US" sz="11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77762" y="366630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048000" y="4102389"/>
            <a:ext cx="3387416" cy="1720731"/>
            <a:chOff x="3048000" y="3666303"/>
            <a:chExt cx="3387416" cy="1720731"/>
          </a:xfrm>
        </p:grpSpPr>
        <p:grpSp>
          <p:nvGrpSpPr>
            <p:cNvPr id="98" name="Group 97"/>
            <p:cNvGrpSpPr/>
            <p:nvPr/>
          </p:nvGrpSpPr>
          <p:grpSpPr>
            <a:xfrm>
              <a:off x="4104844" y="3666303"/>
              <a:ext cx="2330572" cy="1720731"/>
              <a:chOff x="4592018" y="3266187"/>
              <a:chExt cx="2330572" cy="1720731"/>
            </a:xfrm>
          </p:grpSpPr>
          <p:sp>
            <p:nvSpPr>
              <p:cNvPr id="99" name="Rounded Rectangle 98"/>
              <p:cNvSpPr/>
              <p:nvPr/>
            </p:nvSpPr>
            <p:spPr>
              <a:xfrm>
                <a:off x="5158924" y="4045897"/>
                <a:ext cx="1394384" cy="470395"/>
              </a:xfrm>
              <a:prstGeom prst="roundRect">
                <a:avLst>
                  <a:gd name="adj" fmla="val 5670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200" dirty="0">
                    <a:solidFill>
                      <a:schemeClr val="tx1"/>
                    </a:solidFill>
                    <a:latin typeface="Cambria" pitchFamily="18" charset="0"/>
                  </a:rPr>
                  <a:t>IF (task == const1)</a:t>
                </a:r>
              </a:p>
              <a:p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</a:rPr>
                  <a:t>IF (</a:t>
                </a:r>
                <a:r>
                  <a:rPr lang="en-US" sz="1200" dirty="0">
                    <a:solidFill>
                      <a:schemeClr val="tx1"/>
                    </a:solidFill>
                    <a:latin typeface="Cambria" pitchFamily="18" charset="0"/>
                  </a:rPr>
                  <a:t>item1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</a:rPr>
                  <a:t>is </a:t>
                </a:r>
                <a:r>
                  <a:rPr lang="en-US" sz="1200" i="1" dirty="0">
                    <a:solidFill>
                      <a:schemeClr val="tx1"/>
                    </a:solidFill>
                    <a:latin typeface="Cambria" pitchFamily="18" charset="0"/>
                  </a:rPr>
                  <a:t>nil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</a:rPr>
                  <a:t>)</a:t>
                </a:r>
                <a:endParaRPr lang="en-US" sz="12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00" name="Rounded Rectangle 99"/>
              <p:cNvSpPr/>
              <p:nvPr/>
            </p:nvSpPr>
            <p:spPr>
              <a:xfrm>
                <a:off x="5164459" y="4508860"/>
                <a:ext cx="1588481" cy="478058"/>
              </a:xfrm>
              <a:prstGeom prst="roundRect">
                <a:avLst>
                  <a:gd name="adj" fmla="val 5670"/>
                </a:avLst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</a:t>
                </a:r>
                <a:r>
                  <a:rPr lang="en-US" sz="1200" dirty="0" err="1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action_type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= const2)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action_arg1 </a:t>
                </a:r>
                <a:r>
                  <a:rPr lang="en-US" sz="12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= </a:t>
                </a:r>
                <a:r>
                  <a:rPr lang="en-US" sz="12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const3)</a:t>
                </a:r>
                <a:endParaRPr lang="en-US" sz="12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4592018" y="4002767"/>
                <a:ext cx="38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3" name="TextBox 102"/>
              <p:cNvSpPr txBox="1"/>
              <p:nvPr/>
            </p:nvSpPr>
            <p:spPr>
              <a:xfrm>
                <a:off x="4604957" y="4467488"/>
                <a:ext cx="38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3: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4" name="Rounded Rectangle 103"/>
              <p:cNvSpPr/>
              <p:nvPr/>
            </p:nvSpPr>
            <p:spPr>
              <a:xfrm>
                <a:off x="4994810" y="3266188"/>
                <a:ext cx="1927780" cy="753832"/>
              </a:xfrm>
              <a:prstGeom prst="roundRect">
                <a:avLst>
                  <a:gd name="adj" fmla="val 567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LOAD INSTRUCTIONS: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  const1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= “index1 plus index2”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const2 = “</a:t>
                </a:r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retrieve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”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const3 = “index1”</a:t>
                </a:r>
                <a:endParaRPr lang="en-US" sz="11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08" name="TextBox 107"/>
              <p:cNvSpPr txBox="1"/>
              <p:nvPr/>
            </p:nvSpPr>
            <p:spPr>
              <a:xfrm>
                <a:off x="4604958" y="3266187"/>
                <a:ext cx="38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09" name="Striped Right Arrow 108"/>
            <p:cNvSpPr/>
            <p:nvPr/>
          </p:nvSpPr>
          <p:spPr>
            <a:xfrm>
              <a:off x="3048000" y="3919608"/>
              <a:ext cx="1143000" cy="59638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Practice</a:t>
              </a:r>
              <a:endParaRPr lang="en-US" sz="1400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3395356" y="1143000"/>
            <a:ext cx="3234044" cy="2800858"/>
            <a:chOff x="3395356" y="1143000"/>
            <a:chExt cx="3234044" cy="2800858"/>
          </a:xfrm>
        </p:grpSpPr>
        <p:grpSp>
          <p:nvGrpSpPr>
            <p:cNvPr id="18" name="Group 17"/>
            <p:cNvGrpSpPr/>
            <p:nvPr/>
          </p:nvGrpSpPr>
          <p:grpSpPr>
            <a:xfrm>
              <a:off x="4298828" y="1143000"/>
              <a:ext cx="2330572" cy="1693654"/>
              <a:chOff x="4038600" y="1371599"/>
              <a:chExt cx="2330572" cy="1693654"/>
            </a:xfrm>
          </p:grpSpPr>
          <p:sp>
            <p:nvSpPr>
              <p:cNvPr id="120" name="TextBox 119"/>
              <p:cNvSpPr txBox="1"/>
              <p:nvPr/>
            </p:nvSpPr>
            <p:spPr>
              <a:xfrm>
                <a:off x="4038600" y="2108179"/>
                <a:ext cx="38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2</a:t>
                </a:r>
                <a:r>
                  <a:rPr lang="en-US" b="1" dirty="0" smtClean="0">
                    <a:solidFill>
                      <a:srgbClr val="FF0000"/>
                    </a:solidFill>
                  </a:rPr>
                  <a:t>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2" name="Rounded Rectangle 121"/>
              <p:cNvSpPr/>
              <p:nvPr/>
            </p:nvSpPr>
            <p:spPr>
              <a:xfrm>
                <a:off x="4441392" y="1371600"/>
                <a:ext cx="1927780" cy="753832"/>
              </a:xfrm>
              <a:prstGeom prst="roundRect">
                <a:avLst>
                  <a:gd name="adj" fmla="val 5670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LOAD INSTRUCTIONS: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  const1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= “index1 plus index2”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const2 = “</a:t>
                </a:r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retrieve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”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const3 = “index1”</a:t>
                </a:r>
                <a:endParaRPr lang="en-US" sz="11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23" name="TextBox 122"/>
              <p:cNvSpPr txBox="1"/>
              <p:nvPr/>
            </p:nvSpPr>
            <p:spPr>
              <a:xfrm>
                <a:off x="4051540" y="1371599"/>
                <a:ext cx="3898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>
                    <a:solidFill>
                      <a:srgbClr val="FF0000"/>
                    </a:solidFill>
                  </a:rPr>
                  <a:t>1: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29" name="Rounded Rectangle 128"/>
              <p:cNvSpPr/>
              <p:nvPr/>
            </p:nvSpPr>
            <p:spPr>
              <a:xfrm>
                <a:off x="4671750" y="2125432"/>
                <a:ext cx="1558761" cy="939821"/>
              </a:xfrm>
              <a:prstGeom prst="roundRect">
                <a:avLst>
                  <a:gd name="adj" fmla="val 5670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</a:rPr>
                  <a:t>    IF </a:t>
                </a:r>
                <a:r>
                  <a:rPr lang="en-US" sz="1050" dirty="0">
                    <a:solidFill>
                      <a:schemeClr val="tx1"/>
                    </a:solidFill>
                    <a:latin typeface="Cambria" pitchFamily="18" charset="0"/>
                  </a:rPr>
                  <a:t>(task == const1)</a:t>
                </a:r>
              </a:p>
              <a:p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</a:rPr>
                  <a:t>    IF (</a:t>
                </a:r>
                <a:r>
                  <a:rPr lang="en-US" sz="1050" dirty="0">
                    <a:solidFill>
                      <a:schemeClr val="tx1"/>
                    </a:solidFill>
                    <a:latin typeface="Cambria" pitchFamily="18" charset="0"/>
                  </a:rPr>
                  <a:t>item1 </a:t>
                </a:r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</a:rPr>
                  <a:t>is </a:t>
                </a:r>
                <a:r>
                  <a:rPr lang="en-US" sz="1050" i="1" dirty="0">
                    <a:solidFill>
                      <a:schemeClr val="tx1"/>
                    </a:solidFill>
                    <a:latin typeface="Cambria" pitchFamily="18" charset="0"/>
                  </a:rPr>
                  <a:t>nil</a:t>
                </a:r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</a:rPr>
                  <a:t>)</a:t>
                </a:r>
              </a:p>
              <a:p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</a:rPr>
                  <a:t>THEN</a:t>
                </a:r>
              </a:p>
              <a:p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  (</a:t>
                </a:r>
                <a:r>
                  <a:rPr lang="en-US" sz="1050" dirty="0" err="1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action_type</a:t>
                </a:r>
                <a:r>
                  <a:rPr lang="en-US" sz="105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= const2)</a:t>
                </a:r>
              </a:p>
              <a:p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  (</a:t>
                </a:r>
                <a:r>
                  <a:rPr lang="en-US" sz="105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action_arg1 = const3</a:t>
                </a:r>
                <a:r>
                  <a:rPr lang="en-US" sz="105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)</a:t>
                </a:r>
                <a:endParaRPr lang="en-US" sz="105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  <p:sp>
          <p:nvSpPr>
            <p:cNvPr id="130" name="Striped Right Arrow 129"/>
            <p:cNvSpPr/>
            <p:nvPr/>
          </p:nvSpPr>
          <p:spPr>
            <a:xfrm flipH="1">
              <a:off x="3395356" y="2179040"/>
              <a:ext cx="1141035" cy="59638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Practice</a:t>
              </a:r>
              <a:endParaRPr lang="en-US" sz="1400" dirty="0"/>
            </a:p>
          </p:txBody>
        </p:sp>
        <p:sp>
          <p:nvSpPr>
            <p:cNvPr id="131" name="Striped Right Arrow 130"/>
            <p:cNvSpPr/>
            <p:nvPr/>
          </p:nvSpPr>
          <p:spPr>
            <a:xfrm rot="5400000" flipH="1">
              <a:off x="5006977" y="3159635"/>
              <a:ext cx="972058" cy="596388"/>
            </a:xfrm>
            <a:prstGeom prst="striped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 smtClean="0"/>
                <a:t>Practice</a:t>
              </a:r>
              <a:endParaRPr lang="en-US" sz="1100" dirty="0"/>
            </a:p>
          </p:txBody>
        </p:sp>
      </p:grpSp>
      <p:sp>
        <p:nvSpPr>
          <p:cNvPr id="56" name="Rounded Rectangle 55"/>
          <p:cNvSpPr/>
          <p:nvPr/>
        </p:nvSpPr>
        <p:spPr>
          <a:xfrm>
            <a:off x="7205326" y="2118937"/>
            <a:ext cx="1394384" cy="470395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IF (task == const1)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IF (</a:t>
            </a:r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2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7" name="Rounded Rectangle 56"/>
          <p:cNvSpPr/>
          <p:nvPr/>
        </p:nvSpPr>
        <p:spPr>
          <a:xfrm>
            <a:off x="7100368" y="2826288"/>
            <a:ext cx="1588481" cy="478058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</a:t>
            </a:r>
            <a:r>
              <a: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const3)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7162800" y="3634370"/>
            <a:ext cx="1463619" cy="947929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</a:rPr>
              <a:t>(task == const1)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    IF (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0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THEN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0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= const3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7124700" y="4882099"/>
            <a:ext cx="1524000" cy="988019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</a:rPr>
              <a:t>index1 plus index2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8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  <a:endParaRPr lang="en-US" sz="800" dirty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1724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90" grpId="0" animBg="1"/>
      <p:bldP spid="94" grpId="0"/>
      <p:bldP spid="56" grpId="0" animBg="1"/>
      <p:bldP spid="57" grpId="0" animBg="1"/>
      <p:bldP spid="59" grpId="0" animBg="1"/>
      <p:bldP spid="6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Transferring Level 2 knowledge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cxnSp>
        <p:nvCxnSpPr>
          <p:cNvPr id="55" name="Straight Connector 54"/>
          <p:cNvCxnSpPr/>
          <p:nvPr/>
        </p:nvCxnSpPr>
        <p:spPr>
          <a:xfrm>
            <a:off x="158150" y="3438428"/>
            <a:ext cx="48710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/>
          <p:cNvGrpSpPr/>
          <p:nvPr/>
        </p:nvGrpSpPr>
        <p:grpSpPr>
          <a:xfrm>
            <a:off x="1413632" y="1331175"/>
            <a:ext cx="2777368" cy="1411435"/>
            <a:chOff x="6172200" y="5243587"/>
            <a:chExt cx="2777368" cy="1411435"/>
          </a:xfrm>
        </p:grpSpPr>
        <p:sp>
          <p:nvSpPr>
            <p:cNvPr id="43" name="Rounded Rectangle 42"/>
            <p:cNvSpPr/>
            <p:nvPr/>
          </p:nvSpPr>
          <p:spPr>
            <a:xfrm>
              <a:off x="6553200" y="5254478"/>
              <a:ext cx="2396368" cy="140054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CC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ExampleRule2 {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    IF (task is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“</a:t>
              </a:r>
              <a:r>
                <a:rPr lang="en-US" sz="1200" b="1" i="1" dirty="0" smtClean="0">
                  <a:solidFill>
                    <a:schemeClr val="tx1"/>
                  </a:solidFill>
                  <a:latin typeface="Cambria" pitchFamily="18" charset="0"/>
                </a:rPr>
                <a:t>lime4 minus lime2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”)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THEN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2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“</a:t>
              </a:r>
              <a:r>
                <a:rPr lang="en-US" sz="1200" b="1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read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</a:t>
              </a:r>
              <a:r>
                <a:rPr lang="en-US" sz="1200" b="1" i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lime4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}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172200" y="524358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17253" y="1478743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Task: </a:t>
            </a:r>
          </a:p>
          <a:p>
            <a:r>
              <a:rPr lang="en-US" sz="1600" b="1" dirty="0"/>
              <a:t> </a:t>
            </a:r>
            <a:r>
              <a:rPr lang="en-US" sz="1600" b="1" dirty="0" smtClean="0"/>
              <a:t> “lime</a:t>
            </a:r>
            <a:r>
              <a:rPr lang="en-US" sz="1600" b="1" baseline="-25000" dirty="0" smtClean="0"/>
              <a:t>4</a:t>
            </a:r>
            <a:r>
              <a:rPr lang="en-US" sz="1600" b="1" dirty="0" smtClean="0"/>
              <a:t> – lime</a:t>
            </a:r>
            <a:r>
              <a:rPr lang="en-US" sz="1600" b="1" baseline="-25000" dirty="0" smtClean="0"/>
              <a:t>2</a:t>
            </a:r>
            <a:r>
              <a:rPr lang="en-US" sz="1600" b="1" dirty="0" smtClean="0"/>
              <a:t>”</a:t>
            </a:r>
            <a:endParaRPr lang="en-US" sz="1600" b="1" dirty="0"/>
          </a:p>
        </p:txBody>
      </p:sp>
      <p:grpSp>
        <p:nvGrpSpPr>
          <p:cNvPr id="7" name="Group 6"/>
          <p:cNvGrpSpPr/>
          <p:nvPr/>
        </p:nvGrpSpPr>
        <p:grpSpPr>
          <a:xfrm>
            <a:off x="277761" y="4461008"/>
            <a:ext cx="2236838" cy="1198906"/>
            <a:chOff x="277761" y="4461008"/>
            <a:chExt cx="2236838" cy="1198906"/>
          </a:xfrm>
        </p:grpSpPr>
        <p:sp>
          <p:nvSpPr>
            <p:cNvPr id="62" name="Rounded Rectangle 61"/>
            <p:cNvSpPr/>
            <p:nvPr/>
          </p:nvSpPr>
          <p:spPr>
            <a:xfrm>
              <a:off x="959961" y="5214670"/>
              <a:ext cx="1551039" cy="26346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(action_arg1 = const3)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959961" y="4961626"/>
              <a:ext cx="1554638" cy="259867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77762" y="529058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5: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959961" y="4707148"/>
              <a:ext cx="1551039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959960" y="4461008"/>
              <a:ext cx="1551039" cy="25268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77762" y="4730940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3: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77761" y="4993285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4</a:t>
              </a:r>
              <a:r>
                <a:rPr lang="en-US" b="1" dirty="0" smtClean="0">
                  <a:solidFill>
                    <a:srgbClr val="FF0000"/>
                  </a:solidFill>
                </a:rPr>
                <a:t>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77762" y="3666302"/>
            <a:ext cx="2541638" cy="1121339"/>
            <a:chOff x="277762" y="3666302"/>
            <a:chExt cx="2541638" cy="1121339"/>
          </a:xfrm>
        </p:grpSpPr>
        <p:sp>
          <p:nvSpPr>
            <p:cNvPr id="68" name="TextBox 67"/>
            <p:cNvSpPr txBox="1"/>
            <p:nvPr/>
          </p:nvSpPr>
          <p:spPr>
            <a:xfrm>
              <a:off x="277762" y="4418309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2</a:t>
              </a:r>
              <a:r>
                <a:rPr lang="en-US" b="1" dirty="0" smtClean="0">
                  <a:solidFill>
                    <a:srgbClr val="FF0000"/>
                  </a:solidFill>
                </a:rPr>
                <a:t>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667614" y="3683555"/>
              <a:ext cx="2151786" cy="768828"/>
            </a:xfrm>
            <a:prstGeom prst="roundRect">
              <a:avLst>
                <a:gd name="adj" fmla="val 5670"/>
              </a:avLst>
            </a:prstGeom>
            <a:solidFill>
              <a:srgbClr val="CC66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  const1 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</a:t>
              </a:r>
              <a:r>
                <a:rPr lang="en-US" sz="11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lime4 minus lime2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“read”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“lime4”</a:t>
              </a:r>
              <a:endParaRPr lang="en-US" sz="11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277762" y="366630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Rectangle 76"/>
          <p:cNvSpPr/>
          <p:nvPr/>
        </p:nvSpPr>
        <p:spPr>
          <a:xfrm>
            <a:off x="6858000" y="990600"/>
            <a:ext cx="2057400" cy="55626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/>
          <p:cNvSpPr txBox="1"/>
          <p:nvPr/>
        </p:nvSpPr>
        <p:spPr>
          <a:xfrm>
            <a:off x="7012101" y="990600"/>
            <a:ext cx="174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Learned Skills</a:t>
            </a:r>
            <a:endParaRPr lang="en-US" b="1" dirty="0"/>
          </a:p>
        </p:txBody>
      </p:sp>
      <p:sp>
        <p:nvSpPr>
          <p:cNvPr id="87" name="Rounded Rectangle 86"/>
          <p:cNvSpPr/>
          <p:nvPr/>
        </p:nvSpPr>
        <p:spPr>
          <a:xfrm>
            <a:off x="751778" y="4461008"/>
            <a:ext cx="2103410" cy="1202696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(task == const1)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(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4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4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= const3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101" name="Striped Right Arrow 100"/>
          <p:cNvSpPr/>
          <p:nvPr/>
        </p:nvSpPr>
        <p:spPr>
          <a:xfrm rot="5400000" flipH="1">
            <a:off x="3334640" y="3430627"/>
            <a:ext cx="1141035" cy="5963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</a:t>
            </a:r>
            <a:endParaRPr lang="en-US" sz="1400" dirty="0"/>
          </a:p>
        </p:txBody>
      </p:sp>
      <p:sp>
        <p:nvSpPr>
          <p:cNvPr id="39" name="Rounded Rectangle 38"/>
          <p:cNvSpPr/>
          <p:nvPr/>
        </p:nvSpPr>
        <p:spPr>
          <a:xfrm>
            <a:off x="7205326" y="2118937"/>
            <a:ext cx="1394384" cy="470395"/>
          </a:xfrm>
          <a:prstGeom prst="roundRect">
            <a:avLst>
              <a:gd name="adj" fmla="val 567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IF (task == const1)</a:t>
            </a:r>
          </a:p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IF (</a:t>
            </a:r>
            <a:r>
              <a:rPr lang="en-US" sz="12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2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100368" y="2826288"/>
            <a:ext cx="1588481" cy="478058"/>
          </a:xfrm>
          <a:prstGeom prst="roundRect">
            <a:avLst>
              <a:gd name="adj" fmla="val 567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2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</a:p>
          <a:p>
            <a:r>
              <a: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</a:t>
            </a:r>
            <a:r>
              <a: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</a:t>
            </a:r>
            <a:r>
              <a:rPr lang="en-US" sz="12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const3)</a:t>
            </a:r>
            <a:endParaRPr lang="en-US" sz="12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7162800" y="3634370"/>
            <a:ext cx="1463619" cy="947929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</a:rPr>
              <a:t>(task == const1)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    IF (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10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</a:rPr>
              <a:t>THEN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0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const2)</a:t>
            </a:r>
          </a:p>
          <a:p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0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= const3</a:t>
            </a:r>
            <a:r>
              <a:rPr lang="en-US" sz="10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)</a:t>
            </a:r>
            <a:endParaRPr lang="en-US" sz="10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46" name="Rounded Rectangle 45"/>
          <p:cNvSpPr/>
          <p:nvPr/>
        </p:nvSpPr>
        <p:spPr>
          <a:xfrm>
            <a:off x="7124700" y="4882099"/>
            <a:ext cx="1524000" cy="988019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</a:rPr>
              <a:t>index1 plus index2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</a:rPr>
              <a:t>(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item1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</a:rPr>
              <a:t>is 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8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  <a:endParaRPr lang="en-US" sz="800" dirty="0">
              <a:solidFill>
                <a:schemeClr val="tx1"/>
              </a:solidFill>
              <a:latin typeface="Cambria" pitchFamily="18" charset="0"/>
              <a:sym typeface="Wingdings" pitchFamily="2" charset="2"/>
            </a:endParaRP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8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action_arg1 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= “</a:t>
            </a:r>
            <a:r>
              <a:rPr lang="en-US" sz="800" i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index1</a:t>
            </a:r>
            <a:r>
              <a:rPr lang="en-US" sz="8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8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grpSp>
        <p:nvGrpSpPr>
          <p:cNvPr id="105" name="Group 104"/>
          <p:cNvGrpSpPr/>
          <p:nvPr/>
        </p:nvGrpSpPr>
        <p:grpSpPr>
          <a:xfrm>
            <a:off x="5359489" y="3542996"/>
            <a:ext cx="3470258" cy="1145192"/>
            <a:chOff x="5368942" y="3962400"/>
            <a:chExt cx="3470258" cy="1145192"/>
          </a:xfrm>
        </p:grpSpPr>
        <p:sp>
          <p:nvSpPr>
            <p:cNvPr id="106" name="Rounded Rectangle 105"/>
            <p:cNvSpPr/>
            <p:nvPr/>
          </p:nvSpPr>
          <p:spPr>
            <a:xfrm>
              <a:off x="7006241" y="3962400"/>
              <a:ext cx="1832959" cy="114519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flipH="1">
              <a:off x="5368942" y="4385873"/>
              <a:ext cx="1314658" cy="18612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4636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87" grpId="0" animBg="1"/>
      <p:bldP spid="1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Gradual rule learning for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8001000" cy="5334000"/>
          </a:xfrm>
        </p:spPr>
        <p:txBody>
          <a:bodyPr>
            <a:normAutofit/>
          </a:bodyPr>
          <a:lstStyle/>
          <a:p>
            <a:r>
              <a:rPr lang="en-US" dirty="0" smtClean="0"/>
              <a:t>Gradual learning lets experience determine which compositions are useful for transfer.</a:t>
            </a:r>
          </a:p>
          <a:p>
            <a:r>
              <a:rPr lang="en-US" dirty="0" smtClean="0"/>
              <a:t>A composition choice is not easily undone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Soar does not define gradual chunking.</a:t>
            </a:r>
          </a:p>
          <a:p>
            <a:pPr lvl="1"/>
            <a:r>
              <a:rPr lang="en-US" dirty="0" smtClean="0"/>
              <a:t>Chunking under uncertainty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1066800" y="2895600"/>
            <a:ext cx="7239000" cy="1186676"/>
            <a:chOff x="1066800" y="2804579"/>
            <a:chExt cx="7239000" cy="1186676"/>
          </a:xfrm>
        </p:grpSpPr>
        <p:sp>
          <p:nvSpPr>
            <p:cNvPr id="8" name="Rounded Rectangle 7"/>
            <p:cNvSpPr/>
            <p:nvPr/>
          </p:nvSpPr>
          <p:spPr>
            <a:xfrm>
              <a:off x="5257800" y="2804579"/>
              <a:ext cx="838200" cy="5334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</a:t>
              </a:r>
            </a:p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B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257800" y="3390414"/>
              <a:ext cx="838200" cy="2667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5257800" y="3715208"/>
              <a:ext cx="838200" cy="2667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D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3124200" y="2940679"/>
              <a:ext cx="762000" cy="5334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B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2133600" y="3108355"/>
              <a:ext cx="735551" cy="2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055708" y="3139329"/>
              <a:ext cx="891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Transfer</a:t>
              </a:r>
              <a:endParaRPr lang="en-US" sz="1400" b="1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1066800" y="3148676"/>
              <a:ext cx="838200" cy="5334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B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1066800" y="2835281"/>
              <a:ext cx="838200" cy="2667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1066800" y="3724555"/>
              <a:ext cx="838200" cy="2667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D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467600" y="2872629"/>
              <a:ext cx="838200" cy="5334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B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</a:t>
              </a:r>
              <a:endParaRPr lang="en-US" sz="1600" b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477000" y="3040305"/>
              <a:ext cx="735551" cy="280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254838" y="3071279"/>
              <a:ext cx="11798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No Transfer</a:t>
              </a:r>
              <a:endParaRPr lang="en-US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92329" y="2899602"/>
              <a:ext cx="30489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rgbClr val="FF0000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424108" y="3127971"/>
              <a:ext cx="4251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 smtClean="0"/>
                <a:t>VS</a:t>
              </a:r>
              <a:endParaRPr 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68845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PRIMs: 3 layers of skill </a:t>
            </a:r>
            <a:r>
              <a:rPr lang="en-US" i="1" dirty="0" smtClean="0"/>
              <a:t>knowledge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93849" y="1149490"/>
            <a:ext cx="3158951" cy="2355710"/>
          </a:xfrm>
        </p:spPr>
        <p:txBody>
          <a:bodyPr>
            <a:normAutofit fontScale="92500"/>
          </a:bodyPr>
          <a:lstStyle/>
          <a:p>
            <a:r>
              <a:rPr lang="en-US" sz="2000" u="sng" dirty="0" smtClean="0"/>
              <a:t>Level 1</a:t>
            </a:r>
            <a:r>
              <a:rPr lang="en-US" sz="2000" dirty="0" smtClean="0"/>
              <a:t>: </a:t>
            </a:r>
            <a:br>
              <a:rPr lang="en-US" sz="2000" dirty="0" smtClean="0"/>
            </a:br>
            <a:r>
              <a:rPr lang="en-US" sz="2000" dirty="0" smtClean="0"/>
              <a:t>Primitive memory operations </a:t>
            </a:r>
          </a:p>
          <a:p>
            <a:pPr lvl="1"/>
            <a:r>
              <a:rPr lang="en-US" sz="2000" dirty="0" smtClean="0"/>
              <a:t>“Innate”: initially given</a:t>
            </a:r>
          </a:p>
          <a:p>
            <a:pPr lvl="1"/>
            <a:r>
              <a:rPr lang="en-US" sz="2000" dirty="0" smtClean="0"/>
              <a:t>Are used in all skills.</a:t>
            </a:r>
          </a:p>
          <a:p>
            <a:pPr lvl="1"/>
            <a:r>
              <a:rPr lang="en-US" sz="2000" dirty="0" smtClean="0"/>
              <a:t>But they are slow to perform individually.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6257251" y="4267200"/>
            <a:ext cx="2658149" cy="1411435"/>
            <a:chOff x="6172200" y="5243587"/>
            <a:chExt cx="2658149" cy="1411435"/>
          </a:xfrm>
        </p:grpSpPr>
        <p:sp>
          <p:nvSpPr>
            <p:cNvPr id="57" name="Rounded Rectangle 56"/>
            <p:cNvSpPr/>
            <p:nvPr/>
          </p:nvSpPr>
          <p:spPr>
            <a:xfrm>
              <a:off x="6553200" y="5254478"/>
              <a:ext cx="2277149" cy="140054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ExampleRule1 {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    IF (task is “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index1 plus index2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”)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THEN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2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index1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}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172200" y="524358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1:</a:t>
              </a:r>
              <a:endParaRPr lang="en-US" b="1" dirty="0"/>
            </a:p>
          </p:txBody>
        </p:sp>
      </p:grpSp>
      <p:sp>
        <p:nvSpPr>
          <p:cNvPr id="6" name="Right Brace 5"/>
          <p:cNvSpPr/>
          <p:nvPr/>
        </p:nvSpPr>
        <p:spPr>
          <a:xfrm rot="5400000">
            <a:off x="1537519" y="4570148"/>
            <a:ext cx="381000" cy="299883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1244554" y="6260068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Level 1</a:t>
            </a:r>
            <a:endParaRPr lang="en-US" b="1" dirty="0"/>
          </a:p>
        </p:txBody>
      </p:sp>
      <p:sp>
        <p:nvSpPr>
          <p:cNvPr id="60" name="Right Brace 59"/>
          <p:cNvSpPr/>
          <p:nvPr/>
        </p:nvSpPr>
        <p:spPr>
          <a:xfrm rot="5400000">
            <a:off x="4580273" y="4570149"/>
            <a:ext cx="381000" cy="299883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4287308" y="6260069"/>
            <a:ext cx="966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Level 2</a:t>
            </a:r>
            <a:endParaRPr lang="en-US" b="1" dirty="0"/>
          </a:p>
        </p:txBody>
      </p:sp>
      <p:sp>
        <p:nvSpPr>
          <p:cNvPr id="62" name="Right Brace 61"/>
          <p:cNvSpPr/>
          <p:nvPr/>
        </p:nvSpPr>
        <p:spPr>
          <a:xfrm rot="5400000">
            <a:off x="7481119" y="4722550"/>
            <a:ext cx="381000" cy="2694039"/>
          </a:xfrm>
          <a:prstGeom prst="rightBrac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7134032" y="6260070"/>
            <a:ext cx="1019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/>
              <a:t>Level 3</a:t>
            </a:r>
            <a:endParaRPr lang="en-US" b="1" dirty="0"/>
          </a:p>
        </p:txBody>
      </p:sp>
      <p:sp>
        <p:nvSpPr>
          <p:cNvPr id="64" name="Content Placeholder 3"/>
          <p:cNvSpPr txBox="1">
            <a:spLocks/>
          </p:cNvSpPr>
          <p:nvPr/>
        </p:nvSpPr>
        <p:spPr>
          <a:xfrm>
            <a:off x="3314700" y="1371600"/>
            <a:ext cx="3229161" cy="2438400"/>
          </a:xfrm>
          <a:prstGeom prst="rect">
            <a:avLst/>
          </a:prstGeom>
        </p:spPr>
        <p:txBody>
          <a:bodyPr vert="horz">
            <a:normAutofit fontScale="92500" lnSpcReduction="20000"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u="sng" dirty="0" smtClean="0"/>
              <a:t>Level 2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en-US" dirty="0" smtClean="0"/>
              <a:t>Task-general compositions of primitives</a:t>
            </a:r>
          </a:p>
          <a:p>
            <a:pPr lvl="1"/>
            <a:r>
              <a:rPr lang="en-US" dirty="0" smtClean="0"/>
              <a:t>Faster, but still general.</a:t>
            </a:r>
          </a:p>
          <a:p>
            <a:pPr lvl="1"/>
            <a:r>
              <a:rPr lang="en-US" dirty="0" smtClean="0"/>
              <a:t>Can be used for transfer</a:t>
            </a:r>
          </a:p>
        </p:txBody>
      </p:sp>
      <p:sp>
        <p:nvSpPr>
          <p:cNvPr id="65" name="Content Placeholder 3"/>
          <p:cNvSpPr txBox="1">
            <a:spLocks/>
          </p:cNvSpPr>
          <p:nvPr/>
        </p:nvSpPr>
        <p:spPr>
          <a:xfrm>
            <a:off x="6387751" y="1524000"/>
            <a:ext cx="2599258" cy="2332038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ts val="580"/>
              </a:spcBef>
              <a:buClr>
                <a:schemeClr val="accent1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SzPct val="8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SzPct val="80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FontTx/>
              <a:buChar char="o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u="sng" dirty="0" smtClean="0"/>
              <a:t>Level 3</a:t>
            </a:r>
            <a:r>
              <a:rPr lang="en-US" sz="2400" dirty="0" smtClean="0"/>
              <a:t>: </a:t>
            </a:r>
            <a:br>
              <a:rPr lang="en-US" sz="2400" dirty="0" smtClean="0"/>
            </a:br>
            <a:r>
              <a:rPr lang="en-US" sz="2400" dirty="0" smtClean="0"/>
              <a:t>Task-specific rules </a:t>
            </a:r>
          </a:p>
          <a:p>
            <a:pPr lvl="1"/>
            <a:r>
              <a:rPr lang="en-US" sz="2000" dirty="0" smtClean="0"/>
              <a:t>Are fast.</a:t>
            </a:r>
          </a:p>
          <a:p>
            <a:pPr lvl="1"/>
            <a:r>
              <a:rPr lang="en-US" sz="2000" dirty="0" smtClean="0"/>
              <a:t>But they are not general.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331180" y="3797588"/>
            <a:ext cx="2335820" cy="1859647"/>
            <a:chOff x="194100" y="3751052"/>
            <a:chExt cx="2335820" cy="1859647"/>
          </a:xfrm>
        </p:grpSpPr>
        <p:sp>
          <p:nvSpPr>
            <p:cNvPr id="35" name="Rounded Rectangle 34"/>
            <p:cNvSpPr/>
            <p:nvPr/>
          </p:nvSpPr>
          <p:spPr>
            <a:xfrm>
              <a:off x="876300" y="5294772"/>
              <a:ext cx="1551039" cy="26346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(action_arg1 = const3)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876300" y="4778149"/>
              <a:ext cx="1551039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876299" y="4525464"/>
              <a:ext cx="1551039" cy="25268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76300" y="5034905"/>
              <a:ext cx="1554638" cy="259867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94102" y="4467778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94101" y="4720901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3:</a:t>
              </a:r>
              <a:endParaRPr lang="en-US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94100" y="498017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4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4101" y="524136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5:</a:t>
              </a:r>
              <a:endParaRPr lang="en-US" b="1" dirty="0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583953" y="3751053"/>
              <a:ext cx="1945967" cy="768828"/>
            </a:xfrm>
            <a:prstGeom prst="roundRect">
              <a:avLst>
                <a:gd name="adj" fmla="val 56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  const1 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</a:t>
              </a:r>
              <a:r>
                <a:rPr lang="en-US" sz="11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“index1”</a:t>
              </a:r>
              <a:endParaRPr lang="en-US" sz="11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94101" y="375105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1:</a:t>
              </a:r>
              <a:endParaRPr lang="en-US" b="1" dirty="0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36828" y="3962400"/>
            <a:ext cx="2330572" cy="1703513"/>
            <a:chOff x="4592018" y="3266187"/>
            <a:chExt cx="2330572" cy="1703513"/>
          </a:xfrm>
        </p:grpSpPr>
        <p:sp>
          <p:nvSpPr>
            <p:cNvPr id="70" name="Rounded Rectangle 69"/>
            <p:cNvSpPr/>
            <p:nvPr/>
          </p:nvSpPr>
          <p:spPr>
            <a:xfrm>
              <a:off x="5191164" y="4021039"/>
              <a:ext cx="1394384" cy="470395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</a:p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5191164" y="4491642"/>
              <a:ext cx="1588481" cy="478058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</a:p>
            <a:p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const3)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4592018" y="400276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/>
                <a:t>2</a:t>
              </a:r>
              <a:r>
                <a:rPr lang="en-US" b="1" dirty="0" smtClean="0"/>
                <a:t>:</a:t>
              </a:r>
              <a:endParaRPr lang="en-US" b="1" dirty="0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04957" y="4467488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3:</a:t>
              </a:r>
              <a:endParaRPr lang="en-US" b="1" dirty="0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994810" y="3266188"/>
              <a:ext cx="1927780" cy="753832"/>
            </a:xfrm>
            <a:prstGeom prst="roundRect">
              <a:avLst>
                <a:gd name="adj" fmla="val 567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  const1 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</a:t>
              </a:r>
              <a:r>
                <a:rPr lang="en-US" sz="11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“index1”</a:t>
              </a:r>
              <a:endParaRPr lang="en-US" sz="11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604958" y="3266187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/>
                <a:t>1: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3139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Compiling Layer 2 knowledge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pSp>
        <p:nvGrpSpPr>
          <p:cNvPr id="67" name="Group 66"/>
          <p:cNvGrpSpPr/>
          <p:nvPr/>
        </p:nvGrpSpPr>
        <p:grpSpPr>
          <a:xfrm>
            <a:off x="1295400" y="977779"/>
            <a:ext cx="3071242" cy="2248544"/>
            <a:chOff x="6172200" y="5064622"/>
            <a:chExt cx="3071242" cy="2248544"/>
          </a:xfrm>
        </p:grpSpPr>
        <p:sp>
          <p:nvSpPr>
            <p:cNvPr id="68" name="Rounded Rectangle 67"/>
            <p:cNvSpPr/>
            <p:nvPr/>
          </p:nvSpPr>
          <p:spPr>
            <a:xfrm>
              <a:off x="6553200" y="5064622"/>
              <a:ext cx="2690242" cy="224854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ExampleRule2 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{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    IF (task is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“</a:t>
              </a:r>
              <a:r>
                <a:rPr lang="en-US" sz="1400" i="1" dirty="0" smtClean="0">
                  <a:solidFill>
                    <a:schemeClr val="tx1"/>
                  </a:solidFill>
                  <a:latin typeface="Cambria" pitchFamily="18" charset="0"/>
                </a:rPr>
                <a:t>index1 plus index2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”)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(</a:t>
              </a:r>
              <a:r>
                <a:rPr lang="en-US" sz="1400" b="1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</a:rPr>
                <a:t>is not </a:t>
              </a:r>
              <a:r>
                <a:rPr lang="en-US" sz="1400" b="1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   IF (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</a:rPr>
                <a:t>item2 is not </a:t>
              </a:r>
              <a:r>
                <a:rPr lang="en-US" sz="1400" b="1" i="1" dirty="0" smtClean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THEN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4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</a:t>
              </a:r>
              <a:r>
                <a:rPr lang="en-US" sz="1400" i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14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</a:t>
              </a:r>
              <a:r>
                <a:rPr lang="en-US" sz="1400" b="1" i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sum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”)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(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action_arg2 = item1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(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action_arg3 = item2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</a:rPr>
                <a:t>}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6172200" y="5064622"/>
              <a:ext cx="3898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rgbClr val="FF0000"/>
                  </a:solidFill>
                </a:rPr>
                <a:t>1: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6200" y="1434304"/>
            <a:ext cx="151836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Retrieve the </a:t>
            </a:r>
            <a:br>
              <a:rPr lang="en-US" sz="1600" b="1" dirty="0" smtClean="0"/>
            </a:br>
            <a:r>
              <a:rPr lang="en-US" sz="1600" b="1" dirty="0" smtClean="0"/>
              <a:t>sum</a:t>
            </a:r>
            <a:r>
              <a:rPr lang="en-US" sz="1600" b="1" dirty="0"/>
              <a:t> </a:t>
            </a:r>
            <a:r>
              <a:rPr lang="en-US" sz="1600" b="1" dirty="0" smtClean="0"/>
              <a:t>of the </a:t>
            </a:r>
            <a:br>
              <a:rPr lang="en-US" sz="1600" b="1" dirty="0" smtClean="0"/>
            </a:br>
            <a:r>
              <a:rPr lang="en-US" sz="1600" b="1" dirty="0" smtClean="0"/>
              <a:t>addends:</a:t>
            </a:r>
          </a:p>
          <a:p>
            <a:r>
              <a:rPr lang="en-US" sz="1600" dirty="0" smtClean="0"/>
              <a:t>(</a:t>
            </a:r>
            <a:r>
              <a:rPr lang="en-US" sz="1600" i="1" dirty="0" smtClean="0"/>
              <a:t>sum</a:t>
            </a:r>
            <a:r>
              <a:rPr lang="en-US" sz="1600" dirty="0" smtClean="0"/>
              <a:t>, 1, 2) = 3</a:t>
            </a:r>
            <a:endParaRPr lang="en-US" sz="16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87421" y="3565784"/>
            <a:ext cx="2655780" cy="2656496"/>
            <a:chOff x="205320" y="3714128"/>
            <a:chExt cx="2655780" cy="2656496"/>
          </a:xfrm>
        </p:grpSpPr>
        <p:sp>
          <p:nvSpPr>
            <p:cNvPr id="49" name="Rounded Rectangle 48"/>
            <p:cNvSpPr/>
            <p:nvPr/>
          </p:nvSpPr>
          <p:spPr>
            <a:xfrm>
              <a:off x="750584" y="5547001"/>
              <a:ext cx="1554638" cy="26346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(action_arg1 = const3)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750584" y="4782411"/>
              <a:ext cx="1551039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12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is not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750584" y="4528506"/>
              <a:ext cx="1551038" cy="25268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2" name="Rounded Rectangle 61"/>
            <p:cNvSpPr/>
            <p:nvPr/>
          </p:nvSpPr>
          <p:spPr>
            <a:xfrm>
              <a:off x="750584" y="5285909"/>
              <a:ext cx="1554638" cy="259867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2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05322" y="44701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05322" y="475523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3: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05321" y="4981225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4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205323" y="523980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5: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83953" y="3714128"/>
              <a:ext cx="2277147" cy="805753"/>
            </a:xfrm>
            <a:prstGeom prst="roundRect">
              <a:avLst>
                <a:gd name="adj" fmla="val 567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Cambria" pitchFamily="18" charset="0"/>
                </a:rPr>
                <a:t>  const1 </a:t>
              </a:r>
              <a:r>
                <a:rPr lang="en-US" sz="12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</a:t>
              </a:r>
              <a:r>
                <a:rPr lang="en-US" sz="12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2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2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“sum”</a:t>
              </a:r>
              <a:endParaRPr lang="en-US" sz="12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205322" y="375105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2" name="Rounded Rectangle 81"/>
            <p:cNvSpPr/>
            <p:nvPr/>
          </p:nvSpPr>
          <p:spPr>
            <a:xfrm>
              <a:off x="750584" y="5038473"/>
              <a:ext cx="1551039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IF (item2 is not </a:t>
              </a:r>
              <a:r>
                <a:rPr lang="en-US" sz="12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750584" y="5803063"/>
              <a:ext cx="1554638" cy="26346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(action_arg2 = item1)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750584" y="6067753"/>
              <a:ext cx="1554638" cy="26346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2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(action_arg3 = item2)</a:t>
              </a:r>
              <a:endParaRPr lang="en-US" sz="12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05320" y="550269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6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05320" y="576738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7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205320" y="603207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8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101" name="Straight Connector 100"/>
          <p:cNvCxnSpPr/>
          <p:nvPr/>
        </p:nvCxnSpPr>
        <p:spPr>
          <a:xfrm>
            <a:off x="158150" y="3438428"/>
            <a:ext cx="487105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/>
          <p:cNvGrpSpPr/>
          <p:nvPr/>
        </p:nvGrpSpPr>
        <p:grpSpPr>
          <a:xfrm>
            <a:off x="3619821" y="3712349"/>
            <a:ext cx="2485294" cy="2383651"/>
            <a:chOff x="4641140" y="3832820"/>
            <a:chExt cx="2485294" cy="2383651"/>
          </a:xfrm>
        </p:grpSpPr>
        <p:sp>
          <p:nvSpPr>
            <p:cNvPr id="106" name="Rounded Rectangle 105"/>
            <p:cNvSpPr/>
            <p:nvPr/>
          </p:nvSpPr>
          <p:spPr>
            <a:xfrm>
              <a:off x="5168175" y="5043628"/>
              <a:ext cx="1514000" cy="254837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IF (item2 is not </a:t>
              </a:r>
              <a:r>
                <a:rPr lang="en-US" sz="11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1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1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grpSp>
          <p:nvGrpSpPr>
            <p:cNvPr id="107" name="Group 106"/>
            <p:cNvGrpSpPr/>
            <p:nvPr/>
          </p:nvGrpSpPr>
          <p:grpSpPr>
            <a:xfrm>
              <a:off x="4641140" y="3832820"/>
              <a:ext cx="2485294" cy="2383651"/>
              <a:chOff x="4603236" y="3250822"/>
              <a:chExt cx="2485294" cy="2383651"/>
            </a:xfrm>
          </p:grpSpPr>
          <p:sp>
            <p:nvSpPr>
              <p:cNvPr id="110" name="Rounded Rectangle 109"/>
              <p:cNvSpPr/>
              <p:nvPr/>
            </p:nvSpPr>
            <p:spPr>
              <a:xfrm>
                <a:off x="5130271" y="4028646"/>
                <a:ext cx="1514000" cy="445280"/>
              </a:xfrm>
              <a:prstGeom prst="roundRect">
                <a:avLst>
                  <a:gd name="adj" fmla="val 567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</a:rPr>
                  <a:t>IF (task == const1)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IF (</a:t>
                </a:r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</a:rPr>
                  <a:t>item1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is not </a:t>
                </a:r>
                <a:r>
                  <a:rPr lang="en-US" sz="1100" i="1" dirty="0">
                    <a:solidFill>
                      <a:schemeClr val="tx1"/>
                    </a:solidFill>
                    <a:latin typeface="Cambria" pitchFamily="18" charset="0"/>
                  </a:rPr>
                  <a:t>nil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)</a:t>
                </a:r>
                <a:endParaRPr lang="en-US" sz="11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11" name="TextBox 110"/>
              <p:cNvSpPr txBox="1"/>
              <p:nvPr/>
            </p:nvSpPr>
            <p:spPr>
              <a:xfrm>
                <a:off x="4603239" y="4002767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2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: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2" name="TextBox 111"/>
              <p:cNvSpPr txBox="1"/>
              <p:nvPr/>
            </p:nvSpPr>
            <p:spPr>
              <a:xfrm>
                <a:off x="4603237" y="4431417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3: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3" name="Rounded Rectangle 112"/>
              <p:cNvSpPr/>
              <p:nvPr/>
            </p:nvSpPr>
            <p:spPr>
              <a:xfrm>
                <a:off x="4994809" y="3250822"/>
                <a:ext cx="2093721" cy="773035"/>
              </a:xfrm>
              <a:prstGeom prst="roundRect">
                <a:avLst>
                  <a:gd name="adj" fmla="val 5670"/>
                </a:avLst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LOAD INSTRUCTIONS:</a:t>
                </a:r>
              </a:p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</a:rPr>
                  <a:t>  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ambria" pitchFamily="18" charset="0"/>
                  </a:rPr>
                  <a:t>const1 </a:t>
                </a:r>
                <a:r>
                  <a:rPr lang="en-US" sz="1100" b="1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= “index1 plus index2”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const2 = “retrieve”</a:t>
                </a:r>
              </a:p>
              <a:p>
                <a:r>
                  <a:rPr lang="en-US" sz="1100" b="1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 const3 = “sum”</a:t>
                </a:r>
                <a:endParaRPr lang="en-US" sz="1100" b="1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14" name="TextBox 113"/>
              <p:cNvSpPr txBox="1"/>
              <p:nvPr/>
            </p:nvSpPr>
            <p:spPr>
              <a:xfrm>
                <a:off x="4616179" y="3266187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1: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5" name="TextBox 114"/>
              <p:cNvSpPr txBox="1"/>
              <p:nvPr/>
            </p:nvSpPr>
            <p:spPr>
              <a:xfrm>
                <a:off x="4603236" y="4683758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0000"/>
                    </a:solidFill>
                  </a:rPr>
                  <a:t>4</a:t>
                </a:r>
                <a:r>
                  <a:rPr lang="en-US" sz="1600" b="1" dirty="0" smtClean="0">
                    <a:solidFill>
                      <a:srgbClr val="FF0000"/>
                    </a:solidFill>
                  </a:rPr>
                  <a:t>: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6" name="TextBox 115"/>
              <p:cNvSpPr txBox="1"/>
              <p:nvPr/>
            </p:nvSpPr>
            <p:spPr>
              <a:xfrm>
                <a:off x="4603236" y="5158880"/>
                <a:ext cx="36740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FF0000"/>
                    </a:solidFill>
                  </a:rPr>
                  <a:t>5:</a:t>
                </a:r>
                <a:endParaRPr lang="en-US" sz="16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5130271" y="4726124"/>
                <a:ext cx="1514000" cy="425541"/>
              </a:xfrm>
              <a:prstGeom prst="roundRect">
                <a:avLst>
                  <a:gd name="adj" fmla="val 56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</a:t>
                </a:r>
                <a:r>
                  <a:rPr lang="en-US" sz="1100" dirty="0" err="1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action_type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 = const2)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action_arg1 </a:t>
                </a:r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= 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const3)</a:t>
                </a:r>
                <a:endParaRPr lang="en-US" sz="11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5130271" y="5156415"/>
                <a:ext cx="1514000" cy="478058"/>
              </a:xfrm>
              <a:prstGeom prst="roundRect">
                <a:avLst>
                  <a:gd name="adj" fmla="val 5670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rIns="0" bIns="0" rtlCol="0" anchor="t" anchorCtr="0"/>
              <a:lstStyle/>
              <a:p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(action_arg2 = item1)</a:t>
                </a:r>
              </a:p>
              <a:p>
                <a:r>
                  <a:rPr lang="en-US" sz="1100" dirty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(</a:t>
                </a:r>
                <a:r>
                  <a:rPr lang="en-US" sz="1100" dirty="0" smtClean="0">
                    <a:solidFill>
                      <a:schemeClr val="tx1"/>
                    </a:solidFill>
                    <a:latin typeface="Cambria" pitchFamily="18" charset="0"/>
                    <a:sym typeface="Wingdings" pitchFamily="2" charset="2"/>
                  </a:rPr>
                  <a:t>action_arg3 = item2)</a:t>
                </a:r>
                <a:endParaRPr lang="en-US" sz="1100" dirty="0">
                  <a:solidFill>
                    <a:schemeClr val="tx1"/>
                  </a:solidFill>
                  <a:latin typeface="Cambria" pitchFamily="18" charset="0"/>
                </a:endParaRPr>
              </a:p>
            </p:txBody>
          </p:sp>
        </p:grpSp>
      </p:grpSp>
      <p:grpSp>
        <p:nvGrpSpPr>
          <p:cNvPr id="121" name="Group 120"/>
          <p:cNvGrpSpPr/>
          <p:nvPr/>
        </p:nvGrpSpPr>
        <p:grpSpPr>
          <a:xfrm>
            <a:off x="6843084" y="3786985"/>
            <a:ext cx="2148516" cy="1836759"/>
            <a:chOff x="4603237" y="3216318"/>
            <a:chExt cx="2148516" cy="1836759"/>
          </a:xfrm>
        </p:grpSpPr>
        <p:sp>
          <p:nvSpPr>
            <p:cNvPr id="124" name="Rounded Rectangle 123"/>
            <p:cNvSpPr/>
            <p:nvPr/>
          </p:nvSpPr>
          <p:spPr>
            <a:xfrm>
              <a:off x="5151553" y="3859487"/>
              <a:ext cx="1241731" cy="525104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900" dirty="0">
                  <a:solidFill>
                    <a:schemeClr val="tx1"/>
                  </a:solidFill>
                  <a:latin typeface="Cambria" pitchFamily="18" charset="0"/>
                </a:rPr>
                <a:t>IF (task == const1)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IF (</a:t>
              </a:r>
              <a:r>
                <a:rPr lang="en-US" sz="900" dirty="0">
                  <a:solidFill>
                    <a:schemeClr val="tx1"/>
                  </a:solidFill>
                  <a:latin typeface="Cambria" pitchFamily="18" charset="0"/>
                </a:rPr>
                <a:t>item1 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is not </a:t>
              </a:r>
              <a:r>
                <a:rPr lang="en-US" sz="9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IF (item2 is not </a:t>
              </a:r>
              <a:r>
                <a:rPr lang="en-US" sz="900" i="1" dirty="0" smtClean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9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603239" y="391418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4603237" y="4523782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3: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27" name="Rounded Rectangle 126"/>
            <p:cNvSpPr/>
            <p:nvPr/>
          </p:nvSpPr>
          <p:spPr>
            <a:xfrm>
              <a:off x="4994810" y="3216318"/>
              <a:ext cx="1756943" cy="643169"/>
            </a:xfrm>
            <a:prstGeom prst="roundRect">
              <a:avLst>
                <a:gd name="adj" fmla="val 567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  </a:t>
              </a:r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</a:rPr>
                <a:t>const1 </a:t>
              </a:r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“retrieve”</a:t>
              </a:r>
            </a:p>
            <a:p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“sum”</a:t>
              </a:r>
              <a:endParaRPr lang="en-US" sz="9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4616179" y="3266187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2" name="Rounded Rectangle 131"/>
            <p:cNvSpPr/>
            <p:nvPr/>
          </p:nvSpPr>
          <p:spPr>
            <a:xfrm>
              <a:off x="5151553" y="4389550"/>
              <a:ext cx="1241731" cy="663527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9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</a:p>
            <a:p>
              <a:r>
                <a:rPr lang="en-US" sz="9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</a:t>
              </a:r>
              <a:r>
                <a:rPr lang="en-US" sz="9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</a:t>
              </a:r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const3)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(action_arg2 = item1)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(action_arg3 = item2)</a:t>
              </a:r>
              <a:endParaRPr lang="en-US" sz="9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134" name="Striped Right Arrow 133"/>
          <p:cNvSpPr/>
          <p:nvPr/>
        </p:nvSpPr>
        <p:spPr>
          <a:xfrm>
            <a:off x="2438400" y="4506772"/>
            <a:ext cx="1143000" cy="5963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</a:t>
            </a:r>
            <a:endParaRPr lang="en-US" sz="1400" dirty="0"/>
          </a:p>
        </p:txBody>
      </p:sp>
      <p:sp>
        <p:nvSpPr>
          <p:cNvPr id="136" name="Striped Right Arrow 135"/>
          <p:cNvSpPr/>
          <p:nvPr/>
        </p:nvSpPr>
        <p:spPr>
          <a:xfrm flipH="1">
            <a:off x="4573965" y="1619191"/>
            <a:ext cx="1141035" cy="5963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</a:t>
            </a:r>
            <a:endParaRPr lang="en-US" sz="1400" dirty="0"/>
          </a:p>
        </p:txBody>
      </p:sp>
      <p:sp>
        <p:nvSpPr>
          <p:cNvPr id="50" name="Striped Right Arrow 49"/>
          <p:cNvSpPr/>
          <p:nvPr/>
        </p:nvSpPr>
        <p:spPr>
          <a:xfrm>
            <a:off x="5750943" y="4504654"/>
            <a:ext cx="1143000" cy="5963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</a:t>
            </a:r>
            <a:endParaRPr lang="en-US" sz="1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776286" y="1183671"/>
            <a:ext cx="2148514" cy="2028875"/>
            <a:chOff x="6099366" y="1183671"/>
            <a:chExt cx="2148514" cy="2028875"/>
          </a:xfrm>
        </p:grpSpPr>
        <p:sp>
          <p:nvSpPr>
            <p:cNvPr id="53" name="TextBox 52"/>
            <p:cNvSpPr txBox="1"/>
            <p:nvPr/>
          </p:nvSpPr>
          <p:spPr>
            <a:xfrm>
              <a:off x="6099366" y="1881535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  <a:r>
                <a:rPr lang="en-US" sz="1600" b="1" dirty="0" smtClean="0">
                  <a:solidFill>
                    <a:srgbClr val="FF0000"/>
                  </a:solidFill>
                </a:rPr>
                <a:t>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6490937" y="1183671"/>
              <a:ext cx="1756943" cy="643169"/>
            </a:xfrm>
            <a:prstGeom prst="roundRect">
              <a:avLst>
                <a:gd name="adj" fmla="val 567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LOAD INSTRUCTIONS:</a:t>
              </a:r>
            </a:p>
            <a:p>
              <a:r>
                <a:rPr lang="en-US" sz="900" dirty="0" smtClean="0">
                  <a:solidFill>
                    <a:schemeClr val="tx1"/>
                  </a:solidFill>
                  <a:latin typeface="Cambria" pitchFamily="18" charset="0"/>
                </a:rPr>
                <a:t>  </a:t>
              </a:r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</a:rPr>
                <a:t>const1 </a:t>
              </a:r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“index1 plus index2”</a:t>
              </a:r>
            </a:p>
            <a:p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const2 = “retrieve”</a:t>
              </a:r>
            </a:p>
            <a:p>
              <a:r>
                <a:rPr lang="en-US" sz="9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const3 = “sum”</a:t>
              </a:r>
              <a:endParaRPr lang="en-US" sz="900" b="1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6112306" y="1233540"/>
              <a:ext cx="3674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rgbClr val="FF0000"/>
                  </a:solidFill>
                </a:rPr>
                <a:t>1: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6571480" y="1831563"/>
              <a:ext cx="1499283" cy="1380983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</a:rPr>
                <a:t>(task == const1)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</a:rPr>
                <a:t>(item1 is not </a:t>
              </a:r>
              <a:r>
                <a:rPr lang="en-US" sz="105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</a:rPr>
                <a:t>    IF 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</a:rPr>
                <a:t>(item2 is not </a:t>
              </a:r>
              <a:r>
                <a:rPr lang="en-US" sz="105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</a:rPr>
                <a:t>THEN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05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const2)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action_arg1 = const3</a:t>
              </a:r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action_arg2 = item1)</a:t>
              </a:r>
            </a:p>
            <a:p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05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action_arg3 = item2</a:t>
              </a:r>
              <a:r>
                <a:rPr lang="en-US" sz="105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  <a:endParaRPr lang="en-US" sz="105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</p:grpSp>
      <p:sp>
        <p:nvSpPr>
          <p:cNvPr id="59" name="Striped Right Arrow 58"/>
          <p:cNvSpPr/>
          <p:nvPr/>
        </p:nvSpPr>
        <p:spPr>
          <a:xfrm rot="2403959" flipH="1">
            <a:off x="7901558" y="2811840"/>
            <a:ext cx="1141035" cy="5963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Practice</a:t>
            </a:r>
            <a:endParaRPr lang="en-US" sz="1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4647451" y="990600"/>
            <a:ext cx="2963294" cy="5681113"/>
            <a:chOff x="4647451" y="990600"/>
            <a:chExt cx="2963294" cy="5681113"/>
          </a:xfrm>
        </p:grpSpPr>
        <p:sp>
          <p:nvSpPr>
            <p:cNvPr id="57" name="TextBox 56"/>
            <p:cNvSpPr txBox="1"/>
            <p:nvPr/>
          </p:nvSpPr>
          <p:spPr>
            <a:xfrm>
              <a:off x="6481910" y="6363936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</a:rPr>
                <a:t>Learning L2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4647451" y="990600"/>
              <a:ext cx="11288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 smtClean="0">
                  <a:solidFill>
                    <a:srgbClr val="FF0000"/>
                  </a:solidFill>
                </a:rPr>
                <a:t>Learning L3</a:t>
              </a:r>
              <a:endParaRPr lang="en-US" sz="1400" i="1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/>
            <p:cNvCxnSpPr/>
            <p:nvPr/>
          </p:nvCxnSpPr>
          <p:spPr>
            <a:xfrm flipH="1" flipV="1">
              <a:off x="5972930" y="6363936"/>
              <a:ext cx="513350" cy="12254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 flipV="1">
              <a:off x="6589078" y="5958961"/>
              <a:ext cx="256675" cy="35361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V="1">
              <a:off x="7324604" y="5958961"/>
              <a:ext cx="130635" cy="34936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5213306" y="1295400"/>
              <a:ext cx="1" cy="39253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206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6" grpId="0" animBg="1"/>
      <p:bldP spid="50" grpId="0" animBg="1"/>
      <p:bldP spid="5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Actransfer</a:t>
            </a:r>
            <a:r>
              <a:rPr lang="en-US" dirty="0" smtClean="0"/>
              <a:t>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85800" y="1447800"/>
            <a:ext cx="8001000" cy="4572000"/>
          </a:xfrm>
        </p:spPr>
        <p:txBody>
          <a:bodyPr/>
          <a:lstStyle/>
          <a:p>
            <a:r>
              <a:rPr lang="en-US" dirty="0" smtClean="0"/>
              <a:t>Gradual rule composition and transfer is part of the normal ACT-R/</a:t>
            </a:r>
            <a:r>
              <a:rPr lang="en-US" dirty="0" err="1" smtClean="0"/>
              <a:t>Actransfer</a:t>
            </a:r>
            <a:r>
              <a:rPr lang="en-US" dirty="0" smtClean="0"/>
              <a:t> theory of cognition.</a:t>
            </a:r>
          </a:p>
          <a:p>
            <a:pPr lvl="1"/>
            <a:r>
              <a:rPr lang="en-US" dirty="0" smtClean="0"/>
              <a:t>Previously only applied to whole productions</a:t>
            </a:r>
          </a:p>
          <a:p>
            <a:r>
              <a:rPr lang="en-US" dirty="0" err="1" smtClean="0"/>
              <a:t>Actransfer</a:t>
            </a:r>
            <a:r>
              <a:rPr lang="en-US" dirty="0" smtClean="0"/>
              <a:t> keeps weights for each experienced sequence of rules to determine which will be most useful for transfer.</a:t>
            </a:r>
          </a:p>
          <a:p>
            <a:pPr lvl="1"/>
            <a:r>
              <a:rPr lang="en-US" dirty="0" smtClean="0"/>
              <a:t>When a pair of operations is used together in sequence often enough, they will effectively be merged into a new rule.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1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The six PRIMs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553200" y="6477000"/>
            <a:ext cx="24027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smtClean="0"/>
              <a:t>Figure from (</a:t>
            </a:r>
            <a:r>
              <a:rPr lang="en-US" sz="1400" i="1" dirty="0" err="1" smtClean="0"/>
              <a:t>Taatgen</a:t>
            </a:r>
            <a:r>
              <a:rPr lang="en-US" sz="1400" i="1" dirty="0" smtClean="0"/>
              <a:t>, 2013)</a:t>
            </a:r>
            <a:endParaRPr lang="en-US" sz="1400" i="1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600200"/>
            <a:ext cx="8305800" cy="45720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Taatgen</a:t>
            </a:r>
            <a:r>
              <a:rPr lang="en-US" sz="2400" dirty="0" smtClean="0"/>
              <a:t> defined six PRIM types for his cognitive model.</a:t>
            </a:r>
          </a:p>
          <a:p>
            <a:r>
              <a:rPr lang="en-US" sz="2400" dirty="0" smtClean="0"/>
              <a:t>Based on prior work on basal ganglia modeling </a:t>
            </a:r>
            <a:br>
              <a:rPr lang="en-US" sz="2400" dirty="0" smtClean="0"/>
            </a:br>
            <a:r>
              <a:rPr lang="en-US" sz="1800" dirty="0" smtClean="0"/>
              <a:t>(</a:t>
            </a:r>
            <a:r>
              <a:rPr lang="en-US" sz="1800" dirty="0" err="1" smtClean="0"/>
              <a:t>Stocco</a:t>
            </a:r>
            <a:r>
              <a:rPr lang="en-US" sz="1800" dirty="0" smtClean="0"/>
              <a:t> et al., 2010)</a:t>
            </a:r>
            <a:endParaRPr lang="en-US" sz="2400" dirty="0" smtClean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AEC9"/>
              </a:clrFrom>
              <a:clrTo>
                <a:srgbClr val="FFAEC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66792"/>
            <a:ext cx="3810000" cy="3757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86516"/>
              </p:ext>
            </p:extLst>
          </p:nvPr>
        </p:nvGraphicFramePr>
        <p:xfrm>
          <a:off x="762000" y="3048000"/>
          <a:ext cx="3276600" cy="201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(Condition) 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(Condition) Unequal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(Condition) </a:t>
                      </a:r>
                      <a:r>
                        <a:rPr lang="en-US" sz="1600" baseline="0" dirty="0" smtClean="0"/>
                        <a:t>Empty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(Condition) </a:t>
                      </a:r>
                      <a:r>
                        <a:rPr lang="en-US" sz="1600" baseline="0" dirty="0" smtClean="0"/>
                        <a:t>Nonempty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(Action) Copy 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(Other) Load task-specific values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564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/>
              <a:t>PROPs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7772400" cy="5410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Because of differences between ACT-R and Soar theories of what are decisions and operations, I define such elements as PROPs.</a:t>
            </a:r>
          </a:p>
          <a:p>
            <a:pPr lvl="1"/>
            <a:r>
              <a:rPr lang="en-US" sz="2000" i="1" dirty="0" err="1" smtClean="0"/>
              <a:t>PRimitive</a:t>
            </a:r>
            <a:r>
              <a:rPr lang="en-US" sz="2000" i="1" dirty="0" smtClean="0"/>
              <a:t> </a:t>
            </a:r>
            <a:r>
              <a:rPr lang="en-US" sz="2000" i="1" dirty="0" err="1" smtClean="0"/>
              <a:t>OPerator</a:t>
            </a:r>
            <a:r>
              <a:rPr lang="en-US" sz="2000" i="1" dirty="0" smtClean="0"/>
              <a:t> processing elements</a:t>
            </a:r>
          </a:p>
          <a:p>
            <a:endParaRPr lang="en-US" sz="2400" i="1" dirty="0"/>
          </a:p>
          <a:p>
            <a:endParaRPr lang="en-US" sz="2400" i="1" dirty="0" smtClean="0"/>
          </a:p>
          <a:p>
            <a:r>
              <a:rPr lang="en-US" sz="2400" dirty="0" smtClean="0"/>
              <a:t>I define 22</a:t>
            </a:r>
            <a:br>
              <a:rPr lang="en-US" sz="2400" dirty="0" smtClean="0"/>
            </a:br>
            <a:r>
              <a:rPr lang="en-US" sz="2400" dirty="0" smtClean="0"/>
              <a:t>fixed PROP types</a:t>
            </a:r>
            <a:br>
              <a:rPr lang="en-US" sz="2400" dirty="0" smtClean="0"/>
            </a:br>
            <a:r>
              <a:rPr lang="en-US" sz="2400" dirty="0" smtClean="0"/>
              <a:t>to support all</a:t>
            </a:r>
            <a:br>
              <a:rPr lang="en-US" sz="2400" dirty="0" smtClean="0"/>
            </a:br>
            <a:r>
              <a:rPr lang="en-US" sz="2400" dirty="0" smtClean="0"/>
              <a:t>Soar</a:t>
            </a:r>
            <a:r>
              <a:rPr lang="en-US" sz="2400" dirty="0"/>
              <a:t> </a:t>
            </a:r>
            <a:r>
              <a:rPr lang="en-US" sz="2400" dirty="0" smtClean="0"/>
              <a:t>operations.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94607"/>
              </p:ext>
            </p:extLst>
          </p:nvPr>
        </p:nvGraphicFramePr>
        <p:xfrm>
          <a:off x="3429000" y="2819400"/>
          <a:ext cx="5478779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502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79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3379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33791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26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Conditions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Actions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Operator Selection</a:t>
                      </a:r>
                      <a:endParaRPr lang="en-US" sz="16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Other</a:t>
                      </a:r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668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Equals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Copy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Acceptable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i="1" dirty="0" smtClean="0"/>
                        <a:t>Memory Referencing</a:t>
                      </a:r>
                      <a:endParaRPr lang="en-US" sz="1600" i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Unequal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Remove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Indifferent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Exists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Add</a:t>
                      </a:r>
                      <a:r>
                        <a:rPr lang="en-US" sz="1600" baseline="0" dirty="0" smtClean="0"/>
                        <a:t> ID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Not Exists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Worse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Type</a:t>
                      </a:r>
                      <a:r>
                        <a:rPr lang="en-US" sz="1600" baseline="0" dirty="0" smtClean="0"/>
                        <a:t> Equal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Best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Greater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Worst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Greater/Equal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Reject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Require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24702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Less/Equal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Prohibit</a:t>
                      </a:r>
                      <a:endParaRPr 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144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Time Differences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609600" y="1447800"/>
            <a:ext cx="8077200" cy="4572000"/>
          </a:xfrm>
        </p:spPr>
        <p:txBody>
          <a:bodyPr/>
          <a:lstStyle/>
          <a:p>
            <a:r>
              <a:rPr lang="en-US" dirty="0" smtClean="0"/>
              <a:t>ACT-R theory treats architecture operations as requiring serial simulated times within a decision cycle, including the 50 </a:t>
            </a:r>
            <a:r>
              <a:rPr lang="en-US" dirty="0" err="1" smtClean="0"/>
              <a:t>ms</a:t>
            </a:r>
            <a:r>
              <a:rPr lang="en-US" dirty="0" smtClean="0"/>
              <a:t> decision.</a:t>
            </a:r>
          </a:p>
          <a:p>
            <a:r>
              <a:rPr lang="en-US" dirty="0" smtClean="0"/>
              <a:t>Soar theory regards the decision as 50 </a:t>
            </a:r>
            <a:r>
              <a:rPr lang="en-US" dirty="0" err="1" smtClean="0"/>
              <a:t>ms</a:t>
            </a:r>
            <a:r>
              <a:rPr lang="en-US" dirty="0" smtClean="0"/>
              <a:t>, with other architecture operations largely in parallel.</a:t>
            </a:r>
          </a:p>
          <a:p>
            <a:pPr lvl="1"/>
            <a:r>
              <a:rPr lang="en-US" sz="2000" dirty="0" smtClean="0"/>
              <a:t>Soar simulated time for other operations is not as well-defined.</a:t>
            </a:r>
          </a:p>
          <a:p>
            <a:pPr lvl="1"/>
            <a:r>
              <a:rPr lang="en-US" sz="2000" dirty="0" smtClean="0"/>
              <a:t>Operations like memory retrievals should take more time.</a:t>
            </a:r>
          </a:p>
          <a:p>
            <a:r>
              <a:rPr lang="en-US" dirty="0" smtClean="0"/>
              <a:t>Converting from decision cycles to simulated time effectively only changes the vertical scale of performance.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38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Time Differences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1447800"/>
            <a:ext cx="8229600" cy="4572000"/>
          </a:xfrm>
        </p:spPr>
        <p:txBody>
          <a:bodyPr/>
          <a:lstStyle/>
          <a:p>
            <a:r>
              <a:rPr lang="en-US" sz="2000" dirty="0" smtClean="0"/>
              <a:t>The same learning results in about the same decision cycle counts in PRIMs or PROPs.</a:t>
            </a:r>
          </a:p>
          <a:p>
            <a:r>
              <a:rPr lang="en-US" sz="2000" dirty="0" smtClean="0"/>
              <a:t>But this results in different simulated times according to the theories.</a:t>
            </a:r>
            <a:endParaRPr lang="en-US" sz="2000" dirty="0"/>
          </a:p>
        </p:txBody>
      </p:sp>
      <p:grpSp>
        <p:nvGrpSpPr>
          <p:cNvPr id="5" name="Group 4"/>
          <p:cNvGrpSpPr/>
          <p:nvPr/>
        </p:nvGrpSpPr>
        <p:grpSpPr>
          <a:xfrm>
            <a:off x="4695803" y="2667000"/>
            <a:ext cx="2203450" cy="3333747"/>
            <a:chOff x="2368550" y="3324225"/>
            <a:chExt cx="2203450" cy="3333747"/>
          </a:xfrm>
        </p:grpSpPr>
        <p:pic>
          <p:nvPicPr>
            <p:cNvPr id="6" name="Picture 7" descr="C:\Users\Bryan\Dropbox\UM_misc\Soar\Research\prelim\fig_props_l1_RTComponent4_t24l50.png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32" b="-432"/>
            <a:stretch/>
          </p:blipFill>
          <p:spPr bwMode="auto">
            <a:xfrm>
              <a:off x="2368550" y="3324225"/>
              <a:ext cx="2203450" cy="33337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3117476" y="3476625"/>
              <a:ext cx="997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 2,3</a:t>
              </a:r>
              <a:endParaRPr lang="en-US" sz="2800" b="1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6200" y="2667001"/>
            <a:ext cx="2159002" cy="3238505"/>
            <a:chOff x="2432051" y="3419467"/>
            <a:chExt cx="2159002" cy="3238505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32051" y="3419467"/>
              <a:ext cx="2159002" cy="3238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3136901" y="3553472"/>
              <a:ext cx="997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 2,3</a:t>
              </a:r>
              <a:endParaRPr lang="en-US" sz="28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35202" y="2667003"/>
            <a:ext cx="2159002" cy="3238503"/>
            <a:chOff x="6743699" y="228596"/>
            <a:chExt cx="2159002" cy="3238503"/>
          </a:xfrm>
        </p:grpSpPr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43699" y="228596"/>
              <a:ext cx="2159002" cy="32385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334249" y="372123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32598" y="2676525"/>
            <a:ext cx="2159002" cy="3238505"/>
            <a:chOff x="6743699" y="228595"/>
            <a:chExt cx="2159002" cy="323850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743699" y="228595"/>
              <a:ext cx="2159002" cy="32385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7340601" y="371470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39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143000" y="5900446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Decision Cycles</a:t>
            </a:r>
            <a:endParaRPr lang="en-US" sz="2400" dirty="0"/>
          </a:p>
        </p:txBody>
      </p:sp>
      <p:sp>
        <p:nvSpPr>
          <p:cNvPr id="21" name="TextBox 20"/>
          <p:cNvSpPr txBox="1"/>
          <p:nvPr/>
        </p:nvSpPr>
        <p:spPr>
          <a:xfrm>
            <a:off x="5782320" y="5905506"/>
            <a:ext cx="230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Simulated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1856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 err="1" smtClean="0"/>
              <a:t>Elio</a:t>
            </a:r>
            <a:r>
              <a:rPr lang="en-US" dirty="0" smtClean="0"/>
              <a:t> (1986) task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599" y="1219201"/>
            <a:ext cx="8229601" cy="5181599"/>
          </a:xfrm>
        </p:spPr>
        <p:txBody>
          <a:bodyPr>
            <a:normAutofit/>
          </a:bodyPr>
          <a:lstStyle/>
          <a:p>
            <a:r>
              <a:rPr lang="en-US" sz="2200" dirty="0" smtClean="0"/>
              <a:t>Simple human transfer experiment</a:t>
            </a:r>
          </a:p>
          <a:p>
            <a:pPr lvl="1"/>
            <a:r>
              <a:rPr lang="en-US" sz="2000" dirty="0" smtClean="0"/>
              <a:t>Mental algebra task</a:t>
            </a:r>
          </a:p>
          <a:p>
            <a:r>
              <a:rPr lang="en-US" sz="2200" dirty="0" smtClean="0"/>
              <a:t>Does practicing some calculations </a:t>
            </a:r>
            <a:br>
              <a:rPr lang="en-US" sz="2200" dirty="0" smtClean="0"/>
            </a:br>
            <a:r>
              <a:rPr lang="en-US" sz="2200" dirty="0" smtClean="0"/>
              <a:t>improve speed on others?</a:t>
            </a:r>
          </a:p>
          <a:p>
            <a:endParaRPr lang="en-US" sz="22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Trained on one set of calculations,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Tested on either:</a:t>
            </a:r>
          </a:p>
          <a:p>
            <a:pPr lvl="1"/>
            <a:r>
              <a:rPr lang="en-US" sz="2000" dirty="0" smtClean="0"/>
              <a:t>Control Test: </a:t>
            </a:r>
            <a:r>
              <a:rPr lang="en-US" sz="2000" u="sng" dirty="0" smtClean="0"/>
              <a:t>new</a:t>
            </a:r>
            <a:r>
              <a:rPr lang="en-US" sz="2000" dirty="0" smtClean="0"/>
              <a:t> calculations</a:t>
            </a:r>
          </a:p>
          <a:p>
            <a:pPr lvl="1"/>
            <a:r>
              <a:rPr lang="en-US" sz="2000" dirty="0" smtClean="0"/>
              <a:t>Transfer Test: </a:t>
            </a:r>
            <a:r>
              <a:rPr lang="en-US" sz="2000" u="sng" dirty="0" smtClean="0"/>
              <a:t>shared</a:t>
            </a:r>
            <a:r>
              <a:rPr lang="en-US" sz="2000" dirty="0" smtClean="0"/>
              <a:t> calculations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91092" y="5172578"/>
                <a:ext cx="27222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1×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2−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/>
                        </a:rPr>
                        <m:t>1/</m:t>
                      </m:r>
                      <m:r>
                        <a:rPr lang="en-US" sz="16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2" y="5172578"/>
                <a:ext cx="272222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895194" y="5160485"/>
                <a:ext cx="27638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1×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2−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1/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94" y="5160485"/>
                <a:ext cx="2763898" cy="584775"/>
              </a:xfrm>
              <a:prstGeom prst="rect">
                <a:avLst/>
              </a:prstGeom>
              <a:blipFill rotWithShape="1">
                <a:blip r:embed="rId3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1279788" y="4876801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536675" y="4876800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Transfer Test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381000" y="4876801"/>
            <a:ext cx="8382000" cy="880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/>
          <p:nvPr/>
        </p:nvCxnSpPr>
        <p:spPr>
          <a:xfrm>
            <a:off x="3113312" y="4876801"/>
            <a:ext cx="0" cy="880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5821990" y="4876801"/>
            <a:ext cx="0" cy="880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178254" y="5151248"/>
                <a:ext cx="25861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2/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1−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54" y="5151248"/>
                <a:ext cx="2586157" cy="584775"/>
              </a:xfrm>
              <a:prstGeom prst="rect">
                <a:avLst/>
              </a:prstGeom>
              <a:blipFill rotWithShape="1">
                <a:blip r:embed="rId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3808552" y="4885700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Test</a:t>
            </a:r>
            <a:endParaRPr lang="en-US" b="1" dirty="0"/>
          </a:p>
        </p:txBody>
      </p:sp>
      <p:pic>
        <p:nvPicPr>
          <p:cNvPr id="4098" name="Picture 2" descr="C:\Users\Bryan\AppData\Local\Microsoft\Windows\INetCache\IE\19L73BMA\kidschool13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352" y="1219200"/>
            <a:ext cx="2614648" cy="2220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1957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PRIMs converge?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40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447800"/>
            <a:ext cx="82296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Both models learn the same instructions.</a:t>
            </a:r>
          </a:p>
          <a:p>
            <a:pPr lvl="1"/>
            <a:r>
              <a:rPr lang="en-US" dirty="0" smtClean="0"/>
              <a:t>L3 instruction independence means one decision per learned instruction set.</a:t>
            </a:r>
          </a:p>
          <a:p>
            <a:pPr lvl="1"/>
            <a:r>
              <a:rPr lang="en-US" dirty="0" smtClean="0"/>
              <a:t>Same optimum.</a:t>
            </a:r>
          </a:p>
          <a:p>
            <a:r>
              <a:rPr lang="en-US" dirty="0" smtClean="0"/>
              <a:t>Tracing the PRIM agent</a:t>
            </a:r>
            <a:br>
              <a:rPr lang="en-US" dirty="0" smtClean="0"/>
            </a:br>
            <a:r>
              <a:rPr lang="en-US" dirty="0" smtClean="0"/>
              <a:t>logic revealed lingering</a:t>
            </a:r>
            <a:br>
              <a:rPr lang="en-US" dirty="0" smtClean="0"/>
            </a:br>
            <a:r>
              <a:rPr lang="en-US" dirty="0" smtClean="0"/>
              <a:t>background operations.</a:t>
            </a:r>
          </a:p>
          <a:p>
            <a:pPr lvl="1"/>
            <a:r>
              <a:rPr lang="en-US" dirty="0" smtClean="0"/>
              <a:t>Learned away in Soar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These shift performance</a:t>
            </a:r>
            <a:br>
              <a:rPr lang="en-US" dirty="0" smtClean="0"/>
            </a:br>
            <a:r>
              <a:rPr lang="en-US" dirty="0" smtClean="0"/>
              <a:t>up by a constant.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4549278" y="3186440"/>
            <a:ext cx="2213831" cy="3190216"/>
            <a:chOff x="6746379" y="343555"/>
            <a:chExt cx="2213831" cy="319021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46"/>
            <a:stretch/>
          </p:blipFill>
          <p:spPr bwMode="auto">
            <a:xfrm>
              <a:off x="6746379" y="430380"/>
              <a:ext cx="2213831" cy="31033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7356452" y="343555"/>
              <a:ext cx="128272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PRIMs</a:t>
              </a:r>
              <a:endParaRPr lang="en-US" sz="2800" b="1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714651" y="3186440"/>
            <a:ext cx="2200749" cy="3181346"/>
            <a:chOff x="2307749" y="3476625"/>
            <a:chExt cx="2200749" cy="3181346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58"/>
            <a:stretch/>
          </p:blipFill>
          <p:spPr bwMode="auto">
            <a:xfrm>
              <a:off x="2307749" y="3563450"/>
              <a:ext cx="2200749" cy="30945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117476" y="3476625"/>
              <a:ext cx="997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L 2,3</a:t>
              </a:r>
              <a:endParaRPr lang="en-US" sz="2800" b="1" dirty="0"/>
            </a:p>
          </p:txBody>
        </p:sp>
      </p:grpSp>
      <p:sp>
        <p:nvSpPr>
          <p:cNvPr id="12" name="Left Brace 11"/>
          <p:cNvSpPr/>
          <p:nvPr/>
        </p:nvSpPr>
        <p:spPr>
          <a:xfrm>
            <a:off x="4267200" y="5257800"/>
            <a:ext cx="304800" cy="542925"/>
          </a:xfrm>
          <a:prstGeom prst="leftBrace">
            <a:avLst>
              <a:gd name="adj1" fmla="val 8333"/>
              <a:gd name="adj2" fmla="val 29954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4572000" y="5257800"/>
            <a:ext cx="9144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4572000" y="5800725"/>
            <a:ext cx="3505200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6588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28600"/>
            <a:ext cx="7772400" cy="1143000"/>
          </a:xfrm>
        </p:spPr>
        <p:txBody>
          <a:bodyPr/>
          <a:lstStyle/>
          <a:p>
            <a:r>
              <a:rPr lang="en-US" dirty="0" smtClean="0"/>
              <a:t>Threshold and Transfer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41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8574088" cy="484028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Alternate training with a test task until </a:t>
            </a:r>
            <a:r>
              <a:rPr lang="en-US" u="sng" dirty="0" smtClean="0"/>
              <a:t>fully</a:t>
            </a:r>
            <a:r>
              <a:rPr lang="en-US" dirty="0" smtClean="0"/>
              <a:t> learned.</a:t>
            </a:r>
          </a:p>
          <a:p>
            <a:r>
              <a:rPr lang="en-US" dirty="0" smtClean="0"/>
              <a:t>Fewer required rules means reuse of rules (transfer).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Two variables:</a:t>
            </a:r>
          </a:p>
          <a:p>
            <a:pPr lvl="1"/>
            <a:r>
              <a:rPr lang="en-US" dirty="0" smtClean="0"/>
              <a:t>Threshold </a:t>
            </a:r>
            <a:r>
              <a:rPr lang="en-US" i="1" dirty="0" smtClean="0"/>
              <a:t>T</a:t>
            </a:r>
          </a:p>
          <a:p>
            <a:pPr lvl="1"/>
            <a:r>
              <a:rPr lang="en-US" dirty="0" smtClean="0"/>
              <a:t>Task batch size</a:t>
            </a:r>
          </a:p>
          <a:p>
            <a:pPr lvl="2"/>
            <a:r>
              <a:rPr lang="en-US" dirty="0" smtClean="0"/>
              <a:t>Ex:  </a:t>
            </a:r>
            <a:r>
              <a:rPr lang="en-US" dirty="0"/>
              <a:t>2 (AA BB AA BB</a:t>
            </a:r>
            <a:r>
              <a:rPr lang="en-US" dirty="0" smtClean="0"/>
              <a:t>)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/>
              <a:t>4 (AAAA BBBB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Tested: 1,2,5,10,25,50</a:t>
            </a:r>
          </a:p>
          <a:p>
            <a:pPr lvl="2"/>
            <a:endParaRPr lang="en-US" dirty="0" smtClean="0"/>
          </a:p>
          <a:p>
            <a:r>
              <a:rPr lang="en-US" dirty="0" smtClean="0"/>
              <a:t>Only batch=1</a:t>
            </a:r>
            <a:br>
              <a:rPr lang="en-US" dirty="0" smtClean="0"/>
            </a:br>
            <a:r>
              <a:rPr lang="en-US" dirty="0" smtClean="0"/>
              <a:t>much different.</a:t>
            </a:r>
          </a:p>
          <a:p>
            <a:r>
              <a:rPr lang="en-US" b="1" dirty="0" smtClean="0"/>
              <a:t>Most transfer gains </a:t>
            </a:r>
            <a:br>
              <a:rPr lang="en-US" b="1" dirty="0" smtClean="0"/>
            </a:br>
            <a:r>
              <a:rPr lang="en-US" b="1" dirty="0" smtClean="0"/>
              <a:t>after</a:t>
            </a:r>
            <a:r>
              <a:rPr lang="en-US" b="1" dirty="0"/>
              <a:t> </a:t>
            </a:r>
            <a:r>
              <a:rPr lang="en-US" b="1" dirty="0" smtClean="0"/>
              <a:t>only </a:t>
            </a:r>
            <a:r>
              <a:rPr lang="en-US" b="1" i="1" dirty="0" smtClean="0"/>
              <a:t>T=2</a:t>
            </a:r>
            <a:r>
              <a:rPr lang="en-US" b="1" dirty="0" smtClean="0"/>
              <a:t>.</a:t>
            </a:r>
            <a:endParaRPr lang="en-US" b="1" dirty="0"/>
          </a:p>
        </p:txBody>
      </p:sp>
      <p:pic>
        <p:nvPicPr>
          <p:cNvPr id="8195" name="Picture 3" descr="C:\Users\Bryan\Dropbox\UM_misc\Soar\Research\prelim\fig_subs_tight_1-50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514600"/>
            <a:ext cx="4992688" cy="369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46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Choice of Primary Threshold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42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2800350" cy="45720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initial sweep revealed </a:t>
            </a:r>
            <a:r>
              <a:rPr lang="en-US" sz="2400" i="1" dirty="0" smtClean="0"/>
              <a:t>T=24</a:t>
            </a:r>
            <a:r>
              <a:rPr lang="en-US" sz="2400" dirty="0" smtClean="0"/>
              <a:t> to match most with human results.</a:t>
            </a:r>
            <a:endParaRPr 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2624" y="1062746"/>
            <a:ext cx="1730375" cy="259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30328" y="1066800"/>
            <a:ext cx="1727672" cy="2591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33566" y="1058689"/>
            <a:ext cx="1733079" cy="2599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162768" y="3801888"/>
            <a:ext cx="1733080" cy="2599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3649" y="3824995"/>
            <a:ext cx="1730376" cy="259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67711" y="3822167"/>
            <a:ext cx="1719561" cy="257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230831" y="1981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153114" y="1981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4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048065" y="198120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8</a:t>
            </a:r>
            <a:endParaRPr lang="en-US" sz="36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102973" y="477853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16</a:t>
            </a:r>
            <a:endParaRPr lang="en-US" sz="3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6036548" y="477853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24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912973" y="475948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/>
              <a:t>32</a:t>
            </a:r>
            <a:endParaRPr lang="en-US" sz="3600" b="1" dirty="0"/>
          </a:p>
        </p:txBody>
      </p: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1000" y="3048000"/>
            <a:ext cx="2108199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838200" y="5344180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Human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54812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Component step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43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5590" y="990600"/>
            <a:ext cx="7772400" cy="4572000"/>
          </a:xfrm>
        </p:spPr>
        <p:txBody>
          <a:bodyPr/>
          <a:lstStyle/>
          <a:p>
            <a:r>
              <a:rPr lang="en-US" dirty="0" smtClean="0"/>
              <a:t>Averages</a:t>
            </a:r>
          </a:p>
          <a:p>
            <a:r>
              <a:rPr lang="en-US" dirty="0" smtClean="0"/>
              <a:t>Simulated Time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2326500" y="2470749"/>
            <a:ext cx="2108198" cy="3162298"/>
            <a:chOff x="2448699" y="3042249"/>
            <a:chExt cx="2108198" cy="3162298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8699" y="3042249"/>
              <a:ext cx="2108198" cy="316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8000" y="3200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PRIMs</a:t>
              </a:r>
              <a:endParaRPr lang="en-US" sz="2400" b="1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801" y="2476500"/>
            <a:ext cx="2108199" cy="3162300"/>
            <a:chOff x="381000" y="3048000"/>
            <a:chExt cx="2108199" cy="3162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3048000"/>
              <a:ext cx="2108199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90600" y="3200399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Human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685800"/>
            <a:ext cx="2108198" cy="3162298"/>
            <a:chOff x="4698999" y="3048002"/>
            <a:chExt cx="2108198" cy="316229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8" cy="316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64720" y="3200400"/>
              <a:ext cx="113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1,2,3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07197" y="685800"/>
            <a:ext cx="2108199" cy="3162298"/>
            <a:chOff x="6807197" y="3042249"/>
            <a:chExt cx="2108199" cy="316229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07197" y="3042249"/>
              <a:ext cx="2108199" cy="316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02400" y="3196238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6316" y="3581400"/>
            <a:ext cx="2108198" cy="3162297"/>
            <a:chOff x="4698999" y="3048002"/>
            <a:chExt cx="2108198" cy="316229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428677" y="3200402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2,3</a:t>
              </a:r>
              <a:endParaRPr 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07202" y="3571336"/>
            <a:ext cx="2108197" cy="3162297"/>
            <a:chOff x="4698999" y="3048002"/>
            <a:chExt cx="2108197" cy="3162297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7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574478" y="3200402"/>
              <a:ext cx="62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76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Component step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44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5590" y="990600"/>
            <a:ext cx="7772400" cy="4572000"/>
          </a:xfrm>
        </p:spPr>
        <p:txBody>
          <a:bodyPr/>
          <a:lstStyle/>
          <a:p>
            <a:r>
              <a:rPr lang="en-US" dirty="0" smtClean="0"/>
              <a:t>Details</a:t>
            </a:r>
          </a:p>
          <a:p>
            <a:r>
              <a:rPr lang="en-US" dirty="0" smtClean="0"/>
              <a:t>Simulated Time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8801" y="2476500"/>
            <a:ext cx="2108199" cy="3162300"/>
            <a:chOff x="381000" y="3048000"/>
            <a:chExt cx="2108199" cy="3162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3048000"/>
              <a:ext cx="2108199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90600" y="3200399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Human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685800"/>
            <a:ext cx="2108198" cy="3162298"/>
            <a:chOff x="4698999" y="3048002"/>
            <a:chExt cx="2108198" cy="316229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8" cy="316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64720" y="3200400"/>
              <a:ext cx="113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1,2,3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07197" y="685800"/>
            <a:ext cx="2108198" cy="3162298"/>
            <a:chOff x="6807197" y="3042249"/>
            <a:chExt cx="2108198" cy="316229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07197" y="3042249"/>
              <a:ext cx="2108198" cy="31622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02400" y="3196238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6316" y="3581400"/>
            <a:ext cx="2108197" cy="3162297"/>
            <a:chOff x="4698999" y="3048002"/>
            <a:chExt cx="2108197" cy="3162297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7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428677" y="3200402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2,3</a:t>
              </a:r>
              <a:endParaRPr 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07202" y="3571337"/>
            <a:ext cx="2108197" cy="3162295"/>
            <a:chOff x="4698999" y="3048003"/>
            <a:chExt cx="2108197" cy="316229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3"/>
              <a:ext cx="2108197" cy="31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574478" y="3200402"/>
              <a:ext cx="62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26500" y="2470749"/>
            <a:ext cx="2108198" cy="3162297"/>
            <a:chOff x="2448699" y="3042249"/>
            <a:chExt cx="2108198" cy="316229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8699" y="3042249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8000" y="3200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PRIMs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78070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Component step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5590" y="990600"/>
            <a:ext cx="7772400" cy="4572000"/>
          </a:xfrm>
        </p:spPr>
        <p:txBody>
          <a:bodyPr/>
          <a:lstStyle/>
          <a:p>
            <a:r>
              <a:rPr lang="en-US" dirty="0" smtClean="0"/>
              <a:t>Details</a:t>
            </a:r>
          </a:p>
          <a:p>
            <a:r>
              <a:rPr lang="en-US" dirty="0" smtClean="0"/>
              <a:t>Simulated Time</a:t>
            </a:r>
          </a:p>
          <a:p>
            <a:r>
              <a:rPr lang="en-US" dirty="0" smtClean="0"/>
              <a:t>With Overheads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8801" y="2476500"/>
            <a:ext cx="2108199" cy="3162300"/>
            <a:chOff x="381000" y="3048000"/>
            <a:chExt cx="2108199" cy="3162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3048000"/>
              <a:ext cx="2108199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90600" y="3200399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Human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685800"/>
            <a:ext cx="2108198" cy="3162297"/>
            <a:chOff x="4698999" y="3048002"/>
            <a:chExt cx="2108198" cy="316229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64720" y="3200400"/>
              <a:ext cx="113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1,2,3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07197" y="685800"/>
            <a:ext cx="2108198" cy="3162297"/>
            <a:chOff x="6807197" y="3042249"/>
            <a:chExt cx="2108198" cy="316229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07197" y="3042249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02400" y="3196238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6316" y="3581401"/>
            <a:ext cx="2108197" cy="3162295"/>
            <a:chOff x="4698999" y="3048003"/>
            <a:chExt cx="2108197" cy="316229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3"/>
              <a:ext cx="2108197" cy="31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428677" y="3200402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2,3</a:t>
              </a:r>
              <a:endParaRPr 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07202" y="3571337"/>
            <a:ext cx="2108196" cy="3162295"/>
            <a:chOff x="4698999" y="3048003"/>
            <a:chExt cx="2108196" cy="316229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3"/>
              <a:ext cx="2108196" cy="31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574478" y="3200402"/>
              <a:ext cx="62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26500" y="2470749"/>
            <a:ext cx="2108198" cy="3162297"/>
            <a:chOff x="2448699" y="3042249"/>
            <a:chExt cx="2108198" cy="316229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8699" y="3042249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8000" y="3200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PRIMs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957846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04800"/>
            <a:ext cx="7772400" cy="1143000"/>
          </a:xfrm>
        </p:spPr>
        <p:txBody>
          <a:bodyPr/>
          <a:lstStyle/>
          <a:p>
            <a:r>
              <a:rPr lang="en-US" dirty="0" smtClean="0"/>
              <a:t>Component step performance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875590" y="990600"/>
            <a:ext cx="7772400" cy="4572000"/>
          </a:xfrm>
        </p:spPr>
        <p:txBody>
          <a:bodyPr/>
          <a:lstStyle/>
          <a:p>
            <a:r>
              <a:rPr lang="en-US" dirty="0" smtClean="0"/>
              <a:t>Details</a:t>
            </a:r>
          </a:p>
          <a:p>
            <a:r>
              <a:rPr lang="en-US" dirty="0" smtClean="0"/>
              <a:t>Decision Cycles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258801" y="2476500"/>
            <a:ext cx="2108199" cy="3162300"/>
            <a:chOff x="381000" y="3048000"/>
            <a:chExt cx="2108199" cy="3162300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1000" y="3048000"/>
              <a:ext cx="2108199" cy="3162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990600" y="3200399"/>
              <a:ext cx="12282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Human</a:t>
              </a:r>
              <a:endParaRPr lang="en-US" sz="2400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685800"/>
            <a:ext cx="2108198" cy="3162297"/>
            <a:chOff x="4698999" y="3048002"/>
            <a:chExt cx="2108198" cy="3162297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2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5264720" y="3200400"/>
              <a:ext cx="113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1,2,3</a:t>
              </a:r>
              <a:endParaRPr lang="en-US" sz="2400" b="1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807197" y="685800"/>
            <a:ext cx="2108198" cy="3162297"/>
            <a:chOff x="6807197" y="3042249"/>
            <a:chExt cx="2108198" cy="3162297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6807197" y="3042249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7502400" y="3196238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1,2</a:t>
              </a:r>
              <a:endParaRPr lang="en-US" sz="2400" b="1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726316" y="3581401"/>
            <a:ext cx="2108197" cy="3162295"/>
            <a:chOff x="4698999" y="3048003"/>
            <a:chExt cx="2108197" cy="3162295"/>
          </a:xfrm>
        </p:grpSpPr>
        <p:pic>
          <p:nvPicPr>
            <p:cNvPr id="18" name="Picture 2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3"/>
              <a:ext cx="2108197" cy="31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5428677" y="3200402"/>
              <a:ext cx="879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2,3</a:t>
              </a:r>
              <a:endParaRPr lang="en-US" sz="24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07202" y="3571337"/>
            <a:ext cx="2108196" cy="3162295"/>
            <a:chOff x="4698999" y="3048003"/>
            <a:chExt cx="2108196" cy="3162295"/>
          </a:xfrm>
        </p:grpSpPr>
        <p:pic>
          <p:nvPicPr>
            <p:cNvPr id="22" name="Picture 2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698999" y="3048003"/>
              <a:ext cx="2108196" cy="31622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/>
            <p:cNvSpPr txBox="1"/>
            <p:nvPr/>
          </p:nvSpPr>
          <p:spPr>
            <a:xfrm>
              <a:off x="5574478" y="3200402"/>
              <a:ext cx="6231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L 2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326500" y="2470749"/>
            <a:ext cx="2108198" cy="3162297"/>
            <a:chOff x="2448699" y="3042249"/>
            <a:chExt cx="2108198" cy="3162297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448699" y="3042249"/>
              <a:ext cx="2108198" cy="31622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3048000" y="3200400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PRIMs</a:t>
              </a:r>
              <a:endParaRPr 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77394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Quantitative comparison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47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27130543"/>
              </p:ext>
            </p:extLst>
          </p:nvPr>
        </p:nvGraphicFramePr>
        <p:xfrm>
          <a:off x="621632" y="3733800"/>
          <a:ext cx="7900736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04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94488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6145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7095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8045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70953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 smtClean="0"/>
                        <a:t>MSE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PRIM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1,2,3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2,3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2</a:t>
                      </a:r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PROP 1,2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Transfer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203.39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270.68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355.23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/>
                        <a:t>207.46</a:t>
                      </a:r>
                      <a:endParaRPr lang="en-US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201.50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Shifted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Curve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6.04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0.04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4.83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1.61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34.87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32.69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0.46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Shifted</a:t>
                      </a:r>
                      <a:r>
                        <a:rPr lang="en-US" baseline="0" dirty="0" smtClean="0"/>
                        <a:t> Scale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5.08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1.96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17.08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23.28</a:t>
                      </a:r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/>
                        <a:t>0.16</a:t>
                      </a:r>
                      <a:endParaRPr lang="en-US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4"/>
              <p:cNvSpPr txBox="1">
                <a:spLocks/>
              </p:cNvSpPr>
              <p:nvPr/>
            </p:nvSpPr>
            <p:spPr>
              <a:xfrm>
                <a:off x="381000" y="1447800"/>
                <a:ext cx="8077200" cy="2133600"/>
              </a:xfrm>
              <a:prstGeom prst="rect">
                <a:avLst/>
              </a:prstGeom>
            </p:spPr>
            <p:txBody>
              <a:bodyPr vert="horz">
                <a:normAutofit/>
              </a:bodyPr>
              <a:lstStyle>
                <a:lvl1pPr marL="274320" indent="-274320" algn="l" rtl="0" eaLnBrk="1" latinLnBrk="0" hangingPunct="1">
                  <a:spcBef>
                    <a:spcPts val="580"/>
                  </a:spcBef>
                  <a:buClr>
                    <a:schemeClr val="accent1"/>
                  </a:buClr>
                  <a:buSzPct val="85000"/>
                  <a:buFont typeface="Wingdings 2"/>
                  <a:buChar char=""/>
                  <a:defRPr kumimoji="0"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486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SzPct val="85000"/>
                  <a:buFont typeface="Wingdings 2"/>
                  <a:buChar char=""/>
                  <a:defRPr kumimoji="0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229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SzPct val="85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9728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SzPct val="80000"/>
                  <a:buFont typeface="Wingdings 2"/>
                  <a:buChar char="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37160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FontTx/>
                  <a:buChar char="o"/>
                  <a:defRPr kumimoji="0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645920" indent="-228600" algn="l" rtl="0" eaLnBrk="1" latinLnBrk="0" hangingPunct="1">
                  <a:spcBef>
                    <a:spcPts val="370"/>
                  </a:spcBef>
                  <a:buClr>
                    <a:schemeClr val="accent3"/>
                  </a:buClr>
                  <a:buChar char="•"/>
                  <a:defRPr kumimoji="0" sz="18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920240" indent="-228600" algn="l" rtl="0" eaLnBrk="1" latinLnBrk="0" hangingPunct="1">
                  <a:spcBef>
                    <a:spcPts val="370"/>
                  </a:spcBef>
                  <a:buClr>
                    <a:schemeClr val="accent2"/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194560" indent="-228600" algn="l" rtl="0" eaLnBrk="1" latinLnBrk="0" hangingPunct="1">
                  <a:spcBef>
                    <a:spcPts val="370"/>
                  </a:spcBef>
                  <a:buClr>
                    <a:schemeClr val="accent1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468880" indent="-228600" algn="l" rtl="0" eaLnBrk="1" latinLnBrk="0" hangingPunct="1">
                  <a:spcBef>
                    <a:spcPts val="370"/>
                  </a:spcBef>
                  <a:buClr>
                    <a:schemeClr val="accent2">
                      <a:tint val="60000"/>
                    </a:schemeClr>
                  </a:buClr>
                  <a:buChar char="•"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400" dirty="0" smtClean="0"/>
                  <a:t>I compare each model to the human results (MSE):</a:t>
                </a:r>
              </a:p>
              <a:p>
                <a:pPr lvl="1"/>
                <a:r>
                  <a:rPr lang="en-US" sz="2000" dirty="0" smtClean="0"/>
                  <a:t>Transfer Score: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𝑡𝑟𝑎𝑖𝑛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/>
                              </a:rPr>
                              <m:t>𝑡𝑟𝑎𝑛𝑠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0</m:t>
                            </m:r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𝑎𝑖</m:t>
                            </m:r>
                            <m:r>
                              <a:rPr lang="en-US" sz="2000" i="1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/>
                              </a:rPr>
                              <m:t>0</m:t>
                            </m:r>
                          </m:e>
                        </m:d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</a:rPr>
                              <m:t>𝑡𝑟</m:t>
                            </m:r>
                            <m:r>
                              <a:rPr lang="en-US" sz="2000" b="0" i="1" smtClean="0">
                                <a:latin typeface="Cambria Math"/>
                              </a:rPr>
                              <m:t>𝑎𝑖𝑛</m:t>
                            </m:r>
                          </m:sub>
                        </m:sSub>
                        <m:d>
                          <m:dPr>
                            <m:ctrlPr>
                              <a:rPr lang="en-US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000" b="0" i="1" smtClean="0">
                        <a:latin typeface="Cambria Math"/>
                        <a:ea typeface="Cambria Math"/>
                      </a:rPr>
                      <m:t>×100</m:t>
                    </m:r>
                  </m:oMath>
                </a14:m>
                <a:r>
                  <a:rPr lang="en-US" sz="2000" b="1" dirty="0" smtClean="0"/>
                  <a:t>  </a:t>
                </a:r>
                <a:r>
                  <a:rPr lang="en-US" sz="1600" dirty="0" smtClean="0"/>
                  <a:t>(</a:t>
                </a:r>
                <a:r>
                  <a:rPr lang="en-US" sz="1600" dirty="0" err="1" smtClean="0"/>
                  <a:t>Singley</a:t>
                </a:r>
                <a:r>
                  <a:rPr lang="en-US" sz="1600" dirty="0" smtClean="0"/>
                  <a:t> &amp; Anderson, 1989)</a:t>
                </a:r>
              </a:p>
              <a:p>
                <a:pPr lvl="1"/>
                <a:r>
                  <a:rPr lang="en-US" sz="2000" dirty="0" smtClean="0"/>
                  <a:t>Learning Curve: Vertically shift to align final performance.</a:t>
                </a:r>
              </a:p>
              <a:p>
                <a:pPr lvl="1"/>
                <a:r>
                  <a:rPr lang="en-US" sz="2000" dirty="0" smtClean="0"/>
                  <a:t>Time Scale: MSE of start and end performances</a:t>
                </a:r>
              </a:p>
            </p:txBody>
          </p:sp>
        </mc:Choice>
        <mc:Fallback xmlns="">
          <p:sp>
            <p:nvSpPr>
              <p:cNvPr id="6" name="Content Placeholder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1447800"/>
                <a:ext cx="8077200" cy="2133600"/>
              </a:xfrm>
              <a:prstGeom prst="rect">
                <a:avLst/>
              </a:prstGeom>
              <a:blipFill rotWithShape="1">
                <a:blip r:embed="rId2"/>
                <a:stretch>
                  <a:fillRect l="-604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960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4"/>
          <a:stretch/>
        </p:blipFill>
        <p:spPr bwMode="auto">
          <a:xfrm>
            <a:off x="5571068" y="1724021"/>
            <a:ext cx="3402060" cy="4791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7610034" y="3749577"/>
            <a:ext cx="889588" cy="10231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Elio</a:t>
            </a:r>
            <a:r>
              <a:rPr lang="en-US" dirty="0" smtClean="0"/>
              <a:t> Human Results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5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5029200" cy="45720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Power-law of </a:t>
            </a:r>
            <a:r>
              <a:rPr lang="en-US" i="1" u="sng" dirty="0" smtClean="0"/>
              <a:t>learning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Significant </a:t>
            </a:r>
            <a:r>
              <a:rPr lang="en-US" i="1" u="sng" dirty="0" smtClean="0"/>
              <a:t>transfer</a:t>
            </a:r>
          </a:p>
          <a:p>
            <a:pPr lvl="1"/>
            <a:r>
              <a:rPr lang="en-US" dirty="0" smtClean="0"/>
              <a:t>Even in the control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How would an architecture model such transfer?</a:t>
            </a:r>
          </a:p>
          <a:p>
            <a:pPr lvl="1"/>
            <a:r>
              <a:rPr lang="en-US" dirty="0" smtClean="0"/>
              <a:t>Using task-general methods</a:t>
            </a:r>
          </a:p>
          <a:p>
            <a:pPr lvl="1"/>
            <a:r>
              <a:rPr lang="en-US" dirty="0" smtClean="0"/>
              <a:t>(Can’t assume algebra domain)</a:t>
            </a:r>
          </a:p>
          <a:p>
            <a:r>
              <a:rPr lang="en-US" i="1" dirty="0" smtClean="0"/>
              <a:t>Primitive Elements Theory</a:t>
            </a:r>
            <a:r>
              <a:rPr lang="en-US" dirty="0" smtClean="0"/>
              <a:t> describes one approach</a:t>
            </a:r>
            <a:endParaRPr lang="en-US" i="1" dirty="0"/>
          </a:p>
        </p:txBody>
      </p:sp>
      <p:sp>
        <p:nvSpPr>
          <p:cNvPr id="5" name="TextBox 4"/>
          <p:cNvSpPr txBox="1"/>
          <p:nvPr/>
        </p:nvSpPr>
        <p:spPr>
          <a:xfrm>
            <a:off x="6381765" y="5181600"/>
            <a:ext cx="1009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Training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7668033" y="5187351"/>
            <a:ext cx="1039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Test</a:t>
            </a:r>
          </a:p>
          <a:p>
            <a:pPr algn="ctr"/>
            <a:r>
              <a:rPr lang="en-US" sz="1400" dirty="0" smtClean="0"/>
              <a:t>(averages)</a:t>
            </a:r>
            <a:endParaRPr lang="en-US" sz="1400" dirty="0"/>
          </a:p>
        </p:txBody>
      </p:sp>
      <p:sp>
        <p:nvSpPr>
          <p:cNvPr id="8" name="Rounded Rectangle 7"/>
          <p:cNvSpPr/>
          <p:nvPr/>
        </p:nvSpPr>
        <p:spPr>
          <a:xfrm>
            <a:off x="7659407" y="3805382"/>
            <a:ext cx="219211" cy="23321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7659407" y="4126662"/>
            <a:ext cx="219211" cy="21673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90537" y="2120432"/>
            <a:ext cx="1909085" cy="927569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C:\Users\Bryan\Dropbox\UM_misc\Soar\Research\prelim\fig_elio_Component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18749" r="61401" b="74116"/>
          <a:stretch/>
        </p:blipFill>
        <p:spPr bwMode="auto">
          <a:xfrm>
            <a:off x="6666282" y="2195623"/>
            <a:ext cx="417568" cy="499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7083850" y="2161256"/>
            <a:ext cx="13311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Training</a:t>
            </a:r>
          </a:p>
          <a:p>
            <a:r>
              <a:rPr lang="en-US" sz="1600" dirty="0" smtClean="0">
                <a:solidFill>
                  <a:srgbClr val="FF0000"/>
                </a:solidFill>
              </a:rPr>
              <a:t>Control test</a:t>
            </a:r>
          </a:p>
          <a:p>
            <a:r>
              <a:rPr lang="en-US" sz="16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Transfer test</a:t>
            </a: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7" name="Picture 2" descr="C:\Users\Bryan\Dropbox\UM_misc\Soar\Research\prelim\fig_elio_Component3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43" t="28974" r="61401" b="67245"/>
          <a:stretch/>
        </p:blipFill>
        <p:spPr bwMode="auto">
          <a:xfrm>
            <a:off x="6666282" y="2676166"/>
            <a:ext cx="417568" cy="26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9868" y="3869170"/>
            <a:ext cx="723900" cy="81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820" y="4172672"/>
            <a:ext cx="781050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135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ACT-R: Identical Productions Theory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6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458200" cy="2362200"/>
          </a:xfrm>
        </p:spPr>
        <p:txBody>
          <a:bodyPr>
            <a:normAutofit/>
          </a:bodyPr>
          <a:lstStyle/>
          <a:p>
            <a:r>
              <a:rPr lang="en-US" i="1" dirty="0" smtClean="0"/>
              <a:t>(</a:t>
            </a:r>
            <a:r>
              <a:rPr lang="en-US" i="1" dirty="0" err="1" smtClean="0"/>
              <a:t>Singley</a:t>
            </a:r>
            <a:r>
              <a:rPr lang="en-US" i="1" dirty="0" smtClean="0"/>
              <a:t> &amp; Anderson, 1987)</a:t>
            </a:r>
          </a:p>
          <a:p>
            <a:r>
              <a:rPr lang="en-US" dirty="0" smtClean="0"/>
              <a:t>Models </a:t>
            </a:r>
            <a:r>
              <a:rPr lang="en-US" i="1" dirty="0" smtClean="0"/>
              <a:t>transfer</a:t>
            </a:r>
            <a:r>
              <a:rPr lang="en-US" dirty="0" smtClean="0"/>
              <a:t> by sharing rules between tasks. </a:t>
            </a:r>
            <a:endParaRPr lang="en-US" sz="1700" dirty="0" smtClean="0"/>
          </a:p>
          <a:p>
            <a:pPr lvl="1"/>
            <a:r>
              <a:rPr lang="en-US" dirty="0" smtClean="0"/>
              <a:t>No transfer if no common rules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468091" y="4648200"/>
            <a:ext cx="3124200" cy="1865894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600" b="1" i="1" dirty="0" smtClean="0">
                <a:solidFill>
                  <a:schemeClr val="tx1"/>
                </a:solidFill>
                <a:latin typeface="Cambria" pitchFamily="18" charset="0"/>
              </a:rPr>
              <a:t>input2 min input3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  IF (arg1 is </a:t>
            </a:r>
            <a:r>
              <a:rPr lang="en-US" sz="1600" i="1" dirty="0" smtClean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6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(</a:t>
            </a:r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600" b="1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input2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2258292" y="5029200"/>
            <a:ext cx="19869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 smtClean="0"/>
              <a:t>Retrieve the value of “input2” for use in calculation.</a:t>
            </a:r>
            <a:endParaRPr lang="en-US" sz="16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1092" y="3496178"/>
                <a:ext cx="272222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1×</m:t>
                      </m:r>
                      <m:d>
                        <m:dPr>
                          <m:ctrlP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2−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b="0" dirty="0" smtClean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/>
                        </a:rPr>
                        <m:t>1/</m:t>
                      </m:r>
                      <m:r>
                        <a:rPr lang="en-US" sz="1600" b="0" i="1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92" y="3496178"/>
                <a:ext cx="2722220" cy="584775"/>
              </a:xfrm>
              <a:prstGeom prst="rect">
                <a:avLst/>
              </a:prstGeom>
              <a:blipFill rotWithShape="1">
                <a:blip r:embed="rId2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895194" y="3484085"/>
                <a:ext cx="27638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1×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2−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1/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194" y="3484085"/>
                <a:ext cx="2763898" cy="584775"/>
              </a:xfrm>
              <a:prstGeom prst="rect">
                <a:avLst/>
              </a:prstGeom>
              <a:blipFill rotWithShape="1">
                <a:blip r:embed="rId3"/>
                <a:stretch>
                  <a:fillRect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279788" y="3200401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Training</a:t>
            </a:r>
            <a:endParaRPr lang="en-US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536675" y="3200400"/>
            <a:ext cx="1616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Transfer Test</a:t>
            </a:r>
            <a:endParaRPr lang="en-US" b="1" dirty="0"/>
          </a:p>
        </p:txBody>
      </p:sp>
      <p:sp>
        <p:nvSpPr>
          <p:cNvPr id="21" name="Rectangle 20"/>
          <p:cNvSpPr/>
          <p:nvPr/>
        </p:nvSpPr>
        <p:spPr>
          <a:xfrm>
            <a:off x="381000" y="3200401"/>
            <a:ext cx="8382000" cy="88055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>
            <a:off x="3113312" y="3200401"/>
            <a:ext cx="0" cy="880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5821990" y="3200401"/>
            <a:ext cx="0" cy="88055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178254" y="3474848"/>
                <a:ext cx="258615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dirty="0" smtClean="0">
                          <a:latin typeface="Cambria Math"/>
                          <a:ea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  <a:ea typeface="Cambria Math"/>
                        </a:rPr>
                        <m:t>2/</m:t>
                      </m:r>
                      <m:d>
                        <m:dPr>
                          <m:ctrlPr>
                            <a:rPr lang="en-US" sz="1600" i="1" dirty="0">
                              <a:latin typeface="Cambria Math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1+</m:t>
                          </m:r>
                          <m:r>
                            <a:rPr lang="en-US" sz="1600" i="1" dirty="0">
                              <a:latin typeface="Cambria Math"/>
                              <a:ea typeface="Cambria Math"/>
                            </a:rPr>
                            <m:t>𝑖𝑛𝑝𝑢𝑡</m:t>
                          </m:r>
                          <m:r>
                            <a:rPr lang="en-US" sz="1600" b="0" i="1" dirty="0" smtClean="0">
                              <a:latin typeface="Cambria Math"/>
                              <a:ea typeface="Cambria Math"/>
                            </a:rPr>
                            <m:t>3</m:t>
                          </m:r>
                        </m:e>
                      </m:d>
                    </m:oMath>
                  </m:oMathPara>
                </a14:m>
                <a:endParaRPr lang="en-US" sz="160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1−</m:t>
                      </m:r>
                      <m:r>
                        <a:rPr lang="en-US" sz="1600" b="0" i="1" dirty="0" smtClean="0">
                          <a:latin typeface="Cambria Math"/>
                        </a:rPr>
                        <m:t>𝑖𝑛𝑝𝑢𝑡</m:t>
                      </m:r>
                      <m:r>
                        <a:rPr lang="en-US" sz="1600" b="0" i="1" dirty="0" smtClean="0"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sz="1600" b="0" dirty="0" smtClean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8254" y="3474848"/>
                <a:ext cx="2586157" cy="584775"/>
              </a:xfrm>
              <a:prstGeom prst="rect">
                <a:avLst/>
              </a:prstGeom>
              <a:blipFill rotWithShape="1">
                <a:blip r:embed="rId4"/>
                <a:stretch>
                  <a:fillRect b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3808552" y="3209300"/>
            <a:ext cx="1526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Control Test</a:t>
            </a:r>
            <a:endParaRPr lang="en-US" b="1" dirty="0"/>
          </a:p>
        </p:txBody>
      </p:sp>
      <p:grpSp>
        <p:nvGrpSpPr>
          <p:cNvPr id="44" name="Group 43"/>
          <p:cNvGrpSpPr/>
          <p:nvPr/>
        </p:nvGrpSpPr>
        <p:grpSpPr>
          <a:xfrm>
            <a:off x="1353128" y="3544456"/>
            <a:ext cx="7129886" cy="242332"/>
            <a:chOff x="3545941" y="1272629"/>
            <a:chExt cx="5163020" cy="242332"/>
          </a:xfrm>
        </p:grpSpPr>
        <p:sp>
          <p:nvSpPr>
            <p:cNvPr id="45" name="Rounded Rectangle 44"/>
            <p:cNvSpPr/>
            <p:nvPr/>
          </p:nvSpPr>
          <p:spPr>
            <a:xfrm>
              <a:off x="3545941" y="1286361"/>
              <a:ext cx="1176733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/>
            <p:cNvSpPr/>
            <p:nvPr/>
          </p:nvSpPr>
          <p:spPr>
            <a:xfrm>
              <a:off x="7539752" y="1272629"/>
              <a:ext cx="1169209" cy="228600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08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ACT-R: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7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Models </a:t>
            </a:r>
            <a:r>
              <a:rPr lang="en-US" i="1" dirty="0" smtClean="0"/>
              <a:t>learning</a:t>
            </a:r>
            <a:r>
              <a:rPr lang="en-US" dirty="0" smtClean="0"/>
              <a:t> by combining sequenced rule firings</a:t>
            </a:r>
          </a:p>
          <a:p>
            <a:pPr lvl="1"/>
            <a:r>
              <a:rPr lang="en-US" dirty="0" smtClean="0"/>
              <a:t>Gradually fewer decision cycles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504445" y="2705833"/>
            <a:ext cx="2487155" cy="3499356"/>
            <a:chOff x="6506811" y="3509014"/>
            <a:chExt cx="2134667" cy="3003415"/>
          </a:xfrm>
        </p:grpSpPr>
        <p:pic>
          <p:nvPicPr>
            <p:cNvPr id="56" name="Picture 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202"/>
            <a:stretch/>
          </p:blipFill>
          <p:spPr bwMode="auto">
            <a:xfrm>
              <a:off x="6506811" y="3509014"/>
              <a:ext cx="2134667" cy="30034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7083352" y="3772314"/>
              <a:ext cx="1374848" cy="647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70775" y="4915985"/>
              <a:ext cx="687425" cy="647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6858000" y="3429000"/>
            <a:ext cx="1600200" cy="2320712"/>
            <a:chOff x="6858000" y="3429000"/>
            <a:chExt cx="1600200" cy="2320712"/>
          </a:xfrm>
        </p:grpSpPr>
        <p:sp>
          <p:nvSpPr>
            <p:cNvPr id="63" name="TextBox 62"/>
            <p:cNvSpPr txBox="1"/>
            <p:nvPr/>
          </p:nvSpPr>
          <p:spPr>
            <a:xfrm>
              <a:off x="7405215" y="3429000"/>
              <a:ext cx="10529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Initial rules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858000" y="5226492"/>
              <a:ext cx="1173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Composed rules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>
              <a:off x="7158679" y="3684743"/>
              <a:ext cx="322736" cy="16407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7438950" y="4953000"/>
              <a:ext cx="281072" cy="30474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Rounded Rectangle 66"/>
          <p:cNvSpPr/>
          <p:nvPr/>
        </p:nvSpPr>
        <p:spPr>
          <a:xfrm>
            <a:off x="3009019" y="4577925"/>
            <a:ext cx="3124200" cy="1865894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ExampleRule1 {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600" i="1" dirty="0" smtClean="0">
                <a:solidFill>
                  <a:schemeClr val="tx1"/>
                </a:solidFill>
                <a:latin typeface="Cambria" pitchFamily="18" charset="0"/>
              </a:rPr>
              <a:t>input2 min input3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   IF (arg1 is </a:t>
            </a:r>
            <a:r>
              <a:rPr lang="en-US" sz="1600" i="1" dirty="0" smtClean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600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6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(</a:t>
            </a:r>
            <a:r>
              <a:rPr lang="en-US" sz="16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600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input2</a:t>
            </a:r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6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6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152400" y="2991296"/>
            <a:ext cx="2590800" cy="1275904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Part1 {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(task is “</a:t>
            </a:r>
            <a:r>
              <a:rPr lang="en-US" sz="1400" i="1" dirty="0" smtClean="0">
                <a:solidFill>
                  <a:schemeClr val="tx1"/>
                </a:solidFill>
                <a:latin typeface="Cambria" pitchFamily="18" charset="0"/>
              </a:rPr>
              <a:t>input2 min input3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”)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(</a:t>
            </a:r>
            <a:r>
              <a:rPr lang="en-US" sz="1400" dirty="0" err="1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action_type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i="1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retrieve</a:t>
            </a:r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“)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}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</p:txBody>
      </p:sp>
      <p:sp>
        <p:nvSpPr>
          <p:cNvPr id="69" name="Rounded Rectangle 68"/>
          <p:cNvSpPr/>
          <p:nvPr/>
        </p:nvSpPr>
        <p:spPr>
          <a:xfrm>
            <a:off x="3542419" y="2991295"/>
            <a:ext cx="2590800" cy="1275904"/>
          </a:xfrm>
          <a:prstGeom prst="roundRect">
            <a:avLst>
              <a:gd name="adj" fmla="val 5670"/>
            </a:avLst>
          </a:prstGeom>
          <a:solidFill>
            <a:schemeClr val="bg1">
              <a:lumMod val="9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0" bIns="0" rtlCol="0" anchor="t" anchorCtr="0"/>
          <a:lstStyle/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Part2 {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</a:rPr>
              <a:t>    IF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(arg1 is </a:t>
            </a:r>
            <a:r>
              <a:rPr lang="en-US" sz="1400" i="1" dirty="0">
                <a:solidFill>
                  <a:schemeClr val="tx1"/>
                </a:solidFill>
                <a:latin typeface="Cambria" pitchFamily="18" charset="0"/>
              </a:rPr>
              <a:t>nil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)</a:t>
            </a: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THEN</a:t>
            </a:r>
          </a:p>
          <a:p>
            <a:r>
              <a: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   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(</a:t>
            </a:r>
            <a:r>
              <a:rPr lang="en-US" sz="1400" dirty="0" err="1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action_arg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 = “</a:t>
            </a:r>
            <a:r>
              <a:rPr lang="en-US" sz="1400" i="1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input2</a:t>
            </a:r>
            <a:r>
              <a:rPr lang="en-US" sz="1400" dirty="0">
                <a:solidFill>
                  <a:schemeClr val="tx1"/>
                </a:solidFill>
                <a:latin typeface="Cambria" pitchFamily="18" charset="0"/>
                <a:sym typeface="Wingdings" pitchFamily="2" charset="2"/>
              </a:rPr>
              <a:t>”)</a:t>
            </a:r>
            <a:endParaRPr lang="en-US" sz="1400" dirty="0">
              <a:solidFill>
                <a:schemeClr val="tx1"/>
              </a:solidFill>
              <a:latin typeface="Cambria" pitchFamily="18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ambria" pitchFamily="18" charset="0"/>
              </a:rPr>
              <a:t>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95600" y="3207603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solidFill>
                  <a:schemeClr val="tx2"/>
                </a:solidFill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286000" y="5072604"/>
            <a:ext cx="457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=</a:t>
            </a:r>
            <a:endParaRPr lang="en-US" sz="4800" b="1" dirty="0" smtClean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85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ACT-R: Learning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8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81000" y="1600200"/>
            <a:ext cx="8534400" cy="4343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Models </a:t>
            </a:r>
            <a:r>
              <a:rPr lang="en-US" i="1" dirty="0" smtClean="0">
                <a:solidFill>
                  <a:schemeClr val="bg1">
                    <a:lumMod val="65000"/>
                  </a:schemeClr>
                </a:solidFill>
              </a:rPr>
              <a:t>learning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 by combining sequenced rule firings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Gradually fewer decision cycles</a:t>
            </a:r>
          </a:p>
          <a:p>
            <a:endParaRPr lang="en-US" dirty="0"/>
          </a:p>
          <a:p>
            <a:r>
              <a:rPr lang="en-US" dirty="0" smtClean="0"/>
              <a:t>Compositions transfer if reused.</a:t>
            </a:r>
          </a:p>
          <a:p>
            <a:endParaRPr lang="en-US" dirty="0" smtClean="0"/>
          </a:p>
          <a:p>
            <a:r>
              <a:rPr lang="en-US" i="1" dirty="0" smtClean="0"/>
              <a:t>Primitive Elements Theory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extends this idea to the lowest </a:t>
            </a:r>
            <a:br>
              <a:rPr lang="en-US" dirty="0" smtClean="0"/>
            </a:br>
            <a:r>
              <a:rPr lang="en-US" dirty="0" smtClean="0"/>
              <a:t>architectural level…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6505555" y="2701388"/>
            <a:ext cx="2486045" cy="3503801"/>
            <a:chOff x="6483256" y="3505199"/>
            <a:chExt cx="2133714" cy="3007230"/>
          </a:xfrm>
        </p:grpSpPr>
        <p:pic>
          <p:nvPicPr>
            <p:cNvPr id="56" name="Picture 2" descr="C:\Users\Bryan\Dropbox\UM_misc\Soar\Research\prelim\fig_prims_RTComponent3_avg.pn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041"/>
            <a:stretch/>
          </p:blipFill>
          <p:spPr bwMode="auto">
            <a:xfrm>
              <a:off x="6483256" y="3505199"/>
              <a:ext cx="2133714" cy="30072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Rectangle 56"/>
            <p:cNvSpPr/>
            <p:nvPr/>
          </p:nvSpPr>
          <p:spPr>
            <a:xfrm>
              <a:off x="7083352" y="3772314"/>
              <a:ext cx="1374848" cy="647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7725868" y="4914499"/>
              <a:ext cx="687425" cy="6472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909689" y="4269663"/>
              <a:ext cx="861086" cy="1223081"/>
            </a:xfrm>
            <a:prstGeom prst="rect">
              <a:avLst/>
            </a:prstGeom>
            <a:solidFill>
              <a:schemeClr val="bg1">
                <a:alpha val="7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039845" y="4284737"/>
            <a:ext cx="561592" cy="620494"/>
            <a:chOff x="8013400" y="4284737"/>
            <a:chExt cx="561592" cy="620494"/>
          </a:xfrm>
        </p:grpSpPr>
        <p:pic>
          <p:nvPicPr>
            <p:cNvPr id="43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3400" y="4284737"/>
              <a:ext cx="103574" cy="95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44" name="Straight Connector 43"/>
            <p:cNvCxnSpPr/>
            <p:nvPr/>
          </p:nvCxnSpPr>
          <p:spPr>
            <a:xfrm>
              <a:off x="8120873" y="4378036"/>
              <a:ext cx="375427" cy="428278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418" y="4809624"/>
              <a:ext cx="103574" cy="956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4" name="Group 23"/>
          <p:cNvGrpSpPr/>
          <p:nvPr/>
        </p:nvGrpSpPr>
        <p:grpSpPr>
          <a:xfrm>
            <a:off x="8047646" y="4523508"/>
            <a:ext cx="555422" cy="437626"/>
            <a:chOff x="8019092" y="4523508"/>
            <a:chExt cx="555422" cy="437626"/>
          </a:xfrm>
        </p:grpSpPr>
        <p:pic>
          <p:nvPicPr>
            <p:cNvPr id="58" name="Picture 5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9092" y="4523508"/>
              <a:ext cx="102806" cy="102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9" name="Picture 5"/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1708" y="4858328"/>
              <a:ext cx="102806" cy="1028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0" name="Straight Connector 59"/>
            <p:cNvCxnSpPr/>
            <p:nvPr/>
          </p:nvCxnSpPr>
          <p:spPr>
            <a:xfrm>
              <a:off x="8128000" y="4618182"/>
              <a:ext cx="341745" cy="258618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" name="Cloud 31"/>
          <p:cNvSpPr/>
          <p:nvPr/>
        </p:nvSpPr>
        <p:spPr>
          <a:xfrm rot="3038356">
            <a:off x="7686553" y="4280477"/>
            <a:ext cx="1232708" cy="754170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10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80772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Actransfer</a:t>
            </a:r>
            <a:r>
              <a:rPr lang="en-US" dirty="0" smtClean="0"/>
              <a:t>: </a:t>
            </a:r>
            <a:r>
              <a:rPr lang="en-US" i="1" dirty="0" smtClean="0"/>
              <a:t>Primitive Elements Theory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>
              <a:lnSpc>
                <a:spcPct val="100000"/>
              </a:lnSpc>
            </a:pPr>
            <a:fld id="{27E7F735-6898-4971-BBE1-3B1390F75BAF}" type="slidenum">
              <a:rPr lang="en-US" sz="1400" b="0" strike="noStrike" spc="-1" smtClean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Franklin Gothic Book"/>
              </a:rPr>
              <a:t>9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581400" y="1535624"/>
            <a:ext cx="5486400" cy="2960176"/>
          </a:xfrm>
        </p:spPr>
        <p:txBody>
          <a:bodyPr>
            <a:normAutofit/>
          </a:bodyPr>
          <a:lstStyle/>
          <a:p>
            <a:r>
              <a:rPr lang="en-US" dirty="0" smtClean="0"/>
              <a:t>Compose </a:t>
            </a:r>
            <a:r>
              <a:rPr lang="en-US" u="sng" dirty="0" smtClean="0"/>
              <a:t>architecturally primitive</a:t>
            </a:r>
            <a:r>
              <a:rPr lang="en-US" dirty="0" smtClean="0"/>
              <a:t> rules </a:t>
            </a:r>
            <a:r>
              <a:rPr lang="en-US" dirty="0"/>
              <a:t>(PRIMs</a:t>
            </a:r>
            <a:r>
              <a:rPr lang="en-US" dirty="0" smtClean="0"/>
              <a:t>) into all other rules.</a:t>
            </a:r>
          </a:p>
          <a:p>
            <a:r>
              <a:rPr lang="en-US" dirty="0" smtClean="0"/>
              <a:t>“Assembly level” rule operations:</a:t>
            </a:r>
          </a:p>
          <a:p>
            <a:pPr lvl="1"/>
            <a:r>
              <a:rPr lang="en-US" dirty="0" smtClean="0"/>
              <a:t>Load values into memory slots</a:t>
            </a:r>
          </a:p>
          <a:p>
            <a:pPr lvl="1"/>
            <a:r>
              <a:rPr lang="en-US" dirty="0" smtClean="0"/>
              <a:t>Compare values between A and B</a:t>
            </a:r>
          </a:p>
          <a:p>
            <a:r>
              <a:rPr lang="en-US" dirty="0" smtClean="0"/>
              <a:t>Requires declarative instructions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4800" y="17526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Identical Productions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Singley</a:t>
            </a:r>
            <a:r>
              <a:rPr lang="en-US" sz="1600" dirty="0" smtClean="0"/>
              <a:t> &amp; Anderson, 1987)</a:t>
            </a:r>
            <a:endParaRPr lang="en-US" sz="1600" dirty="0"/>
          </a:p>
        </p:txBody>
      </p:sp>
      <p:sp>
        <p:nvSpPr>
          <p:cNvPr id="32" name="Rounded Rectangle 31"/>
          <p:cNvSpPr/>
          <p:nvPr/>
        </p:nvSpPr>
        <p:spPr>
          <a:xfrm>
            <a:off x="304800" y="3200400"/>
            <a:ext cx="28956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Primitive Elements</a:t>
            </a:r>
          </a:p>
          <a:p>
            <a:pPr algn="ctr"/>
            <a:r>
              <a:rPr lang="en-US" sz="1600" dirty="0" smtClean="0"/>
              <a:t>(</a:t>
            </a:r>
            <a:r>
              <a:rPr lang="en-US" sz="1600" dirty="0" err="1" smtClean="0"/>
              <a:t>Taatgen</a:t>
            </a:r>
            <a:r>
              <a:rPr lang="en-US" sz="1600" dirty="0" smtClean="0"/>
              <a:t>, 2013)</a:t>
            </a:r>
            <a:endParaRPr lang="en-US" sz="16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1752600" y="2438400"/>
            <a:ext cx="0" cy="60960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6200" y="4324928"/>
            <a:ext cx="8458200" cy="2412402"/>
            <a:chOff x="76200" y="4324928"/>
            <a:chExt cx="8458200" cy="2412402"/>
          </a:xfrm>
        </p:grpSpPr>
        <p:sp>
          <p:nvSpPr>
            <p:cNvPr id="34" name="Rounded Rectangle 33"/>
            <p:cNvSpPr/>
            <p:nvPr/>
          </p:nvSpPr>
          <p:spPr>
            <a:xfrm>
              <a:off x="1371600" y="6223240"/>
              <a:ext cx="2286000" cy="32996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(action_arg1 = </a:t>
              </a:r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slot3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371600" y="5465829"/>
              <a:ext cx="2286000" cy="34290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IF (arg1 is </a:t>
              </a:r>
              <a:r>
                <a:rPr lang="en-US" sz="16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1371600" y="5082097"/>
              <a:ext cx="2286000" cy="342900"/>
            </a:xfrm>
            <a:prstGeom prst="roundRect">
              <a:avLst>
                <a:gd name="adj" fmla="val 5670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IF (task == </a:t>
              </a:r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</a:rPr>
                <a:t>slot1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1371600" y="5843594"/>
              <a:ext cx="2286000" cy="342900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(</a:t>
              </a:r>
              <a:r>
                <a:rPr lang="en-US" sz="1600" dirty="0" err="1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</a:t>
              </a:r>
              <a:r>
                <a:rPr lang="en-US" sz="16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slot2</a:t>
              </a:r>
              <a:r>
                <a:rPr lang="en-US" sz="16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5410200" y="4532882"/>
              <a:ext cx="3124200" cy="1865894"/>
            </a:xfrm>
            <a:prstGeom prst="roundRect">
              <a:avLst>
                <a:gd name="adj" fmla="val 5670"/>
              </a:avLst>
            </a:prstGeom>
            <a:solidFill>
              <a:schemeClr val="bg1">
                <a:lumMod val="95000"/>
              </a:schemeClr>
            </a:solidFill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ExampleRule1 {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    IF (task is “</a:t>
              </a:r>
              <a:r>
                <a:rPr lang="en-US" sz="1600" b="1" i="1" dirty="0">
                  <a:solidFill>
                    <a:schemeClr val="tx1"/>
                  </a:solidFill>
                  <a:latin typeface="Cambria" pitchFamily="18" charset="0"/>
                </a:rPr>
                <a:t>input2 min input3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”)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    IF (arg1 is </a:t>
              </a:r>
              <a:r>
                <a:rPr lang="en-US" sz="1600" i="1" dirty="0">
                  <a:solidFill>
                    <a:schemeClr val="tx1"/>
                  </a:solidFill>
                  <a:latin typeface="Cambria" pitchFamily="18" charset="0"/>
                </a:rPr>
                <a:t>nil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)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THEN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6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action_type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“</a:t>
              </a:r>
              <a:r>
                <a:rPr lang="en-US" sz="1600" b="1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“)</a:t>
              </a: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   (</a:t>
              </a:r>
              <a:r>
                <a:rPr lang="en-US" sz="1600" dirty="0" err="1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action_arg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 = “</a:t>
              </a:r>
              <a:r>
                <a:rPr lang="en-US" sz="1600" b="1" i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input2</a:t>
              </a:r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”)</a:t>
              </a:r>
              <a:endParaRPr lang="en-US" sz="1600" dirty="0">
                <a:solidFill>
                  <a:schemeClr val="tx1"/>
                </a:solidFill>
                <a:latin typeface="Cambria" pitchFamily="18" charset="0"/>
              </a:endParaRPr>
            </a:p>
            <a:p>
              <a:r>
                <a:rPr lang="en-US" sz="1600" dirty="0">
                  <a:solidFill>
                    <a:schemeClr val="tx1"/>
                  </a:solidFill>
                  <a:latin typeface="Cambria" pitchFamily="18" charset="0"/>
                </a:rPr>
                <a:t>}</a:t>
              </a:r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362928" y="4324928"/>
              <a:ext cx="2294672" cy="719441"/>
            </a:xfrm>
            <a:prstGeom prst="roundRect">
              <a:avLst>
                <a:gd name="adj" fmla="val 5670"/>
              </a:avLst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" rIns="0" bIns="0" rtlCol="0" anchor="t" anchorCtr="0"/>
            <a:lstStyle/>
            <a:p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</a:rPr>
                <a:t>slot1 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input2 min input3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</a:p>
            <a:p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slot2 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= “</a:t>
              </a:r>
              <a:r>
                <a:rPr lang="en-US" sz="1400" b="1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retrieve</a:t>
              </a:r>
              <a:r>
                <a:rPr lang="en-US" sz="1400" dirty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  <a:endParaRPr lang="en-US" sz="1400" dirty="0" smtClean="0">
                <a:solidFill>
                  <a:schemeClr val="tx1"/>
                </a:solidFill>
                <a:latin typeface="Cambria" pitchFamily="18" charset="0"/>
                <a:sym typeface="Wingdings" pitchFamily="2" charset="2"/>
              </a:endParaRPr>
            </a:p>
            <a:p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slot3 = “</a:t>
              </a:r>
              <a:r>
                <a:rPr lang="en-US" sz="1400" b="1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lime4</a:t>
              </a:r>
              <a:r>
                <a:rPr lang="en-US" sz="1400" dirty="0" smtClean="0">
                  <a:solidFill>
                    <a:schemeClr val="tx1"/>
                  </a:solidFill>
                  <a:latin typeface="Cambria" pitchFamily="18" charset="0"/>
                  <a:sym typeface="Wingdings" pitchFamily="2" charset="2"/>
                </a:rPr>
                <a:t>”</a:t>
              </a:r>
              <a:endParaRPr lang="en-US" sz="1400" dirty="0">
                <a:solidFill>
                  <a:schemeClr val="tx1"/>
                </a:solidFill>
                <a:latin typeface="Cambria" pitchFamily="18" charset="0"/>
              </a:endParaRPr>
            </a:p>
          </p:txBody>
        </p:sp>
        <p:sp>
          <p:nvSpPr>
            <p:cNvPr id="40" name="Right Arrow 39"/>
            <p:cNvSpPr/>
            <p:nvPr/>
          </p:nvSpPr>
          <p:spPr>
            <a:xfrm>
              <a:off x="3819236" y="5186680"/>
              <a:ext cx="1355436" cy="558297"/>
            </a:xfrm>
            <a:prstGeom prst="rightArrow">
              <a:avLst/>
            </a:prstGeom>
            <a:solidFill>
              <a:schemeClr val="bg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ysClr val="windowText" lastClr="000000"/>
                  </a:solidFill>
                </a:rPr>
                <a:t>Compose</a:t>
              </a:r>
              <a:endParaRPr lang="en-US" sz="16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76200" y="4515371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5 PRIMs</a:t>
              </a:r>
            </a:p>
            <a:p>
              <a:pPr algn="ctr"/>
              <a:r>
                <a:rPr lang="en-US" sz="1600" b="1" dirty="0" smtClean="0"/>
                <a:t>(5 steps):</a:t>
              </a:r>
              <a:endParaRPr lang="en-US" sz="16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400800" y="639877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(1 step)</a:t>
              </a:r>
              <a:endParaRPr lang="en-US" sz="1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179801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26048</TotalTime>
  <Words>3711</Words>
  <Application>Microsoft Office PowerPoint</Application>
  <PresentationFormat>On-screen Show (4:3)</PresentationFormat>
  <Paragraphs>880</Paragraphs>
  <Slides>47</Slides>
  <Notes>8</Notes>
  <HiddenSlides>20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Equity</vt:lpstr>
      <vt:lpstr>PowerPoint Presentation</vt:lpstr>
      <vt:lpstr>Modeling Cognition: Transfer</vt:lpstr>
      <vt:lpstr>Architecture Comparison</vt:lpstr>
      <vt:lpstr>The Elio (1986) task</vt:lpstr>
      <vt:lpstr>Elio Human Results</vt:lpstr>
      <vt:lpstr>ACT-R: Identical Productions Theory</vt:lpstr>
      <vt:lpstr>ACT-R: Learning</vt:lpstr>
      <vt:lpstr>ACT-R: Learning</vt:lpstr>
      <vt:lpstr>Actransfer: Primitive Elements Theory</vt:lpstr>
      <vt:lpstr>Actransfer: Primitive Elements Theory</vt:lpstr>
      <vt:lpstr>Actransfer: Primitive Elements Theory</vt:lpstr>
      <vt:lpstr>Applying Primitive Elements to Soar</vt:lpstr>
      <vt:lpstr>PRIMs are initial knowledge</vt:lpstr>
      <vt:lpstr>Soar’s variable memory access</vt:lpstr>
      <vt:lpstr>Soar: Primitive Operators (PROPs)</vt:lpstr>
      <vt:lpstr>The WME reference operator</vt:lpstr>
      <vt:lpstr>Layers of learning</vt:lpstr>
      <vt:lpstr>Evaluation</vt:lpstr>
      <vt:lpstr>Results: Layer 1 Learning</vt:lpstr>
      <vt:lpstr>Results: Layer 3 Learning</vt:lpstr>
      <vt:lpstr>PROPs with Layers 1-2</vt:lpstr>
      <vt:lpstr>Results: Transfer</vt:lpstr>
      <vt:lpstr>Summary of results</vt:lpstr>
      <vt:lpstr>PROPs: Nuggets and Coal</vt:lpstr>
      <vt:lpstr>Future work</vt:lpstr>
      <vt:lpstr>Bibliography</vt:lpstr>
      <vt:lpstr>Questions?</vt:lpstr>
      <vt:lpstr>Why human transfer modeling?</vt:lpstr>
      <vt:lpstr>Declarative vs Procedural Knowledge</vt:lpstr>
      <vt:lpstr>Example</vt:lpstr>
      <vt:lpstr>Transferring Level 2 knowledge</vt:lpstr>
      <vt:lpstr>Gradual rule learning for transfer</vt:lpstr>
      <vt:lpstr>PRIMs: 3 layers of skill knowledge</vt:lpstr>
      <vt:lpstr>Compiling Layer 2 knowledge</vt:lpstr>
      <vt:lpstr>Actransfer Learning</vt:lpstr>
      <vt:lpstr>The six PRIMs</vt:lpstr>
      <vt:lpstr>PROPs</vt:lpstr>
      <vt:lpstr>Simulated Time Differences</vt:lpstr>
      <vt:lpstr>Simulated Time Differences</vt:lpstr>
      <vt:lpstr>Why doesn’t PRIMs converge?</vt:lpstr>
      <vt:lpstr>Threshold and Transfer</vt:lpstr>
      <vt:lpstr>Choice of Primary Threshold</vt:lpstr>
      <vt:lpstr>Component step performance</vt:lpstr>
      <vt:lpstr>Component step performance</vt:lpstr>
      <vt:lpstr>Component step performance</vt:lpstr>
      <vt:lpstr>Component step performance</vt:lpstr>
      <vt:lpstr>Quantitative comparison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664</cp:revision>
  <dcterms:created xsi:type="dcterms:W3CDTF">2017-05-06T20:21:11Z</dcterms:created>
  <dcterms:modified xsi:type="dcterms:W3CDTF">2017-06-08T14:58:14Z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3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45</vt:i4>
  </property>
</Properties>
</file>