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520" r:id="rId3"/>
    <p:sldId id="414" r:id="rId4"/>
    <p:sldId id="463" r:id="rId5"/>
    <p:sldId id="499" r:id="rId6"/>
    <p:sldId id="525" r:id="rId7"/>
    <p:sldId id="535" r:id="rId8"/>
    <p:sldId id="464" r:id="rId9"/>
    <p:sldId id="534" r:id="rId10"/>
    <p:sldId id="470" r:id="rId11"/>
    <p:sldId id="533" r:id="rId12"/>
    <p:sldId id="536" r:id="rId13"/>
    <p:sldId id="537" r:id="rId14"/>
    <p:sldId id="538" r:id="rId15"/>
    <p:sldId id="539" r:id="rId16"/>
    <p:sldId id="532" r:id="rId17"/>
    <p:sldId id="540" r:id="rId18"/>
    <p:sldId id="541" r:id="rId19"/>
    <p:sldId id="542" r:id="rId20"/>
    <p:sldId id="543" r:id="rId21"/>
    <p:sldId id="544" r:id="rId22"/>
    <p:sldId id="526" r:id="rId23"/>
    <p:sldId id="545" r:id="rId24"/>
    <p:sldId id="546" r:id="rId25"/>
    <p:sldId id="547" r:id="rId26"/>
    <p:sldId id="548" r:id="rId27"/>
    <p:sldId id="494" r:id="rId28"/>
    <p:sldId id="487" r:id="rId29"/>
    <p:sldId id="527" r:id="rId30"/>
    <p:sldId id="396" r:id="rId31"/>
    <p:sldId id="502" r:id="rId32"/>
    <p:sldId id="549" r:id="rId33"/>
    <p:sldId id="508" r:id="rId34"/>
    <p:sldId id="509" r:id="rId35"/>
    <p:sldId id="510" r:id="rId36"/>
    <p:sldId id="512" r:id="rId37"/>
    <p:sldId id="513" r:id="rId38"/>
    <p:sldId id="48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5CC"/>
    <a:srgbClr val="8519E8"/>
    <a:srgbClr val="1D53FF"/>
    <a:srgbClr val="0541FF"/>
    <a:srgbClr val="0033CC"/>
    <a:srgbClr val="0066FF"/>
    <a:srgbClr val="3366FF"/>
    <a:srgbClr val="3333FF"/>
    <a:srgbClr val="0000FF"/>
    <a:srgbClr val="184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 autoAdjust="0"/>
    <p:restoredTop sz="89203" autoAdjust="0"/>
  </p:normalViewPr>
  <p:slideViewPr>
    <p:cSldViewPr>
      <p:cViewPr varScale="1">
        <p:scale>
          <a:sx n="122" d="100"/>
          <a:sy n="122" d="100"/>
        </p:scale>
        <p:origin x="14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F9B93-CCD5-470F-8013-393A448D9F6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6FB65-7E26-48E8-87CA-39C1AC7F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17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79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86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51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0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81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43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63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37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17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4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7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13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structure is stored</a:t>
            </a:r>
            <a:r>
              <a:rPr lang="en-US" baseline="0" dirty="0"/>
              <a:t> in semantic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09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79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59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8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4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structure is stored</a:t>
            </a:r>
            <a:r>
              <a:rPr lang="en-US" baseline="0" dirty="0"/>
              <a:t> in semantic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92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structure is stored</a:t>
            </a:r>
            <a:r>
              <a:rPr lang="en-US" baseline="0" dirty="0"/>
              <a:t> in semantic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67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61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09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080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cs typeface="Arial"/>
                <a:sym typeface="Arial"/>
              </a:rPr>
              <a:t>(Possessive </a:t>
            </a:r>
            <a:r>
              <a:rPr lang="en-US" sz="1200" kern="0" dirty="0" err="1">
                <a:solidFill>
                  <a:srgbClr val="000000"/>
                </a:solidFill>
                <a:cs typeface="Arial"/>
                <a:sym typeface="Arial"/>
              </a:rPr>
              <a:t>prounoun</a:t>
            </a:r>
            <a:r>
              <a:rPr lang="en-US" sz="1200" kern="0" dirty="0">
                <a:solidFill>
                  <a:srgbClr val="000000"/>
                </a:solidFill>
                <a:cs typeface="Arial"/>
                <a:sym typeface="Arial"/>
              </a:rPr>
              <a:t>: your learnable but as ADJ…, </a:t>
            </a:r>
            <a:r>
              <a:rPr lang="en-US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 a block is red then it is </a:t>
            </a:r>
            <a:r>
              <a:rPr lang="en-US" sz="1200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your</a:t>
            </a:r>
            <a:r>
              <a:rPr lang="en-US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block.</a:t>
            </a:r>
            <a:endParaRPr lang="en-US" sz="12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cs typeface="Arial"/>
                <a:sym typeface="Arial"/>
              </a:rPr>
              <a:t>Some current discrepancies between this structure-types from parser in order to get to work</a:t>
            </a:r>
          </a:p>
          <a:p>
            <a:pPr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cs typeface="Arial"/>
                <a:sym typeface="Arial"/>
              </a:rPr>
              <a:t> –by verbs= C-ADJ,  supporting = PP,… not versed with V structure type…</a:t>
            </a: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8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structure is stored</a:t>
            </a:r>
            <a:r>
              <a:rPr lang="en-US" baseline="0" dirty="0"/>
              <a:t> in semantic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6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structure is stored</a:t>
            </a:r>
            <a:r>
              <a:rPr lang="en-US" baseline="0" dirty="0"/>
              <a:t> in semantic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11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structure is stored</a:t>
            </a:r>
            <a:r>
              <a:rPr lang="en-US" baseline="0" dirty="0"/>
              <a:t> in semantic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16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25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2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structure is stored</a:t>
            </a:r>
            <a:r>
              <a:rPr lang="en-US" baseline="0" dirty="0"/>
              <a:t> in semantic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3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2BE7-16D7-4EE9-AA4C-97E4487E3348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9533-F5D7-490B-81D3-0BB1172780A6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5F83-1257-41ED-87F2-A8D9A84DCFD7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5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CD1E-E2CF-462F-B611-1B84CB4ABBDD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7FC2-BFC5-4676-9F89-2185404AAB52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7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099-C00C-4E26-8F7B-85537F040016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59B0-141D-4115-8FBC-8D30CC588138}" type="datetime1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AA17-5521-4409-92EC-DD3B9F0B666D}" type="datetime1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ED81-468F-4026-A656-63729C39E214}" type="datetime1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A07F-882B-40C9-83D7-5B6BCE076570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0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E248-45A1-444C-9E0E-C4569F2D5BF0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33830-7C6A-4622-A0DA-815FC56E3902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2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gi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gif"/><Relationship Id="rId2" Type="http://schemas.openxmlformats.org/officeDocument/2006/relationships/image" Target="../media/image7.pn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01000" cy="184785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Learning the Problem Space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from Primitives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76800"/>
            <a:ext cx="7010400" cy="1447800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James Kirk</a:t>
            </a:r>
          </a:p>
          <a:p>
            <a:r>
              <a:rPr lang="en-US" sz="1800" dirty="0"/>
              <a:t>Soar Workshop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3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hape 110"/>
          <p:cNvSpPr/>
          <p:nvPr/>
        </p:nvSpPr>
        <p:spPr>
          <a:xfrm>
            <a:off x="1828800" y="3181248"/>
            <a:ext cx="1104900" cy="3187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6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Syntax</a:t>
            </a:r>
            <a:endParaRPr lang="en" sz="16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110"/>
          <p:cNvSpPr/>
          <p:nvPr/>
        </p:nvSpPr>
        <p:spPr>
          <a:xfrm>
            <a:off x="3314700" y="1452427"/>
            <a:ext cx="2209800" cy="50849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20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concept</a:t>
            </a:r>
            <a:endParaRPr lang="en" sz="20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Shape 110"/>
          <p:cNvSpPr/>
          <p:nvPr/>
        </p:nvSpPr>
        <p:spPr>
          <a:xfrm>
            <a:off x="6057900" y="2701779"/>
            <a:ext cx="1345786" cy="32074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6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Semantics</a:t>
            </a:r>
            <a:endParaRPr lang="en" sz="16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0" name="Shape 156"/>
          <p:cNvCxnSpPr>
            <a:cxnSpLocks/>
          </p:cNvCxnSpPr>
          <p:nvPr/>
        </p:nvCxnSpPr>
        <p:spPr>
          <a:xfrm>
            <a:off x="2700430" y="3534232"/>
            <a:ext cx="705942" cy="692665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lgDash"/>
            <a:round/>
            <a:headEnd type="none" w="lg" len="lg"/>
            <a:tailEnd type="triangle" w="lg" len="lg"/>
          </a:ln>
        </p:spPr>
      </p:cxnSp>
      <p:cxnSp>
        <p:nvCxnSpPr>
          <p:cNvPr id="23" name="Shape 156"/>
          <p:cNvCxnSpPr>
            <a:cxnSpLocks/>
          </p:cNvCxnSpPr>
          <p:nvPr/>
        </p:nvCxnSpPr>
        <p:spPr>
          <a:xfrm flipH="1">
            <a:off x="3854546" y="3771846"/>
            <a:ext cx="1403254" cy="603305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lgDash"/>
            <a:round/>
            <a:headEnd type="none" w="lg" len="lg"/>
            <a:tailEnd type="triangle" w="lg" len="lg"/>
          </a:ln>
        </p:spPr>
      </p:cxnSp>
      <p:sp>
        <p:nvSpPr>
          <p:cNvPr id="24" name="TextBox 23"/>
          <p:cNvSpPr txBox="1"/>
          <p:nvPr/>
        </p:nvSpPr>
        <p:spPr>
          <a:xfrm>
            <a:off x="130325" y="4306669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POS: </a:t>
            </a:r>
            <a:br>
              <a:rPr lang="en-US" b="1" dirty="0"/>
            </a:br>
            <a:r>
              <a:rPr lang="en-US" b="1" dirty="0"/>
              <a:t>ADJ, PREP, NOUN, ETC.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Learning new task vocabulary</a:t>
            </a:r>
          </a:p>
        </p:txBody>
      </p:sp>
      <p:cxnSp>
        <p:nvCxnSpPr>
          <p:cNvPr id="26" name="Shape 156"/>
          <p:cNvCxnSpPr>
            <a:cxnSpLocks/>
          </p:cNvCxnSpPr>
          <p:nvPr/>
        </p:nvCxnSpPr>
        <p:spPr>
          <a:xfrm flipH="1">
            <a:off x="2427376" y="2010946"/>
            <a:ext cx="1651322" cy="111032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lgDash"/>
            <a:round/>
            <a:headEnd type="none" w="lg" len="lg"/>
            <a:tailEnd type="triangle" w="lg" len="lg"/>
          </a:ln>
        </p:spPr>
      </p:cxnSp>
      <p:cxnSp>
        <p:nvCxnSpPr>
          <p:cNvPr id="27" name="Shape 156"/>
          <p:cNvCxnSpPr>
            <a:cxnSpLocks/>
          </p:cNvCxnSpPr>
          <p:nvPr/>
        </p:nvCxnSpPr>
        <p:spPr>
          <a:xfrm>
            <a:off x="4800600" y="2027076"/>
            <a:ext cx="1524000" cy="60854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lgDash"/>
            <a:round/>
            <a:headEnd type="none" w="lg" len="lg"/>
            <a:tailEnd type="triangle" w="lg" len="lg"/>
          </a:ln>
        </p:spPr>
      </p:cxnSp>
      <p:cxnSp>
        <p:nvCxnSpPr>
          <p:cNvPr id="39" name="Shape 156"/>
          <p:cNvCxnSpPr>
            <a:cxnSpLocks/>
          </p:cNvCxnSpPr>
          <p:nvPr/>
        </p:nvCxnSpPr>
        <p:spPr>
          <a:xfrm flipH="1">
            <a:off x="1222766" y="3560660"/>
            <a:ext cx="797370" cy="74600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lgDash"/>
            <a:round/>
            <a:headEnd type="none" w="lg" len="lg"/>
            <a:tailEnd type="triangle" w="lg" len="lg"/>
          </a:ln>
        </p:spPr>
      </p:cxnSp>
      <p:cxnSp>
        <p:nvCxnSpPr>
          <p:cNvPr id="40" name="Shape 156"/>
          <p:cNvCxnSpPr>
            <a:cxnSpLocks/>
          </p:cNvCxnSpPr>
          <p:nvPr/>
        </p:nvCxnSpPr>
        <p:spPr>
          <a:xfrm flipH="1">
            <a:off x="6057900" y="3088682"/>
            <a:ext cx="342902" cy="26411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lgDash"/>
            <a:round/>
            <a:headEnd type="none" w="lg" len="lg"/>
            <a:tailEnd type="triangle" w="lg" len="lg"/>
          </a:ln>
        </p:spPr>
      </p:cxnSp>
      <p:sp>
        <p:nvSpPr>
          <p:cNvPr id="21" name="Shape 110"/>
          <p:cNvSpPr/>
          <p:nvPr/>
        </p:nvSpPr>
        <p:spPr>
          <a:xfrm>
            <a:off x="5013123" y="3418579"/>
            <a:ext cx="1556153" cy="3187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6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How to detect</a:t>
            </a:r>
            <a:endParaRPr lang="en" sz="16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Shape 110"/>
          <p:cNvSpPr/>
          <p:nvPr/>
        </p:nvSpPr>
        <p:spPr>
          <a:xfrm>
            <a:off x="6934200" y="3453121"/>
            <a:ext cx="1371600" cy="3187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6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Application</a:t>
            </a:r>
            <a:endParaRPr lang="en" sz="16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3002" y="4278868"/>
            <a:ext cx="1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spelling</a:t>
            </a:r>
          </a:p>
        </p:txBody>
      </p:sp>
      <p:cxnSp>
        <p:nvCxnSpPr>
          <p:cNvPr id="30" name="Shape 156"/>
          <p:cNvCxnSpPr>
            <a:cxnSpLocks/>
          </p:cNvCxnSpPr>
          <p:nvPr/>
        </p:nvCxnSpPr>
        <p:spPr>
          <a:xfrm flipH="1">
            <a:off x="2427376" y="3571401"/>
            <a:ext cx="1" cy="65752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lgDash"/>
            <a:round/>
            <a:headEnd type="none" w="lg" len="lg"/>
            <a:tailEnd type="triangle" w="lg" len="lg"/>
          </a:ln>
        </p:spPr>
      </p:cxnSp>
      <p:sp>
        <p:nvSpPr>
          <p:cNvPr id="31" name="TextBox 30"/>
          <p:cNvSpPr txBox="1"/>
          <p:nvPr/>
        </p:nvSpPr>
        <p:spPr>
          <a:xfrm>
            <a:off x="3112294" y="4231879"/>
            <a:ext cx="181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Arity </a:t>
            </a:r>
          </a:p>
          <a:p>
            <a:r>
              <a:rPr lang="en-US" b="1" dirty="0"/>
              <a:t>(# of arguments)</a:t>
            </a:r>
          </a:p>
        </p:txBody>
      </p:sp>
      <p:cxnSp>
        <p:nvCxnSpPr>
          <p:cNvPr id="32" name="Shape 156"/>
          <p:cNvCxnSpPr>
            <a:cxnSpLocks/>
          </p:cNvCxnSpPr>
          <p:nvPr/>
        </p:nvCxnSpPr>
        <p:spPr>
          <a:xfrm>
            <a:off x="6934200" y="3080090"/>
            <a:ext cx="304800" cy="33848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lgDash"/>
            <a:round/>
            <a:headEnd type="none" w="lg" len="lg"/>
            <a:tailEnd type="triangle" w="lg" len="lg"/>
          </a:ln>
        </p:spPr>
      </p:cxnSp>
      <p:sp>
        <p:nvSpPr>
          <p:cNvPr id="44" name="TextBox 43"/>
          <p:cNvSpPr txBox="1"/>
          <p:nvPr/>
        </p:nvSpPr>
        <p:spPr>
          <a:xfrm>
            <a:off x="5050665" y="4501546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Conjunction Of concepts</a:t>
            </a:r>
          </a:p>
        </p:txBody>
      </p:sp>
      <p:cxnSp>
        <p:nvCxnSpPr>
          <p:cNvPr id="45" name="Shape 156"/>
          <p:cNvCxnSpPr>
            <a:cxnSpLocks/>
          </p:cNvCxnSpPr>
          <p:nvPr/>
        </p:nvCxnSpPr>
        <p:spPr>
          <a:xfrm flipH="1">
            <a:off x="5705974" y="3786463"/>
            <a:ext cx="1" cy="65752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lgDash"/>
            <a:round/>
            <a:headEnd type="none" w="lg" len="lg"/>
            <a:tailEnd type="triangle" w="lg" len="lg"/>
          </a:ln>
        </p:spPr>
      </p:cxnSp>
      <p:sp>
        <p:nvSpPr>
          <p:cNvPr id="52" name="TextBox 51"/>
          <p:cNvSpPr txBox="1"/>
          <p:nvPr/>
        </p:nvSpPr>
        <p:spPr>
          <a:xfrm>
            <a:off x="6885076" y="4492997"/>
            <a:ext cx="210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Informed by: POS/context/usage</a:t>
            </a:r>
          </a:p>
        </p:txBody>
      </p:sp>
      <p:cxnSp>
        <p:nvCxnSpPr>
          <p:cNvPr id="53" name="Shape 156"/>
          <p:cNvCxnSpPr>
            <a:cxnSpLocks/>
          </p:cNvCxnSpPr>
          <p:nvPr/>
        </p:nvCxnSpPr>
        <p:spPr>
          <a:xfrm flipH="1">
            <a:off x="7540385" y="3777914"/>
            <a:ext cx="1" cy="65752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lgDash"/>
            <a:round/>
            <a:headEnd type="none" w="lg" len="lg"/>
            <a:tailEnd type="triangle" w="lg" len="lg"/>
          </a:ln>
        </p:spPr>
      </p:cxnSp>
      <p:sp>
        <p:nvSpPr>
          <p:cNvPr id="33" name="TextBox 32"/>
          <p:cNvSpPr txBox="1"/>
          <p:nvPr/>
        </p:nvSpPr>
        <p:spPr>
          <a:xfrm>
            <a:off x="2953138" y="5930526"/>
            <a:ext cx="337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Syntax </a:t>
            </a:r>
            <a:r>
              <a:rPr lang="en-US" dirty="0">
                <a:sym typeface="Wingdings" panose="05000000000000000000" pitchFamily="2" charset="2"/>
              </a:rPr>
              <a:t> Semantics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(many to many)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8F47DF-8369-481D-BDB8-BD689EDD069F}"/>
              </a:ext>
            </a:extLst>
          </p:cNvPr>
          <p:cNvSpPr/>
          <p:nvPr/>
        </p:nvSpPr>
        <p:spPr>
          <a:xfrm>
            <a:off x="5013123" y="3399867"/>
            <a:ext cx="1556153" cy="3144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24">
            <a:extLst>
              <a:ext uri="{FF2B5EF4-FFF2-40B4-BE49-F238E27FC236}">
                <a16:creationId xmlns:a16="http://schemas.microsoft.com/office/drawing/2014/main" id="{8BF82570-C72F-41AF-A0DD-74AA3A6C361C}"/>
              </a:ext>
            </a:extLst>
          </p:cNvPr>
          <p:cNvSpPr txBox="1"/>
          <p:nvPr/>
        </p:nvSpPr>
        <p:spPr>
          <a:xfrm>
            <a:off x="139093" y="68639"/>
            <a:ext cx="8509660" cy="26407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The name of the game is Tic-Tac-Toe.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Please setup the game.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You can move a free piece that is yours onto a clear location.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don’t know the concept piece.</a:t>
            </a: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11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DABE7-D6D5-4AC5-BF71-D39BFD47961E}"/>
              </a:ext>
            </a:extLst>
          </p:cNvPr>
          <p:cNvSpPr txBox="1"/>
          <p:nvPr/>
        </p:nvSpPr>
        <p:spPr>
          <a:xfrm>
            <a:off x="1650591" y="5238480"/>
            <a:ext cx="4690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Objects 1-9: </a:t>
            </a:r>
            <a:r>
              <a:rPr lang="en-US" sz="1600" dirty="0"/>
              <a:t>category=location</a:t>
            </a:r>
          </a:p>
          <a:p>
            <a:r>
              <a:rPr lang="en-US" sz="1600" b="1" dirty="0"/>
              <a:t>Objects 10-12: </a:t>
            </a:r>
            <a:r>
              <a:rPr lang="en-US" sz="1600" dirty="0"/>
              <a:t>color=red, category=block</a:t>
            </a:r>
          </a:p>
          <a:p>
            <a:r>
              <a:rPr lang="en-US" sz="1600" b="1" dirty="0"/>
              <a:t>Objects 13-15: </a:t>
            </a:r>
            <a:r>
              <a:rPr lang="en-US" sz="1600" dirty="0"/>
              <a:t>color=blue, category=block</a:t>
            </a:r>
          </a:p>
          <a:p>
            <a:r>
              <a:rPr lang="en-US" sz="1600" b="1" dirty="0"/>
              <a:t>On : </a:t>
            </a:r>
            <a:r>
              <a:rPr lang="en-US" sz="1600" dirty="0"/>
              <a:t>(10,1); (11,4); (13,5); (14,6)</a:t>
            </a:r>
          </a:p>
          <a:p>
            <a:r>
              <a:rPr lang="en-US" sz="1600" b="1" dirty="0"/>
              <a:t>Linear : </a:t>
            </a:r>
            <a:r>
              <a:rPr lang="en-US" sz="1600" dirty="0"/>
              <a:t>(1,2,3); (1,4,9); (2,5,8); (3,6,9); (1,5,9); (3,5,7)</a:t>
            </a:r>
          </a:p>
        </p:txBody>
      </p:sp>
      <p:sp>
        <p:nvSpPr>
          <p:cNvPr id="52" name="Shape 110">
            <a:extLst>
              <a:ext uri="{FF2B5EF4-FFF2-40B4-BE49-F238E27FC236}">
                <a16:creationId xmlns:a16="http://schemas.microsoft.com/office/drawing/2014/main" id="{76181C1D-CAF2-4FA5-B6B9-8046C94209DA}"/>
              </a:ext>
            </a:extLst>
          </p:cNvPr>
          <p:cNvSpPr/>
          <p:nvPr/>
        </p:nvSpPr>
        <p:spPr>
          <a:xfrm>
            <a:off x="2547670" y="3713791"/>
            <a:ext cx="9260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</a:t>
            </a:r>
          </a:p>
        </p:txBody>
      </p:sp>
      <p:sp>
        <p:nvSpPr>
          <p:cNvPr id="53" name="Shape 111">
            <a:extLst>
              <a:ext uri="{FF2B5EF4-FFF2-40B4-BE49-F238E27FC236}">
                <a16:creationId xmlns:a16="http://schemas.microsoft.com/office/drawing/2014/main" id="{3239AB44-5F2A-4D82-99DF-C43A2067D297}"/>
              </a:ext>
            </a:extLst>
          </p:cNvPr>
          <p:cNvSpPr/>
          <p:nvPr/>
        </p:nvSpPr>
        <p:spPr>
          <a:xfrm>
            <a:off x="1985624" y="2139311"/>
            <a:ext cx="683399" cy="3032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move</a:t>
            </a:r>
          </a:p>
        </p:txBody>
      </p:sp>
      <p:sp>
        <p:nvSpPr>
          <p:cNvPr id="54" name="Shape 106">
            <a:extLst>
              <a:ext uri="{FF2B5EF4-FFF2-40B4-BE49-F238E27FC236}">
                <a16:creationId xmlns:a16="http://schemas.microsoft.com/office/drawing/2014/main" id="{9897C2C7-8A43-45F0-AC65-DB2F49B05A32}"/>
              </a:ext>
            </a:extLst>
          </p:cNvPr>
          <p:cNvSpPr/>
          <p:nvPr/>
        </p:nvSpPr>
        <p:spPr>
          <a:xfrm>
            <a:off x="2669021" y="3258693"/>
            <a:ext cx="68339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clear</a:t>
            </a:r>
          </a:p>
        </p:txBody>
      </p:sp>
      <p:sp>
        <p:nvSpPr>
          <p:cNvPr id="55" name="Shape 105">
            <a:extLst>
              <a:ext uri="{FF2B5EF4-FFF2-40B4-BE49-F238E27FC236}">
                <a16:creationId xmlns:a16="http://schemas.microsoft.com/office/drawing/2014/main" id="{03F7A3B3-5E10-42C9-8028-1799949AF04B}"/>
              </a:ext>
            </a:extLst>
          </p:cNvPr>
          <p:cNvSpPr/>
          <p:nvPr/>
        </p:nvSpPr>
        <p:spPr>
          <a:xfrm>
            <a:off x="1177476" y="3019552"/>
            <a:ext cx="794818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yours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Shape 114">
            <a:extLst>
              <a:ext uri="{FF2B5EF4-FFF2-40B4-BE49-F238E27FC236}">
                <a16:creationId xmlns:a16="http://schemas.microsoft.com/office/drawing/2014/main" id="{11102537-0D01-4241-B9B5-587E16B976D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3010720" y="3561992"/>
            <a:ext cx="1" cy="15179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116">
            <a:extLst>
              <a:ext uri="{FF2B5EF4-FFF2-40B4-BE49-F238E27FC236}">
                <a16:creationId xmlns:a16="http://schemas.microsoft.com/office/drawing/2014/main" id="{1BA522A8-E655-4D08-ACFD-94DDCC6477A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574885" y="3322851"/>
            <a:ext cx="0" cy="286608"/>
          </a:xfrm>
          <a:prstGeom prst="straightConnector1">
            <a:avLst/>
          </a:prstGeom>
          <a:noFill/>
          <a:ln w="1270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" name="Shape 117">
            <a:extLst>
              <a:ext uri="{FF2B5EF4-FFF2-40B4-BE49-F238E27FC236}">
                <a16:creationId xmlns:a16="http://schemas.microsoft.com/office/drawing/2014/main" id="{10213E41-F024-4911-8D25-2A96B9DD99C6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1574885" y="2442610"/>
            <a:ext cx="752439" cy="576942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118">
            <a:extLst>
              <a:ext uri="{FF2B5EF4-FFF2-40B4-BE49-F238E27FC236}">
                <a16:creationId xmlns:a16="http://schemas.microsoft.com/office/drawing/2014/main" id="{EDEAEE1E-BBA6-43F5-8910-E7F9F84F9FA2}"/>
              </a:ext>
            </a:extLst>
          </p:cNvPr>
          <p:cNvCxnSpPr>
            <a:stCxn id="53" idx="2"/>
            <a:endCxn id="60" idx="0"/>
          </p:cNvCxnSpPr>
          <p:nvPr/>
        </p:nvCxnSpPr>
        <p:spPr>
          <a:xfrm>
            <a:off x="2327324" y="2442610"/>
            <a:ext cx="683400" cy="301419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119">
            <a:extLst>
              <a:ext uri="{FF2B5EF4-FFF2-40B4-BE49-F238E27FC236}">
                <a16:creationId xmlns:a16="http://schemas.microsoft.com/office/drawing/2014/main" id="{EE037D46-8D28-4AA2-B0C9-8E303896EE77}"/>
              </a:ext>
            </a:extLst>
          </p:cNvPr>
          <p:cNvSpPr/>
          <p:nvPr/>
        </p:nvSpPr>
        <p:spPr>
          <a:xfrm>
            <a:off x="2650874" y="2744029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on-to</a:t>
            </a:r>
          </a:p>
        </p:txBody>
      </p:sp>
      <p:cxnSp>
        <p:nvCxnSpPr>
          <p:cNvPr id="61" name="Shape 120">
            <a:extLst>
              <a:ext uri="{FF2B5EF4-FFF2-40B4-BE49-F238E27FC236}">
                <a16:creationId xmlns:a16="http://schemas.microsoft.com/office/drawing/2014/main" id="{33546D15-6B99-49D3-B3A9-FD2312507A1A}"/>
              </a:ext>
            </a:extLst>
          </p:cNvPr>
          <p:cNvCxnSpPr>
            <a:stCxn id="60" idx="2"/>
            <a:endCxn id="54" idx="0"/>
          </p:cNvCxnSpPr>
          <p:nvPr/>
        </p:nvCxnSpPr>
        <p:spPr>
          <a:xfrm flipH="1">
            <a:off x="3010721" y="3047328"/>
            <a:ext cx="3" cy="21136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" name="Shape 106">
            <a:extLst>
              <a:ext uri="{FF2B5EF4-FFF2-40B4-BE49-F238E27FC236}">
                <a16:creationId xmlns:a16="http://schemas.microsoft.com/office/drawing/2014/main" id="{321E191F-68E8-4BFA-A597-873D5423C311}"/>
              </a:ext>
            </a:extLst>
          </p:cNvPr>
          <p:cNvSpPr/>
          <p:nvPr/>
        </p:nvSpPr>
        <p:spPr>
          <a:xfrm>
            <a:off x="1202330" y="3483486"/>
            <a:ext cx="765143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free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Shape 106">
            <a:extLst>
              <a:ext uri="{FF2B5EF4-FFF2-40B4-BE49-F238E27FC236}">
                <a16:creationId xmlns:a16="http://schemas.microsoft.com/office/drawing/2014/main" id="{51FE3F94-4994-4A06-B952-8DA80DD71CAE}"/>
              </a:ext>
            </a:extLst>
          </p:cNvPr>
          <p:cNvSpPr/>
          <p:nvPr/>
        </p:nvSpPr>
        <p:spPr>
          <a:xfrm>
            <a:off x="1193731" y="3947420"/>
            <a:ext cx="765143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piece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4" name="Shape 114">
            <a:extLst>
              <a:ext uri="{FF2B5EF4-FFF2-40B4-BE49-F238E27FC236}">
                <a16:creationId xmlns:a16="http://schemas.microsoft.com/office/drawing/2014/main" id="{095860AC-67BE-46A9-9DFF-12C0C1E314E5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1576303" y="3786785"/>
            <a:ext cx="8599" cy="16063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4" name="Shape 138">
            <a:extLst>
              <a:ext uri="{FF2B5EF4-FFF2-40B4-BE49-F238E27FC236}">
                <a16:creationId xmlns:a16="http://schemas.microsoft.com/office/drawing/2014/main" id="{146E8A34-0F82-4595-9864-EAED6EF0F1AB}"/>
              </a:ext>
            </a:extLst>
          </p:cNvPr>
          <p:cNvSpPr txBox="1"/>
          <p:nvPr/>
        </p:nvSpPr>
        <p:spPr>
          <a:xfrm>
            <a:off x="6418353" y="4939651"/>
            <a:ext cx="1932435" cy="1562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dirty="0"/>
              <a:t>Legend</a:t>
            </a:r>
            <a:endParaRPr lang="en" sz="1600" dirty="0">
              <a:solidFill>
                <a:srgbClr val="990000"/>
              </a:solidFill>
            </a:endParaRPr>
          </a:p>
          <a:p>
            <a:r>
              <a:rPr lang="en" sz="1600" dirty="0">
                <a:solidFill>
                  <a:srgbClr val="990000"/>
                </a:solidFill>
              </a:rPr>
              <a:t>Verbs</a:t>
            </a:r>
            <a:endParaRPr lang="en" sz="1600" dirty="0">
              <a:solidFill>
                <a:srgbClr val="E69138"/>
              </a:solidFill>
            </a:endParaRPr>
          </a:p>
          <a:p>
            <a:r>
              <a:rPr lang="en-US" sz="1600" dirty="0">
                <a:solidFill>
                  <a:srgbClr val="1155CC"/>
                </a:solidFill>
              </a:rPr>
              <a:t>Primitive concepts</a:t>
            </a:r>
            <a:endParaRPr lang="en" sz="1600" dirty="0">
              <a:solidFill>
                <a:srgbClr val="1155CC"/>
              </a:solidFill>
            </a:endParaRPr>
          </a:p>
          <a:p>
            <a:r>
              <a:rPr lang="en" sz="1600" dirty="0">
                <a:solidFill>
                  <a:srgbClr val="8519E8"/>
                </a:solidFill>
              </a:rPr>
              <a:t>Learned </a:t>
            </a:r>
            <a:r>
              <a:rPr lang="en-US" sz="1600" dirty="0">
                <a:solidFill>
                  <a:srgbClr val="8519E8"/>
                </a:solidFill>
              </a:rPr>
              <a:t>concepts</a:t>
            </a:r>
            <a:endParaRPr lang="en" sz="1600" dirty="0">
              <a:solidFill>
                <a:srgbClr val="8519E8"/>
              </a:solidFill>
            </a:endParaRPr>
          </a:p>
          <a:p>
            <a:r>
              <a:rPr lang="en" sz="1600" dirty="0">
                <a:solidFill>
                  <a:srgbClr val="E69138"/>
                </a:solidFill>
              </a:rPr>
              <a:t>Input </a:t>
            </a:r>
            <a:r>
              <a:rPr lang="en-US" sz="1600" dirty="0">
                <a:solidFill>
                  <a:srgbClr val="E69138"/>
                </a:solidFill>
              </a:rPr>
              <a:t>Arguments</a:t>
            </a:r>
            <a:endParaRPr sz="1600" dirty="0">
              <a:solidFill>
                <a:srgbClr val="99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E1B303-955C-42C3-8344-2CB247E8BA2A}"/>
              </a:ext>
            </a:extLst>
          </p:cNvPr>
          <p:cNvGrpSpPr/>
          <p:nvPr/>
        </p:nvGrpSpPr>
        <p:grpSpPr>
          <a:xfrm>
            <a:off x="87558" y="4660697"/>
            <a:ext cx="1588842" cy="2121103"/>
            <a:chOff x="87558" y="4660697"/>
            <a:chExt cx="1588842" cy="21211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00F3DA-AE52-4CF2-B8ED-8E225A12BDC4}"/>
                </a:ext>
              </a:extLst>
            </p:cNvPr>
            <p:cNvSpPr/>
            <p:nvPr/>
          </p:nvSpPr>
          <p:spPr>
            <a:xfrm>
              <a:off x="149543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6922AE-1ECF-44B5-B121-4C224C98A7CB}"/>
                </a:ext>
              </a:extLst>
            </p:cNvPr>
            <p:cNvSpPr/>
            <p:nvPr/>
          </p:nvSpPr>
          <p:spPr>
            <a:xfrm>
              <a:off x="654611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9ED97-D647-4122-A824-E1F1D3439041}"/>
                </a:ext>
              </a:extLst>
            </p:cNvPr>
            <p:cNvSpPr/>
            <p:nvPr/>
          </p:nvSpPr>
          <p:spPr>
            <a:xfrm>
              <a:off x="643736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3DCCB1-09BB-47E4-8B14-0A25FED08CC0}"/>
                </a:ext>
              </a:extLst>
            </p:cNvPr>
            <p:cNvSpPr/>
            <p:nvPr/>
          </p:nvSpPr>
          <p:spPr>
            <a:xfrm>
              <a:off x="149543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2E20C1-488D-493B-8505-2001C20E88BD}"/>
                </a:ext>
              </a:extLst>
            </p:cNvPr>
            <p:cNvSpPr/>
            <p:nvPr/>
          </p:nvSpPr>
          <p:spPr>
            <a:xfrm>
              <a:off x="149543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CC0AD7-EA09-47EA-82F6-30280E4704C3}"/>
                </a:ext>
              </a:extLst>
            </p:cNvPr>
            <p:cNvSpPr/>
            <p:nvPr/>
          </p:nvSpPr>
          <p:spPr>
            <a:xfrm>
              <a:off x="654611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BF3F79-D114-44EE-9A27-F69005E104D1}"/>
                </a:ext>
              </a:extLst>
            </p:cNvPr>
            <p:cNvSpPr/>
            <p:nvPr/>
          </p:nvSpPr>
          <p:spPr>
            <a:xfrm>
              <a:off x="1159678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1D1DF2-E8A2-4916-9219-EAF420F9485C}"/>
                </a:ext>
              </a:extLst>
            </p:cNvPr>
            <p:cNvSpPr/>
            <p:nvPr/>
          </p:nvSpPr>
          <p:spPr>
            <a:xfrm>
              <a:off x="1158470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F542F-EE3D-49B5-93AD-90B1C5A8F88B}"/>
                </a:ext>
              </a:extLst>
            </p:cNvPr>
            <p:cNvSpPr/>
            <p:nvPr/>
          </p:nvSpPr>
          <p:spPr>
            <a:xfrm>
              <a:off x="1159678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38CFC4-F1E9-4CC3-93C7-E5BF30CA0620}"/>
                </a:ext>
              </a:extLst>
            </p:cNvPr>
            <p:cNvSpPr/>
            <p:nvPr/>
          </p:nvSpPr>
          <p:spPr>
            <a:xfrm>
              <a:off x="392626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942765-743A-4218-9DA2-DA890C1BFE63}"/>
                </a:ext>
              </a:extLst>
            </p:cNvPr>
            <p:cNvSpPr/>
            <p:nvPr/>
          </p:nvSpPr>
          <p:spPr>
            <a:xfrm>
              <a:off x="735567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DF677A-9BDD-49CC-AF8D-E9C5C94511BC}"/>
                </a:ext>
              </a:extLst>
            </p:cNvPr>
            <p:cNvSpPr/>
            <p:nvPr/>
          </p:nvSpPr>
          <p:spPr>
            <a:xfrm>
              <a:off x="1036648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D1D9F9-BA8C-449A-B84F-4B63A5DFD624}"/>
                </a:ext>
              </a:extLst>
            </p:cNvPr>
            <p:cNvSpPr/>
            <p:nvPr/>
          </p:nvSpPr>
          <p:spPr>
            <a:xfrm>
              <a:off x="241373" y="6341116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691B60-5B08-440D-BC06-5DFDF7F71E18}"/>
                </a:ext>
              </a:extLst>
            </p:cNvPr>
            <p:cNvSpPr/>
            <p:nvPr/>
          </p:nvSpPr>
          <p:spPr>
            <a:xfrm>
              <a:off x="241373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CC8E83-F6F2-4F8F-B17F-D57D7C25E092}"/>
                </a:ext>
              </a:extLst>
            </p:cNvPr>
            <p:cNvSpPr txBox="1"/>
            <p:nvPr/>
          </p:nvSpPr>
          <p:spPr>
            <a:xfrm>
              <a:off x="302829" y="640565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DFE83C-D27E-49CD-91CA-63774E53B441}"/>
                </a:ext>
              </a:extLst>
            </p:cNvPr>
            <p:cNvSpPr txBox="1"/>
            <p:nvPr/>
          </p:nvSpPr>
          <p:spPr>
            <a:xfrm>
              <a:off x="820291" y="6403739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0C6D1C-E72B-478D-B283-93FAA8E8896D}"/>
                </a:ext>
              </a:extLst>
            </p:cNvPr>
            <p:cNvSpPr txBox="1"/>
            <p:nvPr/>
          </p:nvSpPr>
          <p:spPr>
            <a:xfrm>
              <a:off x="1300914" y="64124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01F62D-A5DA-45E6-9B4C-82472C32BB7C}"/>
                </a:ext>
              </a:extLst>
            </p:cNvPr>
            <p:cNvSpPr txBox="1"/>
            <p:nvPr/>
          </p:nvSpPr>
          <p:spPr>
            <a:xfrm>
              <a:off x="263188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4D7D42-5FE9-4A79-8EAE-BAE39F23F017}"/>
                </a:ext>
              </a:extLst>
            </p:cNvPr>
            <p:cNvSpPr txBox="1"/>
            <p:nvPr/>
          </p:nvSpPr>
          <p:spPr>
            <a:xfrm>
              <a:off x="897406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4066CE-07E4-4298-BE31-F7E86966A062}"/>
                </a:ext>
              </a:extLst>
            </p:cNvPr>
            <p:cNvSpPr txBox="1"/>
            <p:nvPr/>
          </p:nvSpPr>
          <p:spPr>
            <a:xfrm>
              <a:off x="299186" y="5885655"/>
              <a:ext cx="374533" cy="22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89C2E5-94F5-4DF8-90AF-7AC8D83F297F}"/>
                </a:ext>
              </a:extLst>
            </p:cNvPr>
            <p:cNvSpPr txBox="1"/>
            <p:nvPr/>
          </p:nvSpPr>
          <p:spPr>
            <a:xfrm>
              <a:off x="819934" y="588909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5858AE-5DC9-4407-99F6-2D79B30F6F2E}"/>
                </a:ext>
              </a:extLst>
            </p:cNvPr>
            <p:cNvSpPr txBox="1"/>
            <p:nvPr/>
          </p:nvSpPr>
          <p:spPr>
            <a:xfrm>
              <a:off x="1286151" y="5872073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FBF78B-AF65-4EBA-AF66-172D9890B01B}"/>
                </a:ext>
              </a:extLst>
            </p:cNvPr>
            <p:cNvSpPr txBox="1"/>
            <p:nvPr/>
          </p:nvSpPr>
          <p:spPr>
            <a:xfrm>
              <a:off x="299200" y="5366681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089740-9FFA-4C30-A6FB-382E8DFFB3CE}"/>
                </a:ext>
              </a:extLst>
            </p:cNvPr>
            <p:cNvSpPr txBox="1"/>
            <p:nvPr/>
          </p:nvSpPr>
          <p:spPr>
            <a:xfrm>
              <a:off x="816661" y="53647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713DFD-B7BA-4EA4-B5EC-4E7D7715CCAF}"/>
                </a:ext>
              </a:extLst>
            </p:cNvPr>
            <p:cNvSpPr txBox="1"/>
            <p:nvPr/>
          </p:nvSpPr>
          <p:spPr>
            <a:xfrm>
              <a:off x="1301867" y="5361524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6071AF-134E-493E-B6DB-3DAF26F47474}"/>
                </a:ext>
              </a:extLst>
            </p:cNvPr>
            <p:cNvSpPr txBox="1"/>
            <p:nvPr/>
          </p:nvSpPr>
          <p:spPr>
            <a:xfrm>
              <a:off x="92739" y="6144752"/>
              <a:ext cx="508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838FF6-4DB7-4B40-8DBC-8EA27837B1CB}"/>
                </a:ext>
              </a:extLst>
            </p:cNvPr>
            <p:cNvSpPr txBox="1"/>
            <p:nvPr/>
          </p:nvSpPr>
          <p:spPr>
            <a:xfrm>
              <a:off x="87558" y="5605256"/>
              <a:ext cx="52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8D3E19-2B1B-4504-ACDC-3C0F255A7809}"/>
                </a:ext>
              </a:extLst>
            </p:cNvPr>
            <p:cNvSpPr txBox="1"/>
            <p:nvPr/>
          </p:nvSpPr>
          <p:spPr>
            <a:xfrm>
              <a:off x="586457" y="5619359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62DC1F5-DF11-462A-90DA-D82DABBC9C9C}"/>
                </a:ext>
              </a:extLst>
            </p:cNvPr>
            <p:cNvSpPr/>
            <p:nvPr/>
          </p:nvSpPr>
          <p:spPr>
            <a:xfrm>
              <a:off x="1227576" y="5816454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518020-898A-45B8-AA68-880E73A3EBE6}"/>
                </a:ext>
              </a:extLst>
            </p:cNvPr>
            <p:cNvSpPr txBox="1"/>
            <p:nvPr/>
          </p:nvSpPr>
          <p:spPr>
            <a:xfrm>
              <a:off x="1078466" y="5616054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833FE0A-7898-4DC1-A260-C7F1736B86F7}"/>
              </a:ext>
            </a:extLst>
          </p:cNvPr>
          <p:cNvSpPr/>
          <p:nvPr/>
        </p:nvSpPr>
        <p:spPr>
          <a:xfrm>
            <a:off x="2659923" y="3513736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65" name="Shape 138">
            <a:extLst>
              <a:ext uri="{FF2B5EF4-FFF2-40B4-BE49-F238E27FC236}">
                <a16:creationId xmlns:a16="http://schemas.microsoft.com/office/drawing/2014/main" id="{53647524-67DE-4964-942D-D0D36CAD68B5}"/>
              </a:ext>
            </a:extLst>
          </p:cNvPr>
          <p:cNvSpPr txBox="1"/>
          <p:nvPr/>
        </p:nvSpPr>
        <p:spPr>
          <a:xfrm>
            <a:off x="3886200" y="3178326"/>
            <a:ext cx="3418575" cy="473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b="1" dirty="0"/>
              <a:t>Resolve Bottom Up</a:t>
            </a:r>
            <a:endParaRPr sz="1600" dirty="0">
              <a:solidFill>
                <a:srgbClr val="990000"/>
              </a:solidFill>
            </a:endParaRPr>
          </a:p>
          <a:p>
            <a:endParaRPr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849B71D-A473-42F9-8520-6CF4E2D1B4CF}"/>
              </a:ext>
            </a:extLst>
          </p:cNvPr>
          <p:cNvCxnSpPr/>
          <p:nvPr/>
        </p:nvCxnSpPr>
        <p:spPr>
          <a:xfrm flipV="1">
            <a:off x="6699659" y="3022997"/>
            <a:ext cx="0" cy="990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E37D8F1-CD2D-483E-A40F-340FEE92F694}"/>
              </a:ext>
            </a:extLst>
          </p:cNvPr>
          <p:cNvSpPr/>
          <p:nvPr/>
        </p:nvSpPr>
        <p:spPr>
          <a:xfrm>
            <a:off x="2435166" y="3575265"/>
            <a:ext cx="1142009" cy="557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8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24">
            <a:extLst>
              <a:ext uri="{FF2B5EF4-FFF2-40B4-BE49-F238E27FC236}">
                <a16:creationId xmlns:a16="http://schemas.microsoft.com/office/drawing/2014/main" id="{8BF82570-C72F-41AF-A0DD-74AA3A6C361C}"/>
              </a:ext>
            </a:extLst>
          </p:cNvPr>
          <p:cNvSpPr txBox="1"/>
          <p:nvPr/>
        </p:nvSpPr>
        <p:spPr>
          <a:xfrm>
            <a:off x="139093" y="68639"/>
            <a:ext cx="8509660" cy="26407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The name of the game is Tic-Tac-Toe.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Please setup the game.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You can move a free piece that is yours onto a clear location.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don’t know the concept piece.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If an object is a block then it is a piece.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12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DABE7-D6D5-4AC5-BF71-D39BFD47961E}"/>
              </a:ext>
            </a:extLst>
          </p:cNvPr>
          <p:cNvSpPr txBox="1"/>
          <p:nvPr/>
        </p:nvSpPr>
        <p:spPr>
          <a:xfrm>
            <a:off x="1650591" y="5238480"/>
            <a:ext cx="4690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Objects 1-9: </a:t>
            </a:r>
            <a:r>
              <a:rPr lang="en-US" sz="1600" dirty="0"/>
              <a:t>category=location</a:t>
            </a:r>
          </a:p>
          <a:p>
            <a:r>
              <a:rPr lang="en-US" sz="1600" b="1" dirty="0"/>
              <a:t>Objects 10-12: </a:t>
            </a:r>
            <a:r>
              <a:rPr lang="en-US" sz="1600" dirty="0"/>
              <a:t>color=red, category=block</a:t>
            </a:r>
          </a:p>
          <a:p>
            <a:r>
              <a:rPr lang="en-US" sz="1600" b="1" dirty="0"/>
              <a:t>Objects 13-15: </a:t>
            </a:r>
            <a:r>
              <a:rPr lang="en-US" sz="1600" dirty="0"/>
              <a:t>color=blue, category=block</a:t>
            </a:r>
          </a:p>
          <a:p>
            <a:r>
              <a:rPr lang="en-US" sz="1600" b="1" dirty="0"/>
              <a:t>On : </a:t>
            </a:r>
            <a:r>
              <a:rPr lang="en-US" sz="1600" dirty="0"/>
              <a:t>(10,1); (11,4); (13,5); (14,6)</a:t>
            </a:r>
          </a:p>
          <a:p>
            <a:r>
              <a:rPr lang="en-US" sz="1600" b="1" dirty="0"/>
              <a:t>Linear : </a:t>
            </a:r>
            <a:r>
              <a:rPr lang="en-US" sz="1600" dirty="0"/>
              <a:t>(1,2,3); (1,4,9); (2,5,8); (3,6,9); (1,5,9); (3,5,7)</a:t>
            </a:r>
          </a:p>
        </p:txBody>
      </p:sp>
      <p:sp>
        <p:nvSpPr>
          <p:cNvPr id="52" name="Shape 110">
            <a:extLst>
              <a:ext uri="{FF2B5EF4-FFF2-40B4-BE49-F238E27FC236}">
                <a16:creationId xmlns:a16="http://schemas.microsoft.com/office/drawing/2014/main" id="{76181C1D-CAF2-4FA5-B6B9-8046C94209DA}"/>
              </a:ext>
            </a:extLst>
          </p:cNvPr>
          <p:cNvSpPr/>
          <p:nvPr/>
        </p:nvSpPr>
        <p:spPr>
          <a:xfrm>
            <a:off x="2547670" y="3713791"/>
            <a:ext cx="9260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</a:t>
            </a:r>
          </a:p>
        </p:txBody>
      </p:sp>
      <p:sp>
        <p:nvSpPr>
          <p:cNvPr id="53" name="Shape 111">
            <a:extLst>
              <a:ext uri="{FF2B5EF4-FFF2-40B4-BE49-F238E27FC236}">
                <a16:creationId xmlns:a16="http://schemas.microsoft.com/office/drawing/2014/main" id="{3239AB44-5F2A-4D82-99DF-C43A2067D297}"/>
              </a:ext>
            </a:extLst>
          </p:cNvPr>
          <p:cNvSpPr/>
          <p:nvPr/>
        </p:nvSpPr>
        <p:spPr>
          <a:xfrm>
            <a:off x="1985624" y="2139311"/>
            <a:ext cx="683399" cy="3032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move</a:t>
            </a:r>
          </a:p>
        </p:txBody>
      </p:sp>
      <p:sp>
        <p:nvSpPr>
          <p:cNvPr id="54" name="Shape 106">
            <a:extLst>
              <a:ext uri="{FF2B5EF4-FFF2-40B4-BE49-F238E27FC236}">
                <a16:creationId xmlns:a16="http://schemas.microsoft.com/office/drawing/2014/main" id="{9897C2C7-8A43-45F0-AC65-DB2F49B05A32}"/>
              </a:ext>
            </a:extLst>
          </p:cNvPr>
          <p:cNvSpPr/>
          <p:nvPr/>
        </p:nvSpPr>
        <p:spPr>
          <a:xfrm>
            <a:off x="2669021" y="3258693"/>
            <a:ext cx="68339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clear</a:t>
            </a:r>
          </a:p>
        </p:txBody>
      </p:sp>
      <p:sp>
        <p:nvSpPr>
          <p:cNvPr id="55" name="Shape 105">
            <a:extLst>
              <a:ext uri="{FF2B5EF4-FFF2-40B4-BE49-F238E27FC236}">
                <a16:creationId xmlns:a16="http://schemas.microsoft.com/office/drawing/2014/main" id="{03F7A3B3-5E10-42C9-8028-1799949AF04B}"/>
              </a:ext>
            </a:extLst>
          </p:cNvPr>
          <p:cNvSpPr/>
          <p:nvPr/>
        </p:nvSpPr>
        <p:spPr>
          <a:xfrm>
            <a:off x="1177476" y="3019552"/>
            <a:ext cx="794818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yours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Shape 114">
            <a:extLst>
              <a:ext uri="{FF2B5EF4-FFF2-40B4-BE49-F238E27FC236}">
                <a16:creationId xmlns:a16="http://schemas.microsoft.com/office/drawing/2014/main" id="{11102537-0D01-4241-B9B5-587E16B976D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3010720" y="3561992"/>
            <a:ext cx="1" cy="15179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116">
            <a:extLst>
              <a:ext uri="{FF2B5EF4-FFF2-40B4-BE49-F238E27FC236}">
                <a16:creationId xmlns:a16="http://schemas.microsoft.com/office/drawing/2014/main" id="{1BA522A8-E655-4D08-ACFD-94DDCC6477A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574885" y="3322851"/>
            <a:ext cx="0" cy="286608"/>
          </a:xfrm>
          <a:prstGeom prst="straightConnector1">
            <a:avLst/>
          </a:prstGeom>
          <a:noFill/>
          <a:ln w="1270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" name="Shape 117">
            <a:extLst>
              <a:ext uri="{FF2B5EF4-FFF2-40B4-BE49-F238E27FC236}">
                <a16:creationId xmlns:a16="http://schemas.microsoft.com/office/drawing/2014/main" id="{10213E41-F024-4911-8D25-2A96B9DD99C6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1574885" y="2442610"/>
            <a:ext cx="752439" cy="576942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118">
            <a:extLst>
              <a:ext uri="{FF2B5EF4-FFF2-40B4-BE49-F238E27FC236}">
                <a16:creationId xmlns:a16="http://schemas.microsoft.com/office/drawing/2014/main" id="{EDEAEE1E-BBA6-43F5-8910-E7F9F84F9FA2}"/>
              </a:ext>
            </a:extLst>
          </p:cNvPr>
          <p:cNvCxnSpPr>
            <a:stCxn id="53" idx="2"/>
            <a:endCxn id="60" idx="0"/>
          </p:cNvCxnSpPr>
          <p:nvPr/>
        </p:nvCxnSpPr>
        <p:spPr>
          <a:xfrm>
            <a:off x="2327324" y="2442610"/>
            <a:ext cx="683400" cy="301419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119">
            <a:extLst>
              <a:ext uri="{FF2B5EF4-FFF2-40B4-BE49-F238E27FC236}">
                <a16:creationId xmlns:a16="http://schemas.microsoft.com/office/drawing/2014/main" id="{EE037D46-8D28-4AA2-B0C9-8E303896EE77}"/>
              </a:ext>
            </a:extLst>
          </p:cNvPr>
          <p:cNvSpPr/>
          <p:nvPr/>
        </p:nvSpPr>
        <p:spPr>
          <a:xfrm>
            <a:off x="2650874" y="2744029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on-to</a:t>
            </a:r>
          </a:p>
        </p:txBody>
      </p:sp>
      <p:cxnSp>
        <p:nvCxnSpPr>
          <p:cNvPr id="61" name="Shape 120">
            <a:extLst>
              <a:ext uri="{FF2B5EF4-FFF2-40B4-BE49-F238E27FC236}">
                <a16:creationId xmlns:a16="http://schemas.microsoft.com/office/drawing/2014/main" id="{33546D15-6B99-49D3-B3A9-FD2312507A1A}"/>
              </a:ext>
            </a:extLst>
          </p:cNvPr>
          <p:cNvCxnSpPr>
            <a:stCxn id="60" idx="2"/>
            <a:endCxn id="54" idx="0"/>
          </p:cNvCxnSpPr>
          <p:nvPr/>
        </p:nvCxnSpPr>
        <p:spPr>
          <a:xfrm flipH="1">
            <a:off x="3010721" y="3047328"/>
            <a:ext cx="3" cy="21136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" name="Shape 106">
            <a:extLst>
              <a:ext uri="{FF2B5EF4-FFF2-40B4-BE49-F238E27FC236}">
                <a16:creationId xmlns:a16="http://schemas.microsoft.com/office/drawing/2014/main" id="{321E191F-68E8-4BFA-A597-873D5423C311}"/>
              </a:ext>
            </a:extLst>
          </p:cNvPr>
          <p:cNvSpPr/>
          <p:nvPr/>
        </p:nvSpPr>
        <p:spPr>
          <a:xfrm>
            <a:off x="1202330" y="3483486"/>
            <a:ext cx="765143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free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Shape 106">
            <a:extLst>
              <a:ext uri="{FF2B5EF4-FFF2-40B4-BE49-F238E27FC236}">
                <a16:creationId xmlns:a16="http://schemas.microsoft.com/office/drawing/2014/main" id="{51FE3F94-4994-4A06-B952-8DA80DD71CAE}"/>
              </a:ext>
            </a:extLst>
          </p:cNvPr>
          <p:cNvSpPr/>
          <p:nvPr/>
        </p:nvSpPr>
        <p:spPr>
          <a:xfrm>
            <a:off x="1193731" y="3947420"/>
            <a:ext cx="765143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piece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4" name="Shape 114">
            <a:extLst>
              <a:ext uri="{FF2B5EF4-FFF2-40B4-BE49-F238E27FC236}">
                <a16:creationId xmlns:a16="http://schemas.microsoft.com/office/drawing/2014/main" id="{095860AC-67BE-46A9-9DFF-12C0C1E314E5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1576303" y="3786785"/>
            <a:ext cx="8599" cy="16063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4" name="Shape 138">
            <a:extLst>
              <a:ext uri="{FF2B5EF4-FFF2-40B4-BE49-F238E27FC236}">
                <a16:creationId xmlns:a16="http://schemas.microsoft.com/office/drawing/2014/main" id="{146E8A34-0F82-4595-9864-EAED6EF0F1AB}"/>
              </a:ext>
            </a:extLst>
          </p:cNvPr>
          <p:cNvSpPr txBox="1"/>
          <p:nvPr/>
        </p:nvSpPr>
        <p:spPr>
          <a:xfrm>
            <a:off x="6418353" y="4939651"/>
            <a:ext cx="1932435" cy="1562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dirty="0"/>
              <a:t>Legend</a:t>
            </a:r>
            <a:endParaRPr lang="en" sz="1600" dirty="0">
              <a:solidFill>
                <a:srgbClr val="990000"/>
              </a:solidFill>
            </a:endParaRPr>
          </a:p>
          <a:p>
            <a:r>
              <a:rPr lang="en" sz="1600" dirty="0">
                <a:solidFill>
                  <a:srgbClr val="990000"/>
                </a:solidFill>
              </a:rPr>
              <a:t>Verbs</a:t>
            </a:r>
            <a:endParaRPr lang="en" sz="1600" dirty="0">
              <a:solidFill>
                <a:srgbClr val="E69138"/>
              </a:solidFill>
            </a:endParaRPr>
          </a:p>
          <a:p>
            <a:r>
              <a:rPr lang="en-US" sz="1600" dirty="0">
                <a:solidFill>
                  <a:srgbClr val="1155CC"/>
                </a:solidFill>
              </a:rPr>
              <a:t>Primitive concepts</a:t>
            </a:r>
            <a:endParaRPr lang="en" sz="1600" dirty="0">
              <a:solidFill>
                <a:srgbClr val="1155CC"/>
              </a:solidFill>
            </a:endParaRPr>
          </a:p>
          <a:p>
            <a:r>
              <a:rPr lang="en" sz="1600" dirty="0">
                <a:solidFill>
                  <a:srgbClr val="8519E8"/>
                </a:solidFill>
              </a:rPr>
              <a:t>Learned </a:t>
            </a:r>
            <a:r>
              <a:rPr lang="en-US" sz="1600" dirty="0">
                <a:solidFill>
                  <a:srgbClr val="8519E8"/>
                </a:solidFill>
              </a:rPr>
              <a:t>concepts</a:t>
            </a:r>
            <a:endParaRPr lang="en" sz="1600" dirty="0">
              <a:solidFill>
                <a:srgbClr val="8519E8"/>
              </a:solidFill>
            </a:endParaRPr>
          </a:p>
          <a:p>
            <a:r>
              <a:rPr lang="en" sz="1600" dirty="0">
                <a:solidFill>
                  <a:srgbClr val="E69138"/>
                </a:solidFill>
              </a:rPr>
              <a:t>Input </a:t>
            </a:r>
            <a:r>
              <a:rPr lang="en-US" sz="1600" dirty="0">
                <a:solidFill>
                  <a:srgbClr val="E69138"/>
                </a:solidFill>
              </a:rPr>
              <a:t>Arguments</a:t>
            </a:r>
            <a:endParaRPr sz="1600" dirty="0">
              <a:solidFill>
                <a:srgbClr val="990000"/>
              </a:solidFill>
            </a:endParaRPr>
          </a:p>
        </p:txBody>
      </p:sp>
      <p:cxnSp>
        <p:nvCxnSpPr>
          <p:cNvPr id="83" name="Shape 121">
            <a:extLst>
              <a:ext uri="{FF2B5EF4-FFF2-40B4-BE49-F238E27FC236}">
                <a16:creationId xmlns:a16="http://schemas.microsoft.com/office/drawing/2014/main" id="{81EEA2EC-F826-4E88-879C-A2B327D04161}"/>
              </a:ext>
            </a:extLst>
          </p:cNvPr>
          <p:cNvCxnSpPr>
            <a:cxnSpLocks/>
          </p:cNvCxnSpPr>
          <p:nvPr/>
        </p:nvCxnSpPr>
        <p:spPr>
          <a:xfrm>
            <a:off x="1953119" y="4114800"/>
            <a:ext cx="2237881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154A637-E516-48D4-8F81-B6DD29F01824}"/>
              </a:ext>
            </a:extLst>
          </p:cNvPr>
          <p:cNvGrpSpPr/>
          <p:nvPr/>
        </p:nvGrpSpPr>
        <p:grpSpPr>
          <a:xfrm>
            <a:off x="87558" y="4660697"/>
            <a:ext cx="1588842" cy="2121103"/>
            <a:chOff x="87558" y="4660697"/>
            <a:chExt cx="1588842" cy="21211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00F3DA-AE52-4CF2-B8ED-8E225A12BDC4}"/>
                </a:ext>
              </a:extLst>
            </p:cNvPr>
            <p:cNvSpPr/>
            <p:nvPr/>
          </p:nvSpPr>
          <p:spPr>
            <a:xfrm>
              <a:off x="149543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6922AE-1ECF-44B5-B121-4C224C98A7CB}"/>
                </a:ext>
              </a:extLst>
            </p:cNvPr>
            <p:cNvSpPr/>
            <p:nvPr/>
          </p:nvSpPr>
          <p:spPr>
            <a:xfrm>
              <a:off x="654611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9ED97-D647-4122-A824-E1F1D3439041}"/>
                </a:ext>
              </a:extLst>
            </p:cNvPr>
            <p:cNvSpPr/>
            <p:nvPr/>
          </p:nvSpPr>
          <p:spPr>
            <a:xfrm>
              <a:off x="643736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3DCCB1-09BB-47E4-8B14-0A25FED08CC0}"/>
                </a:ext>
              </a:extLst>
            </p:cNvPr>
            <p:cNvSpPr/>
            <p:nvPr/>
          </p:nvSpPr>
          <p:spPr>
            <a:xfrm>
              <a:off x="149543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2E20C1-488D-493B-8505-2001C20E88BD}"/>
                </a:ext>
              </a:extLst>
            </p:cNvPr>
            <p:cNvSpPr/>
            <p:nvPr/>
          </p:nvSpPr>
          <p:spPr>
            <a:xfrm>
              <a:off x="149543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CC0AD7-EA09-47EA-82F6-30280E4704C3}"/>
                </a:ext>
              </a:extLst>
            </p:cNvPr>
            <p:cNvSpPr/>
            <p:nvPr/>
          </p:nvSpPr>
          <p:spPr>
            <a:xfrm>
              <a:off x="654611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BF3F79-D114-44EE-9A27-F69005E104D1}"/>
                </a:ext>
              </a:extLst>
            </p:cNvPr>
            <p:cNvSpPr/>
            <p:nvPr/>
          </p:nvSpPr>
          <p:spPr>
            <a:xfrm>
              <a:off x="1159678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1D1DF2-E8A2-4916-9219-EAF420F9485C}"/>
                </a:ext>
              </a:extLst>
            </p:cNvPr>
            <p:cNvSpPr/>
            <p:nvPr/>
          </p:nvSpPr>
          <p:spPr>
            <a:xfrm>
              <a:off x="1158470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F542F-EE3D-49B5-93AD-90B1C5A8F88B}"/>
                </a:ext>
              </a:extLst>
            </p:cNvPr>
            <p:cNvSpPr/>
            <p:nvPr/>
          </p:nvSpPr>
          <p:spPr>
            <a:xfrm>
              <a:off x="1159678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38CFC4-F1E9-4CC3-93C7-E5BF30CA0620}"/>
                </a:ext>
              </a:extLst>
            </p:cNvPr>
            <p:cNvSpPr/>
            <p:nvPr/>
          </p:nvSpPr>
          <p:spPr>
            <a:xfrm>
              <a:off x="392626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942765-743A-4218-9DA2-DA890C1BFE63}"/>
                </a:ext>
              </a:extLst>
            </p:cNvPr>
            <p:cNvSpPr/>
            <p:nvPr/>
          </p:nvSpPr>
          <p:spPr>
            <a:xfrm>
              <a:off x="735567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DF677A-9BDD-49CC-AF8D-E9C5C94511BC}"/>
                </a:ext>
              </a:extLst>
            </p:cNvPr>
            <p:cNvSpPr/>
            <p:nvPr/>
          </p:nvSpPr>
          <p:spPr>
            <a:xfrm>
              <a:off x="1036648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D1D9F9-BA8C-449A-B84F-4B63A5DFD624}"/>
                </a:ext>
              </a:extLst>
            </p:cNvPr>
            <p:cNvSpPr/>
            <p:nvPr/>
          </p:nvSpPr>
          <p:spPr>
            <a:xfrm>
              <a:off x="241373" y="6341116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691B60-5B08-440D-BC06-5DFDF7F71E18}"/>
                </a:ext>
              </a:extLst>
            </p:cNvPr>
            <p:cNvSpPr/>
            <p:nvPr/>
          </p:nvSpPr>
          <p:spPr>
            <a:xfrm>
              <a:off x="241373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CC8E83-F6F2-4F8F-B17F-D57D7C25E092}"/>
                </a:ext>
              </a:extLst>
            </p:cNvPr>
            <p:cNvSpPr txBox="1"/>
            <p:nvPr/>
          </p:nvSpPr>
          <p:spPr>
            <a:xfrm>
              <a:off x="302829" y="640565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DFE83C-D27E-49CD-91CA-63774E53B441}"/>
                </a:ext>
              </a:extLst>
            </p:cNvPr>
            <p:cNvSpPr txBox="1"/>
            <p:nvPr/>
          </p:nvSpPr>
          <p:spPr>
            <a:xfrm>
              <a:off x="820291" y="6403739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0C6D1C-E72B-478D-B283-93FAA8E8896D}"/>
                </a:ext>
              </a:extLst>
            </p:cNvPr>
            <p:cNvSpPr txBox="1"/>
            <p:nvPr/>
          </p:nvSpPr>
          <p:spPr>
            <a:xfrm>
              <a:off x="1300914" y="64124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01F62D-A5DA-45E6-9B4C-82472C32BB7C}"/>
                </a:ext>
              </a:extLst>
            </p:cNvPr>
            <p:cNvSpPr txBox="1"/>
            <p:nvPr/>
          </p:nvSpPr>
          <p:spPr>
            <a:xfrm>
              <a:off x="263188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4D7D42-5FE9-4A79-8EAE-BAE39F23F017}"/>
                </a:ext>
              </a:extLst>
            </p:cNvPr>
            <p:cNvSpPr txBox="1"/>
            <p:nvPr/>
          </p:nvSpPr>
          <p:spPr>
            <a:xfrm>
              <a:off x="897406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4066CE-07E4-4298-BE31-F7E86966A062}"/>
                </a:ext>
              </a:extLst>
            </p:cNvPr>
            <p:cNvSpPr txBox="1"/>
            <p:nvPr/>
          </p:nvSpPr>
          <p:spPr>
            <a:xfrm>
              <a:off x="299186" y="5885655"/>
              <a:ext cx="374533" cy="22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89C2E5-94F5-4DF8-90AF-7AC8D83F297F}"/>
                </a:ext>
              </a:extLst>
            </p:cNvPr>
            <p:cNvSpPr txBox="1"/>
            <p:nvPr/>
          </p:nvSpPr>
          <p:spPr>
            <a:xfrm>
              <a:off x="819934" y="588909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5858AE-5DC9-4407-99F6-2D79B30F6F2E}"/>
                </a:ext>
              </a:extLst>
            </p:cNvPr>
            <p:cNvSpPr txBox="1"/>
            <p:nvPr/>
          </p:nvSpPr>
          <p:spPr>
            <a:xfrm>
              <a:off x="1286151" y="5872073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FBF78B-AF65-4EBA-AF66-172D9890B01B}"/>
                </a:ext>
              </a:extLst>
            </p:cNvPr>
            <p:cNvSpPr txBox="1"/>
            <p:nvPr/>
          </p:nvSpPr>
          <p:spPr>
            <a:xfrm>
              <a:off x="299200" y="5366681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089740-9FFA-4C30-A6FB-382E8DFFB3CE}"/>
                </a:ext>
              </a:extLst>
            </p:cNvPr>
            <p:cNvSpPr txBox="1"/>
            <p:nvPr/>
          </p:nvSpPr>
          <p:spPr>
            <a:xfrm>
              <a:off x="816661" y="53647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713DFD-B7BA-4EA4-B5EC-4E7D7715CCAF}"/>
                </a:ext>
              </a:extLst>
            </p:cNvPr>
            <p:cNvSpPr txBox="1"/>
            <p:nvPr/>
          </p:nvSpPr>
          <p:spPr>
            <a:xfrm>
              <a:off x="1301867" y="5361524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6071AF-134E-493E-B6DB-3DAF26F47474}"/>
                </a:ext>
              </a:extLst>
            </p:cNvPr>
            <p:cNvSpPr txBox="1"/>
            <p:nvPr/>
          </p:nvSpPr>
          <p:spPr>
            <a:xfrm>
              <a:off x="92739" y="6144752"/>
              <a:ext cx="508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838FF6-4DB7-4B40-8DBC-8EA27837B1CB}"/>
                </a:ext>
              </a:extLst>
            </p:cNvPr>
            <p:cNvSpPr txBox="1"/>
            <p:nvPr/>
          </p:nvSpPr>
          <p:spPr>
            <a:xfrm>
              <a:off x="87558" y="5605256"/>
              <a:ext cx="52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8D3E19-2B1B-4504-ACDC-3C0F255A7809}"/>
                </a:ext>
              </a:extLst>
            </p:cNvPr>
            <p:cNvSpPr txBox="1"/>
            <p:nvPr/>
          </p:nvSpPr>
          <p:spPr>
            <a:xfrm>
              <a:off x="586457" y="5619359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62DC1F5-DF11-462A-90DA-D82DABBC9C9C}"/>
                </a:ext>
              </a:extLst>
            </p:cNvPr>
            <p:cNvSpPr/>
            <p:nvPr/>
          </p:nvSpPr>
          <p:spPr>
            <a:xfrm>
              <a:off x="1227576" y="5816454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518020-898A-45B8-AA68-880E73A3EBE6}"/>
                </a:ext>
              </a:extLst>
            </p:cNvPr>
            <p:cNvSpPr txBox="1"/>
            <p:nvPr/>
          </p:nvSpPr>
          <p:spPr>
            <a:xfrm>
              <a:off x="1078466" y="5616054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833FE0A-7898-4DC1-A260-C7F1736B86F7}"/>
              </a:ext>
            </a:extLst>
          </p:cNvPr>
          <p:cNvSpPr/>
          <p:nvPr/>
        </p:nvSpPr>
        <p:spPr>
          <a:xfrm>
            <a:off x="2659923" y="3513736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65" name="Shape 119">
            <a:extLst>
              <a:ext uri="{FF2B5EF4-FFF2-40B4-BE49-F238E27FC236}">
                <a16:creationId xmlns:a16="http://schemas.microsoft.com/office/drawing/2014/main" id="{9084C822-2AB9-4970-8B30-3A8AA44BE00B}"/>
              </a:ext>
            </a:extLst>
          </p:cNvPr>
          <p:cNvSpPr/>
          <p:nvPr/>
        </p:nvSpPr>
        <p:spPr>
          <a:xfrm>
            <a:off x="4539730" y="3963669"/>
            <a:ext cx="662682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block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F90D5F-E73D-4C1D-AD05-9EB97CC664D2}"/>
              </a:ext>
            </a:extLst>
          </p:cNvPr>
          <p:cNvSpPr/>
          <p:nvPr/>
        </p:nvSpPr>
        <p:spPr>
          <a:xfrm>
            <a:off x="4191000" y="3754613"/>
            <a:ext cx="1360143" cy="72037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ABC817C-1DD7-4F1F-922D-C6D93877AEDF}"/>
              </a:ext>
            </a:extLst>
          </p:cNvPr>
          <p:cNvSpPr/>
          <p:nvPr/>
        </p:nvSpPr>
        <p:spPr>
          <a:xfrm>
            <a:off x="4492072" y="3743788"/>
            <a:ext cx="7827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CC7003E-0152-49A1-988A-5B1A4239BC9F}"/>
              </a:ext>
            </a:extLst>
          </p:cNvPr>
          <p:cNvSpPr/>
          <p:nvPr/>
        </p:nvSpPr>
        <p:spPr>
          <a:xfrm>
            <a:off x="1212326" y="3713791"/>
            <a:ext cx="7827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4690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24">
            <a:extLst>
              <a:ext uri="{FF2B5EF4-FFF2-40B4-BE49-F238E27FC236}">
                <a16:creationId xmlns:a16="http://schemas.microsoft.com/office/drawing/2014/main" id="{8BF82570-C72F-41AF-A0DD-74AA3A6C361C}"/>
              </a:ext>
            </a:extLst>
          </p:cNvPr>
          <p:cNvSpPr txBox="1"/>
          <p:nvPr/>
        </p:nvSpPr>
        <p:spPr>
          <a:xfrm>
            <a:off x="139093" y="68639"/>
            <a:ext cx="8509660" cy="26407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The name of the game is Tic-Tac-Toe.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Please setup the game.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You can move a free piece that is yours onto a clear location.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don’t know the concept free.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An object that is not on a location is free.</a:t>
            </a:r>
            <a:endParaRPr lang="en-US" b="1" i="1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13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DABE7-D6D5-4AC5-BF71-D39BFD47961E}"/>
              </a:ext>
            </a:extLst>
          </p:cNvPr>
          <p:cNvSpPr txBox="1"/>
          <p:nvPr/>
        </p:nvSpPr>
        <p:spPr>
          <a:xfrm>
            <a:off x="1650591" y="5238480"/>
            <a:ext cx="4690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Objects 1-9: </a:t>
            </a:r>
            <a:r>
              <a:rPr lang="en-US" sz="1600" dirty="0"/>
              <a:t>category=location</a:t>
            </a:r>
          </a:p>
          <a:p>
            <a:r>
              <a:rPr lang="en-US" sz="1600" b="1" dirty="0"/>
              <a:t>Objects 10-12: </a:t>
            </a:r>
            <a:r>
              <a:rPr lang="en-US" sz="1600" dirty="0"/>
              <a:t>color=red, category=block</a:t>
            </a:r>
          </a:p>
          <a:p>
            <a:r>
              <a:rPr lang="en-US" sz="1600" b="1" dirty="0"/>
              <a:t>Objects 13-15: </a:t>
            </a:r>
            <a:r>
              <a:rPr lang="en-US" sz="1600" dirty="0"/>
              <a:t>color=blue, category=block</a:t>
            </a:r>
          </a:p>
          <a:p>
            <a:r>
              <a:rPr lang="en-US" sz="1600" b="1" dirty="0"/>
              <a:t>On : </a:t>
            </a:r>
            <a:r>
              <a:rPr lang="en-US" sz="1600" dirty="0"/>
              <a:t>(10,1); (11,4); (13,5); (14,6)</a:t>
            </a:r>
          </a:p>
          <a:p>
            <a:r>
              <a:rPr lang="en-US" sz="1600" b="1" dirty="0"/>
              <a:t>Linear : </a:t>
            </a:r>
            <a:r>
              <a:rPr lang="en-US" sz="1600" dirty="0"/>
              <a:t>(1,2,3); (1,4,9); (2,5,8); (3,6,9); (1,5,9); (3,5,7)</a:t>
            </a:r>
          </a:p>
        </p:txBody>
      </p:sp>
      <p:sp>
        <p:nvSpPr>
          <p:cNvPr id="52" name="Shape 110">
            <a:extLst>
              <a:ext uri="{FF2B5EF4-FFF2-40B4-BE49-F238E27FC236}">
                <a16:creationId xmlns:a16="http://schemas.microsoft.com/office/drawing/2014/main" id="{76181C1D-CAF2-4FA5-B6B9-8046C94209DA}"/>
              </a:ext>
            </a:extLst>
          </p:cNvPr>
          <p:cNvSpPr/>
          <p:nvPr/>
        </p:nvSpPr>
        <p:spPr>
          <a:xfrm>
            <a:off x="2547670" y="3713791"/>
            <a:ext cx="9260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</a:t>
            </a:r>
          </a:p>
        </p:txBody>
      </p:sp>
      <p:sp>
        <p:nvSpPr>
          <p:cNvPr id="53" name="Shape 111">
            <a:extLst>
              <a:ext uri="{FF2B5EF4-FFF2-40B4-BE49-F238E27FC236}">
                <a16:creationId xmlns:a16="http://schemas.microsoft.com/office/drawing/2014/main" id="{3239AB44-5F2A-4D82-99DF-C43A2067D297}"/>
              </a:ext>
            </a:extLst>
          </p:cNvPr>
          <p:cNvSpPr/>
          <p:nvPr/>
        </p:nvSpPr>
        <p:spPr>
          <a:xfrm>
            <a:off x="1985624" y="2139311"/>
            <a:ext cx="683399" cy="3032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move</a:t>
            </a:r>
          </a:p>
        </p:txBody>
      </p:sp>
      <p:sp>
        <p:nvSpPr>
          <p:cNvPr id="54" name="Shape 106">
            <a:extLst>
              <a:ext uri="{FF2B5EF4-FFF2-40B4-BE49-F238E27FC236}">
                <a16:creationId xmlns:a16="http://schemas.microsoft.com/office/drawing/2014/main" id="{9897C2C7-8A43-45F0-AC65-DB2F49B05A32}"/>
              </a:ext>
            </a:extLst>
          </p:cNvPr>
          <p:cNvSpPr/>
          <p:nvPr/>
        </p:nvSpPr>
        <p:spPr>
          <a:xfrm>
            <a:off x="2669021" y="3258693"/>
            <a:ext cx="68339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clear</a:t>
            </a:r>
          </a:p>
        </p:txBody>
      </p:sp>
      <p:sp>
        <p:nvSpPr>
          <p:cNvPr id="55" name="Shape 105">
            <a:extLst>
              <a:ext uri="{FF2B5EF4-FFF2-40B4-BE49-F238E27FC236}">
                <a16:creationId xmlns:a16="http://schemas.microsoft.com/office/drawing/2014/main" id="{03F7A3B3-5E10-42C9-8028-1799949AF04B}"/>
              </a:ext>
            </a:extLst>
          </p:cNvPr>
          <p:cNvSpPr/>
          <p:nvPr/>
        </p:nvSpPr>
        <p:spPr>
          <a:xfrm>
            <a:off x="1177476" y="3019552"/>
            <a:ext cx="794818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yours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Shape 114">
            <a:extLst>
              <a:ext uri="{FF2B5EF4-FFF2-40B4-BE49-F238E27FC236}">
                <a16:creationId xmlns:a16="http://schemas.microsoft.com/office/drawing/2014/main" id="{11102537-0D01-4241-B9B5-587E16B976D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3010720" y="3561992"/>
            <a:ext cx="1" cy="15179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116">
            <a:extLst>
              <a:ext uri="{FF2B5EF4-FFF2-40B4-BE49-F238E27FC236}">
                <a16:creationId xmlns:a16="http://schemas.microsoft.com/office/drawing/2014/main" id="{1BA522A8-E655-4D08-ACFD-94DDCC6477A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574885" y="3322851"/>
            <a:ext cx="0" cy="286608"/>
          </a:xfrm>
          <a:prstGeom prst="straightConnector1">
            <a:avLst/>
          </a:prstGeom>
          <a:noFill/>
          <a:ln w="1270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" name="Shape 117">
            <a:extLst>
              <a:ext uri="{FF2B5EF4-FFF2-40B4-BE49-F238E27FC236}">
                <a16:creationId xmlns:a16="http://schemas.microsoft.com/office/drawing/2014/main" id="{10213E41-F024-4911-8D25-2A96B9DD99C6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1574885" y="2442610"/>
            <a:ext cx="752439" cy="576942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118">
            <a:extLst>
              <a:ext uri="{FF2B5EF4-FFF2-40B4-BE49-F238E27FC236}">
                <a16:creationId xmlns:a16="http://schemas.microsoft.com/office/drawing/2014/main" id="{EDEAEE1E-BBA6-43F5-8910-E7F9F84F9FA2}"/>
              </a:ext>
            </a:extLst>
          </p:cNvPr>
          <p:cNvCxnSpPr>
            <a:stCxn id="53" idx="2"/>
            <a:endCxn id="60" idx="0"/>
          </p:cNvCxnSpPr>
          <p:nvPr/>
        </p:nvCxnSpPr>
        <p:spPr>
          <a:xfrm>
            <a:off x="2327324" y="2442610"/>
            <a:ext cx="683400" cy="301419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119">
            <a:extLst>
              <a:ext uri="{FF2B5EF4-FFF2-40B4-BE49-F238E27FC236}">
                <a16:creationId xmlns:a16="http://schemas.microsoft.com/office/drawing/2014/main" id="{EE037D46-8D28-4AA2-B0C9-8E303896EE77}"/>
              </a:ext>
            </a:extLst>
          </p:cNvPr>
          <p:cNvSpPr/>
          <p:nvPr/>
        </p:nvSpPr>
        <p:spPr>
          <a:xfrm>
            <a:off x="2650874" y="2744029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on-to</a:t>
            </a:r>
          </a:p>
        </p:txBody>
      </p:sp>
      <p:cxnSp>
        <p:nvCxnSpPr>
          <p:cNvPr id="61" name="Shape 120">
            <a:extLst>
              <a:ext uri="{FF2B5EF4-FFF2-40B4-BE49-F238E27FC236}">
                <a16:creationId xmlns:a16="http://schemas.microsoft.com/office/drawing/2014/main" id="{33546D15-6B99-49D3-B3A9-FD2312507A1A}"/>
              </a:ext>
            </a:extLst>
          </p:cNvPr>
          <p:cNvCxnSpPr>
            <a:stCxn id="60" idx="2"/>
            <a:endCxn id="54" idx="0"/>
          </p:cNvCxnSpPr>
          <p:nvPr/>
        </p:nvCxnSpPr>
        <p:spPr>
          <a:xfrm flipH="1">
            <a:off x="3010721" y="3047328"/>
            <a:ext cx="3" cy="21136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" name="Shape 106">
            <a:extLst>
              <a:ext uri="{FF2B5EF4-FFF2-40B4-BE49-F238E27FC236}">
                <a16:creationId xmlns:a16="http://schemas.microsoft.com/office/drawing/2014/main" id="{321E191F-68E8-4BFA-A597-873D5423C311}"/>
              </a:ext>
            </a:extLst>
          </p:cNvPr>
          <p:cNvSpPr/>
          <p:nvPr/>
        </p:nvSpPr>
        <p:spPr>
          <a:xfrm>
            <a:off x="1202330" y="3483486"/>
            <a:ext cx="765143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free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Shape 106">
            <a:extLst>
              <a:ext uri="{FF2B5EF4-FFF2-40B4-BE49-F238E27FC236}">
                <a16:creationId xmlns:a16="http://schemas.microsoft.com/office/drawing/2014/main" id="{51FE3F94-4994-4A06-B952-8DA80DD71CAE}"/>
              </a:ext>
            </a:extLst>
          </p:cNvPr>
          <p:cNvSpPr/>
          <p:nvPr/>
        </p:nvSpPr>
        <p:spPr>
          <a:xfrm>
            <a:off x="1193731" y="3947420"/>
            <a:ext cx="765143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piece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4" name="Shape 114">
            <a:extLst>
              <a:ext uri="{FF2B5EF4-FFF2-40B4-BE49-F238E27FC236}">
                <a16:creationId xmlns:a16="http://schemas.microsoft.com/office/drawing/2014/main" id="{095860AC-67BE-46A9-9DFF-12C0C1E314E5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1576303" y="3786785"/>
            <a:ext cx="8599" cy="16063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4" name="Shape 138">
            <a:extLst>
              <a:ext uri="{FF2B5EF4-FFF2-40B4-BE49-F238E27FC236}">
                <a16:creationId xmlns:a16="http://schemas.microsoft.com/office/drawing/2014/main" id="{146E8A34-0F82-4595-9864-EAED6EF0F1AB}"/>
              </a:ext>
            </a:extLst>
          </p:cNvPr>
          <p:cNvSpPr txBox="1"/>
          <p:nvPr/>
        </p:nvSpPr>
        <p:spPr>
          <a:xfrm>
            <a:off x="6418353" y="4939651"/>
            <a:ext cx="1932435" cy="1562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dirty="0"/>
              <a:t>Legend</a:t>
            </a:r>
            <a:endParaRPr lang="en" sz="1600" dirty="0">
              <a:solidFill>
                <a:srgbClr val="990000"/>
              </a:solidFill>
            </a:endParaRPr>
          </a:p>
          <a:p>
            <a:r>
              <a:rPr lang="en" sz="1600" dirty="0">
                <a:solidFill>
                  <a:srgbClr val="990000"/>
                </a:solidFill>
              </a:rPr>
              <a:t>Verbs</a:t>
            </a:r>
            <a:endParaRPr lang="en" sz="1600" dirty="0">
              <a:solidFill>
                <a:srgbClr val="E69138"/>
              </a:solidFill>
            </a:endParaRPr>
          </a:p>
          <a:p>
            <a:r>
              <a:rPr lang="en-US" sz="1600" dirty="0">
                <a:solidFill>
                  <a:srgbClr val="1155CC"/>
                </a:solidFill>
              </a:rPr>
              <a:t>Primitive concepts</a:t>
            </a:r>
            <a:endParaRPr lang="en" sz="1600" dirty="0">
              <a:solidFill>
                <a:srgbClr val="1155CC"/>
              </a:solidFill>
            </a:endParaRPr>
          </a:p>
          <a:p>
            <a:r>
              <a:rPr lang="en" sz="1600" dirty="0">
                <a:solidFill>
                  <a:srgbClr val="8519E8"/>
                </a:solidFill>
              </a:rPr>
              <a:t>Learned </a:t>
            </a:r>
            <a:r>
              <a:rPr lang="en-US" sz="1600" dirty="0">
                <a:solidFill>
                  <a:srgbClr val="8519E8"/>
                </a:solidFill>
              </a:rPr>
              <a:t>concepts</a:t>
            </a:r>
            <a:endParaRPr lang="en" sz="1600" dirty="0">
              <a:solidFill>
                <a:srgbClr val="8519E8"/>
              </a:solidFill>
            </a:endParaRPr>
          </a:p>
          <a:p>
            <a:r>
              <a:rPr lang="en" sz="1600" dirty="0">
                <a:solidFill>
                  <a:srgbClr val="E69138"/>
                </a:solidFill>
              </a:rPr>
              <a:t>Input </a:t>
            </a:r>
            <a:r>
              <a:rPr lang="en-US" sz="1600" dirty="0">
                <a:solidFill>
                  <a:srgbClr val="E69138"/>
                </a:solidFill>
              </a:rPr>
              <a:t>Arguments</a:t>
            </a:r>
            <a:endParaRPr sz="1600" dirty="0">
              <a:solidFill>
                <a:srgbClr val="990000"/>
              </a:solidFill>
            </a:endParaRPr>
          </a:p>
        </p:txBody>
      </p:sp>
      <p:cxnSp>
        <p:nvCxnSpPr>
          <p:cNvPr id="83" name="Shape 121">
            <a:extLst>
              <a:ext uri="{FF2B5EF4-FFF2-40B4-BE49-F238E27FC236}">
                <a16:creationId xmlns:a16="http://schemas.microsoft.com/office/drawing/2014/main" id="{81EEA2EC-F826-4E88-879C-A2B327D04161}"/>
              </a:ext>
            </a:extLst>
          </p:cNvPr>
          <p:cNvCxnSpPr>
            <a:cxnSpLocks/>
          </p:cNvCxnSpPr>
          <p:nvPr/>
        </p:nvCxnSpPr>
        <p:spPr>
          <a:xfrm>
            <a:off x="1967473" y="3627747"/>
            <a:ext cx="2528327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154A637-E516-48D4-8F81-B6DD29F01824}"/>
              </a:ext>
            </a:extLst>
          </p:cNvPr>
          <p:cNvGrpSpPr/>
          <p:nvPr/>
        </p:nvGrpSpPr>
        <p:grpSpPr>
          <a:xfrm>
            <a:off x="87558" y="4660697"/>
            <a:ext cx="1588842" cy="2121103"/>
            <a:chOff x="87558" y="4660697"/>
            <a:chExt cx="1588842" cy="21211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00F3DA-AE52-4CF2-B8ED-8E225A12BDC4}"/>
                </a:ext>
              </a:extLst>
            </p:cNvPr>
            <p:cNvSpPr/>
            <p:nvPr/>
          </p:nvSpPr>
          <p:spPr>
            <a:xfrm>
              <a:off x="149543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6922AE-1ECF-44B5-B121-4C224C98A7CB}"/>
                </a:ext>
              </a:extLst>
            </p:cNvPr>
            <p:cNvSpPr/>
            <p:nvPr/>
          </p:nvSpPr>
          <p:spPr>
            <a:xfrm>
              <a:off x="654611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9ED97-D647-4122-A824-E1F1D3439041}"/>
                </a:ext>
              </a:extLst>
            </p:cNvPr>
            <p:cNvSpPr/>
            <p:nvPr/>
          </p:nvSpPr>
          <p:spPr>
            <a:xfrm>
              <a:off x="643736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3DCCB1-09BB-47E4-8B14-0A25FED08CC0}"/>
                </a:ext>
              </a:extLst>
            </p:cNvPr>
            <p:cNvSpPr/>
            <p:nvPr/>
          </p:nvSpPr>
          <p:spPr>
            <a:xfrm>
              <a:off x="149543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2E20C1-488D-493B-8505-2001C20E88BD}"/>
                </a:ext>
              </a:extLst>
            </p:cNvPr>
            <p:cNvSpPr/>
            <p:nvPr/>
          </p:nvSpPr>
          <p:spPr>
            <a:xfrm>
              <a:off x="149543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CC0AD7-EA09-47EA-82F6-30280E4704C3}"/>
                </a:ext>
              </a:extLst>
            </p:cNvPr>
            <p:cNvSpPr/>
            <p:nvPr/>
          </p:nvSpPr>
          <p:spPr>
            <a:xfrm>
              <a:off x="654611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BF3F79-D114-44EE-9A27-F69005E104D1}"/>
                </a:ext>
              </a:extLst>
            </p:cNvPr>
            <p:cNvSpPr/>
            <p:nvPr/>
          </p:nvSpPr>
          <p:spPr>
            <a:xfrm>
              <a:off x="1159678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1D1DF2-E8A2-4916-9219-EAF420F9485C}"/>
                </a:ext>
              </a:extLst>
            </p:cNvPr>
            <p:cNvSpPr/>
            <p:nvPr/>
          </p:nvSpPr>
          <p:spPr>
            <a:xfrm>
              <a:off x="1158470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F542F-EE3D-49B5-93AD-90B1C5A8F88B}"/>
                </a:ext>
              </a:extLst>
            </p:cNvPr>
            <p:cNvSpPr/>
            <p:nvPr/>
          </p:nvSpPr>
          <p:spPr>
            <a:xfrm>
              <a:off x="1159678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38CFC4-F1E9-4CC3-93C7-E5BF30CA0620}"/>
                </a:ext>
              </a:extLst>
            </p:cNvPr>
            <p:cNvSpPr/>
            <p:nvPr/>
          </p:nvSpPr>
          <p:spPr>
            <a:xfrm>
              <a:off x="392626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942765-743A-4218-9DA2-DA890C1BFE63}"/>
                </a:ext>
              </a:extLst>
            </p:cNvPr>
            <p:cNvSpPr/>
            <p:nvPr/>
          </p:nvSpPr>
          <p:spPr>
            <a:xfrm>
              <a:off x="735567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DF677A-9BDD-49CC-AF8D-E9C5C94511BC}"/>
                </a:ext>
              </a:extLst>
            </p:cNvPr>
            <p:cNvSpPr/>
            <p:nvPr/>
          </p:nvSpPr>
          <p:spPr>
            <a:xfrm>
              <a:off x="1036648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D1D9F9-BA8C-449A-B84F-4B63A5DFD624}"/>
                </a:ext>
              </a:extLst>
            </p:cNvPr>
            <p:cNvSpPr/>
            <p:nvPr/>
          </p:nvSpPr>
          <p:spPr>
            <a:xfrm>
              <a:off x="241373" y="6341116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691B60-5B08-440D-BC06-5DFDF7F71E18}"/>
                </a:ext>
              </a:extLst>
            </p:cNvPr>
            <p:cNvSpPr/>
            <p:nvPr/>
          </p:nvSpPr>
          <p:spPr>
            <a:xfrm>
              <a:off x="241373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CC8E83-F6F2-4F8F-B17F-D57D7C25E092}"/>
                </a:ext>
              </a:extLst>
            </p:cNvPr>
            <p:cNvSpPr txBox="1"/>
            <p:nvPr/>
          </p:nvSpPr>
          <p:spPr>
            <a:xfrm>
              <a:off x="302829" y="640565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DFE83C-D27E-49CD-91CA-63774E53B441}"/>
                </a:ext>
              </a:extLst>
            </p:cNvPr>
            <p:cNvSpPr txBox="1"/>
            <p:nvPr/>
          </p:nvSpPr>
          <p:spPr>
            <a:xfrm>
              <a:off x="820291" y="6403739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0C6D1C-E72B-478D-B283-93FAA8E8896D}"/>
                </a:ext>
              </a:extLst>
            </p:cNvPr>
            <p:cNvSpPr txBox="1"/>
            <p:nvPr/>
          </p:nvSpPr>
          <p:spPr>
            <a:xfrm>
              <a:off x="1300914" y="64124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01F62D-A5DA-45E6-9B4C-82472C32BB7C}"/>
                </a:ext>
              </a:extLst>
            </p:cNvPr>
            <p:cNvSpPr txBox="1"/>
            <p:nvPr/>
          </p:nvSpPr>
          <p:spPr>
            <a:xfrm>
              <a:off x="263188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4D7D42-5FE9-4A79-8EAE-BAE39F23F017}"/>
                </a:ext>
              </a:extLst>
            </p:cNvPr>
            <p:cNvSpPr txBox="1"/>
            <p:nvPr/>
          </p:nvSpPr>
          <p:spPr>
            <a:xfrm>
              <a:off x="897406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4066CE-07E4-4298-BE31-F7E86966A062}"/>
                </a:ext>
              </a:extLst>
            </p:cNvPr>
            <p:cNvSpPr txBox="1"/>
            <p:nvPr/>
          </p:nvSpPr>
          <p:spPr>
            <a:xfrm>
              <a:off x="299186" y="5885655"/>
              <a:ext cx="374533" cy="22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89C2E5-94F5-4DF8-90AF-7AC8D83F297F}"/>
                </a:ext>
              </a:extLst>
            </p:cNvPr>
            <p:cNvSpPr txBox="1"/>
            <p:nvPr/>
          </p:nvSpPr>
          <p:spPr>
            <a:xfrm>
              <a:off x="819934" y="588909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5858AE-5DC9-4407-99F6-2D79B30F6F2E}"/>
                </a:ext>
              </a:extLst>
            </p:cNvPr>
            <p:cNvSpPr txBox="1"/>
            <p:nvPr/>
          </p:nvSpPr>
          <p:spPr>
            <a:xfrm>
              <a:off x="1286151" y="5872073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FBF78B-AF65-4EBA-AF66-172D9890B01B}"/>
                </a:ext>
              </a:extLst>
            </p:cNvPr>
            <p:cNvSpPr txBox="1"/>
            <p:nvPr/>
          </p:nvSpPr>
          <p:spPr>
            <a:xfrm>
              <a:off x="299200" y="5366681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089740-9FFA-4C30-A6FB-382E8DFFB3CE}"/>
                </a:ext>
              </a:extLst>
            </p:cNvPr>
            <p:cNvSpPr txBox="1"/>
            <p:nvPr/>
          </p:nvSpPr>
          <p:spPr>
            <a:xfrm>
              <a:off x="816661" y="53647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713DFD-B7BA-4EA4-B5EC-4E7D7715CCAF}"/>
                </a:ext>
              </a:extLst>
            </p:cNvPr>
            <p:cNvSpPr txBox="1"/>
            <p:nvPr/>
          </p:nvSpPr>
          <p:spPr>
            <a:xfrm>
              <a:off x="1301867" y="5361524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6071AF-134E-493E-B6DB-3DAF26F47474}"/>
                </a:ext>
              </a:extLst>
            </p:cNvPr>
            <p:cNvSpPr txBox="1"/>
            <p:nvPr/>
          </p:nvSpPr>
          <p:spPr>
            <a:xfrm>
              <a:off x="92739" y="6144752"/>
              <a:ext cx="508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838FF6-4DB7-4B40-8DBC-8EA27837B1CB}"/>
                </a:ext>
              </a:extLst>
            </p:cNvPr>
            <p:cNvSpPr txBox="1"/>
            <p:nvPr/>
          </p:nvSpPr>
          <p:spPr>
            <a:xfrm>
              <a:off x="87558" y="5605256"/>
              <a:ext cx="52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8D3E19-2B1B-4504-ACDC-3C0F255A7809}"/>
                </a:ext>
              </a:extLst>
            </p:cNvPr>
            <p:cNvSpPr txBox="1"/>
            <p:nvPr/>
          </p:nvSpPr>
          <p:spPr>
            <a:xfrm>
              <a:off x="586457" y="5619359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62DC1F5-DF11-462A-90DA-D82DABBC9C9C}"/>
                </a:ext>
              </a:extLst>
            </p:cNvPr>
            <p:cNvSpPr/>
            <p:nvPr/>
          </p:nvSpPr>
          <p:spPr>
            <a:xfrm>
              <a:off x="1227576" y="5816454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518020-898A-45B8-AA68-880E73A3EBE6}"/>
                </a:ext>
              </a:extLst>
            </p:cNvPr>
            <p:cNvSpPr txBox="1"/>
            <p:nvPr/>
          </p:nvSpPr>
          <p:spPr>
            <a:xfrm>
              <a:off x="1078466" y="5616054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833FE0A-7898-4DC1-A260-C7F1736B86F7}"/>
              </a:ext>
            </a:extLst>
          </p:cNvPr>
          <p:cNvSpPr/>
          <p:nvPr/>
        </p:nvSpPr>
        <p:spPr>
          <a:xfrm>
            <a:off x="2659923" y="3513736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CC7003E-0152-49A1-988A-5B1A4239BC9F}"/>
              </a:ext>
            </a:extLst>
          </p:cNvPr>
          <p:cNvSpPr/>
          <p:nvPr/>
        </p:nvSpPr>
        <p:spPr>
          <a:xfrm>
            <a:off x="1212326" y="3713791"/>
            <a:ext cx="7827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  <p:sp>
        <p:nvSpPr>
          <p:cNvPr id="69" name="Shape 122">
            <a:extLst>
              <a:ext uri="{FF2B5EF4-FFF2-40B4-BE49-F238E27FC236}">
                <a16:creationId xmlns:a16="http://schemas.microsoft.com/office/drawing/2014/main" id="{FA85CBE2-6265-48FD-98E0-C8CB7D1158FA}"/>
              </a:ext>
            </a:extLst>
          </p:cNvPr>
          <p:cNvSpPr/>
          <p:nvPr/>
        </p:nvSpPr>
        <p:spPr>
          <a:xfrm>
            <a:off x="5123074" y="3304910"/>
            <a:ext cx="626464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~</a:t>
            </a:r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0" name="Shape 123">
            <a:extLst>
              <a:ext uri="{FF2B5EF4-FFF2-40B4-BE49-F238E27FC236}">
                <a16:creationId xmlns:a16="http://schemas.microsoft.com/office/drawing/2014/main" id="{322D8A9C-A4EF-4A5B-AA07-9452485C0163}"/>
              </a:ext>
            </a:extLst>
          </p:cNvPr>
          <p:cNvSpPr/>
          <p:nvPr/>
        </p:nvSpPr>
        <p:spPr>
          <a:xfrm>
            <a:off x="4599840" y="3733511"/>
            <a:ext cx="729008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71" name="Shape 124">
            <a:extLst>
              <a:ext uri="{FF2B5EF4-FFF2-40B4-BE49-F238E27FC236}">
                <a16:creationId xmlns:a16="http://schemas.microsoft.com/office/drawing/2014/main" id="{10DAE827-DF15-4CD5-ADE9-1351504E85E7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>
            <a:off x="5436306" y="3608209"/>
            <a:ext cx="461293" cy="125352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2" name="Shape 126">
            <a:extLst>
              <a:ext uri="{FF2B5EF4-FFF2-40B4-BE49-F238E27FC236}">
                <a16:creationId xmlns:a16="http://schemas.microsoft.com/office/drawing/2014/main" id="{DF6B84D9-5247-437C-858D-D934978A417C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flipH="1">
            <a:off x="4964344" y="3608209"/>
            <a:ext cx="471962" cy="125302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3" name="Shape 125">
            <a:extLst>
              <a:ext uri="{FF2B5EF4-FFF2-40B4-BE49-F238E27FC236}">
                <a16:creationId xmlns:a16="http://schemas.microsoft.com/office/drawing/2014/main" id="{1D9A9876-C884-4DDC-9E46-FBBF2DA3B132}"/>
              </a:ext>
            </a:extLst>
          </p:cNvPr>
          <p:cNvSpPr/>
          <p:nvPr/>
        </p:nvSpPr>
        <p:spPr>
          <a:xfrm>
            <a:off x="5456553" y="3733561"/>
            <a:ext cx="882091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43EB63-6CD3-47F7-A149-650D6B1E0BC2}"/>
              </a:ext>
            </a:extLst>
          </p:cNvPr>
          <p:cNvSpPr/>
          <p:nvPr/>
        </p:nvSpPr>
        <p:spPr>
          <a:xfrm>
            <a:off x="4504898" y="3196743"/>
            <a:ext cx="1986146" cy="93754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961D1F-1EE1-4CAF-A2BB-77D0BFA36F9C}"/>
              </a:ext>
            </a:extLst>
          </p:cNvPr>
          <p:cNvSpPr/>
          <p:nvPr/>
        </p:nvSpPr>
        <p:spPr>
          <a:xfrm>
            <a:off x="4594432" y="3544233"/>
            <a:ext cx="7827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96B12E1-F384-4006-966D-00F14AC9BF13}"/>
              </a:ext>
            </a:extLst>
          </p:cNvPr>
          <p:cNvSpPr/>
          <p:nvPr/>
        </p:nvSpPr>
        <p:spPr>
          <a:xfrm>
            <a:off x="5535918" y="3537179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</p:spTree>
    <p:extLst>
      <p:ext uri="{BB962C8B-B14F-4D97-AF65-F5344CB8AC3E}">
        <p14:creationId xmlns:p14="http://schemas.microsoft.com/office/powerpoint/2010/main" val="319524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24">
            <a:extLst>
              <a:ext uri="{FF2B5EF4-FFF2-40B4-BE49-F238E27FC236}">
                <a16:creationId xmlns:a16="http://schemas.microsoft.com/office/drawing/2014/main" id="{8BF82570-C72F-41AF-A0DD-74AA3A6C361C}"/>
              </a:ext>
            </a:extLst>
          </p:cNvPr>
          <p:cNvSpPr txBox="1"/>
          <p:nvPr/>
        </p:nvSpPr>
        <p:spPr>
          <a:xfrm>
            <a:off x="139093" y="68639"/>
            <a:ext cx="8509660" cy="26407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The name of the game is Tic-Tac-Toe.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Please setup the game.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You can move a free piece that is yours onto a clear location.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don’t know the concept free.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An object that is not on a location is free.</a:t>
            </a:r>
            <a:endParaRPr lang="en-US" b="1" i="1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14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DABE7-D6D5-4AC5-BF71-D39BFD47961E}"/>
              </a:ext>
            </a:extLst>
          </p:cNvPr>
          <p:cNvSpPr txBox="1"/>
          <p:nvPr/>
        </p:nvSpPr>
        <p:spPr>
          <a:xfrm>
            <a:off x="1650591" y="5238480"/>
            <a:ext cx="4690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Objects 1-9: </a:t>
            </a:r>
            <a:r>
              <a:rPr lang="en-US" sz="1600" dirty="0"/>
              <a:t>category=location</a:t>
            </a:r>
          </a:p>
          <a:p>
            <a:r>
              <a:rPr lang="en-US" sz="1600" b="1" dirty="0"/>
              <a:t>Objects 10-12: </a:t>
            </a:r>
            <a:r>
              <a:rPr lang="en-US" sz="1600" dirty="0"/>
              <a:t>color=red, category=block</a:t>
            </a:r>
          </a:p>
          <a:p>
            <a:r>
              <a:rPr lang="en-US" sz="1600" b="1" dirty="0"/>
              <a:t>Objects 13-15: </a:t>
            </a:r>
            <a:r>
              <a:rPr lang="en-US" sz="1600" dirty="0"/>
              <a:t>color=blue, category=block</a:t>
            </a:r>
          </a:p>
          <a:p>
            <a:r>
              <a:rPr lang="en-US" sz="1600" b="1" dirty="0"/>
              <a:t>On : </a:t>
            </a:r>
            <a:r>
              <a:rPr lang="en-US" sz="1600" dirty="0"/>
              <a:t>(10,1); (11,4); (13,5); (14,6)</a:t>
            </a:r>
          </a:p>
          <a:p>
            <a:r>
              <a:rPr lang="en-US" sz="1600" b="1" dirty="0"/>
              <a:t>Linear : </a:t>
            </a:r>
            <a:r>
              <a:rPr lang="en-US" sz="1600" dirty="0"/>
              <a:t>(1,2,3); (1,4,9); (2,5,8); (3,6,9); (1,5,9); (3,5,7)</a:t>
            </a:r>
          </a:p>
        </p:txBody>
      </p:sp>
      <p:sp>
        <p:nvSpPr>
          <p:cNvPr id="52" name="Shape 110">
            <a:extLst>
              <a:ext uri="{FF2B5EF4-FFF2-40B4-BE49-F238E27FC236}">
                <a16:creationId xmlns:a16="http://schemas.microsoft.com/office/drawing/2014/main" id="{76181C1D-CAF2-4FA5-B6B9-8046C94209DA}"/>
              </a:ext>
            </a:extLst>
          </p:cNvPr>
          <p:cNvSpPr/>
          <p:nvPr/>
        </p:nvSpPr>
        <p:spPr>
          <a:xfrm>
            <a:off x="2547670" y="3713791"/>
            <a:ext cx="9260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</a:t>
            </a:r>
          </a:p>
        </p:txBody>
      </p:sp>
      <p:sp>
        <p:nvSpPr>
          <p:cNvPr id="53" name="Shape 111">
            <a:extLst>
              <a:ext uri="{FF2B5EF4-FFF2-40B4-BE49-F238E27FC236}">
                <a16:creationId xmlns:a16="http://schemas.microsoft.com/office/drawing/2014/main" id="{3239AB44-5F2A-4D82-99DF-C43A2067D297}"/>
              </a:ext>
            </a:extLst>
          </p:cNvPr>
          <p:cNvSpPr/>
          <p:nvPr/>
        </p:nvSpPr>
        <p:spPr>
          <a:xfrm>
            <a:off x="1985624" y="2139311"/>
            <a:ext cx="683399" cy="3032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move</a:t>
            </a:r>
          </a:p>
        </p:txBody>
      </p:sp>
      <p:sp>
        <p:nvSpPr>
          <p:cNvPr id="54" name="Shape 106">
            <a:extLst>
              <a:ext uri="{FF2B5EF4-FFF2-40B4-BE49-F238E27FC236}">
                <a16:creationId xmlns:a16="http://schemas.microsoft.com/office/drawing/2014/main" id="{9897C2C7-8A43-45F0-AC65-DB2F49B05A32}"/>
              </a:ext>
            </a:extLst>
          </p:cNvPr>
          <p:cNvSpPr/>
          <p:nvPr/>
        </p:nvSpPr>
        <p:spPr>
          <a:xfrm>
            <a:off x="2669021" y="3258693"/>
            <a:ext cx="68339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clear</a:t>
            </a:r>
          </a:p>
        </p:txBody>
      </p:sp>
      <p:sp>
        <p:nvSpPr>
          <p:cNvPr id="55" name="Shape 105">
            <a:extLst>
              <a:ext uri="{FF2B5EF4-FFF2-40B4-BE49-F238E27FC236}">
                <a16:creationId xmlns:a16="http://schemas.microsoft.com/office/drawing/2014/main" id="{03F7A3B3-5E10-42C9-8028-1799949AF04B}"/>
              </a:ext>
            </a:extLst>
          </p:cNvPr>
          <p:cNvSpPr/>
          <p:nvPr/>
        </p:nvSpPr>
        <p:spPr>
          <a:xfrm>
            <a:off x="1177476" y="3019552"/>
            <a:ext cx="794818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yours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Shape 114">
            <a:extLst>
              <a:ext uri="{FF2B5EF4-FFF2-40B4-BE49-F238E27FC236}">
                <a16:creationId xmlns:a16="http://schemas.microsoft.com/office/drawing/2014/main" id="{11102537-0D01-4241-B9B5-587E16B976D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3010720" y="3561992"/>
            <a:ext cx="1" cy="15179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116">
            <a:extLst>
              <a:ext uri="{FF2B5EF4-FFF2-40B4-BE49-F238E27FC236}">
                <a16:creationId xmlns:a16="http://schemas.microsoft.com/office/drawing/2014/main" id="{1BA522A8-E655-4D08-ACFD-94DDCC6477A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574885" y="3322851"/>
            <a:ext cx="0" cy="286608"/>
          </a:xfrm>
          <a:prstGeom prst="straightConnector1">
            <a:avLst/>
          </a:prstGeom>
          <a:noFill/>
          <a:ln w="1270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" name="Shape 117">
            <a:extLst>
              <a:ext uri="{FF2B5EF4-FFF2-40B4-BE49-F238E27FC236}">
                <a16:creationId xmlns:a16="http://schemas.microsoft.com/office/drawing/2014/main" id="{10213E41-F024-4911-8D25-2A96B9DD99C6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1574885" y="2442610"/>
            <a:ext cx="752439" cy="576942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118">
            <a:extLst>
              <a:ext uri="{FF2B5EF4-FFF2-40B4-BE49-F238E27FC236}">
                <a16:creationId xmlns:a16="http://schemas.microsoft.com/office/drawing/2014/main" id="{EDEAEE1E-BBA6-43F5-8910-E7F9F84F9FA2}"/>
              </a:ext>
            </a:extLst>
          </p:cNvPr>
          <p:cNvCxnSpPr>
            <a:stCxn id="53" idx="2"/>
            <a:endCxn id="60" idx="0"/>
          </p:cNvCxnSpPr>
          <p:nvPr/>
        </p:nvCxnSpPr>
        <p:spPr>
          <a:xfrm>
            <a:off x="2327324" y="2442610"/>
            <a:ext cx="683400" cy="301419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119">
            <a:extLst>
              <a:ext uri="{FF2B5EF4-FFF2-40B4-BE49-F238E27FC236}">
                <a16:creationId xmlns:a16="http://schemas.microsoft.com/office/drawing/2014/main" id="{EE037D46-8D28-4AA2-B0C9-8E303896EE77}"/>
              </a:ext>
            </a:extLst>
          </p:cNvPr>
          <p:cNvSpPr/>
          <p:nvPr/>
        </p:nvSpPr>
        <p:spPr>
          <a:xfrm>
            <a:off x="2650874" y="2744029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on-to</a:t>
            </a:r>
          </a:p>
        </p:txBody>
      </p:sp>
      <p:cxnSp>
        <p:nvCxnSpPr>
          <p:cNvPr id="61" name="Shape 120">
            <a:extLst>
              <a:ext uri="{FF2B5EF4-FFF2-40B4-BE49-F238E27FC236}">
                <a16:creationId xmlns:a16="http://schemas.microsoft.com/office/drawing/2014/main" id="{33546D15-6B99-49D3-B3A9-FD2312507A1A}"/>
              </a:ext>
            </a:extLst>
          </p:cNvPr>
          <p:cNvCxnSpPr>
            <a:stCxn id="60" idx="2"/>
            <a:endCxn id="54" idx="0"/>
          </p:cNvCxnSpPr>
          <p:nvPr/>
        </p:nvCxnSpPr>
        <p:spPr>
          <a:xfrm flipH="1">
            <a:off x="3010721" y="3047328"/>
            <a:ext cx="3" cy="21136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" name="Shape 106">
            <a:extLst>
              <a:ext uri="{FF2B5EF4-FFF2-40B4-BE49-F238E27FC236}">
                <a16:creationId xmlns:a16="http://schemas.microsoft.com/office/drawing/2014/main" id="{321E191F-68E8-4BFA-A597-873D5423C311}"/>
              </a:ext>
            </a:extLst>
          </p:cNvPr>
          <p:cNvSpPr/>
          <p:nvPr/>
        </p:nvSpPr>
        <p:spPr>
          <a:xfrm>
            <a:off x="1202330" y="3483486"/>
            <a:ext cx="765143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free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Shape 106">
            <a:extLst>
              <a:ext uri="{FF2B5EF4-FFF2-40B4-BE49-F238E27FC236}">
                <a16:creationId xmlns:a16="http://schemas.microsoft.com/office/drawing/2014/main" id="{51FE3F94-4994-4A06-B952-8DA80DD71CAE}"/>
              </a:ext>
            </a:extLst>
          </p:cNvPr>
          <p:cNvSpPr/>
          <p:nvPr/>
        </p:nvSpPr>
        <p:spPr>
          <a:xfrm>
            <a:off x="1193731" y="3947420"/>
            <a:ext cx="765143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piece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4" name="Shape 114">
            <a:extLst>
              <a:ext uri="{FF2B5EF4-FFF2-40B4-BE49-F238E27FC236}">
                <a16:creationId xmlns:a16="http://schemas.microsoft.com/office/drawing/2014/main" id="{095860AC-67BE-46A9-9DFF-12C0C1E314E5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1576303" y="3786785"/>
            <a:ext cx="8599" cy="16063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4" name="Shape 138">
            <a:extLst>
              <a:ext uri="{FF2B5EF4-FFF2-40B4-BE49-F238E27FC236}">
                <a16:creationId xmlns:a16="http://schemas.microsoft.com/office/drawing/2014/main" id="{146E8A34-0F82-4595-9864-EAED6EF0F1AB}"/>
              </a:ext>
            </a:extLst>
          </p:cNvPr>
          <p:cNvSpPr txBox="1"/>
          <p:nvPr/>
        </p:nvSpPr>
        <p:spPr>
          <a:xfrm>
            <a:off x="6418353" y="4939651"/>
            <a:ext cx="1932435" cy="1562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dirty="0"/>
              <a:t>Legend</a:t>
            </a:r>
            <a:endParaRPr lang="en" sz="1600" dirty="0">
              <a:solidFill>
                <a:srgbClr val="990000"/>
              </a:solidFill>
            </a:endParaRPr>
          </a:p>
          <a:p>
            <a:r>
              <a:rPr lang="en" sz="1600" dirty="0">
                <a:solidFill>
                  <a:srgbClr val="990000"/>
                </a:solidFill>
              </a:rPr>
              <a:t>Verbs</a:t>
            </a:r>
            <a:endParaRPr lang="en" sz="1600" dirty="0">
              <a:solidFill>
                <a:srgbClr val="E69138"/>
              </a:solidFill>
            </a:endParaRPr>
          </a:p>
          <a:p>
            <a:r>
              <a:rPr lang="en-US" sz="1600" dirty="0">
                <a:solidFill>
                  <a:srgbClr val="1155CC"/>
                </a:solidFill>
              </a:rPr>
              <a:t>Primitive concepts</a:t>
            </a:r>
            <a:endParaRPr lang="en" sz="1600" dirty="0">
              <a:solidFill>
                <a:srgbClr val="1155CC"/>
              </a:solidFill>
            </a:endParaRPr>
          </a:p>
          <a:p>
            <a:r>
              <a:rPr lang="en" sz="1600" dirty="0">
                <a:solidFill>
                  <a:srgbClr val="8519E8"/>
                </a:solidFill>
              </a:rPr>
              <a:t>Learned </a:t>
            </a:r>
            <a:r>
              <a:rPr lang="en-US" sz="1600" dirty="0">
                <a:solidFill>
                  <a:srgbClr val="8519E8"/>
                </a:solidFill>
              </a:rPr>
              <a:t>concepts</a:t>
            </a:r>
            <a:endParaRPr lang="en" sz="1600" dirty="0">
              <a:solidFill>
                <a:srgbClr val="8519E8"/>
              </a:solidFill>
            </a:endParaRPr>
          </a:p>
          <a:p>
            <a:r>
              <a:rPr lang="en" sz="1600" dirty="0">
                <a:solidFill>
                  <a:srgbClr val="E69138"/>
                </a:solidFill>
              </a:rPr>
              <a:t>Input </a:t>
            </a:r>
            <a:r>
              <a:rPr lang="en-US" sz="1600" dirty="0">
                <a:solidFill>
                  <a:srgbClr val="E69138"/>
                </a:solidFill>
              </a:rPr>
              <a:t>Arguments</a:t>
            </a:r>
            <a:endParaRPr sz="1600" dirty="0">
              <a:solidFill>
                <a:srgbClr val="990000"/>
              </a:solidFill>
            </a:endParaRPr>
          </a:p>
        </p:txBody>
      </p:sp>
      <p:cxnSp>
        <p:nvCxnSpPr>
          <p:cNvPr id="83" name="Shape 121">
            <a:extLst>
              <a:ext uri="{FF2B5EF4-FFF2-40B4-BE49-F238E27FC236}">
                <a16:creationId xmlns:a16="http://schemas.microsoft.com/office/drawing/2014/main" id="{81EEA2EC-F826-4E88-879C-A2B327D04161}"/>
              </a:ext>
            </a:extLst>
          </p:cNvPr>
          <p:cNvCxnSpPr>
            <a:cxnSpLocks/>
          </p:cNvCxnSpPr>
          <p:nvPr/>
        </p:nvCxnSpPr>
        <p:spPr>
          <a:xfrm>
            <a:off x="1967473" y="3627747"/>
            <a:ext cx="2528327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154A637-E516-48D4-8F81-B6DD29F01824}"/>
              </a:ext>
            </a:extLst>
          </p:cNvPr>
          <p:cNvGrpSpPr/>
          <p:nvPr/>
        </p:nvGrpSpPr>
        <p:grpSpPr>
          <a:xfrm>
            <a:off x="87558" y="4660697"/>
            <a:ext cx="1588842" cy="2121103"/>
            <a:chOff x="87558" y="4660697"/>
            <a:chExt cx="1588842" cy="21211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00F3DA-AE52-4CF2-B8ED-8E225A12BDC4}"/>
                </a:ext>
              </a:extLst>
            </p:cNvPr>
            <p:cNvSpPr/>
            <p:nvPr/>
          </p:nvSpPr>
          <p:spPr>
            <a:xfrm>
              <a:off x="149543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6922AE-1ECF-44B5-B121-4C224C98A7CB}"/>
                </a:ext>
              </a:extLst>
            </p:cNvPr>
            <p:cNvSpPr/>
            <p:nvPr/>
          </p:nvSpPr>
          <p:spPr>
            <a:xfrm>
              <a:off x="654611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9ED97-D647-4122-A824-E1F1D3439041}"/>
                </a:ext>
              </a:extLst>
            </p:cNvPr>
            <p:cNvSpPr/>
            <p:nvPr/>
          </p:nvSpPr>
          <p:spPr>
            <a:xfrm>
              <a:off x="643736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3DCCB1-09BB-47E4-8B14-0A25FED08CC0}"/>
                </a:ext>
              </a:extLst>
            </p:cNvPr>
            <p:cNvSpPr/>
            <p:nvPr/>
          </p:nvSpPr>
          <p:spPr>
            <a:xfrm>
              <a:off x="149543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2E20C1-488D-493B-8505-2001C20E88BD}"/>
                </a:ext>
              </a:extLst>
            </p:cNvPr>
            <p:cNvSpPr/>
            <p:nvPr/>
          </p:nvSpPr>
          <p:spPr>
            <a:xfrm>
              <a:off x="149543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CC0AD7-EA09-47EA-82F6-30280E4704C3}"/>
                </a:ext>
              </a:extLst>
            </p:cNvPr>
            <p:cNvSpPr/>
            <p:nvPr/>
          </p:nvSpPr>
          <p:spPr>
            <a:xfrm>
              <a:off x="654611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BF3F79-D114-44EE-9A27-F69005E104D1}"/>
                </a:ext>
              </a:extLst>
            </p:cNvPr>
            <p:cNvSpPr/>
            <p:nvPr/>
          </p:nvSpPr>
          <p:spPr>
            <a:xfrm>
              <a:off x="1159678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1D1DF2-E8A2-4916-9219-EAF420F9485C}"/>
                </a:ext>
              </a:extLst>
            </p:cNvPr>
            <p:cNvSpPr/>
            <p:nvPr/>
          </p:nvSpPr>
          <p:spPr>
            <a:xfrm>
              <a:off x="1158470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F542F-EE3D-49B5-93AD-90B1C5A8F88B}"/>
                </a:ext>
              </a:extLst>
            </p:cNvPr>
            <p:cNvSpPr/>
            <p:nvPr/>
          </p:nvSpPr>
          <p:spPr>
            <a:xfrm>
              <a:off x="1159678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38CFC4-F1E9-4CC3-93C7-E5BF30CA0620}"/>
                </a:ext>
              </a:extLst>
            </p:cNvPr>
            <p:cNvSpPr/>
            <p:nvPr/>
          </p:nvSpPr>
          <p:spPr>
            <a:xfrm>
              <a:off x="392626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942765-743A-4218-9DA2-DA890C1BFE63}"/>
                </a:ext>
              </a:extLst>
            </p:cNvPr>
            <p:cNvSpPr/>
            <p:nvPr/>
          </p:nvSpPr>
          <p:spPr>
            <a:xfrm>
              <a:off x="735567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DF677A-9BDD-49CC-AF8D-E9C5C94511BC}"/>
                </a:ext>
              </a:extLst>
            </p:cNvPr>
            <p:cNvSpPr/>
            <p:nvPr/>
          </p:nvSpPr>
          <p:spPr>
            <a:xfrm>
              <a:off x="1036648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D1D9F9-BA8C-449A-B84F-4B63A5DFD624}"/>
                </a:ext>
              </a:extLst>
            </p:cNvPr>
            <p:cNvSpPr/>
            <p:nvPr/>
          </p:nvSpPr>
          <p:spPr>
            <a:xfrm>
              <a:off x="241373" y="6341116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691B60-5B08-440D-BC06-5DFDF7F71E18}"/>
                </a:ext>
              </a:extLst>
            </p:cNvPr>
            <p:cNvSpPr/>
            <p:nvPr/>
          </p:nvSpPr>
          <p:spPr>
            <a:xfrm>
              <a:off x="241373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CC8E83-F6F2-4F8F-B17F-D57D7C25E092}"/>
                </a:ext>
              </a:extLst>
            </p:cNvPr>
            <p:cNvSpPr txBox="1"/>
            <p:nvPr/>
          </p:nvSpPr>
          <p:spPr>
            <a:xfrm>
              <a:off x="302829" y="640565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DFE83C-D27E-49CD-91CA-63774E53B441}"/>
                </a:ext>
              </a:extLst>
            </p:cNvPr>
            <p:cNvSpPr txBox="1"/>
            <p:nvPr/>
          </p:nvSpPr>
          <p:spPr>
            <a:xfrm>
              <a:off x="820291" y="6403739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0C6D1C-E72B-478D-B283-93FAA8E8896D}"/>
                </a:ext>
              </a:extLst>
            </p:cNvPr>
            <p:cNvSpPr txBox="1"/>
            <p:nvPr/>
          </p:nvSpPr>
          <p:spPr>
            <a:xfrm>
              <a:off x="1300914" y="64124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01F62D-A5DA-45E6-9B4C-82472C32BB7C}"/>
                </a:ext>
              </a:extLst>
            </p:cNvPr>
            <p:cNvSpPr txBox="1"/>
            <p:nvPr/>
          </p:nvSpPr>
          <p:spPr>
            <a:xfrm>
              <a:off x="263188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4D7D42-5FE9-4A79-8EAE-BAE39F23F017}"/>
                </a:ext>
              </a:extLst>
            </p:cNvPr>
            <p:cNvSpPr txBox="1"/>
            <p:nvPr/>
          </p:nvSpPr>
          <p:spPr>
            <a:xfrm>
              <a:off x="897406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4066CE-07E4-4298-BE31-F7E86966A062}"/>
                </a:ext>
              </a:extLst>
            </p:cNvPr>
            <p:cNvSpPr txBox="1"/>
            <p:nvPr/>
          </p:nvSpPr>
          <p:spPr>
            <a:xfrm>
              <a:off x="299186" y="5885655"/>
              <a:ext cx="374533" cy="22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89C2E5-94F5-4DF8-90AF-7AC8D83F297F}"/>
                </a:ext>
              </a:extLst>
            </p:cNvPr>
            <p:cNvSpPr txBox="1"/>
            <p:nvPr/>
          </p:nvSpPr>
          <p:spPr>
            <a:xfrm>
              <a:off x="819934" y="588909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5858AE-5DC9-4407-99F6-2D79B30F6F2E}"/>
                </a:ext>
              </a:extLst>
            </p:cNvPr>
            <p:cNvSpPr txBox="1"/>
            <p:nvPr/>
          </p:nvSpPr>
          <p:spPr>
            <a:xfrm>
              <a:off x="1286151" y="5872073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FBF78B-AF65-4EBA-AF66-172D9890B01B}"/>
                </a:ext>
              </a:extLst>
            </p:cNvPr>
            <p:cNvSpPr txBox="1"/>
            <p:nvPr/>
          </p:nvSpPr>
          <p:spPr>
            <a:xfrm>
              <a:off x="299200" y="5366681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089740-9FFA-4C30-A6FB-382E8DFFB3CE}"/>
                </a:ext>
              </a:extLst>
            </p:cNvPr>
            <p:cNvSpPr txBox="1"/>
            <p:nvPr/>
          </p:nvSpPr>
          <p:spPr>
            <a:xfrm>
              <a:off x="816661" y="53647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713DFD-B7BA-4EA4-B5EC-4E7D7715CCAF}"/>
                </a:ext>
              </a:extLst>
            </p:cNvPr>
            <p:cNvSpPr txBox="1"/>
            <p:nvPr/>
          </p:nvSpPr>
          <p:spPr>
            <a:xfrm>
              <a:off x="1301867" y="5361524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6071AF-134E-493E-B6DB-3DAF26F47474}"/>
                </a:ext>
              </a:extLst>
            </p:cNvPr>
            <p:cNvSpPr txBox="1"/>
            <p:nvPr/>
          </p:nvSpPr>
          <p:spPr>
            <a:xfrm>
              <a:off x="92739" y="6144752"/>
              <a:ext cx="508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838FF6-4DB7-4B40-8DBC-8EA27837B1CB}"/>
                </a:ext>
              </a:extLst>
            </p:cNvPr>
            <p:cNvSpPr txBox="1"/>
            <p:nvPr/>
          </p:nvSpPr>
          <p:spPr>
            <a:xfrm>
              <a:off x="87558" y="5605256"/>
              <a:ext cx="52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8D3E19-2B1B-4504-ACDC-3C0F255A7809}"/>
                </a:ext>
              </a:extLst>
            </p:cNvPr>
            <p:cNvSpPr txBox="1"/>
            <p:nvPr/>
          </p:nvSpPr>
          <p:spPr>
            <a:xfrm>
              <a:off x="586457" y="5619359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62DC1F5-DF11-462A-90DA-D82DABBC9C9C}"/>
                </a:ext>
              </a:extLst>
            </p:cNvPr>
            <p:cNvSpPr/>
            <p:nvPr/>
          </p:nvSpPr>
          <p:spPr>
            <a:xfrm>
              <a:off x="1227576" y="5816454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518020-898A-45B8-AA68-880E73A3EBE6}"/>
                </a:ext>
              </a:extLst>
            </p:cNvPr>
            <p:cNvSpPr txBox="1"/>
            <p:nvPr/>
          </p:nvSpPr>
          <p:spPr>
            <a:xfrm>
              <a:off x="1078466" y="5616054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833FE0A-7898-4DC1-A260-C7F1736B86F7}"/>
              </a:ext>
            </a:extLst>
          </p:cNvPr>
          <p:cNvSpPr/>
          <p:nvPr/>
        </p:nvSpPr>
        <p:spPr>
          <a:xfrm>
            <a:off x="2659923" y="3513736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CC7003E-0152-49A1-988A-5B1A4239BC9F}"/>
              </a:ext>
            </a:extLst>
          </p:cNvPr>
          <p:cNvSpPr/>
          <p:nvPr/>
        </p:nvSpPr>
        <p:spPr>
          <a:xfrm>
            <a:off x="1212326" y="3713791"/>
            <a:ext cx="7827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  <p:sp>
        <p:nvSpPr>
          <p:cNvPr id="69" name="Shape 122">
            <a:extLst>
              <a:ext uri="{FF2B5EF4-FFF2-40B4-BE49-F238E27FC236}">
                <a16:creationId xmlns:a16="http://schemas.microsoft.com/office/drawing/2014/main" id="{FA85CBE2-6265-48FD-98E0-C8CB7D1158FA}"/>
              </a:ext>
            </a:extLst>
          </p:cNvPr>
          <p:cNvSpPr/>
          <p:nvPr/>
        </p:nvSpPr>
        <p:spPr>
          <a:xfrm>
            <a:off x="5123074" y="3304910"/>
            <a:ext cx="626464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~</a:t>
            </a:r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0" name="Shape 123">
            <a:extLst>
              <a:ext uri="{FF2B5EF4-FFF2-40B4-BE49-F238E27FC236}">
                <a16:creationId xmlns:a16="http://schemas.microsoft.com/office/drawing/2014/main" id="{322D8A9C-A4EF-4A5B-AA07-9452485C0163}"/>
              </a:ext>
            </a:extLst>
          </p:cNvPr>
          <p:cNvSpPr/>
          <p:nvPr/>
        </p:nvSpPr>
        <p:spPr>
          <a:xfrm>
            <a:off x="4599840" y="3733511"/>
            <a:ext cx="729008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71" name="Shape 124">
            <a:extLst>
              <a:ext uri="{FF2B5EF4-FFF2-40B4-BE49-F238E27FC236}">
                <a16:creationId xmlns:a16="http://schemas.microsoft.com/office/drawing/2014/main" id="{10DAE827-DF15-4CD5-ADE9-1351504E85E7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>
            <a:off x="5436306" y="3608209"/>
            <a:ext cx="461293" cy="125352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2" name="Shape 126">
            <a:extLst>
              <a:ext uri="{FF2B5EF4-FFF2-40B4-BE49-F238E27FC236}">
                <a16:creationId xmlns:a16="http://schemas.microsoft.com/office/drawing/2014/main" id="{DF6B84D9-5247-437C-858D-D934978A417C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flipH="1">
            <a:off x="4964344" y="3608209"/>
            <a:ext cx="471962" cy="125302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3" name="Shape 125">
            <a:extLst>
              <a:ext uri="{FF2B5EF4-FFF2-40B4-BE49-F238E27FC236}">
                <a16:creationId xmlns:a16="http://schemas.microsoft.com/office/drawing/2014/main" id="{1D9A9876-C884-4DDC-9E46-FBBF2DA3B132}"/>
              </a:ext>
            </a:extLst>
          </p:cNvPr>
          <p:cNvSpPr/>
          <p:nvPr/>
        </p:nvSpPr>
        <p:spPr>
          <a:xfrm>
            <a:off x="5456553" y="3733561"/>
            <a:ext cx="882091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43EB63-6CD3-47F7-A149-650D6B1E0BC2}"/>
              </a:ext>
            </a:extLst>
          </p:cNvPr>
          <p:cNvSpPr/>
          <p:nvPr/>
        </p:nvSpPr>
        <p:spPr>
          <a:xfrm>
            <a:off x="4504898" y="3196743"/>
            <a:ext cx="1986146" cy="93754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961D1F-1EE1-4CAF-A2BB-77D0BFA36F9C}"/>
              </a:ext>
            </a:extLst>
          </p:cNvPr>
          <p:cNvSpPr/>
          <p:nvPr/>
        </p:nvSpPr>
        <p:spPr>
          <a:xfrm>
            <a:off x="4594432" y="3544233"/>
            <a:ext cx="7827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96B12E1-F384-4006-966D-00F14AC9BF13}"/>
              </a:ext>
            </a:extLst>
          </p:cNvPr>
          <p:cNvSpPr/>
          <p:nvPr/>
        </p:nvSpPr>
        <p:spPr>
          <a:xfrm>
            <a:off x="5535918" y="3537179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2744A86-ACEC-471B-A50C-A428F9167E93}"/>
              </a:ext>
            </a:extLst>
          </p:cNvPr>
          <p:cNvSpPr/>
          <p:nvPr/>
        </p:nvSpPr>
        <p:spPr>
          <a:xfrm>
            <a:off x="5008885" y="3075769"/>
            <a:ext cx="8732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12,15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3237A64-E49E-4C4F-9F86-EEB3908E0E60}"/>
              </a:ext>
            </a:extLst>
          </p:cNvPr>
          <p:cNvSpPr/>
          <p:nvPr/>
        </p:nvSpPr>
        <p:spPr>
          <a:xfrm>
            <a:off x="1158470" y="3247526"/>
            <a:ext cx="8732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12,15</a:t>
            </a:r>
          </a:p>
        </p:txBody>
      </p:sp>
    </p:spTree>
    <p:extLst>
      <p:ext uri="{BB962C8B-B14F-4D97-AF65-F5344CB8AC3E}">
        <p14:creationId xmlns:p14="http://schemas.microsoft.com/office/powerpoint/2010/main" val="2592241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24">
            <a:extLst>
              <a:ext uri="{FF2B5EF4-FFF2-40B4-BE49-F238E27FC236}">
                <a16:creationId xmlns:a16="http://schemas.microsoft.com/office/drawing/2014/main" id="{8BF82570-C72F-41AF-A0DD-74AA3A6C361C}"/>
              </a:ext>
            </a:extLst>
          </p:cNvPr>
          <p:cNvSpPr txBox="1"/>
          <p:nvPr/>
        </p:nvSpPr>
        <p:spPr>
          <a:xfrm>
            <a:off x="139093" y="68639"/>
            <a:ext cx="8509660" cy="26407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The name of the game is Tic-Tac-Toe.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Please setup the game.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You can move a free piece that is yours onto a clear location.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don’t know the concept yours.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If a piece is red then it is yours.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15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DABE7-D6D5-4AC5-BF71-D39BFD47961E}"/>
              </a:ext>
            </a:extLst>
          </p:cNvPr>
          <p:cNvSpPr txBox="1"/>
          <p:nvPr/>
        </p:nvSpPr>
        <p:spPr>
          <a:xfrm>
            <a:off x="1650591" y="5238480"/>
            <a:ext cx="4690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Objects 1-9: </a:t>
            </a:r>
            <a:r>
              <a:rPr lang="en-US" sz="1600" dirty="0"/>
              <a:t>category=location</a:t>
            </a:r>
          </a:p>
          <a:p>
            <a:r>
              <a:rPr lang="en-US" sz="1600" b="1" dirty="0"/>
              <a:t>Objects 10-12: </a:t>
            </a:r>
            <a:r>
              <a:rPr lang="en-US" sz="1600" dirty="0"/>
              <a:t>color=red, category=block</a:t>
            </a:r>
          </a:p>
          <a:p>
            <a:r>
              <a:rPr lang="en-US" sz="1600" b="1" dirty="0"/>
              <a:t>Objects 13-15: </a:t>
            </a:r>
            <a:r>
              <a:rPr lang="en-US" sz="1600" dirty="0"/>
              <a:t>color=blue, category=block</a:t>
            </a:r>
          </a:p>
          <a:p>
            <a:r>
              <a:rPr lang="en-US" sz="1600" b="1" dirty="0"/>
              <a:t>On : </a:t>
            </a:r>
            <a:r>
              <a:rPr lang="en-US" sz="1600" dirty="0"/>
              <a:t>(10,1); (11,4); (13,5); (14,6)</a:t>
            </a:r>
          </a:p>
          <a:p>
            <a:r>
              <a:rPr lang="en-US" sz="1600" b="1" dirty="0"/>
              <a:t>Linear : </a:t>
            </a:r>
            <a:r>
              <a:rPr lang="en-US" sz="1600" dirty="0"/>
              <a:t>(1,2,3); (1,4,9); (2,5,8); (3,6,9); (1,5,9); (3,5,7)</a:t>
            </a:r>
          </a:p>
        </p:txBody>
      </p:sp>
      <p:sp>
        <p:nvSpPr>
          <p:cNvPr id="52" name="Shape 110">
            <a:extLst>
              <a:ext uri="{FF2B5EF4-FFF2-40B4-BE49-F238E27FC236}">
                <a16:creationId xmlns:a16="http://schemas.microsoft.com/office/drawing/2014/main" id="{76181C1D-CAF2-4FA5-B6B9-8046C94209DA}"/>
              </a:ext>
            </a:extLst>
          </p:cNvPr>
          <p:cNvSpPr/>
          <p:nvPr/>
        </p:nvSpPr>
        <p:spPr>
          <a:xfrm>
            <a:off x="2547670" y="3713791"/>
            <a:ext cx="9260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</a:t>
            </a:r>
          </a:p>
        </p:txBody>
      </p:sp>
      <p:sp>
        <p:nvSpPr>
          <p:cNvPr id="53" name="Shape 111">
            <a:extLst>
              <a:ext uri="{FF2B5EF4-FFF2-40B4-BE49-F238E27FC236}">
                <a16:creationId xmlns:a16="http://schemas.microsoft.com/office/drawing/2014/main" id="{3239AB44-5F2A-4D82-99DF-C43A2067D297}"/>
              </a:ext>
            </a:extLst>
          </p:cNvPr>
          <p:cNvSpPr/>
          <p:nvPr/>
        </p:nvSpPr>
        <p:spPr>
          <a:xfrm>
            <a:off x="1985624" y="2139311"/>
            <a:ext cx="683399" cy="3032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move</a:t>
            </a:r>
          </a:p>
        </p:txBody>
      </p:sp>
      <p:sp>
        <p:nvSpPr>
          <p:cNvPr id="54" name="Shape 106">
            <a:extLst>
              <a:ext uri="{FF2B5EF4-FFF2-40B4-BE49-F238E27FC236}">
                <a16:creationId xmlns:a16="http://schemas.microsoft.com/office/drawing/2014/main" id="{9897C2C7-8A43-45F0-AC65-DB2F49B05A32}"/>
              </a:ext>
            </a:extLst>
          </p:cNvPr>
          <p:cNvSpPr/>
          <p:nvPr/>
        </p:nvSpPr>
        <p:spPr>
          <a:xfrm>
            <a:off x="2669021" y="3258693"/>
            <a:ext cx="68339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clear</a:t>
            </a:r>
          </a:p>
        </p:txBody>
      </p:sp>
      <p:sp>
        <p:nvSpPr>
          <p:cNvPr id="55" name="Shape 105">
            <a:extLst>
              <a:ext uri="{FF2B5EF4-FFF2-40B4-BE49-F238E27FC236}">
                <a16:creationId xmlns:a16="http://schemas.microsoft.com/office/drawing/2014/main" id="{03F7A3B3-5E10-42C9-8028-1799949AF04B}"/>
              </a:ext>
            </a:extLst>
          </p:cNvPr>
          <p:cNvSpPr/>
          <p:nvPr/>
        </p:nvSpPr>
        <p:spPr>
          <a:xfrm>
            <a:off x="1177476" y="3019552"/>
            <a:ext cx="794818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yours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Shape 114">
            <a:extLst>
              <a:ext uri="{FF2B5EF4-FFF2-40B4-BE49-F238E27FC236}">
                <a16:creationId xmlns:a16="http://schemas.microsoft.com/office/drawing/2014/main" id="{11102537-0D01-4241-B9B5-587E16B976D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3010720" y="3561992"/>
            <a:ext cx="1" cy="15179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116">
            <a:extLst>
              <a:ext uri="{FF2B5EF4-FFF2-40B4-BE49-F238E27FC236}">
                <a16:creationId xmlns:a16="http://schemas.microsoft.com/office/drawing/2014/main" id="{1BA522A8-E655-4D08-ACFD-94DDCC6477A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574885" y="3322851"/>
            <a:ext cx="0" cy="286608"/>
          </a:xfrm>
          <a:prstGeom prst="straightConnector1">
            <a:avLst/>
          </a:prstGeom>
          <a:noFill/>
          <a:ln w="1270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" name="Shape 117">
            <a:extLst>
              <a:ext uri="{FF2B5EF4-FFF2-40B4-BE49-F238E27FC236}">
                <a16:creationId xmlns:a16="http://schemas.microsoft.com/office/drawing/2014/main" id="{10213E41-F024-4911-8D25-2A96B9DD99C6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1574885" y="2442610"/>
            <a:ext cx="752439" cy="576942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118">
            <a:extLst>
              <a:ext uri="{FF2B5EF4-FFF2-40B4-BE49-F238E27FC236}">
                <a16:creationId xmlns:a16="http://schemas.microsoft.com/office/drawing/2014/main" id="{EDEAEE1E-BBA6-43F5-8910-E7F9F84F9FA2}"/>
              </a:ext>
            </a:extLst>
          </p:cNvPr>
          <p:cNvCxnSpPr>
            <a:stCxn id="53" idx="2"/>
            <a:endCxn id="60" idx="0"/>
          </p:cNvCxnSpPr>
          <p:nvPr/>
        </p:nvCxnSpPr>
        <p:spPr>
          <a:xfrm>
            <a:off x="2327324" y="2442610"/>
            <a:ext cx="683400" cy="301419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119">
            <a:extLst>
              <a:ext uri="{FF2B5EF4-FFF2-40B4-BE49-F238E27FC236}">
                <a16:creationId xmlns:a16="http://schemas.microsoft.com/office/drawing/2014/main" id="{EE037D46-8D28-4AA2-B0C9-8E303896EE77}"/>
              </a:ext>
            </a:extLst>
          </p:cNvPr>
          <p:cNvSpPr/>
          <p:nvPr/>
        </p:nvSpPr>
        <p:spPr>
          <a:xfrm>
            <a:off x="2650874" y="2744029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on-to</a:t>
            </a:r>
          </a:p>
        </p:txBody>
      </p:sp>
      <p:cxnSp>
        <p:nvCxnSpPr>
          <p:cNvPr id="61" name="Shape 120">
            <a:extLst>
              <a:ext uri="{FF2B5EF4-FFF2-40B4-BE49-F238E27FC236}">
                <a16:creationId xmlns:a16="http://schemas.microsoft.com/office/drawing/2014/main" id="{33546D15-6B99-49D3-B3A9-FD2312507A1A}"/>
              </a:ext>
            </a:extLst>
          </p:cNvPr>
          <p:cNvCxnSpPr>
            <a:stCxn id="60" idx="2"/>
            <a:endCxn id="54" idx="0"/>
          </p:cNvCxnSpPr>
          <p:nvPr/>
        </p:nvCxnSpPr>
        <p:spPr>
          <a:xfrm flipH="1">
            <a:off x="3010721" y="3047328"/>
            <a:ext cx="3" cy="21136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" name="Shape 106">
            <a:extLst>
              <a:ext uri="{FF2B5EF4-FFF2-40B4-BE49-F238E27FC236}">
                <a16:creationId xmlns:a16="http://schemas.microsoft.com/office/drawing/2014/main" id="{321E191F-68E8-4BFA-A597-873D5423C311}"/>
              </a:ext>
            </a:extLst>
          </p:cNvPr>
          <p:cNvSpPr/>
          <p:nvPr/>
        </p:nvSpPr>
        <p:spPr>
          <a:xfrm>
            <a:off x="1202330" y="3483486"/>
            <a:ext cx="765143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free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Shape 106">
            <a:extLst>
              <a:ext uri="{FF2B5EF4-FFF2-40B4-BE49-F238E27FC236}">
                <a16:creationId xmlns:a16="http://schemas.microsoft.com/office/drawing/2014/main" id="{51FE3F94-4994-4A06-B952-8DA80DD71CAE}"/>
              </a:ext>
            </a:extLst>
          </p:cNvPr>
          <p:cNvSpPr/>
          <p:nvPr/>
        </p:nvSpPr>
        <p:spPr>
          <a:xfrm>
            <a:off x="1193731" y="3947420"/>
            <a:ext cx="765143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piece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4" name="Shape 114">
            <a:extLst>
              <a:ext uri="{FF2B5EF4-FFF2-40B4-BE49-F238E27FC236}">
                <a16:creationId xmlns:a16="http://schemas.microsoft.com/office/drawing/2014/main" id="{095860AC-67BE-46A9-9DFF-12C0C1E314E5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1576303" y="3786785"/>
            <a:ext cx="8599" cy="16063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4" name="Shape 138">
            <a:extLst>
              <a:ext uri="{FF2B5EF4-FFF2-40B4-BE49-F238E27FC236}">
                <a16:creationId xmlns:a16="http://schemas.microsoft.com/office/drawing/2014/main" id="{146E8A34-0F82-4595-9864-EAED6EF0F1AB}"/>
              </a:ext>
            </a:extLst>
          </p:cNvPr>
          <p:cNvSpPr txBox="1"/>
          <p:nvPr/>
        </p:nvSpPr>
        <p:spPr>
          <a:xfrm>
            <a:off x="6418353" y="4939651"/>
            <a:ext cx="1932435" cy="1562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dirty="0"/>
              <a:t>Legend</a:t>
            </a:r>
            <a:endParaRPr lang="en" sz="1600" dirty="0">
              <a:solidFill>
                <a:srgbClr val="990000"/>
              </a:solidFill>
            </a:endParaRPr>
          </a:p>
          <a:p>
            <a:r>
              <a:rPr lang="en" sz="1600" dirty="0">
                <a:solidFill>
                  <a:srgbClr val="990000"/>
                </a:solidFill>
              </a:rPr>
              <a:t>Verbs</a:t>
            </a:r>
            <a:endParaRPr lang="en" sz="1600" dirty="0">
              <a:solidFill>
                <a:srgbClr val="E69138"/>
              </a:solidFill>
            </a:endParaRPr>
          </a:p>
          <a:p>
            <a:r>
              <a:rPr lang="en-US" sz="1600" dirty="0">
                <a:solidFill>
                  <a:srgbClr val="1155CC"/>
                </a:solidFill>
              </a:rPr>
              <a:t>Primitive concepts</a:t>
            </a:r>
            <a:endParaRPr lang="en" sz="1600" dirty="0">
              <a:solidFill>
                <a:srgbClr val="1155CC"/>
              </a:solidFill>
            </a:endParaRPr>
          </a:p>
          <a:p>
            <a:r>
              <a:rPr lang="en" sz="1600" dirty="0">
                <a:solidFill>
                  <a:srgbClr val="8519E8"/>
                </a:solidFill>
              </a:rPr>
              <a:t>Learned </a:t>
            </a:r>
            <a:r>
              <a:rPr lang="en-US" sz="1600" dirty="0">
                <a:solidFill>
                  <a:srgbClr val="8519E8"/>
                </a:solidFill>
              </a:rPr>
              <a:t>concepts</a:t>
            </a:r>
            <a:endParaRPr lang="en" sz="1600" dirty="0">
              <a:solidFill>
                <a:srgbClr val="8519E8"/>
              </a:solidFill>
            </a:endParaRPr>
          </a:p>
          <a:p>
            <a:r>
              <a:rPr lang="en" sz="1600" dirty="0">
                <a:solidFill>
                  <a:srgbClr val="E69138"/>
                </a:solidFill>
              </a:rPr>
              <a:t>Input </a:t>
            </a:r>
            <a:r>
              <a:rPr lang="en-US" sz="1600" dirty="0">
                <a:solidFill>
                  <a:srgbClr val="E69138"/>
                </a:solidFill>
              </a:rPr>
              <a:t>Arguments</a:t>
            </a:r>
            <a:endParaRPr sz="1600" dirty="0">
              <a:solidFill>
                <a:srgbClr val="990000"/>
              </a:solidFill>
            </a:endParaRPr>
          </a:p>
        </p:txBody>
      </p:sp>
      <p:cxnSp>
        <p:nvCxnSpPr>
          <p:cNvPr id="83" name="Shape 121">
            <a:extLst>
              <a:ext uri="{FF2B5EF4-FFF2-40B4-BE49-F238E27FC236}">
                <a16:creationId xmlns:a16="http://schemas.microsoft.com/office/drawing/2014/main" id="{81EEA2EC-F826-4E88-879C-A2B327D04161}"/>
              </a:ext>
            </a:extLst>
          </p:cNvPr>
          <p:cNvCxnSpPr>
            <a:cxnSpLocks/>
          </p:cNvCxnSpPr>
          <p:nvPr/>
        </p:nvCxnSpPr>
        <p:spPr>
          <a:xfrm>
            <a:off x="1967473" y="3181675"/>
            <a:ext cx="2528327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154A637-E516-48D4-8F81-B6DD29F01824}"/>
              </a:ext>
            </a:extLst>
          </p:cNvPr>
          <p:cNvGrpSpPr/>
          <p:nvPr/>
        </p:nvGrpSpPr>
        <p:grpSpPr>
          <a:xfrm>
            <a:off x="87558" y="4660697"/>
            <a:ext cx="1588842" cy="2121103"/>
            <a:chOff x="87558" y="4660697"/>
            <a:chExt cx="1588842" cy="21211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00F3DA-AE52-4CF2-B8ED-8E225A12BDC4}"/>
                </a:ext>
              </a:extLst>
            </p:cNvPr>
            <p:cNvSpPr/>
            <p:nvPr/>
          </p:nvSpPr>
          <p:spPr>
            <a:xfrm>
              <a:off x="149543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6922AE-1ECF-44B5-B121-4C224C98A7CB}"/>
                </a:ext>
              </a:extLst>
            </p:cNvPr>
            <p:cNvSpPr/>
            <p:nvPr/>
          </p:nvSpPr>
          <p:spPr>
            <a:xfrm>
              <a:off x="654611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9ED97-D647-4122-A824-E1F1D3439041}"/>
                </a:ext>
              </a:extLst>
            </p:cNvPr>
            <p:cNvSpPr/>
            <p:nvPr/>
          </p:nvSpPr>
          <p:spPr>
            <a:xfrm>
              <a:off x="643736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3DCCB1-09BB-47E4-8B14-0A25FED08CC0}"/>
                </a:ext>
              </a:extLst>
            </p:cNvPr>
            <p:cNvSpPr/>
            <p:nvPr/>
          </p:nvSpPr>
          <p:spPr>
            <a:xfrm>
              <a:off x="149543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2E20C1-488D-493B-8505-2001C20E88BD}"/>
                </a:ext>
              </a:extLst>
            </p:cNvPr>
            <p:cNvSpPr/>
            <p:nvPr/>
          </p:nvSpPr>
          <p:spPr>
            <a:xfrm>
              <a:off x="149543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CC0AD7-EA09-47EA-82F6-30280E4704C3}"/>
                </a:ext>
              </a:extLst>
            </p:cNvPr>
            <p:cNvSpPr/>
            <p:nvPr/>
          </p:nvSpPr>
          <p:spPr>
            <a:xfrm>
              <a:off x="654611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BF3F79-D114-44EE-9A27-F69005E104D1}"/>
                </a:ext>
              </a:extLst>
            </p:cNvPr>
            <p:cNvSpPr/>
            <p:nvPr/>
          </p:nvSpPr>
          <p:spPr>
            <a:xfrm>
              <a:off x="1159678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1D1DF2-E8A2-4916-9219-EAF420F9485C}"/>
                </a:ext>
              </a:extLst>
            </p:cNvPr>
            <p:cNvSpPr/>
            <p:nvPr/>
          </p:nvSpPr>
          <p:spPr>
            <a:xfrm>
              <a:off x="1158470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F542F-EE3D-49B5-93AD-90B1C5A8F88B}"/>
                </a:ext>
              </a:extLst>
            </p:cNvPr>
            <p:cNvSpPr/>
            <p:nvPr/>
          </p:nvSpPr>
          <p:spPr>
            <a:xfrm>
              <a:off x="1159678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38CFC4-F1E9-4CC3-93C7-E5BF30CA0620}"/>
                </a:ext>
              </a:extLst>
            </p:cNvPr>
            <p:cNvSpPr/>
            <p:nvPr/>
          </p:nvSpPr>
          <p:spPr>
            <a:xfrm>
              <a:off x="392626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942765-743A-4218-9DA2-DA890C1BFE63}"/>
                </a:ext>
              </a:extLst>
            </p:cNvPr>
            <p:cNvSpPr/>
            <p:nvPr/>
          </p:nvSpPr>
          <p:spPr>
            <a:xfrm>
              <a:off x="735567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DF677A-9BDD-49CC-AF8D-E9C5C94511BC}"/>
                </a:ext>
              </a:extLst>
            </p:cNvPr>
            <p:cNvSpPr/>
            <p:nvPr/>
          </p:nvSpPr>
          <p:spPr>
            <a:xfrm>
              <a:off x="1036648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D1D9F9-BA8C-449A-B84F-4B63A5DFD624}"/>
                </a:ext>
              </a:extLst>
            </p:cNvPr>
            <p:cNvSpPr/>
            <p:nvPr/>
          </p:nvSpPr>
          <p:spPr>
            <a:xfrm>
              <a:off x="241373" y="6341116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691B60-5B08-440D-BC06-5DFDF7F71E18}"/>
                </a:ext>
              </a:extLst>
            </p:cNvPr>
            <p:cNvSpPr/>
            <p:nvPr/>
          </p:nvSpPr>
          <p:spPr>
            <a:xfrm>
              <a:off x="241373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CC8E83-F6F2-4F8F-B17F-D57D7C25E092}"/>
                </a:ext>
              </a:extLst>
            </p:cNvPr>
            <p:cNvSpPr txBox="1"/>
            <p:nvPr/>
          </p:nvSpPr>
          <p:spPr>
            <a:xfrm>
              <a:off x="302829" y="640565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DFE83C-D27E-49CD-91CA-63774E53B441}"/>
                </a:ext>
              </a:extLst>
            </p:cNvPr>
            <p:cNvSpPr txBox="1"/>
            <p:nvPr/>
          </p:nvSpPr>
          <p:spPr>
            <a:xfrm>
              <a:off x="820291" y="6403739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0C6D1C-E72B-478D-B283-93FAA8E8896D}"/>
                </a:ext>
              </a:extLst>
            </p:cNvPr>
            <p:cNvSpPr txBox="1"/>
            <p:nvPr/>
          </p:nvSpPr>
          <p:spPr>
            <a:xfrm>
              <a:off x="1300914" y="64124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01F62D-A5DA-45E6-9B4C-82472C32BB7C}"/>
                </a:ext>
              </a:extLst>
            </p:cNvPr>
            <p:cNvSpPr txBox="1"/>
            <p:nvPr/>
          </p:nvSpPr>
          <p:spPr>
            <a:xfrm>
              <a:off x="263188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4D7D42-5FE9-4A79-8EAE-BAE39F23F017}"/>
                </a:ext>
              </a:extLst>
            </p:cNvPr>
            <p:cNvSpPr txBox="1"/>
            <p:nvPr/>
          </p:nvSpPr>
          <p:spPr>
            <a:xfrm>
              <a:off x="897406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4066CE-07E4-4298-BE31-F7E86966A062}"/>
                </a:ext>
              </a:extLst>
            </p:cNvPr>
            <p:cNvSpPr txBox="1"/>
            <p:nvPr/>
          </p:nvSpPr>
          <p:spPr>
            <a:xfrm>
              <a:off x="299186" y="5885655"/>
              <a:ext cx="374533" cy="22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89C2E5-94F5-4DF8-90AF-7AC8D83F297F}"/>
                </a:ext>
              </a:extLst>
            </p:cNvPr>
            <p:cNvSpPr txBox="1"/>
            <p:nvPr/>
          </p:nvSpPr>
          <p:spPr>
            <a:xfrm>
              <a:off x="819934" y="588909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5858AE-5DC9-4407-99F6-2D79B30F6F2E}"/>
                </a:ext>
              </a:extLst>
            </p:cNvPr>
            <p:cNvSpPr txBox="1"/>
            <p:nvPr/>
          </p:nvSpPr>
          <p:spPr>
            <a:xfrm>
              <a:off x="1286151" y="5872073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FBF78B-AF65-4EBA-AF66-172D9890B01B}"/>
                </a:ext>
              </a:extLst>
            </p:cNvPr>
            <p:cNvSpPr txBox="1"/>
            <p:nvPr/>
          </p:nvSpPr>
          <p:spPr>
            <a:xfrm>
              <a:off x="299200" y="5366681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089740-9FFA-4C30-A6FB-382E8DFFB3CE}"/>
                </a:ext>
              </a:extLst>
            </p:cNvPr>
            <p:cNvSpPr txBox="1"/>
            <p:nvPr/>
          </p:nvSpPr>
          <p:spPr>
            <a:xfrm>
              <a:off x="816661" y="53647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713DFD-B7BA-4EA4-B5EC-4E7D7715CCAF}"/>
                </a:ext>
              </a:extLst>
            </p:cNvPr>
            <p:cNvSpPr txBox="1"/>
            <p:nvPr/>
          </p:nvSpPr>
          <p:spPr>
            <a:xfrm>
              <a:off x="1301867" y="5361524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6071AF-134E-493E-B6DB-3DAF26F47474}"/>
                </a:ext>
              </a:extLst>
            </p:cNvPr>
            <p:cNvSpPr txBox="1"/>
            <p:nvPr/>
          </p:nvSpPr>
          <p:spPr>
            <a:xfrm>
              <a:off x="92739" y="6144752"/>
              <a:ext cx="508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838FF6-4DB7-4B40-8DBC-8EA27837B1CB}"/>
                </a:ext>
              </a:extLst>
            </p:cNvPr>
            <p:cNvSpPr txBox="1"/>
            <p:nvPr/>
          </p:nvSpPr>
          <p:spPr>
            <a:xfrm>
              <a:off x="87558" y="5605256"/>
              <a:ext cx="52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8D3E19-2B1B-4504-ACDC-3C0F255A7809}"/>
                </a:ext>
              </a:extLst>
            </p:cNvPr>
            <p:cNvSpPr txBox="1"/>
            <p:nvPr/>
          </p:nvSpPr>
          <p:spPr>
            <a:xfrm>
              <a:off x="586457" y="5619359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62DC1F5-DF11-462A-90DA-D82DABBC9C9C}"/>
                </a:ext>
              </a:extLst>
            </p:cNvPr>
            <p:cNvSpPr/>
            <p:nvPr/>
          </p:nvSpPr>
          <p:spPr>
            <a:xfrm>
              <a:off x="1227576" y="5816454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518020-898A-45B8-AA68-880E73A3EBE6}"/>
                </a:ext>
              </a:extLst>
            </p:cNvPr>
            <p:cNvSpPr txBox="1"/>
            <p:nvPr/>
          </p:nvSpPr>
          <p:spPr>
            <a:xfrm>
              <a:off x="1078466" y="5616054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833FE0A-7898-4DC1-A260-C7F1736B86F7}"/>
              </a:ext>
            </a:extLst>
          </p:cNvPr>
          <p:cNvSpPr/>
          <p:nvPr/>
        </p:nvSpPr>
        <p:spPr>
          <a:xfrm>
            <a:off x="2659923" y="3513736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CC7003E-0152-49A1-988A-5B1A4239BC9F}"/>
              </a:ext>
            </a:extLst>
          </p:cNvPr>
          <p:cNvSpPr/>
          <p:nvPr/>
        </p:nvSpPr>
        <p:spPr>
          <a:xfrm>
            <a:off x="1212326" y="3713791"/>
            <a:ext cx="7827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3237A64-E49E-4C4F-9F86-EEB3908E0E60}"/>
              </a:ext>
            </a:extLst>
          </p:cNvPr>
          <p:cNvSpPr/>
          <p:nvPr/>
        </p:nvSpPr>
        <p:spPr>
          <a:xfrm>
            <a:off x="1158470" y="3247526"/>
            <a:ext cx="8732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12,15</a:t>
            </a:r>
          </a:p>
        </p:txBody>
      </p:sp>
      <p:sp>
        <p:nvSpPr>
          <p:cNvPr id="67" name="Shape 119">
            <a:extLst>
              <a:ext uri="{FF2B5EF4-FFF2-40B4-BE49-F238E27FC236}">
                <a16:creationId xmlns:a16="http://schemas.microsoft.com/office/drawing/2014/main" id="{843201B0-9456-4113-A58D-8CDD3EBFAAA3}"/>
              </a:ext>
            </a:extLst>
          </p:cNvPr>
          <p:cNvSpPr/>
          <p:nvPr/>
        </p:nvSpPr>
        <p:spPr>
          <a:xfrm>
            <a:off x="4897458" y="2867828"/>
            <a:ext cx="662682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red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78" name="Shape 120">
            <a:extLst>
              <a:ext uri="{FF2B5EF4-FFF2-40B4-BE49-F238E27FC236}">
                <a16:creationId xmlns:a16="http://schemas.microsoft.com/office/drawing/2014/main" id="{3DED2003-C5FE-4C25-80C2-5D488EF23DAD}"/>
              </a:ext>
            </a:extLst>
          </p:cNvPr>
          <p:cNvCxnSpPr>
            <a:cxnSpLocks/>
            <a:stCxn id="67" idx="2"/>
            <a:endCxn id="80" idx="0"/>
          </p:cNvCxnSpPr>
          <p:nvPr/>
        </p:nvCxnSpPr>
        <p:spPr>
          <a:xfrm>
            <a:off x="5228799" y="3171127"/>
            <a:ext cx="0" cy="11177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0" name="Shape 158">
            <a:extLst>
              <a:ext uri="{FF2B5EF4-FFF2-40B4-BE49-F238E27FC236}">
                <a16:creationId xmlns:a16="http://schemas.microsoft.com/office/drawing/2014/main" id="{2BA89571-C381-4E24-B4E0-6E7150AC5B8C}"/>
              </a:ext>
            </a:extLst>
          </p:cNvPr>
          <p:cNvSpPr/>
          <p:nvPr/>
        </p:nvSpPr>
        <p:spPr>
          <a:xfrm>
            <a:off x="4868949" y="3282902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84B9265-C4CC-48EF-9B58-717CD2D1242C}"/>
              </a:ext>
            </a:extLst>
          </p:cNvPr>
          <p:cNvSpPr/>
          <p:nvPr/>
        </p:nvSpPr>
        <p:spPr>
          <a:xfrm>
            <a:off x="4504898" y="2684591"/>
            <a:ext cx="1447800" cy="112586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4CCE99-3AE1-4310-B7E6-CFDD668754DF}"/>
              </a:ext>
            </a:extLst>
          </p:cNvPr>
          <p:cNvSpPr/>
          <p:nvPr/>
        </p:nvSpPr>
        <p:spPr>
          <a:xfrm>
            <a:off x="4792157" y="3066045"/>
            <a:ext cx="8732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12,15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59279D-980D-448A-8F8A-ABF9C54E5FC3}"/>
              </a:ext>
            </a:extLst>
          </p:cNvPr>
          <p:cNvSpPr/>
          <p:nvPr/>
        </p:nvSpPr>
        <p:spPr>
          <a:xfrm>
            <a:off x="4781707" y="2632416"/>
            <a:ext cx="8732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C6000AA-CFA5-4B17-A2EC-CF4131F8AC27}"/>
              </a:ext>
            </a:extLst>
          </p:cNvPr>
          <p:cNvSpPr/>
          <p:nvPr/>
        </p:nvSpPr>
        <p:spPr>
          <a:xfrm>
            <a:off x="1135066" y="2778272"/>
            <a:ext cx="8732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1433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24">
            <a:extLst>
              <a:ext uri="{FF2B5EF4-FFF2-40B4-BE49-F238E27FC236}">
                <a16:creationId xmlns:a16="http://schemas.microsoft.com/office/drawing/2014/main" id="{8BF82570-C72F-41AF-A0DD-74AA3A6C361C}"/>
              </a:ext>
            </a:extLst>
          </p:cNvPr>
          <p:cNvSpPr txBox="1"/>
          <p:nvPr/>
        </p:nvSpPr>
        <p:spPr>
          <a:xfrm>
            <a:off x="139093" y="68639"/>
            <a:ext cx="8509660" cy="26407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You can move a free piece that is yours onto a clear location.</a:t>
            </a:r>
            <a:endParaRPr lang="en-US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don’t know the concept clear.</a:t>
            </a: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A location that is not below an object is clear.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don’t know the concept below.</a:t>
            </a: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16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DABE7-D6D5-4AC5-BF71-D39BFD47961E}"/>
              </a:ext>
            </a:extLst>
          </p:cNvPr>
          <p:cNvSpPr txBox="1"/>
          <p:nvPr/>
        </p:nvSpPr>
        <p:spPr>
          <a:xfrm>
            <a:off x="1650591" y="5238480"/>
            <a:ext cx="4690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Objects 1-9: </a:t>
            </a:r>
            <a:r>
              <a:rPr lang="en-US" sz="1600" dirty="0"/>
              <a:t>category=location</a:t>
            </a:r>
          </a:p>
          <a:p>
            <a:r>
              <a:rPr lang="en-US" sz="1600" b="1" dirty="0"/>
              <a:t>Objects 10-12: </a:t>
            </a:r>
            <a:r>
              <a:rPr lang="en-US" sz="1600" dirty="0"/>
              <a:t>color=red, category=block</a:t>
            </a:r>
          </a:p>
          <a:p>
            <a:r>
              <a:rPr lang="en-US" sz="1600" b="1" dirty="0"/>
              <a:t>Objects 13-15: </a:t>
            </a:r>
            <a:r>
              <a:rPr lang="en-US" sz="1600" dirty="0"/>
              <a:t>color=blue, category=block</a:t>
            </a:r>
          </a:p>
          <a:p>
            <a:r>
              <a:rPr lang="en-US" sz="1600" b="1" dirty="0"/>
              <a:t>On : </a:t>
            </a:r>
            <a:r>
              <a:rPr lang="en-US" sz="1600" dirty="0"/>
              <a:t>(10,1); (11,4); (13,5); (14,6)</a:t>
            </a:r>
          </a:p>
          <a:p>
            <a:r>
              <a:rPr lang="en-US" sz="1600" b="1" dirty="0"/>
              <a:t>Linear : </a:t>
            </a:r>
            <a:r>
              <a:rPr lang="en-US" sz="1600" dirty="0"/>
              <a:t>(1,2,3); (1,4,9); (2,5,8); (3,6,9); (1,5,9); (3,5,7)</a:t>
            </a:r>
          </a:p>
        </p:txBody>
      </p:sp>
      <p:sp>
        <p:nvSpPr>
          <p:cNvPr id="52" name="Shape 110">
            <a:extLst>
              <a:ext uri="{FF2B5EF4-FFF2-40B4-BE49-F238E27FC236}">
                <a16:creationId xmlns:a16="http://schemas.microsoft.com/office/drawing/2014/main" id="{76181C1D-CAF2-4FA5-B6B9-8046C94209DA}"/>
              </a:ext>
            </a:extLst>
          </p:cNvPr>
          <p:cNvSpPr/>
          <p:nvPr/>
        </p:nvSpPr>
        <p:spPr>
          <a:xfrm>
            <a:off x="2547670" y="3713791"/>
            <a:ext cx="9260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</a:t>
            </a:r>
          </a:p>
        </p:txBody>
      </p:sp>
      <p:sp>
        <p:nvSpPr>
          <p:cNvPr id="53" name="Shape 111">
            <a:extLst>
              <a:ext uri="{FF2B5EF4-FFF2-40B4-BE49-F238E27FC236}">
                <a16:creationId xmlns:a16="http://schemas.microsoft.com/office/drawing/2014/main" id="{3239AB44-5F2A-4D82-99DF-C43A2067D297}"/>
              </a:ext>
            </a:extLst>
          </p:cNvPr>
          <p:cNvSpPr/>
          <p:nvPr/>
        </p:nvSpPr>
        <p:spPr>
          <a:xfrm>
            <a:off x="1985624" y="2139311"/>
            <a:ext cx="683399" cy="3032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move</a:t>
            </a:r>
          </a:p>
        </p:txBody>
      </p:sp>
      <p:sp>
        <p:nvSpPr>
          <p:cNvPr id="54" name="Shape 106">
            <a:extLst>
              <a:ext uri="{FF2B5EF4-FFF2-40B4-BE49-F238E27FC236}">
                <a16:creationId xmlns:a16="http://schemas.microsoft.com/office/drawing/2014/main" id="{9897C2C7-8A43-45F0-AC65-DB2F49B05A32}"/>
              </a:ext>
            </a:extLst>
          </p:cNvPr>
          <p:cNvSpPr/>
          <p:nvPr/>
        </p:nvSpPr>
        <p:spPr>
          <a:xfrm>
            <a:off x="2669021" y="3258693"/>
            <a:ext cx="68339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clear</a:t>
            </a:r>
          </a:p>
        </p:txBody>
      </p:sp>
      <p:sp>
        <p:nvSpPr>
          <p:cNvPr id="55" name="Shape 105">
            <a:extLst>
              <a:ext uri="{FF2B5EF4-FFF2-40B4-BE49-F238E27FC236}">
                <a16:creationId xmlns:a16="http://schemas.microsoft.com/office/drawing/2014/main" id="{03F7A3B3-5E10-42C9-8028-1799949AF04B}"/>
              </a:ext>
            </a:extLst>
          </p:cNvPr>
          <p:cNvSpPr/>
          <p:nvPr/>
        </p:nvSpPr>
        <p:spPr>
          <a:xfrm>
            <a:off x="1177476" y="3019552"/>
            <a:ext cx="794818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yours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Shape 114">
            <a:extLst>
              <a:ext uri="{FF2B5EF4-FFF2-40B4-BE49-F238E27FC236}">
                <a16:creationId xmlns:a16="http://schemas.microsoft.com/office/drawing/2014/main" id="{11102537-0D01-4241-B9B5-587E16B976D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3010720" y="3561992"/>
            <a:ext cx="1" cy="15179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116">
            <a:extLst>
              <a:ext uri="{FF2B5EF4-FFF2-40B4-BE49-F238E27FC236}">
                <a16:creationId xmlns:a16="http://schemas.microsoft.com/office/drawing/2014/main" id="{1BA522A8-E655-4D08-ACFD-94DDCC6477A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574885" y="3322851"/>
            <a:ext cx="0" cy="286608"/>
          </a:xfrm>
          <a:prstGeom prst="straightConnector1">
            <a:avLst/>
          </a:prstGeom>
          <a:noFill/>
          <a:ln w="1270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" name="Shape 117">
            <a:extLst>
              <a:ext uri="{FF2B5EF4-FFF2-40B4-BE49-F238E27FC236}">
                <a16:creationId xmlns:a16="http://schemas.microsoft.com/office/drawing/2014/main" id="{10213E41-F024-4911-8D25-2A96B9DD99C6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1574885" y="2442610"/>
            <a:ext cx="752439" cy="576942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118">
            <a:extLst>
              <a:ext uri="{FF2B5EF4-FFF2-40B4-BE49-F238E27FC236}">
                <a16:creationId xmlns:a16="http://schemas.microsoft.com/office/drawing/2014/main" id="{EDEAEE1E-BBA6-43F5-8910-E7F9F84F9FA2}"/>
              </a:ext>
            </a:extLst>
          </p:cNvPr>
          <p:cNvCxnSpPr>
            <a:stCxn id="53" idx="2"/>
            <a:endCxn id="60" idx="0"/>
          </p:cNvCxnSpPr>
          <p:nvPr/>
        </p:nvCxnSpPr>
        <p:spPr>
          <a:xfrm>
            <a:off x="2327324" y="2442610"/>
            <a:ext cx="683400" cy="301419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119">
            <a:extLst>
              <a:ext uri="{FF2B5EF4-FFF2-40B4-BE49-F238E27FC236}">
                <a16:creationId xmlns:a16="http://schemas.microsoft.com/office/drawing/2014/main" id="{EE037D46-8D28-4AA2-B0C9-8E303896EE77}"/>
              </a:ext>
            </a:extLst>
          </p:cNvPr>
          <p:cNvSpPr/>
          <p:nvPr/>
        </p:nvSpPr>
        <p:spPr>
          <a:xfrm>
            <a:off x="2650874" y="2744029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on-to</a:t>
            </a:r>
          </a:p>
        </p:txBody>
      </p:sp>
      <p:cxnSp>
        <p:nvCxnSpPr>
          <p:cNvPr id="61" name="Shape 120">
            <a:extLst>
              <a:ext uri="{FF2B5EF4-FFF2-40B4-BE49-F238E27FC236}">
                <a16:creationId xmlns:a16="http://schemas.microsoft.com/office/drawing/2014/main" id="{33546D15-6B99-49D3-B3A9-FD2312507A1A}"/>
              </a:ext>
            </a:extLst>
          </p:cNvPr>
          <p:cNvCxnSpPr>
            <a:stCxn id="60" idx="2"/>
            <a:endCxn id="54" idx="0"/>
          </p:cNvCxnSpPr>
          <p:nvPr/>
        </p:nvCxnSpPr>
        <p:spPr>
          <a:xfrm flipH="1">
            <a:off x="3010721" y="3047328"/>
            <a:ext cx="3" cy="21136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" name="Shape 106">
            <a:extLst>
              <a:ext uri="{FF2B5EF4-FFF2-40B4-BE49-F238E27FC236}">
                <a16:creationId xmlns:a16="http://schemas.microsoft.com/office/drawing/2014/main" id="{321E191F-68E8-4BFA-A597-873D5423C311}"/>
              </a:ext>
            </a:extLst>
          </p:cNvPr>
          <p:cNvSpPr/>
          <p:nvPr/>
        </p:nvSpPr>
        <p:spPr>
          <a:xfrm>
            <a:off x="1202330" y="3483486"/>
            <a:ext cx="765143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free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Shape 106">
            <a:extLst>
              <a:ext uri="{FF2B5EF4-FFF2-40B4-BE49-F238E27FC236}">
                <a16:creationId xmlns:a16="http://schemas.microsoft.com/office/drawing/2014/main" id="{51FE3F94-4994-4A06-B952-8DA80DD71CAE}"/>
              </a:ext>
            </a:extLst>
          </p:cNvPr>
          <p:cNvSpPr/>
          <p:nvPr/>
        </p:nvSpPr>
        <p:spPr>
          <a:xfrm>
            <a:off x="1193731" y="3947420"/>
            <a:ext cx="765143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piece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4" name="Shape 114">
            <a:extLst>
              <a:ext uri="{FF2B5EF4-FFF2-40B4-BE49-F238E27FC236}">
                <a16:creationId xmlns:a16="http://schemas.microsoft.com/office/drawing/2014/main" id="{095860AC-67BE-46A9-9DFF-12C0C1E314E5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1576303" y="3786785"/>
            <a:ext cx="8599" cy="16063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4" name="Shape 138">
            <a:extLst>
              <a:ext uri="{FF2B5EF4-FFF2-40B4-BE49-F238E27FC236}">
                <a16:creationId xmlns:a16="http://schemas.microsoft.com/office/drawing/2014/main" id="{146E8A34-0F82-4595-9864-EAED6EF0F1AB}"/>
              </a:ext>
            </a:extLst>
          </p:cNvPr>
          <p:cNvSpPr txBox="1"/>
          <p:nvPr/>
        </p:nvSpPr>
        <p:spPr>
          <a:xfrm>
            <a:off x="6418353" y="4939651"/>
            <a:ext cx="1932435" cy="1562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dirty="0"/>
              <a:t>Legend</a:t>
            </a:r>
            <a:endParaRPr lang="en" sz="1600" dirty="0">
              <a:solidFill>
                <a:srgbClr val="990000"/>
              </a:solidFill>
            </a:endParaRPr>
          </a:p>
          <a:p>
            <a:r>
              <a:rPr lang="en" sz="1600" dirty="0">
                <a:solidFill>
                  <a:srgbClr val="990000"/>
                </a:solidFill>
              </a:rPr>
              <a:t>Verbs</a:t>
            </a:r>
            <a:endParaRPr lang="en" sz="1600" dirty="0">
              <a:solidFill>
                <a:srgbClr val="E69138"/>
              </a:solidFill>
            </a:endParaRPr>
          </a:p>
          <a:p>
            <a:r>
              <a:rPr lang="en-US" sz="1600" dirty="0">
                <a:solidFill>
                  <a:srgbClr val="1155CC"/>
                </a:solidFill>
              </a:rPr>
              <a:t>Primitive concepts</a:t>
            </a:r>
            <a:endParaRPr lang="en" sz="1600" dirty="0">
              <a:solidFill>
                <a:srgbClr val="1155CC"/>
              </a:solidFill>
            </a:endParaRPr>
          </a:p>
          <a:p>
            <a:r>
              <a:rPr lang="en" sz="1600" dirty="0">
                <a:solidFill>
                  <a:srgbClr val="8519E8"/>
                </a:solidFill>
              </a:rPr>
              <a:t>Learned </a:t>
            </a:r>
            <a:r>
              <a:rPr lang="en-US" sz="1600" dirty="0">
                <a:solidFill>
                  <a:srgbClr val="8519E8"/>
                </a:solidFill>
              </a:rPr>
              <a:t>concepts</a:t>
            </a:r>
            <a:endParaRPr lang="en" sz="1600" dirty="0">
              <a:solidFill>
                <a:srgbClr val="8519E8"/>
              </a:solidFill>
            </a:endParaRPr>
          </a:p>
          <a:p>
            <a:r>
              <a:rPr lang="en" sz="1600" dirty="0">
                <a:solidFill>
                  <a:srgbClr val="E69138"/>
                </a:solidFill>
              </a:rPr>
              <a:t>Input </a:t>
            </a:r>
            <a:r>
              <a:rPr lang="en-US" sz="1600" dirty="0">
                <a:solidFill>
                  <a:srgbClr val="E69138"/>
                </a:solidFill>
              </a:rPr>
              <a:t>Arguments</a:t>
            </a:r>
            <a:endParaRPr sz="1600" dirty="0">
              <a:solidFill>
                <a:srgbClr val="990000"/>
              </a:solidFill>
            </a:endParaRPr>
          </a:p>
        </p:txBody>
      </p:sp>
      <p:sp>
        <p:nvSpPr>
          <p:cNvPr id="77" name="Shape 122">
            <a:extLst>
              <a:ext uri="{FF2B5EF4-FFF2-40B4-BE49-F238E27FC236}">
                <a16:creationId xmlns:a16="http://schemas.microsoft.com/office/drawing/2014/main" id="{590B0E70-6361-4ECB-898F-2C7221CF3FB0}"/>
              </a:ext>
            </a:extLst>
          </p:cNvPr>
          <p:cNvSpPr/>
          <p:nvPr/>
        </p:nvSpPr>
        <p:spPr>
          <a:xfrm>
            <a:off x="4627508" y="3076373"/>
            <a:ext cx="831900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~below</a:t>
            </a:r>
          </a:p>
        </p:txBody>
      </p:sp>
      <p:sp>
        <p:nvSpPr>
          <p:cNvPr id="78" name="Shape 123">
            <a:extLst>
              <a:ext uri="{FF2B5EF4-FFF2-40B4-BE49-F238E27FC236}">
                <a16:creationId xmlns:a16="http://schemas.microsoft.com/office/drawing/2014/main" id="{494C91EA-35A3-46C9-B39E-AD744FEB3082}"/>
              </a:ext>
            </a:extLst>
          </p:cNvPr>
          <p:cNvSpPr/>
          <p:nvPr/>
        </p:nvSpPr>
        <p:spPr>
          <a:xfrm>
            <a:off x="4280225" y="3552348"/>
            <a:ext cx="729008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79" name="Shape 124">
            <a:extLst>
              <a:ext uri="{FF2B5EF4-FFF2-40B4-BE49-F238E27FC236}">
                <a16:creationId xmlns:a16="http://schemas.microsoft.com/office/drawing/2014/main" id="{AC35AFD2-2ED5-4B35-811A-E36FD1221C48}"/>
              </a:ext>
            </a:extLst>
          </p:cNvPr>
          <p:cNvCxnSpPr>
            <a:stCxn id="77" idx="2"/>
            <a:endCxn id="81" idx="0"/>
          </p:cNvCxnSpPr>
          <p:nvPr/>
        </p:nvCxnSpPr>
        <p:spPr>
          <a:xfrm>
            <a:off x="5043459" y="3379668"/>
            <a:ext cx="453300" cy="172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126">
            <a:extLst>
              <a:ext uri="{FF2B5EF4-FFF2-40B4-BE49-F238E27FC236}">
                <a16:creationId xmlns:a16="http://schemas.microsoft.com/office/drawing/2014/main" id="{D3AFBABB-7858-4177-860B-34AAE97B3E67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H="1">
            <a:off x="4644729" y="3379672"/>
            <a:ext cx="398729" cy="17267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1" name="Shape 125">
            <a:extLst>
              <a:ext uri="{FF2B5EF4-FFF2-40B4-BE49-F238E27FC236}">
                <a16:creationId xmlns:a16="http://schemas.microsoft.com/office/drawing/2014/main" id="{0F337EA1-8B65-49DF-A3E4-EA5210521D58}"/>
              </a:ext>
            </a:extLst>
          </p:cNvPr>
          <p:cNvSpPr/>
          <p:nvPr/>
        </p:nvSpPr>
        <p:spPr>
          <a:xfrm>
            <a:off x="5136938" y="3552398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block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0D2C79C-32B5-48CF-9F8A-BA8C5EBEB527}"/>
              </a:ext>
            </a:extLst>
          </p:cNvPr>
          <p:cNvSpPr/>
          <p:nvPr/>
        </p:nvSpPr>
        <p:spPr>
          <a:xfrm>
            <a:off x="4191000" y="3024197"/>
            <a:ext cx="1704915" cy="93754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1">
            <a:extLst>
              <a:ext uri="{FF2B5EF4-FFF2-40B4-BE49-F238E27FC236}">
                <a16:creationId xmlns:a16="http://schemas.microsoft.com/office/drawing/2014/main" id="{81EEA2EC-F826-4E88-879C-A2B327D04161}"/>
              </a:ext>
            </a:extLst>
          </p:cNvPr>
          <p:cNvCxnSpPr>
            <a:cxnSpLocks/>
          </p:cNvCxnSpPr>
          <p:nvPr/>
        </p:nvCxnSpPr>
        <p:spPr>
          <a:xfrm>
            <a:off x="3352420" y="3416868"/>
            <a:ext cx="838580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E1B303-955C-42C3-8344-2CB247E8BA2A}"/>
              </a:ext>
            </a:extLst>
          </p:cNvPr>
          <p:cNvGrpSpPr/>
          <p:nvPr/>
        </p:nvGrpSpPr>
        <p:grpSpPr>
          <a:xfrm>
            <a:off x="87558" y="4660697"/>
            <a:ext cx="1588842" cy="2121103"/>
            <a:chOff x="87558" y="4660697"/>
            <a:chExt cx="1588842" cy="21211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00F3DA-AE52-4CF2-B8ED-8E225A12BDC4}"/>
                </a:ext>
              </a:extLst>
            </p:cNvPr>
            <p:cNvSpPr/>
            <p:nvPr/>
          </p:nvSpPr>
          <p:spPr>
            <a:xfrm>
              <a:off x="149543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6922AE-1ECF-44B5-B121-4C224C98A7CB}"/>
                </a:ext>
              </a:extLst>
            </p:cNvPr>
            <p:cNvSpPr/>
            <p:nvPr/>
          </p:nvSpPr>
          <p:spPr>
            <a:xfrm>
              <a:off x="654611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9ED97-D647-4122-A824-E1F1D3439041}"/>
                </a:ext>
              </a:extLst>
            </p:cNvPr>
            <p:cNvSpPr/>
            <p:nvPr/>
          </p:nvSpPr>
          <p:spPr>
            <a:xfrm>
              <a:off x="643736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3DCCB1-09BB-47E4-8B14-0A25FED08CC0}"/>
                </a:ext>
              </a:extLst>
            </p:cNvPr>
            <p:cNvSpPr/>
            <p:nvPr/>
          </p:nvSpPr>
          <p:spPr>
            <a:xfrm>
              <a:off x="149543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2E20C1-488D-493B-8505-2001C20E88BD}"/>
                </a:ext>
              </a:extLst>
            </p:cNvPr>
            <p:cNvSpPr/>
            <p:nvPr/>
          </p:nvSpPr>
          <p:spPr>
            <a:xfrm>
              <a:off x="149543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CC0AD7-EA09-47EA-82F6-30280E4704C3}"/>
                </a:ext>
              </a:extLst>
            </p:cNvPr>
            <p:cNvSpPr/>
            <p:nvPr/>
          </p:nvSpPr>
          <p:spPr>
            <a:xfrm>
              <a:off x="654611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BF3F79-D114-44EE-9A27-F69005E104D1}"/>
                </a:ext>
              </a:extLst>
            </p:cNvPr>
            <p:cNvSpPr/>
            <p:nvPr/>
          </p:nvSpPr>
          <p:spPr>
            <a:xfrm>
              <a:off x="1159678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1D1DF2-E8A2-4916-9219-EAF420F9485C}"/>
                </a:ext>
              </a:extLst>
            </p:cNvPr>
            <p:cNvSpPr/>
            <p:nvPr/>
          </p:nvSpPr>
          <p:spPr>
            <a:xfrm>
              <a:off x="1158470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F542F-EE3D-49B5-93AD-90B1C5A8F88B}"/>
                </a:ext>
              </a:extLst>
            </p:cNvPr>
            <p:cNvSpPr/>
            <p:nvPr/>
          </p:nvSpPr>
          <p:spPr>
            <a:xfrm>
              <a:off x="1159678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38CFC4-F1E9-4CC3-93C7-E5BF30CA0620}"/>
                </a:ext>
              </a:extLst>
            </p:cNvPr>
            <p:cNvSpPr/>
            <p:nvPr/>
          </p:nvSpPr>
          <p:spPr>
            <a:xfrm>
              <a:off x="392626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942765-743A-4218-9DA2-DA890C1BFE63}"/>
                </a:ext>
              </a:extLst>
            </p:cNvPr>
            <p:cNvSpPr/>
            <p:nvPr/>
          </p:nvSpPr>
          <p:spPr>
            <a:xfrm>
              <a:off x="735567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DF677A-9BDD-49CC-AF8D-E9C5C94511BC}"/>
                </a:ext>
              </a:extLst>
            </p:cNvPr>
            <p:cNvSpPr/>
            <p:nvPr/>
          </p:nvSpPr>
          <p:spPr>
            <a:xfrm>
              <a:off x="1036648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D1D9F9-BA8C-449A-B84F-4B63A5DFD624}"/>
                </a:ext>
              </a:extLst>
            </p:cNvPr>
            <p:cNvSpPr/>
            <p:nvPr/>
          </p:nvSpPr>
          <p:spPr>
            <a:xfrm>
              <a:off x="241373" y="6341116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691B60-5B08-440D-BC06-5DFDF7F71E18}"/>
                </a:ext>
              </a:extLst>
            </p:cNvPr>
            <p:cNvSpPr/>
            <p:nvPr/>
          </p:nvSpPr>
          <p:spPr>
            <a:xfrm>
              <a:off x="241373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CC8E83-F6F2-4F8F-B17F-D57D7C25E092}"/>
                </a:ext>
              </a:extLst>
            </p:cNvPr>
            <p:cNvSpPr txBox="1"/>
            <p:nvPr/>
          </p:nvSpPr>
          <p:spPr>
            <a:xfrm>
              <a:off x="302829" y="640565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DFE83C-D27E-49CD-91CA-63774E53B441}"/>
                </a:ext>
              </a:extLst>
            </p:cNvPr>
            <p:cNvSpPr txBox="1"/>
            <p:nvPr/>
          </p:nvSpPr>
          <p:spPr>
            <a:xfrm>
              <a:off x="820291" y="6403739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0C6D1C-E72B-478D-B283-93FAA8E8896D}"/>
                </a:ext>
              </a:extLst>
            </p:cNvPr>
            <p:cNvSpPr txBox="1"/>
            <p:nvPr/>
          </p:nvSpPr>
          <p:spPr>
            <a:xfrm>
              <a:off x="1300914" y="64124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01F62D-A5DA-45E6-9B4C-82472C32BB7C}"/>
                </a:ext>
              </a:extLst>
            </p:cNvPr>
            <p:cNvSpPr txBox="1"/>
            <p:nvPr/>
          </p:nvSpPr>
          <p:spPr>
            <a:xfrm>
              <a:off x="263188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4D7D42-5FE9-4A79-8EAE-BAE39F23F017}"/>
                </a:ext>
              </a:extLst>
            </p:cNvPr>
            <p:cNvSpPr txBox="1"/>
            <p:nvPr/>
          </p:nvSpPr>
          <p:spPr>
            <a:xfrm>
              <a:off x="897406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4066CE-07E4-4298-BE31-F7E86966A062}"/>
                </a:ext>
              </a:extLst>
            </p:cNvPr>
            <p:cNvSpPr txBox="1"/>
            <p:nvPr/>
          </p:nvSpPr>
          <p:spPr>
            <a:xfrm>
              <a:off x="299186" y="5885655"/>
              <a:ext cx="374533" cy="22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89C2E5-94F5-4DF8-90AF-7AC8D83F297F}"/>
                </a:ext>
              </a:extLst>
            </p:cNvPr>
            <p:cNvSpPr txBox="1"/>
            <p:nvPr/>
          </p:nvSpPr>
          <p:spPr>
            <a:xfrm>
              <a:off x="819934" y="588909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5858AE-5DC9-4407-99F6-2D79B30F6F2E}"/>
                </a:ext>
              </a:extLst>
            </p:cNvPr>
            <p:cNvSpPr txBox="1"/>
            <p:nvPr/>
          </p:nvSpPr>
          <p:spPr>
            <a:xfrm>
              <a:off x="1286151" y="5872073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FBF78B-AF65-4EBA-AF66-172D9890B01B}"/>
                </a:ext>
              </a:extLst>
            </p:cNvPr>
            <p:cNvSpPr txBox="1"/>
            <p:nvPr/>
          </p:nvSpPr>
          <p:spPr>
            <a:xfrm>
              <a:off x="299200" y="5366681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089740-9FFA-4C30-A6FB-382E8DFFB3CE}"/>
                </a:ext>
              </a:extLst>
            </p:cNvPr>
            <p:cNvSpPr txBox="1"/>
            <p:nvPr/>
          </p:nvSpPr>
          <p:spPr>
            <a:xfrm>
              <a:off x="816661" y="53647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713DFD-B7BA-4EA4-B5EC-4E7D7715CCAF}"/>
                </a:ext>
              </a:extLst>
            </p:cNvPr>
            <p:cNvSpPr txBox="1"/>
            <p:nvPr/>
          </p:nvSpPr>
          <p:spPr>
            <a:xfrm>
              <a:off x="1301867" y="5361524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6071AF-134E-493E-B6DB-3DAF26F47474}"/>
                </a:ext>
              </a:extLst>
            </p:cNvPr>
            <p:cNvSpPr txBox="1"/>
            <p:nvPr/>
          </p:nvSpPr>
          <p:spPr>
            <a:xfrm>
              <a:off x="92739" y="6144752"/>
              <a:ext cx="508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838FF6-4DB7-4B40-8DBC-8EA27837B1CB}"/>
                </a:ext>
              </a:extLst>
            </p:cNvPr>
            <p:cNvSpPr txBox="1"/>
            <p:nvPr/>
          </p:nvSpPr>
          <p:spPr>
            <a:xfrm>
              <a:off x="87558" y="5605256"/>
              <a:ext cx="52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8D3E19-2B1B-4504-ACDC-3C0F255A7809}"/>
                </a:ext>
              </a:extLst>
            </p:cNvPr>
            <p:cNvSpPr txBox="1"/>
            <p:nvPr/>
          </p:nvSpPr>
          <p:spPr>
            <a:xfrm>
              <a:off x="586457" y="5619359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62DC1F5-DF11-462A-90DA-D82DABBC9C9C}"/>
                </a:ext>
              </a:extLst>
            </p:cNvPr>
            <p:cNvSpPr/>
            <p:nvPr/>
          </p:nvSpPr>
          <p:spPr>
            <a:xfrm>
              <a:off x="1227576" y="5816454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518020-898A-45B8-AA68-880E73A3EBE6}"/>
                </a:ext>
              </a:extLst>
            </p:cNvPr>
            <p:cNvSpPr txBox="1"/>
            <p:nvPr/>
          </p:nvSpPr>
          <p:spPr>
            <a:xfrm>
              <a:off x="1078466" y="5616054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833FE0A-7898-4DC1-A260-C7F1736B86F7}"/>
              </a:ext>
            </a:extLst>
          </p:cNvPr>
          <p:cNvSpPr/>
          <p:nvPr/>
        </p:nvSpPr>
        <p:spPr>
          <a:xfrm>
            <a:off x="2659923" y="3513736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500068-643F-4F52-A03B-0B51C43E0B77}"/>
              </a:ext>
            </a:extLst>
          </p:cNvPr>
          <p:cNvSpPr/>
          <p:nvPr/>
        </p:nvSpPr>
        <p:spPr>
          <a:xfrm>
            <a:off x="1212326" y="3713791"/>
            <a:ext cx="7827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B11996-11CD-4388-814E-4FC76CB0675C}"/>
              </a:ext>
            </a:extLst>
          </p:cNvPr>
          <p:cNvSpPr/>
          <p:nvPr/>
        </p:nvSpPr>
        <p:spPr>
          <a:xfrm>
            <a:off x="1158470" y="3247526"/>
            <a:ext cx="8732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12,15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7379603-106E-4F8C-8C50-DAB7FB9DB27B}"/>
              </a:ext>
            </a:extLst>
          </p:cNvPr>
          <p:cNvSpPr/>
          <p:nvPr/>
        </p:nvSpPr>
        <p:spPr>
          <a:xfrm>
            <a:off x="1135066" y="2778272"/>
            <a:ext cx="8732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3B29F5A-DD03-4C53-A69E-760E0BCAC0B8}"/>
              </a:ext>
            </a:extLst>
          </p:cNvPr>
          <p:cNvSpPr/>
          <p:nvPr/>
        </p:nvSpPr>
        <p:spPr>
          <a:xfrm>
            <a:off x="4275682" y="3364029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99FEEC-25E0-469C-BA40-59B079D07E6B}"/>
              </a:ext>
            </a:extLst>
          </p:cNvPr>
          <p:cNvSpPr/>
          <p:nvPr/>
        </p:nvSpPr>
        <p:spPr>
          <a:xfrm>
            <a:off x="5079426" y="3352293"/>
            <a:ext cx="7827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896341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24">
            <a:extLst>
              <a:ext uri="{FF2B5EF4-FFF2-40B4-BE49-F238E27FC236}">
                <a16:creationId xmlns:a16="http://schemas.microsoft.com/office/drawing/2014/main" id="{8BF82570-C72F-41AF-A0DD-74AA3A6C361C}"/>
              </a:ext>
            </a:extLst>
          </p:cNvPr>
          <p:cNvSpPr txBox="1"/>
          <p:nvPr/>
        </p:nvSpPr>
        <p:spPr>
          <a:xfrm>
            <a:off x="139093" y="68639"/>
            <a:ext cx="8509660" cy="26407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You can move a free piece that is yours onto a clear location.</a:t>
            </a:r>
            <a:endParaRPr lang="en-US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don’t know the concept clear.</a:t>
            </a: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A location that is not below an object is clear.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don’t know the concept below.</a:t>
            </a: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If a block is on a location then the location is below the block.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17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DABE7-D6D5-4AC5-BF71-D39BFD47961E}"/>
              </a:ext>
            </a:extLst>
          </p:cNvPr>
          <p:cNvSpPr txBox="1"/>
          <p:nvPr/>
        </p:nvSpPr>
        <p:spPr>
          <a:xfrm>
            <a:off x="1650591" y="5238480"/>
            <a:ext cx="4690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Objects 1-9: </a:t>
            </a:r>
            <a:r>
              <a:rPr lang="en-US" sz="1600" dirty="0"/>
              <a:t>category=location</a:t>
            </a:r>
          </a:p>
          <a:p>
            <a:r>
              <a:rPr lang="en-US" sz="1600" b="1" dirty="0"/>
              <a:t>Objects 10-12: </a:t>
            </a:r>
            <a:r>
              <a:rPr lang="en-US" sz="1600" dirty="0"/>
              <a:t>color=red, category=block</a:t>
            </a:r>
          </a:p>
          <a:p>
            <a:r>
              <a:rPr lang="en-US" sz="1600" b="1" dirty="0"/>
              <a:t>Objects 13-15: </a:t>
            </a:r>
            <a:r>
              <a:rPr lang="en-US" sz="1600" dirty="0"/>
              <a:t>color=blue, category=block</a:t>
            </a:r>
          </a:p>
          <a:p>
            <a:r>
              <a:rPr lang="en-US" sz="1600" b="1" dirty="0"/>
              <a:t>On : </a:t>
            </a:r>
            <a:r>
              <a:rPr lang="en-US" sz="1600" dirty="0"/>
              <a:t>(10,1); (11,4); (13,5); (14,6)</a:t>
            </a:r>
          </a:p>
          <a:p>
            <a:r>
              <a:rPr lang="en-US" sz="1600" b="1" dirty="0"/>
              <a:t>Linear : </a:t>
            </a:r>
            <a:r>
              <a:rPr lang="en-US" sz="1600" dirty="0"/>
              <a:t>(1,2,3); (1,4,9); (2,5,8); (3,6,9); (1,5,9); (3,5,7)</a:t>
            </a:r>
          </a:p>
        </p:txBody>
      </p:sp>
      <p:sp>
        <p:nvSpPr>
          <p:cNvPr id="52" name="Shape 110">
            <a:extLst>
              <a:ext uri="{FF2B5EF4-FFF2-40B4-BE49-F238E27FC236}">
                <a16:creationId xmlns:a16="http://schemas.microsoft.com/office/drawing/2014/main" id="{76181C1D-CAF2-4FA5-B6B9-8046C94209DA}"/>
              </a:ext>
            </a:extLst>
          </p:cNvPr>
          <p:cNvSpPr/>
          <p:nvPr/>
        </p:nvSpPr>
        <p:spPr>
          <a:xfrm>
            <a:off x="2547670" y="3713791"/>
            <a:ext cx="9260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</a:t>
            </a:r>
          </a:p>
        </p:txBody>
      </p:sp>
      <p:sp>
        <p:nvSpPr>
          <p:cNvPr id="53" name="Shape 111">
            <a:extLst>
              <a:ext uri="{FF2B5EF4-FFF2-40B4-BE49-F238E27FC236}">
                <a16:creationId xmlns:a16="http://schemas.microsoft.com/office/drawing/2014/main" id="{3239AB44-5F2A-4D82-99DF-C43A2067D297}"/>
              </a:ext>
            </a:extLst>
          </p:cNvPr>
          <p:cNvSpPr/>
          <p:nvPr/>
        </p:nvSpPr>
        <p:spPr>
          <a:xfrm>
            <a:off x="1985624" y="2139311"/>
            <a:ext cx="683399" cy="3032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move</a:t>
            </a:r>
          </a:p>
        </p:txBody>
      </p:sp>
      <p:sp>
        <p:nvSpPr>
          <p:cNvPr id="54" name="Shape 106">
            <a:extLst>
              <a:ext uri="{FF2B5EF4-FFF2-40B4-BE49-F238E27FC236}">
                <a16:creationId xmlns:a16="http://schemas.microsoft.com/office/drawing/2014/main" id="{9897C2C7-8A43-45F0-AC65-DB2F49B05A32}"/>
              </a:ext>
            </a:extLst>
          </p:cNvPr>
          <p:cNvSpPr/>
          <p:nvPr/>
        </p:nvSpPr>
        <p:spPr>
          <a:xfrm>
            <a:off x="2669021" y="3258693"/>
            <a:ext cx="68339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clear</a:t>
            </a:r>
          </a:p>
        </p:txBody>
      </p:sp>
      <p:sp>
        <p:nvSpPr>
          <p:cNvPr id="55" name="Shape 105">
            <a:extLst>
              <a:ext uri="{FF2B5EF4-FFF2-40B4-BE49-F238E27FC236}">
                <a16:creationId xmlns:a16="http://schemas.microsoft.com/office/drawing/2014/main" id="{03F7A3B3-5E10-42C9-8028-1799949AF04B}"/>
              </a:ext>
            </a:extLst>
          </p:cNvPr>
          <p:cNvSpPr/>
          <p:nvPr/>
        </p:nvSpPr>
        <p:spPr>
          <a:xfrm>
            <a:off x="1177476" y="3019552"/>
            <a:ext cx="794818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yours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Shape 114">
            <a:extLst>
              <a:ext uri="{FF2B5EF4-FFF2-40B4-BE49-F238E27FC236}">
                <a16:creationId xmlns:a16="http://schemas.microsoft.com/office/drawing/2014/main" id="{11102537-0D01-4241-B9B5-587E16B976D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3010720" y="3561992"/>
            <a:ext cx="1" cy="15179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116">
            <a:extLst>
              <a:ext uri="{FF2B5EF4-FFF2-40B4-BE49-F238E27FC236}">
                <a16:creationId xmlns:a16="http://schemas.microsoft.com/office/drawing/2014/main" id="{1BA522A8-E655-4D08-ACFD-94DDCC6477A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574885" y="3322851"/>
            <a:ext cx="0" cy="286608"/>
          </a:xfrm>
          <a:prstGeom prst="straightConnector1">
            <a:avLst/>
          </a:prstGeom>
          <a:noFill/>
          <a:ln w="1270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" name="Shape 117">
            <a:extLst>
              <a:ext uri="{FF2B5EF4-FFF2-40B4-BE49-F238E27FC236}">
                <a16:creationId xmlns:a16="http://schemas.microsoft.com/office/drawing/2014/main" id="{10213E41-F024-4911-8D25-2A96B9DD99C6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1574885" y="2442610"/>
            <a:ext cx="752439" cy="576942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118">
            <a:extLst>
              <a:ext uri="{FF2B5EF4-FFF2-40B4-BE49-F238E27FC236}">
                <a16:creationId xmlns:a16="http://schemas.microsoft.com/office/drawing/2014/main" id="{EDEAEE1E-BBA6-43F5-8910-E7F9F84F9FA2}"/>
              </a:ext>
            </a:extLst>
          </p:cNvPr>
          <p:cNvCxnSpPr>
            <a:stCxn id="53" idx="2"/>
            <a:endCxn id="60" idx="0"/>
          </p:cNvCxnSpPr>
          <p:nvPr/>
        </p:nvCxnSpPr>
        <p:spPr>
          <a:xfrm>
            <a:off x="2327324" y="2442610"/>
            <a:ext cx="683400" cy="301419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119">
            <a:extLst>
              <a:ext uri="{FF2B5EF4-FFF2-40B4-BE49-F238E27FC236}">
                <a16:creationId xmlns:a16="http://schemas.microsoft.com/office/drawing/2014/main" id="{EE037D46-8D28-4AA2-B0C9-8E303896EE77}"/>
              </a:ext>
            </a:extLst>
          </p:cNvPr>
          <p:cNvSpPr/>
          <p:nvPr/>
        </p:nvSpPr>
        <p:spPr>
          <a:xfrm>
            <a:off x="2650874" y="2744029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on-to</a:t>
            </a:r>
          </a:p>
        </p:txBody>
      </p:sp>
      <p:cxnSp>
        <p:nvCxnSpPr>
          <p:cNvPr id="61" name="Shape 120">
            <a:extLst>
              <a:ext uri="{FF2B5EF4-FFF2-40B4-BE49-F238E27FC236}">
                <a16:creationId xmlns:a16="http://schemas.microsoft.com/office/drawing/2014/main" id="{33546D15-6B99-49D3-B3A9-FD2312507A1A}"/>
              </a:ext>
            </a:extLst>
          </p:cNvPr>
          <p:cNvCxnSpPr>
            <a:stCxn id="60" idx="2"/>
            <a:endCxn id="54" idx="0"/>
          </p:cNvCxnSpPr>
          <p:nvPr/>
        </p:nvCxnSpPr>
        <p:spPr>
          <a:xfrm flipH="1">
            <a:off x="3010721" y="3047328"/>
            <a:ext cx="3" cy="21136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" name="Shape 106">
            <a:extLst>
              <a:ext uri="{FF2B5EF4-FFF2-40B4-BE49-F238E27FC236}">
                <a16:creationId xmlns:a16="http://schemas.microsoft.com/office/drawing/2014/main" id="{321E191F-68E8-4BFA-A597-873D5423C311}"/>
              </a:ext>
            </a:extLst>
          </p:cNvPr>
          <p:cNvSpPr/>
          <p:nvPr/>
        </p:nvSpPr>
        <p:spPr>
          <a:xfrm>
            <a:off x="1202330" y="3483486"/>
            <a:ext cx="765143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free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Shape 106">
            <a:extLst>
              <a:ext uri="{FF2B5EF4-FFF2-40B4-BE49-F238E27FC236}">
                <a16:creationId xmlns:a16="http://schemas.microsoft.com/office/drawing/2014/main" id="{51FE3F94-4994-4A06-B952-8DA80DD71CAE}"/>
              </a:ext>
            </a:extLst>
          </p:cNvPr>
          <p:cNvSpPr/>
          <p:nvPr/>
        </p:nvSpPr>
        <p:spPr>
          <a:xfrm>
            <a:off x="1193731" y="3947420"/>
            <a:ext cx="765143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piece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4" name="Shape 114">
            <a:extLst>
              <a:ext uri="{FF2B5EF4-FFF2-40B4-BE49-F238E27FC236}">
                <a16:creationId xmlns:a16="http://schemas.microsoft.com/office/drawing/2014/main" id="{095860AC-67BE-46A9-9DFF-12C0C1E314E5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1576303" y="3786785"/>
            <a:ext cx="8599" cy="16063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4" name="Shape 138">
            <a:extLst>
              <a:ext uri="{FF2B5EF4-FFF2-40B4-BE49-F238E27FC236}">
                <a16:creationId xmlns:a16="http://schemas.microsoft.com/office/drawing/2014/main" id="{146E8A34-0F82-4595-9864-EAED6EF0F1AB}"/>
              </a:ext>
            </a:extLst>
          </p:cNvPr>
          <p:cNvSpPr txBox="1"/>
          <p:nvPr/>
        </p:nvSpPr>
        <p:spPr>
          <a:xfrm>
            <a:off x="6418353" y="4939651"/>
            <a:ext cx="1932435" cy="1562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dirty="0"/>
              <a:t>Legend</a:t>
            </a:r>
            <a:endParaRPr lang="en" sz="1600" dirty="0">
              <a:solidFill>
                <a:srgbClr val="990000"/>
              </a:solidFill>
            </a:endParaRPr>
          </a:p>
          <a:p>
            <a:r>
              <a:rPr lang="en" sz="1600" dirty="0">
                <a:solidFill>
                  <a:srgbClr val="990000"/>
                </a:solidFill>
              </a:rPr>
              <a:t>Verbs</a:t>
            </a:r>
            <a:endParaRPr lang="en" sz="1600" dirty="0">
              <a:solidFill>
                <a:srgbClr val="E69138"/>
              </a:solidFill>
            </a:endParaRPr>
          </a:p>
          <a:p>
            <a:r>
              <a:rPr lang="en-US" sz="1600" dirty="0">
                <a:solidFill>
                  <a:srgbClr val="1155CC"/>
                </a:solidFill>
              </a:rPr>
              <a:t>Primitive concepts</a:t>
            </a:r>
            <a:endParaRPr lang="en" sz="1600" dirty="0">
              <a:solidFill>
                <a:srgbClr val="1155CC"/>
              </a:solidFill>
            </a:endParaRPr>
          </a:p>
          <a:p>
            <a:r>
              <a:rPr lang="en" sz="1600" dirty="0">
                <a:solidFill>
                  <a:srgbClr val="8519E8"/>
                </a:solidFill>
              </a:rPr>
              <a:t>Learned </a:t>
            </a:r>
            <a:r>
              <a:rPr lang="en-US" sz="1600" dirty="0">
                <a:solidFill>
                  <a:srgbClr val="8519E8"/>
                </a:solidFill>
              </a:rPr>
              <a:t>concepts</a:t>
            </a:r>
            <a:endParaRPr lang="en" sz="1600" dirty="0">
              <a:solidFill>
                <a:srgbClr val="8519E8"/>
              </a:solidFill>
            </a:endParaRPr>
          </a:p>
          <a:p>
            <a:r>
              <a:rPr lang="en" sz="1600" dirty="0">
                <a:solidFill>
                  <a:srgbClr val="E69138"/>
                </a:solidFill>
              </a:rPr>
              <a:t>Input </a:t>
            </a:r>
            <a:r>
              <a:rPr lang="en-US" sz="1600" dirty="0">
                <a:solidFill>
                  <a:srgbClr val="E69138"/>
                </a:solidFill>
              </a:rPr>
              <a:t>Arguments</a:t>
            </a:r>
            <a:endParaRPr sz="1600" dirty="0">
              <a:solidFill>
                <a:srgbClr val="990000"/>
              </a:solidFill>
            </a:endParaRPr>
          </a:p>
        </p:txBody>
      </p:sp>
      <p:sp>
        <p:nvSpPr>
          <p:cNvPr id="77" name="Shape 122">
            <a:extLst>
              <a:ext uri="{FF2B5EF4-FFF2-40B4-BE49-F238E27FC236}">
                <a16:creationId xmlns:a16="http://schemas.microsoft.com/office/drawing/2014/main" id="{590B0E70-6361-4ECB-898F-2C7221CF3FB0}"/>
              </a:ext>
            </a:extLst>
          </p:cNvPr>
          <p:cNvSpPr/>
          <p:nvPr/>
        </p:nvSpPr>
        <p:spPr>
          <a:xfrm>
            <a:off x="4627508" y="3076373"/>
            <a:ext cx="831900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~below</a:t>
            </a:r>
          </a:p>
        </p:txBody>
      </p:sp>
      <p:sp>
        <p:nvSpPr>
          <p:cNvPr id="78" name="Shape 123">
            <a:extLst>
              <a:ext uri="{FF2B5EF4-FFF2-40B4-BE49-F238E27FC236}">
                <a16:creationId xmlns:a16="http://schemas.microsoft.com/office/drawing/2014/main" id="{494C91EA-35A3-46C9-B39E-AD744FEB3082}"/>
              </a:ext>
            </a:extLst>
          </p:cNvPr>
          <p:cNvSpPr/>
          <p:nvPr/>
        </p:nvSpPr>
        <p:spPr>
          <a:xfrm>
            <a:off x="4280225" y="3552348"/>
            <a:ext cx="729008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79" name="Shape 124">
            <a:extLst>
              <a:ext uri="{FF2B5EF4-FFF2-40B4-BE49-F238E27FC236}">
                <a16:creationId xmlns:a16="http://schemas.microsoft.com/office/drawing/2014/main" id="{AC35AFD2-2ED5-4B35-811A-E36FD1221C48}"/>
              </a:ext>
            </a:extLst>
          </p:cNvPr>
          <p:cNvCxnSpPr>
            <a:stCxn id="77" idx="2"/>
            <a:endCxn id="81" idx="0"/>
          </p:cNvCxnSpPr>
          <p:nvPr/>
        </p:nvCxnSpPr>
        <p:spPr>
          <a:xfrm>
            <a:off x="5043459" y="3379668"/>
            <a:ext cx="453300" cy="172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126">
            <a:extLst>
              <a:ext uri="{FF2B5EF4-FFF2-40B4-BE49-F238E27FC236}">
                <a16:creationId xmlns:a16="http://schemas.microsoft.com/office/drawing/2014/main" id="{D3AFBABB-7858-4177-860B-34AAE97B3E67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H="1">
            <a:off x="4644729" y="3379672"/>
            <a:ext cx="398729" cy="17267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1" name="Shape 125">
            <a:extLst>
              <a:ext uri="{FF2B5EF4-FFF2-40B4-BE49-F238E27FC236}">
                <a16:creationId xmlns:a16="http://schemas.microsoft.com/office/drawing/2014/main" id="{0F337EA1-8B65-49DF-A3E4-EA5210521D58}"/>
              </a:ext>
            </a:extLst>
          </p:cNvPr>
          <p:cNvSpPr/>
          <p:nvPr/>
        </p:nvSpPr>
        <p:spPr>
          <a:xfrm>
            <a:off x="5136938" y="3552398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block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0D2C79C-32B5-48CF-9F8A-BA8C5EBEB527}"/>
              </a:ext>
            </a:extLst>
          </p:cNvPr>
          <p:cNvSpPr/>
          <p:nvPr/>
        </p:nvSpPr>
        <p:spPr>
          <a:xfrm>
            <a:off x="4191000" y="3024197"/>
            <a:ext cx="1704915" cy="93754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1">
            <a:extLst>
              <a:ext uri="{FF2B5EF4-FFF2-40B4-BE49-F238E27FC236}">
                <a16:creationId xmlns:a16="http://schemas.microsoft.com/office/drawing/2014/main" id="{81EEA2EC-F826-4E88-879C-A2B327D04161}"/>
              </a:ext>
            </a:extLst>
          </p:cNvPr>
          <p:cNvCxnSpPr>
            <a:cxnSpLocks/>
          </p:cNvCxnSpPr>
          <p:nvPr/>
        </p:nvCxnSpPr>
        <p:spPr>
          <a:xfrm>
            <a:off x="3352420" y="3416868"/>
            <a:ext cx="838580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E1B303-955C-42C3-8344-2CB247E8BA2A}"/>
              </a:ext>
            </a:extLst>
          </p:cNvPr>
          <p:cNvGrpSpPr/>
          <p:nvPr/>
        </p:nvGrpSpPr>
        <p:grpSpPr>
          <a:xfrm>
            <a:off x="87558" y="4660697"/>
            <a:ext cx="1588842" cy="2121103"/>
            <a:chOff x="87558" y="4660697"/>
            <a:chExt cx="1588842" cy="21211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00F3DA-AE52-4CF2-B8ED-8E225A12BDC4}"/>
                </a:ext>
              </a:extLst>
            </p:cNvPr>
            <p:cNvSpPr/>
            <p:nvPr/>
          </p:nvSpPr>
          <p:spPr>
            <a:xfrm>
              <a:off x="149543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6922AE-1ECF-44B5-B121-4C224C98A7CB}"/>
                </a:ext>
              </a:extLst>
            </p:cNvPr>
            <p:cNvSpPr/>
            <p:nvPr/>
          </p:nvSpPr>
          <p:spPr>
            <a:xfrm>
              <a:off x="654611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9ED97-D647-4122-A824-E1F1D3439041}"/>
                </a:ext>
              </a:extLst>
            </p:cNvPr>
            <p:cNvSpPr/>
            <p:nvPr/>
          </p:nvSpPr>
          <p:spPr>
            <a:xfrm>
              <a:off x="643736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3DCCB1-09BB-47E4-8B14-0A25FED08CC0}"/>
                </a:ext>
              </a:extLst>
            </p:cNvPr>
            <p:cNvSpPr/>
            <p:nvPr/>
          </p:nvSpPr>
          <p:spPr>
            <a:xfrm>
              <a:off x="149543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2E20C1-488D-493B-8505-2001C20E88BD}"/>
                </a:ext>
              </a:extLst>
            </p:cNvPr>
            <p:cNvSpPr/>
            <p:nvPr/>
          </p:nvSpPr>
          <p:spPr>
            <a:xfrm>
              <a:off x="149543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CC0AD7-EA09-47EA-82F6-30280E4704C3}"/>
                </a:ext>
              </a:extLst>
            </p:cNvPr>
            <p:cNvSpPr/>
            <p:nvPr/>
          </p:nvSpPr>
          <p:spPr>
            <a:xfrm>
              <a:off x="654611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BF3F79-D114-44EE-9A27-F69005E104D1}"/>
                </a:ext>
              </a:extLst>
            </p:cNvPr>
            <p:cNvSpPr/>
            <p:nvPr/>
          </p:nvSpPr>
          <p:spPr>
            <a:xfrm>
              <a:off x="1159678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1D1DF2-E8A2-4916-9219-EAF420F9485C}"/>
                </a:ext>
              </a:extLst>
            </p:cNvPr>
            <p:cNvSpPr/>
            <p:nvPr/>
          </p:nvSpPr>
          <p:spPr>
            <a:xfrm>
              <a:off x="1158470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F542F-EE3D-49B5-93AD-90B1C5A8F88B}"/>
                </a:ext>
              </a:extLst>
            </p:cNvPr>
            <p:cNvSpPr/>
            <p:nvPr/>
          </p:nvSpPr>
          <p:spPr>
            <a:xfrm>
              <a:off x="1159678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38CFC4-F1E9-4CC3-93C7-E5BF30CA0620}"/>
                </a:ext>
              </a:extLst>
            </p:cNvPr>
            <p:cNvSpPr/>
            <p:nvPr/>
          </p:nvSpPr>
          <p:spPr>
            <a:xfrm>
              <a:off x="392626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942765-743A-4218-9DA2-DA890C1BFE63}"/>
                </a:ext>
              </a:extLst>
            </p:cNvPr>
            <p:cNvSpPr/>
            <p:nvPr/>
          </p:nvSpPr>
          <p:spPr>
            <a:xfrm>
              <a:off x="735567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DF677A-9BDD-49CC-AF8D-E9C5C94511BC}"/>
                </a:ext>
              </a:extLst>
            </p:cNvPr>
            <p:cNvSpPr/>
            <p:nvPr/>
          </p:nvSpPr>
          <p:spPr>
            <a:xfrm>
              <a:off x="1036648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D1D9F9-BA8C-449A-B84F-4B63A5DFD624}"/>
                </a:ext>
              </a:extLst>
            </p:cNvPr>
            <p:cNvSpPr/>
            <p:nvPr/>
          </p:nvSpPr>
          <p:spPr>
            <a:xfrm>
              <a:off x="241373" y="6341116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691B60-5B08-440D-BC06-5DFDF7F71E18}"/>
                </a:ext>
              </a:extLst>
            </p:cNvPr>
            <p:cNvSpPr/>
            <p:nvPr/>
          </p:nvSpPr>
          <p:spPr>
            <a:xfrm>
              <a:off x="241373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CC8E83-F6F2-4F8F-B17F-D57D7C25E092}"/>
                </a:ext>
              </a:extLst>
            </p:cNvPr>
            <p:cNvSpPr txBox="1"/>
            <p:nvPr/>
          </p:nvSpPr>
          <p:spPr>
            <a:xfrm>
              <a:off x="302829" y="640565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DFE83C-D27E-49CD-91CA-63774E53B441}"/>
                </a:ext>
              </a:extLst>
            </p:cNvPr>
            <p:cNvSpPr txBox="1"/>
            <p:nvPr/>
          </p:nvSpPr>
          <p:spPr>
            <a:xfrm>
              <a:off x="820291" y="6403739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0C6D1C-E72B-478D-B283-93FAA8E8896D}"/>
                </a:ext>
              </a:extLst>
            </p:cNvPr>
            <p:cNvSpPr txBox="1"/>
            <p:nvPr/>
          </p:nvSpPr>
          <p:spPr>
            <a:xfrm>
              <a:off x="1300914" y="64124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01F62D-A5DA-45E6-9B4C-82472C32BB7C}"/>
                </a:ext>
              </a:extLst>
            </p:cNvPr>
            <p:cNvSpPr txBox="1"/>
            <p:nvPr/>
          </p:nvSpPr>
          <p:spPr>
            <a:xfrm>
              <a:off x="263188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4D7D42-5FE9-4A79-8EAE-BAE39F23F017}"/>
                </a:ext>
              </a:extLst>
            </p:cNvPr>
            <p:cNvSpPr txBox="1"/>
            <p:nvPr/>
          </p:nvSpPr>
          <p:spPr>
            <a:xfrm>
              <a:off x="897406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4066CE-07E4-4298-BE31-F7E86966A062}"/>
                </a:ext>
              </a:extLst>
            </p:cNvPr>
            <p:cNvSpPr txBox="1"/>
            <p:nvPr/>
          </p:nvSpPr>
          <p:spPr>
            <a:xfrm>
              <a:off x="299186" y="5885655"/>
              <a:ext cx="374533" cy="22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89C2E5-94F5-4DF8-90AF-7AC8D83F297F}"/>
                </a:ext>
              </a:extLst>
            </p:cNvPr>
            <p:cNvSpPr txBox="1"/>
            <p:nvPr/>
          </p:nvSpPr>
          <p:spPr>
            <a:xfrm>
              <a:off x="819934" y="588909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5858AE-5DC9-4407-99F6-2D79B30F6F2E}"/>
                </a:ext>
              </a:extLst>
            </p:cNvPr>
            <p:cNvSpPr txBox="1"/>
            <p:nvPr/>
          </p:nvSpPr>
          <p:spPr>
            <a:xfrm>
              <a:off x="1286151" y="5872073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FBF78B-AF65-4EBA-AF66-172D9890B01B}"/>
                </a:ext>
              </a:extLst>
            </p:cNvPr>
            <p:cNvSpPr txBox="1"/>
            <p:nvPr/>
          </p:nvSpPr>
          <p:spPr>
            <a:xfrm>
              <a:off x="299200" y="5366681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089740-9FFA-4C30-A6FB-382E8DFFB3CE}"/>
                </a:ext>
              </a:extLst>
            </p:cNvPr>
            <p:cNvSpPr txBox="1"/>
            <p:nvPr/>
          </p:nvSpPr>
          <p:spPr>
            <a:xfrm>
              <a:off x="816661" y="53647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713DFD-B7BA-4EA4-B5EC-4E7D7715CCAF}"/>
                </a:ext>
              </a:extLst>
            </p:cNvPr>
            <p:cNvSpPr txBox="1"/>
            <p:nvPr/>
          </p:nvSpPr>
          <p:spPr>
            <a:xfrm>
              <a:off x="1301867" y="5361524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6071AF-134E-493E-B6DB-3DAF26F47474}"/>
                </a:ext>
              </a:extLst>
            </p:cNvPr>
            <p:cNvSpPr txBox="1"/>
            <p:nvPr/>
          </p:nvSpPr>
          <p:spPr>
            <a:xfrm>
              <a:off x="92739" y="6144752"/>
              <a:ext cx="508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838FF6-4DB7-4B40-8DBC-8EA27837B1CB}"/>
                </a:ext>
              </a:extLst>
            </p:cNvPr>
            <p:cNvSpPr txBox="1"/>
            <p:nvPr/>
          </p:nvSpPr>
          <p:spPr>
            <a:xfrm>
              <a:off x="87558" y="5605256"/>
              <a:ext cx="52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8D3E19-2B1B-4504-ACDC-3C0F255A7809}"/>
                </a:ext>
              </a:extLst>
            </p:cNvPr>
            <p:cNvSpPr txBox="1"/>
            <p:nvPr/>
          </p:nvSpPr>
          <p:spPr>
            <a:xfrm>
              <a:off x="586457" y="5619359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62DC1F5-DF11-462A-90DA-D82DABBC9C9C}"/>
                </a:ext>
              </a:extLst>
            </p:cNvPr>
            <p:cNvSpPr/>
            <p:nvPr/>
          </p:nvSpPr>
          <p:spPr>
            <a:xfrm>
              <a:off x="1227576" y="5816454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518020-898A-45B8-AA68-880E73A3EBE6}"/>
                </a:ext>
              </a:extLst>
            </p:cNvPr>
            <p:cNvSpPr txBox="1"/>
            <p:nvPr/>
          </p:nvSpPr>
          <p:spPr>
            <a:xfrm>
              <a:off x="1078466" y="5616054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833FE0A-7898-4DC1-A260-C7F1736B86F7}"/>
              </a:ext>
            </a:extLst>
          </p:cNvPr>
          <p:cNvSpPr/>
          <p:nvPr/>
        </p:nvSpPr>
        <p:spPr>
          <a:xfrm>
            <a:off x="2659923" y="3513736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500068-643F-4F52-A03B-0B51C43E0B77}"/>
              </a:ext>
            </a:extLst>
          </p:cNvPr>
          <p:cNvSpPr/>
          <p:nvPr/>
        </p:nvSpPr>
        <p:spPr>
          <a:xfrm>
            <a:off x="1212326" y="3713791"/>
            <a:ext cx="7827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B11996-11CD-4388-814E-4FC76CB0675C}"/>
              </a:ext>
            </a:extLst>
          </p:cNvPr>
          <p:cNvSpPr/>
          <p:nvPr/>
        </p:nvSpPr>
        <p:spPr>
          <a:xfrm>
            <a:off x="1158470" y="3247526"/>
            <a:ext cx="8732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12,15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7379603-106E-4F8C-8C50-DAB7FB9DB27B}"/>
              </a:ext>
            </a:extLst>
          </p:cNvPr>
          <p:cNvSpPr/>
          <p:nvPr/>
        </p:nvSpPr>
        <p:spPr>
          <a:xfrm>
            <a:off x="1135066" y="2778272"/>
            <a:ext cx="8732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3B29F5A-DD03-4C53-A69E-760E0BCAC0B8}"/>
              </a:ext>
            </a:extLst>
          </p:cNvPr>
          <p:cNvSpPr/>
          <p:nvPr/>
        </p:nvSpPr>
        <p:spPr>
          <a:xfrm>
            <a:off x="4275682" y="3364029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99FEEC-25E0-469C-BA40-59B079D07E6B}"/>
              </a:ext>
            </a:extLst>
          </p:cNvPr>
          <p:cNvSpPr/>
          <p:nvPr/>
        </p:nvSpPr>
        <p:spPr>
          <a:xfrm>
            <a:off x="5079426" y="3352293"/>
            <a:ext cx="7827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  <p:cxnSp>
        <p:nvCxnSpPr>
          <p:cNvPr id="70" name="Shape 121">
            <a:extLst>
              <a:ext uri="{FF2B5EF4-FFF2-40B4-BE49-F238E27FC236}">
                <a16:creationId xmlns:a16="http://schemas.microsoft.com/office/drawing/2014/main" id="{65E566EE-47C7-4BB1-98F9-431BFD1CA379}"/>
              </a:ext>
            </a:extLst>
          </p:cNvPr>
          <p:cNvCxnSpPr>
            <a:cxnSpLocks/>
          </p:cNvCxnSpPr>
          <p:nvPr/>
        </p:nvCxnSpPr>
        <p:spPr>
          <a:xfrm>
            <a:off x="5459408" y="3232346"/>
            <a:ext cx="1169992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1" name="Shape 157">
            <a:extLst>
              <a:ext uri="{FF2B5EF4-FFF2-40B4-BE49-F238E27FC236}">
                <a16:creationId xmlns:a16="http://schemas.microsoft.com/office/drawing/2014/main" id="{676A701B-19F2-4B30-8618-FC1D4DECFEE7}"/>
              </a:ext>
            </a:extLst>
          </p:cNvPr>
          <p:cNvSpPr/>
          <p:nvPr/>
        </p:nvSpPr>
        <p:spPr>
          <a:xfrm>
            <a:off x="7320504" y="2880572"/>
            <a:ext cx="704212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Shape 158">
            <a:extLst>
              <a:ext uri="{FF2B5EF4-FFF2-40B4-BE49-F238E27FC236}">
                <a16:creationId xmlns:a16="http://schemas.microsoft.com/office/drawing/2014/main" id="{B48387EE-E320-4142-BCE2-5C8BBEEA4631}"/>
              </a:ext>
            </a:extLst>
          </p:cNvPr>
          <p:cNvSpPr/>
          <p:nvPr/>
        </p:nvSpPr>
        <p:spPr>
          <a:xfrm>
            <a:off x="7792660" y="3285595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73" name="Shape 161">
            <a:extLst>
              <a:ext uri="{FF2B5EF4-FFF2-40B4-BE49-F238E27FC236}">
                <a16:creationId xmlns:a16="http://schemas.microsoft.com/office/drawing/2014/main" id="{17ADD697-4DA2-4F8C-8932-643134CCC64F}"/>
              </a:ext>
            </a:extLst>
          </p:cNvPr>
          <p:cNvCxnSpPr>
            <a:cxnSpLocks/>
            <a:stCxn id="71" idx="2"/>
            <a:endCxn id="85" idx="0"/>
          </p:cNvCxnSpPr>
          <p:nvPr/>
        </p:nvCxnSpPr>
        <p:spPr>
          <a:xfrm flipH="1">
            <a:off x="7138150" y="3183871"/>
            <a:ext cx="534460" cy="101724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010D850-7715-434F-B10B-7A237C86A74F}"/>
              </a:ext>
            </a:extLst>
          </p:cNvPr>
          <p:cNvSpPr/>
          <p:nvPr/>
        </p:nvSpPr>
        <p:spPr>
          <a:xfrm>
            <a:off x="6632925" y="2784005"/>
            <a:ext cx="2039547" cy="9493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hape 158">
            <a:extLst>
              <a:ext uri="{FF2B5EF4-FFF2-40B4-BE49-F238E27FC236}">
                <a16:creationId xmlns:a16="http://schemas.microsoft.com/office/drawing/2014/main" id="{8D780113-29B6-49B2-A4DA-DDDFEBEE00D1}"/>
              </a:ext>
            </a:extLst>
          </p:cNvPr>
          <p:cNvSpPr/>
          <p:nvPr/>
        </p:nvSpPr>
        <p:spPr>
          <a:xfrm>
            <a:off x="6778300" y="3285595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input2</a:t>
            </a:r>
          </a:p>
        </p:txBody>
      </p:sp>
      <p:cxnSp>
        <p:nvCxnSpPr>
          <p:cNvPr id="86" name="Shape 161">
            <a:extLst>
              <a:ext uri="{FF2B5EF4-FFF2-40B4-BE49-F238E27FC236}">
                <a16:creationId xmlns:a16="http://schemas.microsoft.com/office/drawing/2014/main" id="{D3DEF6CF-0604-4CCD-B0D9-87174DF3412B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7672610" y="3183871"/>
            <a:ext cx="479900" cy="101724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32203E1-FBCB-4009-AEB0-68F670FC5249}"/>
              </a:ext>
            </a:extLst>
          </p:cNvPr>
          <p:cNvSpPr/>
          <p:nvPr/>
        </p:nvSpPr>
        <p:spPr>
          <a:xfrm>
            <a:off x="7831586" y="3088303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363D103-2393-4F49-B1BE-912DFCE692D0}"/>
              </a:ext>
            </a:extLst>
          </p:cNvPr>
          <p:cNvSpPr/>
          <p:nvPr/>
        </p:nvSpPr>
        <p:spPr>
          <a:xfrm>
            <a:off x="6772482" y="3105748"/>
            <a:ext cx="7827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7C6AD6-6222-4AD1-9463-C982D7191F78}"/>
              </a:ext>
            </a:extLst>
          </p:cNvPr>
          <p:cNvSpPr/>
          <p:nvPr/>
        </p:nvSpPr>
        <p:spPr>
          <a:xfrm>
            <a:off x="5981700" y="2578217"/>
            <a:ext cx="32766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(10,1), (11,4), (13,5), (14,6)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DA85B-9943-44B1-9E9F-D5C7D7576458}"/>
              </a:ext>
            </a:extLst>
          </p:cNvPr>
          <p:cNvSpPr/>
          <p:nvPr/>
        </p:nvSpPr>
        <p:spPr>
          <a:xfrm>
            <a:off x="4491831" y="2831791"/>
            <a:ext cx="114608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2,3,7,8,9</a:t>
            </a:r>
          </a:p>
        </p:txBody>
      </p:sp>
    </p:spTree>
    <p:extLst>
      <p:ext uri="{BB962C8B-B14F-4D97-AF65-F5344CB8AC3E}">
        <p14:creationId xmlns:p14="http://schemas.microsoft.com/office/powerpoint/2010/main" val="71683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24">
            <a:extLst>
              <a:ext uri="{FF2B5EF4-FFF2-40B4-BE49-F238E27FC236}">
                <a16:creationId xmlns:a16="http://schemas.microsoft.com/office/drawing/2014/main" id="{8BF82570-C72F-41AF-A0DD-74AA3A6C361C}"/>
              </a:ext>
            </a:extLst>
          </p:cNvPr>
          <p:cNvSpPr txBox="1"/>
          <p:nvPr/>
        </p:nvSpPr>
        <p:spPr>
          <a:xfrm>
            <a:off x="139093" y="68639"/>
            <a:ext cx="8509660" cy="26407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You can move a free piece that is yours onto a clear location.</a:t>
            </a:r>
            <a:endParaRPr lang="en-US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don’t know the concept clear.</a:t>
            </a: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A location that is not below an object is clear.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18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DABE7-D6D5-4AC5-BF71-D39BFD47961E}"/>
              </a:ext>
            </a:extLst>
          </p:cNvPr>
          <p:cNvSpPr txBox="1"/>
          <p:nvPr/>
        </p:nvSpPr>
        <p:spPr>
          <a:xfrm>
            <a:off x="1650591" y="5238480"/>
            <a:ext cx="4690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Objects 1-9: </a:t>
            </a:r>
            <a:r>
              <a:rPr lang="en-US" sz="1600" dirty="0"/>
              <a:t>category=location</a:t>
            </a:r>
          </a:p>
          <a:p>
            <a:r>
              <a:rPr lang="en-US" sz="1600" b="1" dirty="0"/>
              <a:t>Objects 10-12: </a:t>
            </a:r>
            <a:r>
              <a:rPr lang="en-US" sz="1600" dirty="0"/>
              <a:t>color=red, category=block</a:t>
            </a:r>
          </a:p>
          <a:p>
            <a:r>
              <a:rPr lang="en-US" sz="1600" b="1" dirty="0"/>
              <a:t>Objects 13-15: </a:t>
            </a:r>
            <a:r>
              <a:rPr lang="en-US" sz="1600" dirty="0"/>
              <a:t>color=blue, category=block</a:t>
            </a:r>
          </a:p>
          <a:p>
            <a:r>
              <a:rPr lang="en-US" sz="1600" b="1" dirty="0"/>
              <a:t>On : </a:t>
            </a:r>
            <a:r>
              <a:rPr lang="en-US" sz="1600" dirty="0"/>
              <a:t>(10,1); (11,4); (13,5); (14,6)</a:t>
            </a:r>
          </a:p>
          <a:p>
            <a:r>
              <a:rPr lang="en-US" sz="1600" b="1" dirty="0"/>
              <a:t>Linear : </a:t>
            </a:r>
            <a:r>
              <a:rPr lang="en-US" sz="1600" dirty="0"/>
              <a:t>(1,2,3); (1,4,9); (2,5,8); (3,6,9); (1,5,9); (3,5,7)</a:t>
            </a:r>
          </a:p>
        </p:txBody>
      </p:sp>
      <p:sp>
        <p:nvSpPr>
          <p:cNvPr id="52" name="Shape 110">
            <a:extLst>
              <a:ext uri="{FF2B5EF4-FFF2-40B4-BE49-F238E27FC236}">
                <a16:creationId xmlns:a16="http://schemas.microsoft.com/office/drawing/2014/main" id="{76181C1D-CAF2-4FA5-B6B9-8046C94209DA}"/>
              </a:ext>
            </a:extLst>
          </p:cNvPr>
          <p:cNvSpPr/>
          <p:nvPr/>
        </p:nvSpPr>
        <p:spPr>
          <a:xfrm>
            <a:off x="2547670" y="3713791"/>
            <a:ext cx="9260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</a:t>
            </a:r>
          </a:p>
        </p:txBody>
      </p:sp>
      <p:sp>
        <p:nvSpPr>
          <p:cNvPr id="53" name="Shape 111">
            <a:extLst>
              <a:ext uri="{FF2B5EF4-FFF2-40B4-BE49-F238E27FC236}">
                <a16:creationId xmlns:a16="http://schemas.microsoft.com/office/drawing/2014/main" id="{3239AB44-5F2A-4D82-99DF-C43A2067D297}"/>
              </a:ext>
            </a:extLst>
          </p:cNvPr>
          <p:cNvSpPr/>
          <p:nvPr/>
        </p:nvSpPr>
        <p:spPr>
          <a:xfrm>
            <a:off x="1985624" y="2139311"/>
            <a:ext cx="683399" cy="3032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move</a:t>
            </a:r>
          </a:p>
        </p:txBody>
      </p:sp>
      <p:sp>
        <p:nvSpPr>
          <p:cNvPr id="54" name="Shape 106">
            <a:extLst>
              <a:ext uri="{FF2B5EF4-FFF2-40B4-BE49-F238E27FC236}">
                <a16:creationId xmlns:a16="http://schemas.microsoft.com/office/drawing/2014/main" id="{9897C2C7-8A43-45F0-AC65-DB2F49B05A32}"/>
              </a:ext>
            </a:extLst>
          </p:cNvPr>
          <p:cNvSpPr/>
          <p:nvPr/>
        </p:nvSpPr>
        <p:spPr>
          <a:xfrm>
            <a:off x="2669021" y="3258693"/>
            <a:ext cx="68339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clear</a:t>
            </a:r>
          </a:p>
        </p:txBody>
      </p:sp>
      <p:sp>
        <p:nvSpPr>
          <p:cNvPr id="55" name="Shape 105">
            <a:extLst>
              <a:ext uri="{FF2B5EF4-FFF2-40B4-BE49-F238E27FC236}">
                <a16:creationId xmlns:a16="http://schemas.microsoft.com/office/drawing/2014/main" id="{03F7A3B3-5E10-42C9-8028-1799949AF04B}"/>
              </a:ext>
            </a:extLst>
          </p:cNvPr>
          <p:cNvSpPr/>
          <p:nvPr/>
        </p:nvSpPr>
        <p:spPr>
          <a:xfrm>
            <a:off x="1177476" y="3019552"/>
            <a:ext cx="794818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yours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Shape 114">
            <a:extLst>
              <a:ext uri="{FF2B5EF4-FFF2-40B4-BE49-F238E27FC236}">
                <a16:creationId xmlns:a16="http://schemas.microsoft.com/office/drawing/2014/main" id="{11102537-0D01-4241-B9B5-587E16B976D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3010720" y="3561992"/>
            <a:ext cx="1" cy="15179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116">
            <a:extLst>
              <a:ext uri="{FF2B5EF4-FFF2-40B4-BE49-F238E27FC236}">
                <a16:creationId xmlns:a16="http://schemas.microsoft.com/office/drawing/2014/main" id="{1BA522A8-E655-4D08-ACFD-94DDCC6477A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574885" y="3322851"/>
            <a:ext cx="0" cy="286608"/>
          </a:xfrm>
          <a:prstGeom prst="straightConnector1">
            <a:avLst/>
          </a:prstGeom>
          <a:noFill/>
          <a:ln w="1270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" name="Shape 117">
            <a:extLst>
              <a:ext uri="{FF2B5EF4-FFF2-40B4-BE49-F238E27FC236}">
                <a16:creationId xmlns:a16="http://schemas.microsoft.com/office/drawing/2014/main" id="{10213E41-F024-4911-8D25-2A96B9DD99C6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1574885" y="2442610"/>
            <a:ext cx="752439" cy="576942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118">
            <a:extLst>
              <a:ext uri="{FF2B5EF4-FFF2-40B4-BE49-F238E27FC236}">
                <a16:creationId xmlns:a16="http://schemas.microsoft.com/office/drawing/2014/main" id="{EDEAEE1E-BBA6-43F5-8910-E7F9F84F9FA2}"/>
              </a:ext>
            </a:extLst>
          </p:cNvPr>
          <p:cNvCxnSpPr>
            <a:stCxn id="53" idx="2"/>
            <a:endCxn id="60" idx="0"/>
          </p:cNvCxnSpPr>
          <p:nvPr/>
        </p:nvCxnSpPr>
        <p:spPr>
          <a:xfrm>
            <a:off x="2327324" y="2442610"/>
            <a:ext cx="683400" cy="301419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119">
            <a:extLst>
              <a:ext uri="{FF2B5EF4-FFF2-40B4-BE49-F238E27FC236}">
                <a16:creationId xmlns:a16="http://schemas.microsoft.com/office/drawing/2014/main" id="{EE037D46-8D28-4AA2-B0C9-8E303896EE77}"/>
              </a:ext>
            </a:extLst>
          </p:cNvPr>
          <p:cNvSpPr/>
          <p:nvPr/>
        </p:nvSpPr>
        <p:spPr>
          <a:xfrm>
            <a:off x="2650874" y="2744029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on-to</a:t>
            </a:r>
          </a:p>
        </p:txBody>
      </p:sp>
      <p:cxnSp>
        <p:nvCxnSpPr>
          <p:cNvPr id="61" name="Shape 120">
            <a:extLst>
              <a:ext uri="{FF2B5EF4-FFF2-40B4-BE49-F238E27FC236}">
                <a16:creationId xmlns:a16="http://schemas.microsoft.com/office/drawing/2014/main" id="{33546D15-6B99-49D3-B3A9-FD2312507A1A}"/>
              </a:ext>
            </a:extLst>
          </p:cNvPr>
          <p:cNvCxnSpPr>
            <a:stCxn id="60" idx="2"/>
            <a:endCxn id="54" idx="0"/>
          </p:cNvCxnSpPr>
          <p:nvPr/>
        </p:nvCxnSpPr>
        <p:spPr>
          <a:xfrm flipH="1">
            <a:off x="3010721" y="3047328"/>
            <a:ext cx="3" cy="21136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" name="Shape 106">
            <a:extLst>
              <a:ext uri="{FF2B5EF4-FFF2-40B4-BE49-F238E27FC236}">
                <a16:creationId xmlns:a16="http://schemas.microsoft.com/office/drawing/2014/main" id="{321E191F-68E8-4BFA-A597-873D5423C311}"/>
              </a:ext>
            </a:extLst>
          </p:cNvPr>
          <p:cNvSpPr/>
          <p:nvPr/>
        </p:nvSpPr>
        <p:spPr>
          <a:xfrm>
            <a:off x="1202330" y="3483486"/>
            <a:ext cx="765143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free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Shape 106">
            <a:extLst>
              <a:ext uri="{FF2B5EF4-FFF2-40B4-BE49-F238E27FC236}">
                <a16:creationId xmlns:a16="http://schemas.microsoft.com/office/drawing/2014/main" id="{51FE3F94-4994-4A06-B952-8DA80DD71CAE}"/>
              </a:ext>
            </a:extLst>
          </p:cNvPr>
          <p:cNvSpPr/>
          <p:nvPr/>
        </p:nvSpPr>
        <p:spPr>
          <a:xfrm>
            <a:off x="1193731" y="3947420"/>
            <a:ext cx="765143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piece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4" name="Shape 114">
            <a:extLst>
              <a:ext uri="{FF2B5EF4-FFF2-40B4-BE49-F238E27FC236}">
                <a16:creationId xmlns:a16="http://schemas.microsoft.com/office/drawing/2014/main" id="{095860AC-67BE-46A9-9DFF-12C0C1E314E5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1576303" y="3786785"/>
            <a:ext cx="8599" cy="16063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4" name="Shape 138">
            <a:extLst>
              <a:ext uri="{FF2B5EF4-FFF2-40B4-BE49-F238E27FC236}">
                <a16:creationId xmlns:a16="http://schemas.microsoft.com/office/drawing/2014/main" id="{146E8A34-0F82-4595-9864-EAED6EF0F1AB}"/>
              </a:ext>
            </a:extLst>
          </p:cNvPr>
          <p:cNvSpPr txBox="1"/>
          <p:nvPr/>
        </p:nvSpPr>
        <p:spPr>
          <a:xfrm>
            <a:off x="6418353" y="4939651"/>
            <a:ext cx="1932435" cy="1562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dirty="0"/>
              <a:t>Legend</a:t>
            </a:r>
            <a:endParaRPr lang="en" sz="1600" dirty="0">
              <a:solidFill>
                <a:srgbClr val="990000"/>
              </a:solidFill>
            </a:endParaRPr>
          </a:p>
          <a:p>
            <a:r>
              <a:rPr lang="en" sz="1600" dirty="0">
                <a:solidFill>
                  <a:srgbClr val="990000"/>
                </a:solidFill>
              </a:rPr>
              <a:t>Verbs</a:t>
            </a:r>
            <a:endParaRPr lang="en" sz="1600" dirty="0">
              <a:solidFill>
                <a:srgbClr val="E69138"/>
              </a:solidFill>
            </a:endParaRPr>
          </a:p>
          <a:p>
            <a:r>
              <a:rPr lang="en-US" sz="1600" dirty="0">
                <a:solidFill>
                  <a:srgbClr val="1155CC"/>
                </a:solidFill>
              </a:rPr>
              <a:t>Primitive concepts</a:t>
            </a:r>
            <a:endParaRPr lang="en" sz="1600" dirty="0">
              <a:solidFill>
                <a:srgbClr val="1155CC"/>
              </a:solidFill>
            </a:endParaRPr>
          </a:p>
          <a:p>
            <a:r>
              <a:rPr lang="en" sz="1600" dirty="0">
                <a:solidFill>
                  <a:srgbClr val="8519E8"/>
                </a:solidFill>
              </a:rPr>
              <a:t>Learned </a:t>
            </a:r>
            <a:r>
              <a:rPr lang="en-US" sz="1600" dirty="0">
                <a:solidFill>
                  <a:srgbClr val="8519E8"/>
                </a:solidFill>
              </a:rPr>
              <a:t>concepts</a:t>
            </a:r>
            <a:endParaRPr lang="en" sz="1600" dirty="0">
              <a:solidFill>
                <a:srgbClr val="8519E8"/>
              </a:solidFill>
            </a:endParaRPr>
          </a:p>
          <a:p>
            <a:r>
              <a:rPr lang="en" sz="1600" dirty="0">
                <a:solidFill>
                  <a:srgbClr val="E69138"/>
                </a:solidFill>
              </a:rPr>
              <a:t>Input </a:t>
            </a:r>
            <a:r>
              <a:rPr lang="en-US" sz="1600" dirty="0">
                <a:solidFill>
                  <a:srgbClr val="E69138"/>
                </a:solidFill>
              </a:rPr>
              <a:t>Arguments</a:t>
            </a:r>
            <a:endParaRPr sz="1600" dirty="0">
              <a:solidFill>
                <a:srgbClr val="990000"/>
              </a:solidFill>
            </a:endParaRPr>
          </a:p>
        </p:txBody>
      </p:sp>
      <p:sp>
        <p:nvSpPr>
          <p:cNvPr id="77" name="Shape 122">
            <a:extLst>
              <a:ext uri="{FF2B5EF4-FFF2-40B4-BE49-F238E27FC236}">
                <a16:creationId xmlns:a16="http://schemas.microsoft.com/office/drawing/2014/main" id="{590B0E70-6361-4ECB-898F-2C7221CF3FB0}"/>
              </a:ext>
            </a:extLst>
          </p:cNvPr>
          <p:cNvSpPr/>
          <p:nvPr/>
        </p:nvSpPr>
        <p:spPr>
          <a:xfrm>
            <a:off x="4627508" y="3076373"/>
            <a:ext cx="831900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~below</a:t>
            </a:r>
          </a:p>
        </p:txBody>
      </p:sp>
      <p:sp>
        <p:nvSpPr>
          <p:cNvPr id="78" name="Shape 123">
            <a:extLst>
              <a:ext uri="{FF2B5EF4-FFF2-40B4-BE49-F238E27FC236}">
                <a16:creationId xmlns:a16="http://schemas.microsoft.com/office/drawing/2014/main" id="{494C91EA-35A3-46C9-B39E-AD744FEB3082}"/>
              </a:ext>
            </a:extLst>
          </p:cNvPr>
          <p:cNvSpPr/>
          <p:nvPr/>
        </p:nvSpPr>
        <p:spPr>
          <a:xfrm>
            <a:off x="4280225" y="3552348"/>
            <a:ext cx="729008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79" name="Shape 124">
            <a:extLst>
              <a:ext uri="{FF2B5EF4-FFF2-40B4-BE49-F238E27FC236}">
                <a16:creationId xmlns:a16="http://schemas.microsoft.com/office/drawing/2014/main" id="{AC35AFD2-2ED5-4B35-811A-E36FD1221C48}"/>
              </a:ext>
            </a:extLst>
          </p:cNvPr>
          <p:cNvCxnSpPr>
            <a:stCxn id="77" idx="2"/>
            <a:endCxn id="81" idx="0"/>
          </p:cNvCxnSpPr>
          <p:nvPr/>
        </p:nvCxnSpPr>
        <p:spPr>
          <a:xfrm>
            <a:off x="5043459" y="3379668"/>
            <a:ext cx="453300" cy="172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126">
            <a:extLst>
              <a:ext uri="{FF2B5EF4-FFF2-40B4-BE49-F238E27FC236}">
                <a16:creationId xmlns:a16="http://schemas.microsoft.com/office/drawing/2014/main" id="{D3AFBABB-7858-4177-860B-34AAE97B3E67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H="1">
            <a:off x="4644729" y="3379672"/>
            <a:ext cx="398729" cy="17267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1" name="Shape 125">
            <a:extLst>
              <a:ext uri="{FF2B5EF4-FFF2-40B4-BE49-F238E27FC236}">
                <a16:creationId xmlns:a16="http://schemas.microsoft.com/office/drawing/2014/main" id="{0F337EA1-8B65-49DF-A3E4-EA5210521D58}"/>
              </a:ext>
            </a:extLst>
          </p:cNvPr>
          <p:cNvSpPr/>
          <p:nvPr/>
        </p:nvSpPr>
        <p:spPr>
          <a:xfrm>
            <a:off x="5136938" y="3552398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block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0D2C79C-32B5-48CF-9F8A-BA8C5EBEB527}"/>
              </a:ext>
            </a:extLst>
          </p:cNvPr>
          <p:cNvSpPr/>
          <p:nvPr/>
        </p:nvSpPr>
        <p:spPr>
          <a:xfrm>
            <a:off x="4191000" y="3024197"/>
            <a:ext cx="1704915" cy="93754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1">
            <a:extLst>
              <a:ext uri="{FF2B5EF4-FFF2-40B4-BE49-F238E27FC236}">
                <a16:creationId xmlns:a16="http://schemas.microsoft.com/office/drawing/2014/main" id="{81EEA2EC-F826-4E88-879C-A2B327D04161}"/>
              </a:ext>
            </a:extLst>
          </p:cNvPr>
          <p:cNvCxnSpPr>
            <a:cxnSpLocks/>
          </p:cNvCxnSpPr>
          <p:nvPr/>
        </p:nvCxnSpPr>
        <p:spPr>
          <a:xfrm>
            <a:off x="3352420" y="3416868"/>
            <a:ext cx="838580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E1B303-955C-42C3-8344-2CB247E8BA2A}"/>
              </a:ext>
            </a:extLst>
          </p:cNvPr>
          <p:cNvGrpSpPr/>
          <p:nvPr/>
        </p:nvGrpSpPr>
        <p:grpSpPr>
          <a:xfrm>
            <a:off x="87558" y="4660697"/>
            <a:ext cx="1588842" cy="2121103"/>
            <a:chOff x="87558" y="4660697"/>
            <a:chExt cx="1588842" cy="21211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00F3DA-AE52-4CF2-B8ED-8E225A12BDC4}"/>
                </a:ext>
              </a:extLst>
            </p:cNvPr>
            <p:cNvSpPr/>
            <p:nvPr/>
          </p:nvSpPr>
          <p:spPr>
            <a:xfrm>
              <a:off x="149543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6922AE-1ECF-44B5-B121-4C224C98A7CB}"/>
                </a:ext>
              </a:extLst>
            </p:cNvPr>
            <p:cNvSpPr/>
            <p:nvPr/>
          </p:nvSpPr>
          <p:spPr>
            <a:xfrm>
              <a:off x="654611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9ED97-D647-4122-A824-E1F1D3439041}"/>
                </a:ext>
              </a:extLst>
            </p:cNvPr>
            <p:cNvSpPr/>
            <p:nvPr/>
          </p:nvSpPr>
          <p:spPr>
            <a:xfrm>
              <a:off x="643736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3DCCB1-09BB-47E4-8B14-0A25FED08CC0}"/>
                </a:ext>
              </a:extLst>
            </p:cNvPr>
            <p:cNvSpPr/>
            <p:nvPr/>
          </p:nvSpPr>
          <p:spPr>
            <a:xfrm>
              <a:off x="149543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2E20C1-488D-493B-8505-2001C20E88BD}"/>
                </a:ext>
              </a:extLst>
            </p:cNvPr>
            <p:cNvSpPr/>
            <p:nvPr/>
          </p:nvSpPr>
          <p:spPr>
            <a:xfrm>
              <a:off x="149543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CC0AD7-EA09-47EA-82F6-30280E4704C3}"/>
                </a:ext>
              </a:extLst>
            </p:cNvPr>
            <p:cNvSpPr/>
            <p:nvPr/>
          </p:nvSpPr>
          <p:spPr>
            <a:xfrm>
              <a:off x="654611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BF3F79-D114-44EE-9A27-F69005E104D1}"/>
                </a:ext>
              </a:extLst>
            </p:cNvPr>
            <p:cNvSpPr/>
            <p:nvPr/>
          </p:nvSpPr>
          <p:spPr>
            <a:xfrm>
              <a:off x="1159678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1D1DF2-E8A2-4916-9219-EAF420F9485C}"/>
                </a:ext>
              </a:extLst>
            </p:cNvPr>
            <p:cNvSpPr/>
            <p:nvPr/>
          </p:nvSpPr>
          <p:spPr>
            <a:xfrm>
              <a:off x="1158470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F542F-EE3D-49B5-93AD-90B1C5A8F88B}"/>
                </a:ext>
              </a:extLst>
            </p:cNvPr>
            <p:cNvSpPr/>
            <p:nvPr/>
          </p:nvSpPr>
          <p:spPr>
            <a:xfrm>
              <a:off x="1159678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38CFC4-F1E9-4CC3-93C7-E5BF30CA0620}"/>
                </a:ext>
              </a:extLst>
            </p:cNvPr>
            <p:cNvSpPr/>
            <p:nvPr/>
          </p:nvSpPr>
          <p:spPr>
            <a:xfrm>
              <a:off x="392626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942765-743A-4218-9DA2-DA890C1BFE63}"/>
                </a:ext>
              </a:extLst>
            </p:cNvPr>
            <p:cNvSpPr/>
            <p:nvPr/>
          </p:nvSpPr>
          <p:spPr>
            <a:xfrm>
              <a:off x="735567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DF677A-9BDD-49CC-AF8D-E9C5C94511BC}"/>
                </a:ext>
              </a:extLst>
            </p:cNvPr>
            <p:cNvSpPr/>
            <p:nvPr/>
          </p:nvSpPr>
          <p:spPr>
            <a:xfrm>
              <a:off x="1036648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D1D9F9-BA8C-449A-B84F-4B63A5DFD624}"/>
                </a:ext>
              </a:extLst>
            </p:cNvPr>
            <p:cNvSpPr/>
            <p:nvPr/>
          </p:nvSpPr>
          <p:spPr>
            <a:xfrm>
              <a:off x="241373" y="6341116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691B60-5B08-440D-BC06-5DFDF7F71E18}"/>
                </a:ext>
              </a:extLst>
            </p:cNvPr>
            <p:cNvSpPr/>
            <p:nvPr/>
          </p:nvSpPr>
          <p:spPr>
            <a:xfrm>
              <a:off x="241373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CC8E83-F6F2-4F8F-B17F-D57D7C25E092}"/>
                </a:ext>
              </a:extLst>
            </p:cNvPr>
            <p:cNvSpPr txBox="1"/>
            <p:nvPr/>
          </p:nvSpPr>
          <p:spPr>
            <a:xfrm>
              <a:off x="302829" y="640565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DFE83C-D27E-49CD-91CA-63774E53B441}"/>
                </a:ext>
              </a:extLst>
            </p:cNvPr>
            <p:cNvSpPr txBox="1"/>
            <p:nvPr/>
          </p:nvSpPr>
          <p:spPr>
            <a:xfrm>
              <a:off x="820291" y="6403739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0C6D1C-E72B-478D-B283-93FAA8E8896D}"/>
                </a:ext>
              </a:extLst>
            </p:cNvPr>
            <p:cNvSpPr txBox="1"/>
            <p:nvPr/>
          </p:nvSpPr>
          <p:spPr>
            <a:xfrm>
              <a:off x="1300914" y="64124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01F62D-A5DA-45E6-9B4C-82472C32BB7C}"/>
                </a:ext>
              </a:extLst>
            </p:cNvPr>
            <p:cNvSpPr txBox="1"/>
            <p:nvPr/>
          </p:nvSpPr>
          <p:spPr>
            <a:xfrm>
              <a:off x="263188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4D7D42-5FE9-4A79-8EAE-BAE39F23F017}"/>
                </a:ext>
              </a:extLst>
            </p:cNvPr>
            <p:cNvSpPr txBox="1"/>
            <p:nvPr/>
          </p:nvSpPr>
          <p:spPr>
            <a:xfrm>
              <a:off x="897406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4066CE-07E4-4298-BE31-F7E86966A062}"/>
                </a:ext>
              </a:extLst>
            </p:cNvPr>
            <p:cNvSpPr txBox="1"/>
            <p:nvPr/>
          </p:nvSpPr>
          <p:spPr>
            <a:xfrm>
              <a:off x="299186" y="5885655"/>
              <a:ext cx="374533" cy="22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89C2E5-94F5-4DF8-90AF-7AC8D83F297F}"/>
                </a:ext>
              </a:extLst>
            </p:cNvPr>
            <p:cNvSpPr txBox="1"/>
            <p:nvPr/>
          </p:nvSpPr>
          <p:spPr>
            <a:xfrm>
              <a:off x="819934" y="588909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5858AE-5DC9-4407-99F6-2D79B30F6F2E}"/>
                </a:ext>
              </a:extLst>
            </p:cNvPr>
            <p:cNvSpPr txBox="1"/>
            <p:nvPr/>
          </p:nvSpPr>
          <p:spPr>
            <a:xfrm>
              <a:off x="1286151" y="5872073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FBF78B-AF65-4EBA-AF66-172D9890B01B}"/>
                </a:ext>
              </a:extLst>
            </p:cNvPr>
            <p:cNvSpPr txBox="1"/>
            <p:nvPr/>
          </p:nvSpPr>
          <p:spPr>
            <a:xfrm>
              <a:off x="299200" y="5366681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089740-9FFA-4C30-A6FB-382E8DFFB3CE}"/>
                </a:ext>
              </a:extLst>
            </p:cNvPr>
            <p:cNvSpPr txBox="1"/>
            <p:nvPr/>
          </p:nvSpPr>
          <p:spPr>
            <a:xfrm>
              <a:off x="816661" y="53647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713DFD-B7BA-4EA4-B5EC-4E7D7715CCAF}"/>
                </a:ext>
              </a:extLst>
            </p:cNvPr>
            <p:cNvSpPr txBox="1"/>
            <p:nvPr/>
          </p:nvSpPr>
          <p:spPr>
            <a:xfrm>
              <a:off x="1301867" y="5361524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6071AF-134E-493E-B6DB-3DAF26F47474}"/>
                </a:ext>
              </a:extLst>
            </p:cNvPr>
            <p:cNvSpPr txBox="1"/>
            <p:nvPr/>
          </p:nvSpPr>
          <p:spPr>
            <a:xfrm>
              <a:off x="92739" y="6144752"/>
              <a:ext cx="508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838FF6-4DB7-4B40-8DBC-8EA27837B1CB}"/>
                </a:ext>
              </a:extLst>
            </p:cNvPr>
            <p:cNvSpPr txBox="1"/>
            <p:nvPr/>
          </p:nvSpPr>
          <p:spPr>
            <a:xfrm>
              <a:off x="87558" y="5605256"/>
              <a:ext cx="52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8D3E19-2B1B-4504-ACDC-3C0F255A7809}"/>
                </a:ext>
              </a:extLst>
            </p:cNvPr>
            <p:cNvSpPr txBox="1"/>
            <p:nvPr/>
          </p:nvSpPr>
          <p:spPr>
            <a:xfrm>
              <a:off x="586457" y="5619359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62DC1F5-DF11-462A-90DA-D82DABBC9C9C}"/>
                </a:ext>
              </a:extLst>
            </p:cNvPr>
            <p:cNvSpPr/>
            <p:nvPr/>
          </p:nvSpPr>
          <p:spPr>
            <a:xfrm>
              <a:off x="1227576" y="5816454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518020-898A-45B8-AA68-880E73A3EBE6}"/>
                </a:ext>
              </a:extLst>
            </p:cNvPr>
            <p:cNvSpPr txBox="1"/>
            <p:nvPr/>
          </p:nvSpPr>
          <p:spPr>
            <a:xfrm>
              <a:off x="1078466" y="5616054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833FE0A-7898-4DC1-A260-C7F1736B86F7}"/>
              </a:ext>
            </a:extLst>
          </p:cNvPr>
          <p:cNvSpPr/>
          <p:nvPr/>
        </p:nvSpPr>
        <p:spPr>
          <a:xfrm>
            <a:off x="2659923" y="3513736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500068-643F-4F52-A03B-0B51C43E0B77}"/>
              </a:ext>
            </a:extLst>
          </p:cNvPr>
          <p:cNvSpPr/>
          <p:nvPr/>
        </p:nvSpPr>
        <p:spPr>
          <a:xfrm>
            <a:off x="1212326" y="3713791"/>
            <a:ext cx="7827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B11996-11CD-4388-814E-4FC76CB0675C}"/>
              </a:ext>
            </a:extLst>
          </p:cNvPr>
          <p:cNvSpPr/>
          <p:nvPr/>
        </p:nvSpPr>
        <p:spPr>
          <a:xfrm>
            <a:off x="1158470" y="3247526"/>
            <a:ext cx="8732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12,15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7379603-106E-4F8C-8C50-DAB7FB9DB27B}"/>
              </a:ext>
            </a:extLst>
          </p:cNvPr>
          <p:cNvSpPr/>
          <p:nvPr/>
        </p:nvSpPr>
        <p:spPr>
          <a:xfrm>
            <a:off x="1135066" y="2778272"/>
            <a:ext cx="8732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3B29F5A-DD03-4C53-A69E-760E0BCAC0B8}"/>
              </a:ext>
            </a:extLst>
          </p:cNvPr>
          <p:cNvSpPr/>
          <p:nvPr/>
        </p:nvSpPr>
        <p:spPr>
          <a:xfrm>
            <a:off x="4275682" y="3364029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99FEEC-25E0-469C-BA40-59B079D07E6B}"/>
              </a:ext>
            </a:extLst>
          </p:cNvPr>
          <p:cNvSpPr/>
          <p:nvPr/>
        </p:nvSpPr>
        <p:spPr>
          <a:xfrm>
            <a:off x="5079426" y="3352293"/>
            <a:ext cx="7827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  <p:cxnSp>
        <p:nvCxnSpPr>
          <p:cNvPr id="70" name="Shape 121">
            <a:extLst>
              <a:ext uri="{FF2B5EF4-FFF2-40B4-BE49-F238E27FC236}">
                <a16:creationId xmlns:a16="http://schemas.microsoft.com/office/drawing/2014/main" id="{65E566EE-47C7-4BB1-98F9-431BFD1CA379}"/>
              </a:ext>
            </a:extLst>
          </p:cNvPr>
          <p:cNvCxnSpPr>
            <a:cxnSpLocks/>
          </p:cNvCxnSpPr>
          <p:nvPr/>
        </p:nvCxnSpPr>
        <p:spPr>
          <a:xfrm>
            <a:off x="5459408" y="3232346"/>
            <a:ext cx="1169992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1" name="Shape 157">
            <a:extLst>
              <a:ext uri="{FF2B5EF4-FFF2-40B4-BE49-F238E27FC236}">
                <a16:creationId xmlns:a16="http://schemas.microsoft.com/office/drawing/2014/main" id="{676A701B-19F2-4B30-8618-FC1D4DECFEE7}"/>
              </a:ext>
            </a:extLst>
          </p:cNvPr>
          <p:cNvSpPr/>
          <p:nvPr/>
        </p:nvSpPr>
        <p:spPr>
          <a:xfrm>
            <a:off x="7320504" y="2880572"/>
            <a:ext cx="704212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Shape 158">
            <a:extLst>
              <a:ext uri="{FF2B5EF4-FFF2-40B4-BE49-F238E27FC236}">
                <a16:creationId xmlns:a16="http://schemas.microsoft.com/office/drawing/2014/main" id="{B48387EE-E320-4142-BCE2-5C8BBEEA4631}"/>
              </a:ext>
            </a:extLst>
          </p:cNvPr>
          <p:cNvSpPr/>
          <p:nvPr/>
        </p:nvSpPr>
        <p:spPr>
          <a:xfrm>
            <a:off x="7792660" y="3285595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73" name="Shape 161">
            <a:extLst>
              <a:ext uri="{FF2B5EF4-FFF2-40B4-BE49-F238E27FC236}">
                <a16:creationId xmlns:a16="http://schemas.microsoft.com/office/drawing/2014/main" id="{17ADD697-4DA2-4F8C-8932-643134CCC64F}"/>
              </a:ext>
            </a:extLst>
          </p:cNvPr>
          <p:cNvCxnSpPr>
            <a:cxnSpLocks/>
            <a:stCxn id="71" idx="2"/>
            <a:endCxn id="85" idx="0"/>
          </p:cNvCxnSpPr>
          <p:nvPr/>
        </p:nvCxnSpPr>
        <p:spPr>
          <a:xfrm flipH="1">
            <a:off x="7138150" y="3183871"/>
            <a:ext cx="534460" cy="101724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010D850-7715-434F-B10B-7A237C86A74F}"/>
              </a:ext>
            </a:extLst>
          </p:cNvPr>
          <p:cNvSpPr/>
          <p:nvPr/>
        </p:nvSpPr>
        <p:spPr>
          <a:xfrm>
            <a:off x="6632925" y="2784005"/>
            <a:ext cx="2039547" cy="9493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hape 158">
            <a:extLst>
              <a:ext uri="{FF2B5EF4-FFF2-40B4-BE49-F238E27FC236}">
                <a16:creationId xmlns:a16="http://schemas.microsoft.com/office/drawing/2014/main" id="{8D780113-29B6-49B2-A4DA-DDDFEBEE00D1}"/>
              </a:ext>
            </a:extLst>
          </p:cNvPr>
          <p:cNvSpPr/>
          <p:nvPr/>
        </p:nvSpPr>
        <p:spPr>
          <a:xfrm>
            <a:off x="6778300" y="3285595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input2</a:t>
            </a:r>
          </a:p>
        </p:txBody>
      </p:sp>
      <p:cxnSp>
        <p:nvCxnSpPr>
          <p:cNvPr id="86" name="Shape 161">
            <a:extLst>
              <a:ext uri="{FF2B5EF4-FFF2-40B4-BE49-F238E27FC236}">
                <a16:creationId xmlns:a16="http://schemas.microsoft.com/office/drawing/2014/main" id="{D3DEF6CF-0604-4CCD-B0D9-87174DF3412B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7672610" y="3183871"/>
            <a:ext cx="479900" cy="101724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32203E1-FBCB-4009-AEB0-68F670FC5249}"/>
              </a:ext>
            </a:extLst>
          </p:cNvPr>
          <p:cNvSpPr/>
          <p:nvPr/>
        </p:nvSpPr>
        <p:spPr>
          <a:xfrm>
            <a:off x="7831586" y="3088303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363D103-2393-4F49-B1BE-912DFCE692D0}"/>
              </a:ext>
            </a:extLst>
          </p:cNvPr>
          <p:cNvSpPr/>
          <p:nvPr/>
        </p:nvSpPr>
        <p:spPr>
          <a:xfrm>
            <a:off x="6772482" y="3105748"/>
            <a:ext cx="7827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7C6AD6-6222-4AD1-9463-C982D7191F78}"/>
              </a:ext>
            </a:extLst>
          </p:cNvPr>
          <p:cNvSpPr/>
          <p:nvPr/>
        </p:nvSpPr>
        <p:spPr>
          <a:xfrm>
            <a:off x="5981700" y="2578217"/>
            <a:ext cx="32766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(10,1), (11,4), (13,5), (14,6)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5600331-0721-4192-B558-82329C42F2D1}"/>
              </a:ext>
            </a:extLst>
          </p:cNvPr>
          <p:cNvSpPr/>
          <p:nvPr/>
        </p:nvSpPr>
        <p:spPr>
          <a:xfrm>
            <a:off x="2447374" y="2999072"/>
            <a:ext cx="114608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2,3,7,8,9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DA85B-9943-44B1-9E9F-D5C7D7576458}"/>
              </a:ext>
            </a:extLst>
          </p:cNvPr>
          <p:cNvSpPr/>
          <p:nvPr/>
        </p:nvSpPr>
        <p:spPr>
          <a:xfrm>
            <a:off x="4491831" y="2831791"/>
            <a:ext cx="114608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2,3,7,8,9</a:t>
            </a:r>
          </a:p>
        </p:txBody>
      </p:sp>
      <p:cxnSp>
        <p:nvCxnSpPr>
          <p:cNvPr id="92" name="Shape 121">
            <a:extLst>
              <a:ext uri="{FF2B5EF4-FFF2-40B4-BE49-F238E27FC236}">
                <a16:creationId xmlns:a16="http://schemas.microsoft.com/office/drawing/2014/main" id="{EC5AFF50-A6DC-4F88-A462-9EE705E32B5E}"/>
              </a:ext>
            </a:extLst>
          </p:cNvPr>
          <p:cNvCxnSpPr>
            <a:cxnSpLocks/>
            <a:stCxn id="32" idx="3"/>
            <a:endCxn id="45" idx="1"/>
          </p:cNvCxnSpPr>
          <p:nvPr/>
        </p:nvCxnSpPr>
        <p:spPr>
          <a:xfrm flipH="1">
            <a:off x="299200" y="5070375"/>
            <a:ext cx="127047" cy="48097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hape 121">
            <a:extLst>
              <a:ext uri="{FF2B5EF4-FFF2-40B4-BE49-F238E27FC236}">
                <a16:creationId xmlns:a16="http://schemas.microsoft.com/office/drawing/2014/main" id="{7BA716C2-D99D-4D17-88A0-C50F69D8E213}"/>
              </a:ext>
            </a:extLst>
          </p:cNvPr>
          <p:cNvCxnSpPr>
            <a:cxnSpLocks/>
            <a:stCxn id="32" idx="4"/>
            <a:endCxn id="38" idx="1"/>
          </p:cNvCxnSpPr>
          <p:nvPr/>
        </p:nvCxnSpPr>
        <p:spPr>
          <a:xfrm>
            <a:off x="507414" y="5105080"/>
            <a:ext cx="312877" cy="148332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Shape 121">
            <a:extLst>
              <a:ext uri="{FF2B5EF4-FFF2-40B4-BE49-F238E27FC236}">
                <a16:creationId xmlns:a16="http://schemas.microsoft.com/office/drawing/2014/main" id="{AE30C766-EA3C-4765-8891-AFCCA2E2CA68}"/>
              </a:ext>
            </a:extLst>
          </p:cNvPr>
          <p:cNvCxnSpPr>
            <a:cxnSpLocks/>
          </p:cNvCxnSpPr>
          <p:nvPr/>
        </p:nvCxnSpPr>
        <p:spPr>
          <a:xfrm>
            <a:off x="643736" y="5030029"/>
            <a:ext cx="736989" cy="38017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hape 121">
            <a:extLst>
              <a:ext uri="{FF2B5EF4-FFF2-40B4-BE49-F238E27FC236}">
                <a16:creationId xmlns:a16="http://schemas.microsoft.com/office/drawing/2014/main" id="{2B3DB70D-976F-4978-8414-45031893A0FC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588581" y="5070375"/>
            <a:ext cx="792144" cy="12859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6" name="Shape 121">
            <a:extLst>
              <a:ext uri="{FF2B5EF4-FFF2-40B4-BE49-F238E27FC236}">
                <a16:creationId xmlns:a16="http://schemas.microsoft.com/office/drawing/2014/main" id="{1886FC4A-4471-4100-964D-76456C34AF44}"/>
              </a:ext>
            </a:extLst>
          </p:cNvPr>
          <p:cNvCxnSpPr>
            <a:cxnSpLocks/>
          </p:cNvCxnSpPr>
          <p:nvPr/>
        </p:nvCxnSpPr>
        <p:spPr>
          <a:xfrm>
            <a:off x="580348" y="5047205"/>
            <a:ext cx="311720" cy="33118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9805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24">
            <a:extLst>
              <a:ext uri="{FF2B5EF4-FFF2-40B4-BE49-F238E27FC236}">
                <a16:creationId xmlns:a16="http://schemas.microsoft.com/office/drawing/2014/main" id="{8BF82570-C72F-41AF-A0DD-74AA3A6C361C}"/>
              </a:ext>
            </a:extLst>
          </p:cNvPr>
          <p:cNvSpPr txBox="1"/>
          <p:nvPr/>
        </p:nvSpPr>
        <p:spPr>
          <a:xfrm>
            <a:off x="139093" y="68639"/>
            <a:ext cx="8509660" cy="1881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The name of the goal is three-in-a-row.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Please setup the goal state.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The goal is that three linear locations are captured.</a:t>
            </a:r>
            <a:endParaRPr lang="en-US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19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DABE7-D6D5-4AC5-BF71-D39BFD47961E}"/>
              </a:ext>
            </a:extLst>
          </p:cNvPr>
          <p:cNvSpPr txBox="1"/>
          <p:nvPr/>
        </p:nvSpPr>
        <p:spPr>
          <a:xfrm>
            <a:off x="1650591" y="5238480"/>
            <a:ext cx="4690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Objects 1-9: </a:t>
            </a:r>
            <a:r>
              <a:rPr lang="en-US" sz="1600" dirty="0"/>
              <a:t>category=location</a:t>
            </a:r>
          </a:p>
          <a:p>
            <a:r>
              <a:rPr lang="en-US" sz="1600" b="1" dirty="0"/>
              <a:t>Objects 10-12: </a:t>
            </a:r>
            <a:r>
              <a:rPr lang="en-US" sz="1600" dirty="0"/>
              <a:t>color=red, category=block</a:t>
            </a:r>
          </a:p>
          <a:p>
            <a:r>
              <a:rPr lang="en-US" sz="1600" b="1" dirty="0"/>
              <a:t>Objects 13-15: </a:t>
            </a:r>
            <a:r>
              <a:rPr lang="en-US" sz="1600" dirty="0"/>
              <a:t>color=blue, category=block</a:t>
            </a:r>
          </a:p>
          <a:p>
            <a:r>
              <a:rPr lang="en-US" sz="1600" b="1" dirty="0"/>
              <a:t>On : </a:t>
            </a:r>
            <a:r>
              <a:rPr lang="en-US" sz="1600" dirty="0"/>
              <a:t>(10,1); (11,4); (13,5); (14,6)</a:t>
            </a:r>
          </a:p>
          <a:p>
            <a:r>
              <a:rPr lang="en-US" sz="1600" b="1" dirty="0"/>
              <a:t>Linear : </a:t>
            </a:r>
            <a:r>
              <a:rPr lang="en-US" sz="1600" dirty="0"/>
              <a:t>(1,2,3); (1,4,9); (2,5,8); (3,6,9); (1,5,9); (3,5,7)</a:t>
            </a:r>
          </a:p>
        </p:txBody>
      </p:sp>
      <p:sp>
        <p:nvSpPr>
          <p:cNvPr id="74" name="Shape 138">
            <a:extLst>
              <a:ext uri="{FF2B5EF4-FFF2-40B4-BE49-F238E27FC236}">
                <a16:creationId xmlns:a16="http://schemas.microsoft.com/office/drawing/2014/main" id="{146E8A34-0F82-4595-9864-EAED6EF0F1AB}"/>
              </a:ext>
            </a:extLst>
          </p:cNvPr>
          <p:cNvSpPr txBox="1"/>
          <p:nvPr/>
        </p:nvSpPr>
        <p:spPr>
          <a:xfrm>
            <a:off x="6418353" y="5105079"/>
            <a:ext cx="1932435" cy="1396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dirty="0"/>
              <a:t>Legend</a:t>
            </a:r>
            <a:endParaRPr lang="en" sz="1600" dirty="0">
              <a:solidFill>
                <a:srgbClr val="E69138"/>
              </a:solidFill>
            </a:endParaRPr>
          </a:p>
          <a:p>
            <a:r>
              <a:rPr lang="en-US" sz="1600" dirty="0">
                <a:solidFill>
                  <a:srgbClr val="1155CC"/>
                </a:solidFill>
              </a:rPr>
              <a:t>Primitive concepts</a:t>
            </a:r>
            <a:endParaRPr lang="en" sz="1600" dirty="0">
              <a:solidFill>
                <a:srgbClr val="1155CC"/>
              </a:solidFill>
            </a:endParaRPr>
          </a:p>
          <a:p>
            <a:r>
              <a:rPr lang="en" sz="1600" dirty="0">
                <a:solidFill>
                  <a:srgbClr val="8519E8"/>
                </a:solidFill>
              </a:rPr>
              <a:t>Learned </a:t>
            </a:r>
            <a:r>
              <a:rPr lang="en-US" sz="1600" dirty="0">
                <a:solidFill>
                  <a:srgbClr val="8519E8"/>
                </a:solidFill>
              </a:rPr>
              <a:t>concepts</a:t>
            </a:r>
            <a:endParaRPr lang="en" sz="1600" dirty="0">
              <a:solidFill>
                <a:srgbClr val="8519E8"/>
              </a:solidFill>
            </a:endParaRPr>
          </a:p>
          <a:p>
            <a:r>
              <a:rPr lang="en" sz="1600" dirty="0">
                <a:solidFill>
                  <a:srgbClr val="E69138"/>
                </a:solidFill>
              </a:rPr>
              <a:t>Input </a:t>
            </a:r>
            <a:r>
              <a:rPr lang="en-US" sz="1600" dirty="0">
                <a:solidFill>
                  <a:srgbClr val="E69138"/>
                </a:solidFill>
              </a:rPr>
              <a:t>Arguments</a:t>
            </a:r>
            <a:endParaRPr sz="1600" dirty="0">
              <a:solidFill>
                <a:srgbClr val="99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0F3DA-AE52-4CF2-B8ED-8E225A12BDC4}"/>
              </a:ext>
            </a:extLst>
          </p:cNvPr>
          <p:cNvSpPr/>
          <p:nvPr/>
        </p:nvSpPr>
        <p:spPr>
          <a:xfrm>
            <a:off x="149543" y="5203611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6922AE-1ECF-44B5-B121-4C224C98A7CB}"/>
              </a:ext>
            </a:extLst>
          </p:cNvPr>
          <p:cNvSpPr/>
          <p:nvPr/>
        </p:nvSpPr>
        <p:spPr>
          <a:xfrm>
            <a:off x="654611" y="5203611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A9ED97-D647-4122-A824-E1F1D3439041}"/>
              </a:ext>
            </a:extLst>
          </p:cNvPr>
          <p:cNvSpPr/>
          <p:nvPr/>
        </p:nvSpPr>
        <p:spPr>
          <a:xfrm>
            <a:off x="643736" y="5724967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3DCCB1-09BB-47E4-8B14-0A25FED08CC0}"/>
              </a:ext>
            </a:extLst>
          </p:cNvPr>
          <p:cNvSpPr/>
          <p:nvPr/>
        </p:nvSpPr>
        <p:spPr>
          <a:xfrm>
            <a:off x="149543" y="5724967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2E20C1-488D-493B-8505-2001C20E88BD}"/>
              </a:ext>
            </a:extLst>
          </p:cNvPr>
          <p:cNvSpPr/>
          <p:nvPr/>
        </p:nvSpPr>
        <p:spPr>
          <a:xfrm>
            <a:off x="149543" y="6246323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CC0AD7-EA09-47EA-82F6-30280E4704C3}"/>
              </a:ext>
            </a:extLst>
          </p:cNvPr>
          <p:cNvSpPr/>
          <p:nvPr/>
        </p:nvSpPr>
        <p:spPr>
          <a:xfrm>
            <a:off x="654611" y="6246323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BF3F79-D114-44EE-9A27-F69005E104D1}"/>
              </a:ext>
            </a:extLst>
          </p:cNvPr>
          <p:cNvSpPr/>
          <p:nvPr/>
        </p:nvSpPr>
        <p:spPr>
          <a:xfrm>
            <a:off x="1159678" y="5203611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1D1DF2-E8A2-4916-9219-EAF420F9485C}"/>
              </a:ext>
            </a:extLst>
          </p:cNvPr>
          <p:cNvSpPr/>
          <p:nvPr/>
        </p:nvSpPr>
        <p:spPr>
          <a:xfrm>
            <a:off x="1158470" y="5724967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6F542F-EE3D-49B5-93AD-90B1C5A8F88B}"/>
              </a:ext>
            </a:extLst>
          </p:cNvPr>
          <p:cNvSpPr/>
          <p:nvPr/>
        </p:nvSpPr>
        <p:spPr>
          <a:xfrm>
            <a:off x="1159678" y="6246323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E38CFC4-F1E9-4CC3-93C7-E5BF30CA0620}"/>
              </a:ext>
            </a:extLst>
          </p:cNvPr>
          <p:cNvSpPr/>
          <p:nvPr/>
        </p:nvSpPr>
        <p:spPr>
          <a:xfrm>
            <a:off x="229520" y="5312483"/>
            <a:ext cx="229576" cy="236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942765-743A-4218-9DA2-DA890C1BFE63}"/>
              </a:ext>
            </a:extLst>
          </p:cNvPr>
          <p:cNvSpPr/>
          <p:nvPr/>
        </p:nvSpPr>
        <p:spPr>
          <a:xfrm>
            <a:off x="735567" y="5819759"/>
            <a:ext cx="229576" cy="23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DF677A-9BDD-49CC-AF8D-E9C5C94511BC}"/>
              </a:ext>
            </a:extLst>
          </p:cNvPr>
          <p:cNvSpPr/>
          <p:nvPr/>
        </p:nvSpPr>
        <p:spPr>
          <a:xfrm>
            <a:off x="1036648" y="4868100"/>
            <a:ext cx="229576" cy="23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FD1D9F9-BA8C-449A-B84F-4B63A5DFD624}"/>
              </a:ext>
            </a:extLst>
          </p:cNvPr>
          <p:cNvSpPr/>
          <p:nvPr/>
        </p:nvSpPr>
        <p:spPr>
          <a:xfrm>
            <a:off x="241373" y="6341116"/>
            <a:ext cx="229576" cy="236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3691B60-5B08-440D-BC06-5DFDF7F71E18}"/>
              </a:ext>
            </a:extLst>
          </p:cNvPr>
          <p:cNvSpPr/>
          <p:nvPr/>
        </p:nvSpPr>
        <p:spPr>
          <a:xfrm>
            <a:off x="241373" y="5819759"/>
            <a:ext cx="229576" cy="236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CC8E83-F6F2-4F8F-B17F-D57D7C25E092}"/>
              </a:ext>
            </a:extLst>
          </p:cNvPr>
          <p:cNvSpPr txBox="1"/>
          <p:nvPr/>
        </p:nvSpPr>
        <p:spPr>
          <a:xfrm>
            <a:off x="302829" y="6405652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DFE83C-D27E-49CD-91CA-63774E53B441}"/>
              </a:ext>
            </a:extLst>
          </p:cNvPr>
          <p:cNvSpPr txBox="1"/>
          <p:nvPr/>
        </p:nvSpPr>
        <p:spPr>
          <a:xfrm>
            <a:off x="820291" y="6403739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0C6D1C-E72B-478D-B283-93FAA8E8896D}"/>
              </a:ext>
            </a:extLst>
          </p:cNvPr>
          <p:cNvSpPr txBox="1"/>
          <p:nvPr/>
        </p:nvSpPr>
        <p:spPr>
          <a:xfrm>
            <a:off x="1300914" y="6412468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4D7D42-5FE9-4A79-8EAE-BAE39F23F017}"/>
              </a:ext>
            </a:extLst>
          </p:cNvPr>
          <p:cNvSpPr txBox="1"/>
          <p:nvPr/>
        </p:nvSpPr>
        <p:spPr>
          <a:xfrm>
            <a:off x="897406" y="4660697"/>
            <a:ext cx="48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4066CE-07E4-4298-BE31-F7E86966A062}"/>
              </a:ext>
            </a:extLst>
          </p:cNvPr>
          <p:cNvSpPr txBox="1"/>
          <p:nvPr/>
        </p:nvSpPr>
        <p:spPr>
          <a:xfrm>
            <a:off x="299186" y="5885655"/>
            <a:ext cx="374533" cy="22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89C2E5-94F5-4DF8-90AF-7AC8D83F297F}"/>
              </a:ext>
            </a:extLst>
          </p:cNvPr>
          <p:cNvSpPr txBox="1"/>
          <p:nvPr/>
        </p:nvSpPr>
        <p:spPr>
          <a:xfrm>
            <a:off x="819934" y="5889092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5858AE-5DC9-4407-99F6-2D79B30F6F2E}"/>
              </a:ext>
            </a:extLst>
          </p:cNvPr>
          <p:cNvSpPr txBox="1"/>
          <p:nvPr/>
        </p:nvSpPr>
        <p:spPr>
          <a:xfrm>
            <a:off x="1286151" y="5872073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FBF78B-AF65-4EBA-AF66-172D9890B01B}"/>
              </a:ext>
            </a:extLst>
          </p:cNvPr>
          <p:cNvSpPr txBox="1"/>
          <p:nvPr/>
        </p:nvSpPr>
        <p:spPr>
          <a:xfrm>
            <a:off x="299200" y="5366681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089740-9FFA-4C30-A6FB-382E8DFFB3CE}"/>
              </a:ext>
            </a:extLst>
          </p:cNvPr>
          <p:cNvSpPr txBox="1"/>
          <p:nvPr/>
        </p:nvSpPr>
        <p:spPr>
          <a:xfrm>
            <a:off x="816661" y="5364768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13DFD-B7BA-4EA4-B5EC-4E7D7715CCAF}"/>
              </a:ext>
            </a:extLst>
          </p:cNvPr>
          <p:cNvSpPr txBox="1"/>
          <p:nvPr/>
        </p:nvSpPr>
        <p:spPr>
          <a:xfrm>
            <a:off x="1301867" y="5361524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6071AF-134E-493E-B6DB-3DAF26F47474}"/>
              </a:ext>
            </a:extLst>
          </p:cNvPr>
          <p:cNvSpPr txBox="1"/>
          <p:nvPr/>
        </p:nvSpPr>
        <p:spPr>
          <a:xfrm>
            <a:off x="92739" y="6144752"/>
            <a:ext cx="50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838FF6-4DB7-4B40-8DBC-8EA27837B1CB}"/>
              </a:ext>
            </a:extLst>
          </p:cNvPr>
          <p:cNvSpPr txBox="1"/>
          <p:nvPr/>
        </p:nvSpPr>
        <p:spPr>
          <a:xfrm>
            <a:off x="87558" y="5605256"/>
            <a:ext cx="5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8D3E19-2B1B-4504-ACDC-3C0F255A7809}"/>
              </a:ext>
            </a:extLst>
          </p:cNvPr>
          <p:cNvSpPr txBox="1"/>
          <p:nvPr/>
        </p:nvSpPr>
        <p:spPr>
          <a:xfrm>
            <a:off x="586457" y="5619359"/>
            <a:ext cx="4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62DC1F5-DF11-462A-90DA-D82DABBC9C9C}"/>
              </a:ext>
            </a:extLst>
          </p:cNvPr>
          <p:cNvSpPr/>
          <p:nvPr/>
        </p:nvSpPr>
        <p:spPr>
          <a:xfrm>
            <a:off x="1227576" y="5816454"/>
            <a:ext cx="229576" cy="23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518020-898A-45B8-AA68-880E73A3EBE6}"/>
              </a:ext>
            </a:extLst>
          </p:cNvPr>
          <p:cNvSpPr txBox="1"/>
          <p:nvPr/>
        </p:nvSpPr>
        <p:spPr>
          <a:xfrm>
            <a:off x="1078466" y="5616054"/>
            <a:ext cx="4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2602B31-37DB-4C9E-8EAD-AC81B4538A7F}"/>
              </a:ext>
            </a:extLst>
          </p:cNvPr>
          <p:cNvSpPr txBox="1"/>
          <p:nvPr/>
        </p:nvSpPr>
        <p:spPr>
          <a:xfrm>
            <a:off x="51518" y="5108819"/>
            <a:ext cx="5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sp>
        <p:nvSpPr>
          <p:cNvPr id="98" name="Shape 119">
            <a:extLst>
              <a:ext uri="{FF2B5EF4-FFF2-40B4-BE49-F238E27FC236}">
                <a16:creationId xmlns:a16="http://schemas.microsoft.com/office/drawing/2014/main" id="{82BB6A17-17E4-40BB-B608-FC090B1B98E0}"/>
              </a:ext>
            </a:extLst>
          </p:cNvPr>
          <p:cNvSpPr/>
          <p:nvPr/>
        </p:nvSpPr>
        <p:spPr>
          <a:xfrm>
            <a:off x="1017206" y="2632215"/>
            <a:ext cx="861627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count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99" name="Shape 120">
            <a:extLst>
              <a:ext uri="{FF2B5EF4-FFF2-40B4-BE49-F238E27FC236}">
                <a16:creationId xmlns:a16="http://schemas.microsoft.com/office/drawing/2014/main" id="{8D9361CC-07FB-4E35-A115-B9BC1E89D629}"/>
              </a:ext>
            </a:extLst>
          </p:cNvPr>
          <p:cNvCxnSpPr>
            <a:cxnSpLocks/>
            <a:stCxn id="98" idx="2"/>
            <a:endCxn id="104" idx="0"/>
          </p:cNvCxnSpPr>
          <p:nvPr/>
        </p:nvCxnSpPr>
        <p:spPr>
          <a:xfrm>
            <a:off x="1448020" y="2935514"/>
            <a:ext cx="5865" cy="152911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" name="Shape 157">
            <a:extLst>
              <a:ext uri="{FF2B5EF4-FFF2-40B4-BE49-F238E27FC236}">
                <a16:creationId xmlns:a16="http://schemas.microsoft.com/office/drawing/2014/main" id="{937A31B2-E0C8-4CBE-A8AB-FB18B6B6CF5B}"/>
              </a:ext>
            </a:extLst>
          </p:cNvPr>
          <p:cNvSpPr/>
          <p:nvPr/>
        </p:nvSpPr>
        <p:spPr>
          <a:xfrm>
            <a:off x="1617791" y="2133600"/>
            <a:ext cx="11378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equals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1" name="Shape 161">
            <a:extLst>
              <a:ext uri="{FF2B5EF4-FFF2-40B4-BE49-F238E27FC236}">
                <a16:creationId xmlns:a16="http://schemas.microsoft.com/office/drawing/2014/main" id="{6F9FD47D-B07B-4758-9F45-7CD2C09252FF}"/>
              </a:ext>
            </a:extLst>
          </p:cNvPr>
          <p:cNvCxnSpPr>
            <a:cxnSpLocks/>
            <a:stCxn id="100" idx="2"/>
            <a:endCxn id="98" idx="0"/>
          </p:cNvCxnSpPr>
          <p:nvPr/>
        </p:nvCxnSpPr>
        <p:spPr>
          <a:xfrm flipH="1">
            <a:off x="1448020" y="2436899"/>
            <a:ext cx="738721" cy="19531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2" name="Shape 119">
            <a:extLst>
              <a:ext uri="{FF2B5EF4-FFF2-40B4-BE49-F238E27FC236}">
                <a16:creationId xmlns:a16="http://schemas.microsoft.com/office/drawing/2014/main" id="{E24EBC3F-051A-4F51-81F0-C59F027D2E2B}"/>
              </a:ext>
            </a:extLst>
          </p:cNvPr>
          <p:cNvSpPr/>
          <p:nvPr/>
        </p:nvSpPr>
        <p:spPr>
          <a:xfrm>
            <a:off x="2532191" y="2627011"/>
            <a:ext cx="613980" cy="300098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“3”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3" name="Shape 161">
            <a:extLst>
              <a:ext uri="{FF2B5EF4-FFF2-40B4-BE49-F238E27FC236}">
                <a16:creationId xmlns:a16="http://schemas.microsoft.com/office/drawing/2014/main" id="{A82FCCC4-E977-4128-865A-7C5CCD527A40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2186741" y="2436899"/>
            <a:ext cx="652440" cy="190112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4" name="Shape 105">
            <a:extLst>
              <a:ext uri="{FF2B5EF4-FFF2-40B4-BE49-F238E27FC236}">
                <a16:creationId xmlns:a16="http://schemas.microsoft.com/office/drawing/2014/main" id="{8FEA645F-D12E-4173-9F2E-C16F88AA350E}"/>
              </a:ext>
            </a:extLst>
          </p:cNvPr>
          <p:cNvSpPr/>
          <p:nvPr/>
        </p:nvSpPr>
        <p:spPr>
          <a:xfrm>
            <a:off x="963875" y="3088425"/>
            <a:ext cx="98001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captured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5" name="Shape 119">
            <a:extLst>
              <a:ext uri="{FF2B5EF4-FFF2-40B4-BE49-F238E27FC236}">
                <a16:creationId xmlns:a16="http://schemas.microsoft.com/office/drawing/2014/main" id="{DB9B8FFC-C7D2-4DD0-B1D1-4BE53D26CA8F}"/>
              </a:ext>
            </a:extLst>
          </p:cNvPr>
          <p:cNvSpPr/>
          <p:nvPr/>
        </p:nvSpPr>
        <p:spPr>
          <a:xfrm>
            <a:off x="1023071" y="3494970"/>
            <a:ext cx="861627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linear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6" name="Shape 120">
            <a:extLst>
              <a:ext uri="{FF2B5EF4-FFF2-40B4-BE49-F238E27FC236}">
                <a16:creationId xmlns:a16="http://schemas.microsoft.com/office/drawing/2014/main" id="{C4A8F1E8-DB8E-44CE-8203-5F874A3D091B}"/>
              </a:ext>
            </a:extLst>
          </p:cNvPr>
          <p:cNvCxnSpPr>
            <a:cxnSpLocks/>
            <a:stCxn id="105" idx="0"/>
            <a:endCxn id="104" idx="2"/>
          </p:cNvCxnSpPr>
          <p:nvPr/>
        </p:nvCxnSpPr>
        <p:spPr>
          <a:xfrm flipV="1">
            <a:off x="1453885" y="3391724"/>
            <a:ext cx="0" cy="10324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7" name="Shape 119">
            <a:extLst>
              <a:ext uri="{FF2B5EF4-FFF2-40B4-BE49-F238E27FC236}">
                <a16:creationId xmlns:a16="http://schemas.microsoft.com/office/drawing/2014/main" id="{DC32E6C7-29BF-4049-B0E6-124F0E6B1A30}"/>
              </a:ext>
            </a:extLst>
          </p:cNvPr>
          <p:cNvSpPr/>
          <p:nvPr/>
        </p:nvSpPr>
        <p:spPr>
          <a:xfrm>
            <a:off x="952887" y="3929180"/>
            <a:ext cx="100852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8" name="Shape 120">
            <a:extLst>
              <a:ext uri="{FF2B5EF4-FFF2-40B4-BE49-F238E27FC236}">
                <a16:creationId xmlns:a16="http://schemas.microsoft.com/office/drawing/2014/main" id="{203A5A0B-94DA-409B-A03F-15951A9B6A35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H="1" flipV="1">
            <a:off x="1453885" y="3798269"/>
            <a:ext cx="3267" cy="130911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25672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What is the Problem Space?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334000"/>
          </a:xfrm>
        </p:spPr>
        <p:txBody>
          <a:bodyPr>
            <a:normAutofit/>
          </a:bodyPr>
          <a:lstStyle/>
          <a:p>
            <a:r>
              <a:rPr lang="en-US" sz="2400" dirty="0"/>
              <a:t>Newell: set of initial states, final states, operators over the space, and path constraints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Goals (Initial and final  states)</a:t>
            </a:r>
          </a:p>
          <a:p>
            <a:pPr lvl="1"/>
            <a:r>
              <a:rPr lang="en-US" sz="2000" dirty="0"/>
              <a:t>Learning State description</a:t>
            </a:r>
          </a:p>
          <a:p>
            <a:r>
              <a:rPr lang="en-US" sz="2400" dirty="0"/>
              <a:t>Actions (Operators) </a:t>
            </a:r>
          </a:p>
          <a:p>
            <a:pPr lvl="1"/>
            <a:r>
              <a:rPr lang="en-US" sz="2000" dirty="0"/>
              <a:t>Learning preconditions </a:t>
            </a:r>
          </a:p>
          <a:p>
            <a:pPr lvl="1"/>
            <a:r>
              <a:rPr lang="en-US" sz="2000" dirty="0"/>
              <a:t>Not action models or how to perform </a:t>
            </a:r>
            <a:endParaRPr lang="en-US" sz="1800" dirty="0"/>
          </a:p>
          <a:p>
            <a:r>
              <a:rPr lang="en-US" sz="2400" dirty="0"/>
              <a:t>Failure conditions (Path constraints)</a:t>
            </a:r>
          </a:p>
          <a:p>
            <a:pPr lvl="1"/>
            <a:r>
              <a:rPr lang="en-US" sz="2000" dirty="0"/>
              <a:t>Learning illegal states descriptions</a:t>
            </a:r>
          </a:p>
          <a:p>
            <a:pPr lvl="1"/>
            <a:r>
              <a:rPr lang="en-US" sz="2000" dirty="0"/>
              <a:t>Not yet explored learning</a:t>
            </a:r>
          </a:p>
          <a:p>
            <a:pPr lvl="2"/>
            <a:r>
              <a:rPr lang="en-US" sz="1800" dirty="0"/>
              <a:t>Illegal/required operator(s)</a:t>
            </a:r>
          </a:p>
          <a:p>
            <a:pPr lvl="2"/>
            <a:r>
              <a:rPr lang="en-US" sz="1800" dirty="0"/>
              <a:t>Illegal/required sequences of states and/or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05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24">
            <a:extLst>
              <a:ext uri="{FF2B5EF4-FFF2-40B4-BE49-F238E27FC236}">
                <a16:creationId xmlns:a16="http://schemas.microsoft.com/office/drawing/2014/main" id="{8BF82570-C72F-41AF-A0DD-74AA3A6C361C}"/>
              </a:ext>
            </a:extLst>
          </p:cNvPr>
          <p:cNvSpPr txBox="1"/>
          <p:nvPr/>
        </p:nvSpPr>
        <p:spPr>
          <a:xfrm>
            <a:off x="139093" y="68639"/>
            <a:ext cx="8509660" cy="1881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The name of the goal is three-in-a-row.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Please setup the goal state.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The goal is that three linear locations are captured.</a:t>
            </a:r>
            <a:endParaRPr lang="en-US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don’t know the concept captured.</a:t>
            </a: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If a location is below a piece that is yours then the location is captured.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20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DABE7-D6D5-4AC5-BF71-D39BFD47961E}"/>
              </a:ext>
            </a:extLst>
          </p:cNvPr>
          <p:cNvSpPr txBox="1"/>
          <p:nvPr/>
        </p:nvSpPr>
        <p:spPr>
          <a:xfrm>
            <a:off x="1650591" y="5238480"/>
            <a:ext cx="4690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Objects 1-9: </a:t>
            </a:r>
            <a:r>
              <a:rPr lang="en-US" sz="1600" dirty="0"/>
              <a:t>category=location</a:t>
            </a:r>
          </a:p>
          <a:p>
            <a:r>
              <a:rPr lang="en-US" sz="1600" b="1" dirty="0"/>
              <a:t>Objects 10-12: </a:t>
            </a:r>
            <a:r>
              <a:rPr lang="en-US" sz="1600" dirty="0"/>
              <a:t>color=red, category=block</a:t>
            </a:r>
          </a:p>
          <a:p>
            <a:r>
              <a:rPr lang="en-US" sz="1600" b="1" dirty="0"/>
              <a:t>Objects 13-15: </a:t>
            </a:r>
            <a:r>
              <a:rPr lang="en-US" sz="1600" dirty="0"/>
              <a:t>color=blue, category=block</a:t>
            </a:r>
          </a:p>
          <a:p>
            <a:r>
              <a:rPr lang="en-US" sz="1600" b="1" dirty="0"/>
              <a:t>On : </a:t>
            </a:r>
            <a:r>
              <a:rPr lang="en-US" sz="1600" dirty="0"/>
              <a:t>(10,1); (11,4); (13,5); (14,6)</a:t>
            </a:r>
          </a:p>
          <a:p>
            <a:r>
              <a:rPr lang="en-US" sz="1600" b="1" dirty="0"/>
              <a:t>Linear : </a:t>
            </a:r>
            <a:r>
              <a:rPr lang="en-US" sz="1600" dirty="0"/>
              <a:t>(1,2,3); (1,4,9); (2,5,8); (3,6,9); (1,5,9); (3,5,7)</a:t>
            </a:r>
          </a:p>
        </p:txBody>
      </p:sp>
      <p:sp>
        <p:nvSpPr>
          <p:cNvPr id="74" name="Shape 138">
            <a:extLst>
              <a:ext uri="{FF2B5EF4-FFF2-40B4-BE49-F238E27FC236}">
                <a16:creationId xmlns:a16="http://schemas.microsoft.com/office/drawing/2014/main" id="{146E8A34-0F82-4595-9864-EAED6EF0F1AB}"/>
              </a:ext>
            </a:extLst>
          </p:cNvPr>
          <p:cNvSpPr txBox="1"/>
          <p:nvPr/>
        </p:nvSpPr>
        <p:spPr>
          <a:xfrm>
            <a:off x="6418353" y="5105079"/>
            <a:ext cx="1932435" cy="1396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dirty="0"/>
              <a:t>Legend</a:t>
            </a:r>
            <a:endParaRPr lang="en" sz="1600" dirty="0">
              <a:solidFill>
                <a:srgbClr val="E69138"/>
              </a:solidFill>
            </a:endParaRPr>
          </a:p>
          <a:p>
            <a:r>
              <a:rPr lang="en-US" sz="1600" dirty="0">
                <a:solidFill>
                  <a:srgbClr val="1155CC"/>
                </a:solidFill>
              </a:rPr>
              <a:t>Primitive concepts</a:t>
            </a:r>
            <a:endParaRPr lang="en" sz="1600" dirty="0">
              <a:solidFill>
                <a:srgbClr val="1155CC"/>
              </a:solidFill>
            </a:endParaRPr>
          </a:p>
          <a:p>
            <a:r>
              <a:rPr lang="en" sz="1600" dirty="0">
                <a:solidFill>
                  <a:srgbClr val="8519E8"/>
                </a:solidFill>
              </a:rPr>
              <a:t>Learned </a:t>
            </a:r>
            <a:r>
              <a:rPr lang="en-US" sz="1600" dirty="0">
                <a:solidFill>
                  <a:srgbClr val="8519E8"/>
                </a:solidFill>
              </a:rPr>
              <a:t>concepts</a:t>
            </a:r>
            <a:endParaRPr lang="en" sz="1600" dirty="0">
              <a:solidFill>
                <a:srgbClr val="8519E8"/>
              </a:solidFill>
            </a:endParaRPr>
          </a:p>
          <a:p>
            <a:r>
              <a:rPr lang="en" sz="1600" dirty="0">
                <a:solidFill>
                  <a:srgbClr val="E69138"/>
                </a:solidFill>
              </a:rPr>
              <a:t>Input </a:t>
            </a:r>
            <a:r>
              <a:rPr lang="en-US" sz="1600" dirty="0">
                <a:solidFill>
                  <a:srgbClr val="E69138"/>
                </a:solidFill>
              </a:rPr>
              <a:t>Arguments</a:t>
            </a:r>
            <a:endParaRPr sz="1600" dirty="0">
              <a:solidFill>
                <a:srgbClr val="99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618072-B53F-4B08-A4E4-D75DA21ED137}"/>
              </a:ext>
            </a:extLst>
          </p:cNvPr>
          <p:cNvGrpSpPr/>
          <p:nvPr/>
        </p:nvGrpSpPr>
        <p:grpSpPr>
          <a:xfrm>
            <a:off x="51518" y="4660697"/>
            <a:ext cx="1624882" cy="2121103"/>
            <a:chOff x="51518" y="4660697"/>
            <a:chExt cx="1624882" cy="21211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00F3DA-AE52-4CF2-B8ED-8E225A12BDC4}"/>
                </a:ext>
              </a:extLst>
            </p:cNvPr>
            <p:cNvSpPr/>
            <p:nvPr/>
          </p:nvSpPr>
          <p:spPr>
            <a:xfrm>
              <a:off x="149543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6922AE-1ECF-44B5-B121-4C224C98A7CB}"/>
                </a:ext>
              </a:extLst>
            </p:cNvPr>
            <p:cNvSpPr/>
            <p:nvPr/>
          </p:nvSpPr>
          <p:spPr>
            <a:xfrm>
              <a:off x="654611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9ED97-D647-4122-A824-E1F1D3439041}"/>
                </a:ext>
              </a:extLst>
            </p:cNvPr>
            <p:cNvSpPr/>
            <p:nvPr/>
          </p:nvSpPr>
          <p:spPr>
            <a:xfrm>
              <a:off x="643736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3DCCB1-09BB-47E4-8B14-0A25FED08CC0}"/>
                </a:ext>
              </a:extLst>
            </p:cNvPr>
            <p:cNvSpPr/>
            <p:nvPr/>
          </p:nvSpPr>
          <p:spPr>
            <a:xfrm>
              <a:off x="149543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2E20C1-488D-493B-8505-2001C20E88BD}"/>
                </a:ext>
              </a:extLst>
            </p:cNvPr>
            <p:cNvSpPr/>
            <p:nvPr/>
          </p:nvSpPr>
          <p:spPr>
            <a:xfrm>
              <a:off x="149543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CC0AD7-EA09-47EA-82F6-30280E4704C3}"/>
                </a:ext>
              </a:extLst>
            </p:cNvPr>
            <p:cNvSpPr/>
            <p:nvPr/>
          </p:nvSpPr>
          <p:spPr>
            <a:xfrm>
              <a:off x="654611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BF3F79-D114-44EE-9A27-F69005E104D1}"/>
                </a:ext>
              </a:extLst>
            </p:cNvPr>
            <p:cNvSpPr/>
            <p:nvPr/>
          </p:nvSpPr>
          <p:spPr>
            <a:xfrm>
              <a:off x="1159678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1D1DF2-E8A2-4916-9219-EAF420F9485C}"/>
                </a:ext>
              </a:extLst>
            </p:cNvPr>
            <p:cNvSpPr/>
            <p:nvPr/>
          </p:nvSpPr>
          <p:spPr>
            <a:xfrm>
              <a:off x="1158470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F542F-EE3D-49B5-93AD-90B1C5A8F88B}"/>
                </a:ext>
              </a:extLst>
            </p:cNvPr>
            <p:cNvSpPr/>
            <p:nvPr/>
          </p:nvSpPr>
          <p:spPr>
            <a:xfrm>
              <a:off x="1159678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38CFC4-F1E9-4CC3-93C7-E5BF30CA0620}"/>
                </a:ext>
              </a:extLst>
            </p:cNvPr>
            <p:cNvSpPr/>
            <p:nvPr/>
          </p:nvSpPr>
          <p:spPr>
            <a:xfrm>
              <a:off x="229520" y="5312483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942765-743A-4218-9DA2-DA890C1BFE63}"/>
                </a:ext>
              </a:extLst>
            </p:cNvPr>
            <p:cNvSpPr/>
            <p:nvPr/>
          </p:nvSpPr>
          <p:spPr>
            <a:xfrm>
              <a:off x="735567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DF677A-9BDD-49CC-AF8D-E9C5C94511BC}"/>
                </a:ext>
              </a:extLst>
            </p:cNvPr>
            <p:cNvSpPr/>
            <p:nvPr/>
          </p:nvSpPr>
          <p:spPr>
            <a:xfrm>
              <a:off x="1036648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D1D9F9-BA8C-449A-B84F-4B63A5DFD624}"/>
                </a:ext>
              </a:extLst>
            </p:cNvPr>
            <p:cNvSpPr/>
            <p:nvPr/>
          </p:nvSpPr>
          <p:spPr>
            <a:xfrm>
              <a:off x="241373" y="6341116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691B60-5B08-440D-BC06-5DFDF7F71E18}"/>
                </a:ext>
              </a:extLst>
            </p:cNvPr>
            <p:cNvSpPr/>
            <p:nvPr/>
          </p:nvSpPr>
          <p:spPr>
            <a:xfrm>
              <a:off x="241373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CC8E83-F6F2-4F8F-B17F-D57D7C25E092}"/>
                </a:ext>
              </a:extLst>
            </p:cNvPr>
            <p:cNvSpPr txBox="1"/>
            <p:nvPr/>
          </p:nvSpPr>
          <p:spPr>
            <a:xfrm>
              <a:off x="302829" y="640565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DFE83C-D27E-49CD-91CA-63774E53B441}"/>
                </a:ext>
              </a:extLst>
            </p:cNvPr>
            <p:cNvSpPr txBox="1"/>
            <p:nvPr/>
          </p:nvSpPr>
          <p:spPr>
            <a:xfrm>
              <a:off x="820291" y="6403739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0C6D1C-E72B-478D-B283-93FAA8E8896D}"/>
                </a:ext>
              </a:extLst>
            </p:cNvPr>
            <p:cNvSpPr txBox="1"/>
            <p:nvPr/>
          </p:nvSpPr>
          <p:spPr>
            <a:xfrm>
              <a:off x="1300914" y="64124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4D7D42-5FE9-4A79-8EAE-BAE39F23F017}"/>
                </a:ext>
              </a:extLst>
            </p:cNvPr>
            <p:cNvSpPr txBox="1"/>
            <p:nvPr/>
          </p:nvSpPr>
          <p:spPr>
            <a:xfrm>
              <a:off x="897406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4066CE-07E4-4298-BE31-F7E86966A062}"/>
                </a:ext>
              </a:extLst>
            </p:cNvPr>
            <p:cNvSpPr txBox="1"/>
            <p:nvPr/>
          </p:nvSpPr>
          <p:spPr>
            <a:xfrm>
              <a:off x="299186" y="5885655"/>
              <a:ext cx="374533" cy="22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89C2E5-94F5-4DF8-90AF-7AC8D83F297F}"/>
                </a:ext>
              </a:extLst>
            </p:cNvPr>
            <p:cNvSpPr txBox="1"/>
            <p:nvPr/>
          </p:nvSpPr>
          <p:spPr>
            <a:xfrm>
              <a:off x="819934" y="588909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5858AE-5DC9-4407-99F6-2D79B30F6F2E}"/>
                </a:ext>
              </a:extLst>
            </p:cNvPr>
            <p:cNvSpPr txBox="1"/>
            <p:nvPr/>
          </p:nvSpPr>
          <p:spPr>
            <a:xfrm>
              <a:off x="1286151" y="5872073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FBF78B-AF65-4EBA-AF66-172D9890B01B}"/>
                </a:ext>
              </a:extLst>
            </p:cNvPr>
            <p:cNvSpPr txBox="1"/>
            <p:nvPr/>
          </p:nvSpPr>
          <p:spPr>
            <a:xfrm>
              <a:off x="299200" y="5366681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089740-9FFA-4C30-A6FB-382E8DFFB3CE}"/>
                </a:ext>
              </a:extLst>
            </p:cNvPr>
            <p:cNvSpPr txBox="1"/>
            <p:nvPr/>
          </p:nvSpPr>
          <p:spPr>
            <a:xfrm>
              <a:off x="816661" y="53647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713DFD-B7BA-4EA4-B5EC-4E7D7715CCAF}"/>
                </a:ext>
              </a:extLst>
            </p:cNvPr>
            <p:cNvSpPr txBox="1"/>
            <p:nvPr/>
          </p:nvSpPr>
          <p:spPr>
            <a:xfrm>
              <a:off x="1301867" y="5361524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6071AF-134E-493E-B6DB-3DAF26F47474}"/>
                </a:ext>
              </a:extLst>
            </p:cNvPr>
            <p:cNvSpPr txBox="1"/>
            <p:nvPr/>
          </p:nvSpPr>
          <p:spPr>
            <a:xfrm>
              <a:off x="92739" y="6144752"/>
              <a:ext cx="508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838FF6-4DB7-4B40-8DBC-8EA27837B1CB}"/>
                </a:ext>
              </a:extLst>
            </p:cNvPr>
            <p:cNvSpPr txBox="1"/>
            <p:nvPr/>
          </p:nvSpPr>
          <p:spPr>
            <a:xfrm>
              <a:off x="87558" y="5605256"/>
              <a:ext cx="52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8D3E19-2B1B-4504-ACDC-3C0F255A7809}"/>
                </a:ext>
              </a:extLst>
            </p:cNvPr>
            <p:cNvSpPr txBox="1"/>
            <p:nvPr/>
          </p:nvSpPr>
          <p:spPr>
            <a:xfrm>
              <a:off x="586457" y="5619359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62DC1F5-DF11-462A-90DA-D82DABBC9C9C}"/>
                </a:ext>
              </a:extLst>
            </p:cNvPr>
            <p:cNvSpPr/>
            <p:nvPr/>
          </p:nvSpPr>
          <p:spPr>
            <a:xfrm>
              <a:off x="1227576" y="5816454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518020-898A-45B8-AA68-880E73A3EBE6}"/>
                </a:ext>
              </a:extLst>
            </p:cNvPr>
            <p:cNvSpPr txBox="1"/>
            <p:nvPr/>
          </p:nvSpPr>
          <p:spPr>
            <a:xfrm>
              <a:off x="1078466" y="5616054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2602B31-37DB-4C9E-8EAD-AC81B4538A7F}"/>
                </a:ext>
              </a:extLst>
            </p:cNvPr>
            <p:cNvSpPr txBox="1"/>
            <p:nvPr/>
          </p:nvSpPr>
          <p:spPr>
            <a:xfrm>
              <a:off x="51518" y="5108819"/>
              <a:ext cx="52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</a:p>
          </p:txBody>
        </p:sp>
      </p:grpSp>
      <p:sp>
        <p:nvSpPr>
          <p:cNvPr id="98" name="Shape 119">
            <a:extLst>
              <a:ext uri="{FF2B5EF4-FFF2-40B4-BE49-F238E27FC236}">
                <a16:creationId xmlns:a16="http://schemas.microsoft.com/office/drawing/2014/main" id="{82BB6A17-17E4-40BB-B608-FC090B1B98E0}"/>
              </a:ext>
            </a:extLst>
          </p:cNvPr>
          <p:cNvSpPr/>
          <p:nvPr/>
        </p:nvSpPr>
        <p:spPr>
          <a:xfrm>
            <a:off x="1017206" y="2632215"/>
            <a:ext cx="861627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count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99" name="Shape 120">
            <a:extLst>
              <a:ext uri="{FF2B5EF4-FFF2-40B4-BE49-F238E27FC236}">
                <a16:creationId xmlns:a16="http://schemas.microsoft.com/office/drawing/2014/main" id="{8D9361CC-07FB-4E35-A115-B9BC1E89D629}"/>
              </a:ext>
            </a:extLst>
          </p:cNvPr>
          <p:cNvCxnSpPr>
            <a:cxnSpLocks/>
            <a:stCxn id="98" idx="2"/>
            <a:endCxn id="104" idx="0"/>
          </p:cNvCxnSpPr>
          <p:nvPr/>
        </p:nvCxnSpPr>
        <p:spPr>
          <a:xfrm>
            <a:off x="1448020" y="2935514"/>
            <a:ext cx="5865" cy="152911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" name="Shape 157">
            <a:extLst>
              <a:ext uri="{FF2B5EF4-FFF2-40B4-BE49-F238E27FC236}">
                <a16:creationId xmlns:a16="http://schemas.microsoft.com/office/drawing/2014/main" id="{937A31B2-E0C8-4CBE-A8AB-FB18B6B6CF5B}"/>
              </a:ext>
            </a:extLst>
          </p:cNvPr>
          <p:cNvSpPr/>
          <p:nvPr/>
        </p:nvSpPr>
        <p:spPr>
          <a:xfrm>
            <a:off x="1617791" y="2133600"/>
            <a:ext cx="11378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equals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1" name="Shape 161">
            <a:extLst>
              <a:ext uri="{FF2B5EF4-FFF2-40B4-BE49-F238E27FC236}">
                <a16:creationId xmlns:a16="http://schemas.microsoft.com/office/drawing/2014/main" id="{6F9FD47D-B07B-4758-9F45-7CD2C09252FF}"/>
              </a:ext>
            </a:extLst>
          </p:cNvPr>
          <p:cNvCxnSpPr>
            <a:cxnSpLocks/>
            <a:stCxn id="100" idx="2"/>
            <a:endCxn id="98" idx="0"/>
          </p:cNvCxnSpPr>
          <p:nvPr/>
        </p:nvCxnSpPr>
        <p:spPr>
          <a:xfrm flipH="1">
            <a:off x="1448020" y="2436899"/>
            <a:ext cx="738721" cy="19531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2" name="Shape 119">
            <a:extLst>
              <a:ext uri="{FF2B5EF4-FFF2-40B4-BE49-F238E27FC236}">
                <a16:creationId xmlns:a16="http://schemas.microsoft.com/office/drawing/2014/main" id="{E24EBC3F-051A-4F51-81F0-C59F027D2E2B}"/>
              </a:ext>
            </a:extLst>
          </p:cNvPr>
          <p:cNvSpPr/>
          <p:nvPr/>
        </p:nvSpPr>
        <p:spPr>
          <a:xfrm>
            <a:off x="2532191" y="2627011"/>
            <a:ext cx="613980" cy="300098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“3”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3" name="Shape 161">
            <a:extLst>
              <a:ext uri="{FF2B5EF4-FFF2-40B4-BE49-F238E27FC236}">
                <a16:creationId xmlns:a16="http://schemas.microsoft.com/office/drawing/2014/main" id="{A82FCCC4-E977-4128-865A-7C5CCD527A40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2186741" y="2436899"/>
            <a:ext cx="652440" cy="190112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4" name="Shape 105">
            <a:extLst>
              <a:ext uri="{FF2B5EF4-FFF2-40B4-BE49-F238E27FC236}">
                <a16:creationId xmlns:a16="http://schemas.microsoft.com/office/drawing/2014/main" id="{8FEA645F-D12E-4173-9F2E-C16F88AA350E}"/>
              </a:ext>
            </a:extLst>
          </p:cNvPr>
          <p:cNvSpPr/>
          <p:nvPr/>
        </p:nvSpPr>
        <p:spPr>
          <a:xfrm>
            <a:off x="963875" y="3088425"/>
            <a:ext cx="98001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captured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5" name="Shape 119">
            <a:extLst>
              <a:ext uri="{FF2B5EF4-FFF2-40B4-BE49-F238E27FC236}">
                <a16:creationId xmlns:a16="http://schemas.microsoft.com/office/drawing/2014/main" id="{DB9B8FFC-C7D2-4DD0-B1D1-4BE53D26CA8F}"/>
              </a:ext>
            </a:extLst>
          </p:cNvPr>
          <p:cNvSpPr/>
          <p:nvPr/>
        </p:nvSpPr>
        <p:spPr>
          <a:xfrm>
            <a:off x="1023071" y="3494970"/>
            <a:ext cx="861627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linear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6" name="Shape 120">
            <a:extLst>
              <a:ext uri="{FF2B5EF4-FFF2-40B4-BE49-F238E27FC236}">
                <a16:creationId xmlns:a16="http://schemas.microsoft.com/office/drawing/2014/main" id="{C4A8F1E8-DB8E-44CE-8203-5F874A3D091B}"/>
              </a:ext>
            </a:extLst>
          </p:cNvPr>
          <p:cNvCxnSpPr>
            <a:cxnSpLocks/>
            <a:stCxn id="105" idx="0"/>
            <a:endCxn id="104" idx="2"/>
          </p:cNvCxnSpPr>
          <p:nvPr/>
        </p:nvCxnSpPr>
        <p:spPr>
          <a:xfrm flipV="1">
            <a:off x="1453885" y="3391724"/>
            <a:ext cx="0" cy="10324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7" name="Shape 119">
            <a:extLst>
              <a:ext uri="{FF2B5EF4-FFF2-40B4-BE49-F238E27FC236}">
                <a16:creationId xmlns:a16="http://schemas.microsoft.com/office/drawing/2014/main" id="{DC32E6C7-29BF-4049-B0E6-124F0E6B1A30}"/>
              </a:ext>
            </a:extLst>
          </p:cNvPr>
          <p:cNvSpPr/>
          <p:nvPr/>
        </p:nvSpPr>
        <p:spPr>
          <a:xfrm>
            <a:off x="952887" y="3929180"/>
            <a:ext cx="100852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8" name="Shape 120">
            <a:extLst>
              <a:ext uri="{FF2B5EF4-FFF2-40B4-BE49-F238E27FC236}">
                <a16:creationId xmlns:a16="http://schemas.microsoft.com/office/drawing/2014/main" id="{203A5A0B-94DA-409B-A03F-15951A9B6A35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H="1" flipV="1">
            <a:off x="1453885" y="3798269"/>
            <a:ext cx="3267" cy="130911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121">
            <a:extLst>
              <a:ext uri="{FF2B5EF4-FFF2-40B4-BE49-F238E27FC236}">
                <a16:creationId xmlns:a16="http://schemas.microsoft.com/office/drawing/2014/main" id="{1627D852-6EC0-46CD-8323-E687D9261FC7}"/>
              </a:ext>
            </a:extLst>
          </p:cNvPr>
          <p:cNvCxnSpPr>
            <a:cxnSpLocks/>
          </p:cNvCxnSpPr>
          <p:nvPr/>
        </p:nvCxnSpPr>
        <p:spPr>
          <a:xfrm>
            <a:off x="1941575" y="3240025"/>
            <a:ext cx="1563625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5" name="Shape 122">
            <a:extLst>
              <a:ext uri="{FF2B5EF4-FFF2-40B4-BE49-F238E27FC236}">
                <a16:creationId xmlns:a16="http://schemas.microsoft.com/office/drawing/2014/main" id="{EE1609C7-030C-42A8-9B6C-098299A60B21}"/>
              </a:ext>
            </a:extLst>
          </p:cNvPr>
          <p:cNvSpPr/>
          <p:nvPr/>
        </p:nvSpPr>
        <p:spPr>
          <a:xfrm>
            <a:off x="3928531" y="2816396"/>
            <a:ext cx="831900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below</a:t>
            </a:r>
          </a:p>
        </p:txBody>
      </p:sp>
      <p:sp>
        <p:nvSpPr>
          <p:cNvPr id="56" name="Shape 123">
            <a:extLst>
              <a:ext uri="{FF2B5EF4-FFF2-40B4-BE49-F238E27FC236}">
                <a16:creationId xmlns:a16="http://schemas.microsoft.com/office/drawing/2014/main" id="{9E017D76-5023-4DA7-8401-6807EC610383}"/>
              </a:ext>
            </a:extLst>
          </p:cNvPr>
          <p:cNvSpPr/>
          <p:nvPr/>
        </p:nvSpPr>
        <p:spPr>
          <a:xfrm>
            <a:off x="3581248" y="3236495"/>
            <a:ext cx="729008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57" name="Shape 124">
            <a:extLst>
              <a:ext uri="{FF2B5EF4-FFF2-40B4-BE49-F238E27FC236}">
                <a16:creationId xmlns:a16="http://schemas.microsoft.com/office/drawing/2014/main" id="{97C058F3-85CE-4BCD-AC46-3B9554F9C3F7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>
            <a:off x="4344481" y="3119695"/>
            <a:ext cx="435976" cy="12038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" name="Shape 126">
            <a:extLst>
              <a:ext uri="{FF2B5EF4-FFF2-40B4-BE49-F238E27FC236}">
                <a16:creationId xmlns:a16="http://schemas.microsoft.com/office/drawing/2014/main" id="{0AA26AA2-96B3-4137-A7FF-C41BCF25A504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flipH="1">
            <a:off x="3945752" y="3119695"/>
            <a:ext cx="398729" cy="116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" name="Shape 125">
            <a:extLst>
              <a:ext uri="{FF2B5EF4-FFF2-40B4-BE49-F238E27FC236}">
                <a16:creationId xmlns:a16="http://schemas.microsoft.com/office/drawing/2014/main" id="{CE366B7F-4884-403D-80B4-BAD3FEBA0983}"/>
              </a:ext>
            </a:extLst>
          </p:cNvPr>
          <p:cNvSpPr/>
          <p:nvPr/>
        </p:nvSpPr>
        <p:spPr>
          <a:xfrm>
            <a:off x="4437961" y="3240075"/>
            <a:ext cx="684991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yours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CD952D3-3382-4075-AE34-47F1B40DA0DE}"/>
              </a:ext>
            </a:extLst>
          </p:cNvPr>
          <p:cNvSpPr/>
          <p:nvPr/>
        </p:nvSpPr>
        <p:spPr>
          <a:xfrm>
            <a:off x="3505200" y="2749275"/>
            <a:ext cx="1821228" cy="128489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hape 105">
            <a:extLst>
              <a:ext uri="{FF2B5EF4-FFF2-40B4-BE49-F238E27FC236}">
                <a16:creationId xmlns:a16="http://schemas.microsoft.com/office/drawing/2014/main" id="{9AA715E3-B57E-4603-98A9-A79B750F171E}"/>
              </a:ext>
            </a:extLst>
          </p:cNvPr>
          <p:cNvSpPr/>
          <p:nvPr/>
        </p:nvSpPr>
        <p:spPr>
          <a:xfrm>
            <a:off x="4458048" y="3623661"/>
            <a:ext cx="644817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piece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2" name="Shape 120">
            <a:extLst>
              <a:ext uri="{FF2B5EF4-FFF2-40B4-BE49-F238E27FC236}">
                <a16:creationId xmlns:a16="http://schemas.microsoft.com/office/drawing/2014/main" id="{000EE3DC-5301-484E-BAB3-E3D6004333DC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V="1">
            <a:off x="4780457" y="3543374"/>
            <a:ext cx="0" cy="80287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6A028A7-1F7D-47AB-9A48-597F0A18A0E3}"/>
              </a:ext>
            </a:extLst>
          </p:cNvPr>
          <p:cNvSpPr/>
          <p:nvPr/>
        </p:nvSpPr>
        <p:spPr>
          <a:xfrm>
            <a:off x="1101770" y="3734733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559118-A5C0-4320-AFDF-0AA55D1D379F}"/>
              </a:ext>
            </a:extLst>
          </p:cNvPr>
          <p:cNvSpPr/>
          <p:nvPr/>
        </p:nvSpPr>
        <p:spPr>
          <a:xfrm>
            <a:off x="356161" y="3270864"/>
            <a:ext cx="22634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(1,2,3); …(3,5,7)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3D43C2-283E-4857-BF08-7F91E6C9FC11}"/>
              </a:ext>
            </a:extLst>
          </p:cNvPr>
          <p:cNvSpPr/>
          <p:nvPr/>
        </p:nvSpPr>
        <p:spPr>
          <a:xfrm>
            <a:off x="4360703" y="3436736"/>
            <a:ext cx="838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7C3863-A6A3-41E8-B75A-56B0D21355A5}"/>
              </a:ext>
            </a:extLst>
          </p:cNvPr>
          <p:cNvSpPr/>
          <p:nvPr/>
        </p:nvSpPr>
        <p:spPr>
          <a:xfrm>
            <a:off x="3312213" y="2988034"/>
            <a:ext cx="126707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(1,2,3)…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425D8A-1E00-40D5-B8C5-4581ACCE85B8}"/>
              </a:ext>
            </a:extLst>
          </p:cNvPr>
          <p:cNvSpPr/>
          <p:nvPr/>
        </p:nvSpPr>
        <p:spPr>
          <a:xfrm>
            <a:off x="4370302" y="3042748"/>
            <a:ext cx="838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1363163-741B-4DA4-B2E1-79E3E08615FC}"/>
              </a:ext>
            </a:extLst>
          </p:cNvPr>
          <p:cNvSpPr/>
          <p:nvPr/>
        </p:nvSpPr>
        <p:spPr>
          <a:xfrm>
            <a:off x="3879695" y="2566083"/>
            <a:ext cx="92957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(1,4,7)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4214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24">
            <a:extLst>
              <a:ext uri="{FF2B5EF4-FFF2-40B4-BE49-F238E27FC236}">
                <a16:creationId xmlns:a16="http://schemas.microsoft.com/office/drawing/2014/main" id="{8BF82570-C72F-41AF-A0DD-74AA3A6C361C}"/>
              </a:ext>
            </a:extLst>
          </p:cNvPr>
          <p:cNvSpPr txBox="1"/>
          <p:nvPr/>
        </p:nvSpPr>
        <p:spPr>
          <a:xfrm>
            <a:off x="139093" y="68639"/>
            <a:ext cx="8509660" cy="1881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The name of the goal is three-in-a-row.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Please setup the goal state.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The goal is that three linear locations are captured.</a:t>
            </a:r>
            <a:endParaRPr lang="en-US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don’t know the concept captured.</a:t>
            </a: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If a location is below a red piece that is yours then the location is captured.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21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DABE7-D6D5-4AC5-BF71-D39BFD47961E}"/>
              </a:ext>
            </a:extLst>
          </p:cNvPr>
          <p:cNvSpPr txBox="1"/>
          <p:nvPr/>
        </p:nvSpPr>
        <p:spPr>
          <a:xfrm>
            <a:off x="1650591" y="5238480"/>
            <a:ext cx="4690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Objects 1-9: </a:t>
            </a:r>
            <a:r>
              <a:rPr lang="en-US" sz="1600" dirty="0"/>
              <a:t>category=location</a:t>
            </a:r>
          </a:p>
          <a:p>
            <a:r>
              <a:rPr lang="en-US" sz="1600" b="1" dirty="0"/>
              <a:t>Objects 10-12: </a:t>
            </a:r>
            <a:r>
              <a:rPr lang="en-US" sz="1600" dirty="0"/>
              <a:t>color=red, category=block</a:t>
            </a:r>
          </a:p>
          <a:p>
            <a:r>
              <a:rPr lang="en-US" sz="1600" b="1" dirty="0"/>
              <a:t>Objects 13-15: </a:t>
            </a:r>
            <a:r>
              <a:rPr lang="en-US" sz="1600" dirty="0"/>
              <a:t>color=blue, category=block</a:t>
            </a:r>
          </a:p>
          <a:p>
            <a:r>
              <a:rPr lang="en-US" sz="1600" b="1" dirty="0"/>
              <a:t>On : </a:t>
            </a:r>
            <a:r>
              <a:rPr lang="en-US" sz="1600" dirty="0"/>
              <a:t>(10,1); (11,4); (13,5); (14,6)</a:t>
            </a:r>
          </a:p>
          <a:p>
            <a:r>
              <a:rPr lang="en-US" sz="1600" b="1" dirty="0"/>
              <a:t>Linear : </a:t>
            </a:r>
            <a:r>
              <a:rPr lang="en-US" sz="1600" dirty="0"/>
              <a:t>(1,2,3); (1,4,9); (2,5,8); (3,6,9); (1,5,9); (3,5,7)</a:t>
            </a:r>
          </a:p>
        </p:txBody>
      </p:sp>
      <p:sp>
        <p:nvSpPr>
          <p:cNvPr id="74" name="Shape 138">
            <a:extLst>
              <a:ext uri="{FF2B5EF4-FFF2-40B4-BE49-F238E27FC236}">
                <a16:creationId xmlns:a16="http://schemas.microsoft.com/office/drawing/2014/main" id="{146E8A34-0F82-4595-9864-EAED6EF0F1AB}"/>
              </a:ext>
            </a:extLst>
          </p:cNvPr>
          <p:cNvSpPr txBox="1"/>
          <p:nvPr/>
        </p:nvSpPr>
        <p:spPr>
          <a:xfrm>
            <a:off x="6418353" y="5105079"/>
            <a:ext cx="1932435" cy="1396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dirty="0"/>
              <a:t>Legend</a:t>
            </a:r>
            <a:endParaRPr lang="en" sz="1600" dirty="0">
              <a:solidFill>
                <a:srgbClr val="E69138"/>
              </a:solidFill>
            </a:endParaRPr>
          </a:p>
          <a:p>
            <a:r>
              <a:rPr lang="en-US" sz="1600" dirty="0">
                <a:solidFill>
                  <a:srgbClr val="1155CC"/>
                </a:solidFill>
              </a:rPr>
              <a:t>Primitive concepts</a:t>
            </a:r>
            <a:endParaRPr lang="en" sz="1600" dirty="0">
              <a:solidFill>
                <a:srgbClr val="1155CC"/>
              </a:solidFill>
            </a:endParaRPr>
          </a:p>
          <a:p>
            <a:r>
              <a:rPr lang="en" sz="1600" dirty="0">
                <a:solidFill>
                  <a:srgbClr val="8519E8"/>
                </a:solidFill>
              </a:rPr>
              <a:t>Learned </a:t>
            </a:r>
            <a:r>
              <a:rPr lang="en-US" sz="1600" dirty="0">
                <a:solidFill>
                  <a:srgbClr val="8519E8"/>
                </a:solidFill>
              </a:rPr>
              <a:t>concepts</a:t>
            </a:r>
            <a:endParaRPr lang="en" sz="1600" dirty="0">
              <a:solidFill>
                <a:srgbClr val="8519E8"/>
              </a:solidFill>
            </a:endParaRPr>
          </a:p>
          <a:p>
            <a:r>
              <a:rPr lang="en" sz="1600" dirty="0">
                <a:solidFill>
                  <a:srgbClr val="E69138"/>
                </a:solidFill>
              </a:rPr>
              <a:t>Input </a:t>
            </a:r>
            <a:r>
              <a:rPr lang="en-US" sz="1600" dirty="0">
                <a:solidFill>
                  <a:srgbClr val="E69138"/>
                </a:solidFill>
              </a:rPr>
              <a:t>Arguments</a:t>
            </a:r>
            <a:endParaRPr sz="1600" dirty="0">
              <a:solidFill>
                <a:srgbClr val="99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0F3DA-AE52-4CF2-B8ED-8E225A12BDC4}"/>
              </a:ext>
            </a:extLst>
          </p:cNvPr>
          <p:cNvSpPr/>
          <p:nvPr/>
        </p:nvSpPr>
        <p:spPr>
          <a:xfrm>
            <a:off x="149543" y="5203611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6922AE-1ECF-44B5-B121-4C224C98A7CB}"/>
              </a:ext>
            </a:extLst>
          </p:cNvPr>
          <p:cNvSpPr/>
          <p:nvPr/>
        </p:nvSpPr>
        <p:spPr>
          <a:xfrm>
            <a:off x="654611" y="5203611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A9ED97-D647-4122-A824-E1F1D3439041}"/>
              </a:ext>
            </a:extLst>
          </p:cNvPr>
          <p:cNvSpPr/>
          <p:nvPr/>
        </p:nvSpPr>
        <p:spPr>
          <a:xfrm>
            <a:off x="643736" y="5724967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3DCCB1-09BB-47E4-8B14-0A25FED08CC0}"/>
              </a:ext>
            </a:extLst>
          </p:cNvPr>
          <p:cNvSpPr/>
          <p:nvPr/>
        </p:nvSpPr>
        <p:spPr>
          <a:xfrm>
            <a:off x="149543" y="5724967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2E20C1-488D-493B-8505-2001C20E88BD}"/>
              </a:ext>
            </a:extLst>
          </p:cNvPr>
          <p:cNvSpPr/>
          <p:nvPr/>
        </p:nvSpPr>
        <p:spPr>
          <a:xfrm>
            <a:off x="149543" y="6246323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CC0AD7-EA09-47EA-82F6-30280E4704C3}"/>
              </a:ext>
            </a:extLst>
          </p:cNvPr>
          <p:cNvSpPr/>
          <p:nvPr/>
        </p:nvSpPr>
        <p:spPr>
          <a:xfrm>
            <a:off x="654611" y="6246323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BF3F79-D114-44EE-9A27-F69005E104D1}"/>
              </a:ext>
            </a:extLst>
          </p:cNvPr>
          <p:cNvSpPr/>
          <p:nvPr/>
        </p:nvSpPr>
        <p:spPr>
          <a:xfrm>
            <a:off x="1159678" y="5203611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1D1DF2-E8A2-4916-9219-EAF420F9485C}"/>
              </a:ext>
            </a:extLst>
          </p:cNvPr>
          <p:cNvSpPr/>
          <p:nvPr/>
        </p:nvSpPr>
        <p:spPr>
          <a:xfrm>
            <a:off x="1158470" y="5724967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6F542F-EE3D-49B5-93AD-90B1C5A8F88B}"/>
              </a:ext>
            </a:extLst>
          </p:cNvPr>
          <p:cNvSpPr/>
          <p:nvPr/>
        </p:nvSpPr>
        <p:spPr>
          <a:xfrm>
            <a:off x="1159678" y="6246323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E38CFC4-F1E9-4CC3-93C7-E5BF30CA0620}"/>
              </a:ext>
            </a:extLst>
          </p:cNvPr>
          <p:cNvSpPr/>
          <p:nvPr/>
        </p:nvSpPr>
        <p:spPr>
          <a:xfrm>
            <a:off x="229520" y="5312483"/>
            <a:ext cx="229576" cy="236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942765-743A-4218-9DA2-DA890C1BFE63}"/>
              </a:ext>
            </a:extLst>
          </p:cNvPr>
          <p:cNvSpPr/>
          <p:nvPr/>
        </p:nvSpPr>
        <p:spPr>
          <a:xfrm>
            <a:off x="735567" y="5819759"/>
            <a:ext cx="229576" cy="23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DF677A-9BDD-49CC-AF8D-E9C5C94511BC}"/>
              </a:ext>
            </a:extLst>
          </p:cNvPr>
          <p:cNvSpPr/>
          <p:nvPr/>
        </p:nvSpPr>
        <p:spPr>
          <a:xfrm>
            <a:off x="1036648" y="4868100"/>
            <a:ext cx="229576" cy="23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FD1D9F9-BA8C-449A-B84F-4B63A5DFD624}"/>
              </a:ext>
            </a:extLst>
          </p:cNvPr>
          <p:cNvSpPr/>
          <p:nvPr/>
        </p:nvSpPr>
        <p:spPr>
          <a:xfrm>
            <a:off x="241373" y="6341116"/>
            <a:ext cx="229576" cy="236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3691B60-5B08-440D-BC06-5DFDF7F71E18}"/>
              </a:ext>
            </a:extLst>
          </p:cNvPr>
          <p:cNvSpPr/>
          <p:nvPr/>
        </p:nvSpPr>
        <p:spPr>
          <a:xfrm>
            <a:off x="241373" y="5819759"/>
            <a:ext cx="229576" cy="236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CC8E83-F6F2-4F8F-B17F-D57D7C25E092}"/>
              </a:ext>
            </a:extLst>
          </p:cNvPr>
          <p:cNvSpPr txBox="1"/>
          <p:nvPr/>
        </p:nvSpPr>
        <p:spPr>
          <a:xfrm>
            <a:off x="302829" y="6405652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DFE83C-D27E-49CD-91CA-63774E53B441}"/>
              </a:ext>
            </a:extLst>
          </p:cNvPr>
          <p:cNvSpPr txBox="1"/>
          <p:nvPr/>
        </p:nvSpPr>
        <p:spPr>
          <a:xfrm>
            <a:off x="820291" y="6403739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0C6D1C-E72B-478D-B283-93FAA8E8896D}"/>
              </a:ext>
            </a:extLst>
          </p:cNvPr>
          <p:cNvSpPr txBox="1"/>
          <p:nvPr/>
        </p:nvSpPr>
        <p:spPr>
          <a:xfrm>
            <a:off x="1300914" y="6412468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4D7D42-5FE9-4A79-8EAE-BAE39F23F017}"/>
              </a:ext>
            </a:extLst>
          </p:cNvPr>
          <p:cNvSpPr txBox="1"/>
          <p:nvPr/>
        </p:nvSpPr>
        <p:spPr>
          <a:xfrm>
            <a:off x="897406" y="4660697"/>
            <a:ext cx="48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4066CE-07E4-4298-BE31-F7E86966A062}"/>
              </a:ext>
            </a:extLst>
          </p:cNvPr>
          <p:cNvSpPr txBox="1"/>
          <p:nvPr/>
        </p:nvSpPr>
        <p:spPr>
          <a:xfrm>
            <a:off x="299186" y="5885655"/>
            <a:ext cx="374533" cy="22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89C2E5-94F5-4DF8-90AF-7AC8D83F297F}"/>
              </a:ext>
            </a:extLst>
          </p:cNvPr>
          <p:cNvSpPr txBox="1"/>
          <p:nvPr/>
        </p:nvSpPr>
        <p:spPr>
          <a:xfrm>
            <a:off x="819934" y="5889092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5858AE-5DC9-4407-99F6-2D79B30F6F2E}"/>
              </a:ext>
            </a:extLst>
          </p:cNvPr>
          <p:cNvSpPr txBox="1"/>
          <p:nvPr/>
        </p:nvSpPr>
        <p:spPr>
          <a:xfrm>
            <a:off x="1286151" y="5872073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FBF78B-AF65-4EBA-AF66-172D9890B01B}"/>
              </a:ext>
            </a:extLst>
          </p:cNvPr>
          <p:cNvSpPr txBox="1"/>
          <p:nvPr/>
        </p:nvSpPr>
        <p:spPr>
          <a:xfrm>
            <a:off x="299200" y="5366681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089740-9FFA-4C30-A6FB-382E8DFFB3CE}"/>
              </a:ext>
            </a:extLst>
          </p:cNvPr>
          <p:cNvSpPr txBox="1"/>
          <p:nvPr/>
        </p:nvSpPr>
        <p:spPr>
          <a:xfrm>
            <a:off x="816661" y="5364768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13DFD-B7BA-4EA4-B5EC-4E7D7715CCAF}"/>
              </a:ext>
            </a:extLst>
          </p:cNvPr>
          <p:cNvSpPr txBox="1"/>
          <p:nvPr/>
        </p:nvSpPr>
        <p:spPr>
          <a:xfrm>
            <a:off x="1301867" y="5361524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6071AF-134E-493E-B6DB-3DAF26F47474}"/>
              </a:ext>
            </a:extLst>
          </p:cNvPr>
          <p:cNvSpPr txBox="1"/>
          <p:nvPr/>
        </p:nvSpPr>
        <p:spPr>
          <a:xfrm>
            <a:off x="92739" y="6144752"/>
            <a:ext cx="50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838FF6-4DB7-4B40-8DBC-8EA27837B1CB}"/>
              </a:ext>
            </a:extLst>
          </p:cNvPr>
          <p:cNvSpPr txBox="1"/>
          <p:nvPr/>
        </p:nvSpPr>
        <p:spPr>
          <a:xfrm>
            <a:off x="87558" y="5605256"/>
            <a:ext cx="5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8D3E19-2B1B-4504-ACDC-3C0F255A7809}"/>
              </a:ext>
            </a:extLst>
          </p:cNvPr>
          <p:cNvSpPr txBox="1"/>
          <p:nvPr/>
        </p:nvSpPr>
        <p:spPr>
          <a:xfrm>
            <a:off x="586457" y="5619359"/>
            <a:ext cx="4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62DC1F5-DF11-462A-90DA-D82DABBC9C9C}"/>
              </a:ext>
            </a:extLst>
          </p:cNvPr>
          <p:cNvSpPr/>
          <p:nvPr/>
        </p:nvSpPr>
        <p:spPr>
          <a:xfrm>
            <a:off x="1227576" y="5816454"/>
            <a:ext cx="229576" cy="23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518020-898A-45B8-AA68-880E73A3EBE6}"/>
              </a:ext>
            </a:extLst>
          </p:cNvPr>
          <p:cNvSpPr txBox="1"/>
          <p:nvPr/>
        </p:nvSpPr>
        <p:spPr>
          <a:xfrm>
            <a:off x="1078466" y="5616054"/>
            <a:ext cx="4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2602B31-37DB-4C9E-8EAD-AC81B4538A7F}"/>
              </a:ext>
            </a:extLst>
          </p:cNvPr>
          <p:cNvSpPr txBox="1"/>
          <p:nvPr/>
        </p:nvSpPr>
        <p:spPr>
          <a:xfrm>
            <a:off x="51518" y="5108819"/>
            <a:ext cx="5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sp>
        <p:nvSpPr>
          <p:cNvPr id="98" name="Shape 119">
            <a:extLst>
              <a:ext uri="{FF2B5EF4-FFF2-40B4-BE49-F238E27FC236}">
                <a16:creationId xmlns:a16="http://schemas.microsoft.com/office/drawing/2014/main" id="{82BB6A17-17E4-40BB-B608-FC090B1B98E0}"/>
              </a:ext>
            </a:extLst>
          </p:cNvPr>
          <p:cNvSpPr/>
          <p:nvPr/>
        </p:nvSpPr>
        <p:spPr>
          <a:xfrm>
            <a:off x="1017206" y="2632215"/>
            <a:ext cx="861627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count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99" name="Shape 120">
            <a:extLst>
              <a:ext uri="{FF2B5EF4-FFF2-40B4-BE49-F238E27FC236}">
                <a16:creationId xmlns:a16="http://schemas.microsoft.com/office/drawing/2014/main" id="{8D9361CC-07FB-4E35-A115-B9BC1E89D629}"/>
              </a:ext>
            </a:extLst>
          </p:cNvPr>
          <p:cNvCxnSpPr>
            <a:cxnSpLocks/>
            <a:stCxn id="98" idx="2"/>
            <a:endCxn id="104" idx="0"/>
          </p:cNvCxnSpPr>
          <p:nvPr/>
        </p:nvCxnSpPr>
        <p:spPr>
          <a:xfrm>
            <a:off x="1448020" y="2935514"/>
            <a:ext cx="5865" cy="152911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" name="Shape 157">
            <a:extLst>
              <a:ext uri="{FF2B5EF4-FFF2-40B4-BE49-F238E27FC236}">
                <a16:creationId xmlns:a16="http://schemas.microsoft.com/office/drawing/2014/main" id="{937A31B2-E0C8-4CBE-A8AB-FB18B6B6CF5B}"/>
              </a:ext>
            </a:extLst>
          </p:cNvPr>
          <p:cNvSpPr/>
          <p:nvPr/>
        </p:nvSpPr>
        <p:spPr>
          <a:xfrm>
            <a:off x="1617791" y="2133600"/>
            <a:ext cx="11378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equals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1" name="Shape 161">
            <a:extLst>
              <a:ext uri="{FF2B5EF4-FFF2-40B4-BE49-F238E27FC236}">
                <a16:creationId xmlns:a16="http://schemas.microsoft.com/office/drawing/2014/main" id="{6F9FD47D-B07B-4758-9F45-7CD2C09252FF}"/>
              </a:ext>
            </a:extLst>
          </p:cNvPr>
          <p:cNvCxnSpPr>
            <a:cxnSpLocks/>
            <a:stCxn id="100" idx="2"/>
            <a:endCxn id="98" idx="0"/>
          </p:cNvCxnSpPr>
          <p:nvPr/>
        </p:nvCxnSpPr>
        <p:spPr>
          <a:xfrm flipH="1">
            <a:off x="1448020" y="2436899"/>
            <a:ext cx="738721" cy="19531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2" name="Shape 119">
            <a:extLst>
              <a:ext uri="{FF2B5EF4-FFF2-40B4-BE49-F238E27FC236}">
                <a16:creationId xmlns:a16="http://schemas.microsoft.com/office/drawing/2014/main" id="{E24EBC3F-051A-4F51-81F0-C59F027D2E2B}"/>
              </a:ext>
            </a:extLst>
          </p:cNvPr>
          <p:cNvSpPr/>
          <p:nvPr/>
        </p:nvSpPr>
        <p:spPr>
          <a:xfrm>
            <a:off x="2532191" y="2627011"/>
            <a:ext cx="613980" cy="300098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“3”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3" name="Shape 161">
            <a:extLst>
              <a:ext uri="{FF2B5EF4-FFF2-40B4-BE49-F238E27FC236}">
                <a16:creationId xmlns:a16="http://schemas.microsoft.com/office/drawing/2014/main" id="{A82FCCC4-E977-4128-865A-7C5CCD527A40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2186741" y="2436899"/>
            <a:ext cx="652440" cy="190112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4" name="Shape 105">
            <a:extLst>
              <a:ext uri="{FF2B5EF4-FFF2-40B4-BE49-F238E27FC236}">
                <a16:creationId xmlns:a16="http://schemas.microsoft.com/office/drawing/2014/main" id="{8FEA645F-D12E-4173-9F2E-C16F88AA350E}"/>
              </a:ext>
            </a:extLst>
          </p:cNvPr>
          <p:cNvSpPr/>
          <p:nvPr/>
        </p:nvSpPr>
        <p:spPr>
          <a:xfrm>
            <a:off x="963875" y="3088425"/>
            <a:ext cx="98001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captured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5" name="Shape 119">
            <a:extLst>
              <a:ext uri="{FF2B5EF4-FFF2-40B4-BE49-F238E27FC236}">
                <a16:creationId xmlns:a16="http://schemas.microsoft.com/office/drawing/2014/main" id="{DB9B8FFC-C7D2-4DD0-B1D1-4BE53D26CA8F}"/>
              </a:ext>
            </a:extLst>
          </p:cNvPr>
          <p:cNvSpPr/>
          <p:nvPr/>
        </p:nvSpPr>
        <p:spPr>
          <a:xfrm>
            <a:off x="1023071" y="3494970"/>
            <a:ext cx="861627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linear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6" name="Shape 120">
            <a:extLst>
              <a:ext uri="{FF2B5EF4-FFF2-40B4-BE49-F238E27FC236}">
                <a16:creationId xmlns:a16="http://schemas.microsoft.com/office/drawing/2014/main" id="{C4A8F1E8-DB8E-44CE-8203-5F874A3D091B}"/>
              </a:ext>
            </a:extLst>
          </p:cNvPr>
          <p:cNvCxnSpPr>
            <a:cxnSpLocks/>
            <a:stCxn id="105" idx="0"/>
            <a:endCxn id="104" idx="2"/>
          </p:cNvCxnSpPr>
          <p:nvPr/>
        </p:nvCxnSpPr>
        <p:spPr>
          <a:xfrm flipV="1">
            <a:off x="1453885" y="3391724"/>
            <a:ext cx="0" cy="10324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7" name="Shape 119">
            <a:extLst>
              <a:ext uri="{FF2B5EF4-FFF2-40B4-BE49-F238E27FC236}">
                <a16:creationId xmlns:a16="http://schemas.microsoft.com/office/drawing/2014/main" id="{DC32E6C7-29BF-4049-B0E6-124F0E6B1A30}"/>
              </a:ext>
            </a:extLst>
          </p:cNvPr>
          <p:cNvSpPr/>
          <p:nvPr/>
        </p:nvSpPr>
        <p:spPr>
          <a:xfrm>
            <a:off x="952887" y="3929180"/>
            <a:ext cx="100852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8" name="Shape 120">
            <a:extLst>
              <a:ext uri="{FF2B5EF4-FFF2-40B4-BE49-F238E27FC236}">
                <a16:creationId xmlns:a16="http://schemas.microsoft.com/office/drawing/2014/main" id="{203A5A0B-94DA-409B-A03F-15951A9B6A35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H="1" flipV="1">
            <a:off x="1453885" y="3798269"/>
            <a:ext cx="3267" cy="130911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121">
            <a:extLst>
              <a:ext uri="{FF2B5EF4-FFF2-40B4-BE49-F238E27FC236}">
                <a16:creationId xmlns:a16="http://schemas.microsoft.com/office/drawing/2014/main" id="{1627D852-6EC0-46CD-8323-E687D9261FC7}"/>
              </a:ext>
            </a:extLst>
          </p:cNvPr>
          <p:cNvCxnSpPr>
            <a:cxnSpLocks/>
          </p:cNvCxnSpPr>
          <p:nvPr/>
        </p:nvCxnSpPr>
        <p:spPr>
          <a:xfrm>
            <a:off x="1941575" y="3240025"/>
            <a:ext cx="1563625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5" name="Shape 122">
            <a:extLst>
              <a:ext uri="{FF2B5EF4-FFF2-40B4-BE49-F238E27FC236}">
                <a16:creationId xmlns:a16="http://schemas.microsoft.com/office/drawing/2014/main" id="{EE1609C7-030C-42A8-9B6C-098299A60B21}"/>
              </a:ext>
            </a:extLst>
          </p:cNvPr>
          <p:cNvSpPr/>
          <p:nvPr/>
        </p:nvSpPr>
        <p:spPr>
          <a:xfrm>
            <a:off x="3928531" y="2816396"/>
            <a:ext cx="831900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below</a:t>
            </a:r>
          </a:p>
        </p:txBody>
      </p:sp>
      <p:sp>
        <p:nvSpPr>
          <p:cNvPr id="56" name="Shape 123">
            <a:extLst>
              <a:ext uri="{FF2B5EF4-FFF2-40B4-BE49-F238E27FC236}">
                <a16:creationId xmlns:a16="http://schemas.microsoft.com/office/drawing/2014/main" id="{9E017D76-5023-4DA7-8401-6807EC610383}"/>
              </a:ext>
            </a:extLst>
          </p:cNvPr>
          <p:cNvSpPr/>
          <p:nvPr/>
        </p:nvSpPr>
        <p:spPr>
          <a:xfrm>
            <a:off x="3581248" y="3236495"/>
            <a:ext cx="729008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57" name="Shape 124">
            <a:extLst>
              <a:ext uri="{FF2B5EF4-FFF2-40B4-BE49-F238E27FC236}">
                <a16:creationId xmlns:a16="http://schemas.microsoft.com/office/drawing/2014/main" id="{97C058F3-85CE-4BCD-AC46-3B9554F9C3F7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>
            <a:off x="4344481" y="3119695"/>
            <a:ext cx="435976" cy="12038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" name="Shape 126">
            <a:extLst>
              <a:ext uri="{FF2B5EF4-FFF2-40B4-BE49-F238E27FC236}">
                <a16:creationId xmlns:a16="http://schemas.microsoft.com/office/drawing/2014/main" id="{0AA26AA2-96B3-4137-A7FF-C41BCF25A504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flipH="1">
            <a:off x="3945752" y="3119695"/>
            <a:ext cx="398729" cy="116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" name="Shape 125">
            <a:extLst>
              <a:ext uri="{FF2B5EF4-FFF2-40B4-BE49-F238E27FC236}">
                <a16:creationId xmlns:a16="http://schemas.microsoft.com/office/drawing/2014/main" id="{CE366B7F-4884-403D-80B4-BAD3FEBA0983}"/>
              </a:ext>
            </a:extLst>
          </p:cNvPr>
          <p:cNvSpPr/>
          <p:nvPr/>
        </p:nvSpPr>
        <p:spPr>
          <a:xfrm>
            <a:off x="4437961" y="3240075"/>
            <a:ext cx="684991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yours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CD952D3-3382-4075-AE34-47F1B40DA0DE}"/>
              </a:ext>
            </a:extLst>
          </p:cNvPr>
          <p:cNvSpPr/>
          <p:nvPr/>
        </p:nvSpPr>
        <p:spPr>
          <a:xfrm>
            <a:off x="3505200" y="2749275"/>
            <a:ext cx="1821228" cy="128489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hape 105">
            <a:extLst>
              <a:ext uri="{FF2B5EF4-FFF2-40B4-BE49-F238E27FC236}">
                <a16:creationId xmlns:a16="http://schemas.microsoft.com/office/drawing/2014/main" id="{9AA715E3-B57E-4603-98A9-A79B750F171E}"/>
              </a:ext>
            </a:extLst>
          </p:cNvPr>
          <p:cNvSpPr/>
          <p:nvPr/>
        </p:nvSpPr>
        <p:spPr>
          <a:xfrm>
            <a:off x="4458048" y="3623661"/>
            <a:ext cx="644817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piece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2" name="Shape 120">
            <a:extLst>
              <a:ext uri="{FF2B5EF4-FFF2-40B4-BE49-F238E27FC236}">
                <a16:creationId xmlns:a16="http://schemas.microsoft.com/office/drawing/2014/main" id="{000EE3DC-5301-484E-BAB3-E3D6004333DC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V="1">
            <a:off x="4780457" y="3543374"/>
            <a:ext cx="0" cy="80287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6A028A7-1F7D-47AB-9A48-597F0A18A0E3}"/>
              </a:ext>
            </a:extLst>
          </p:cNvPr>
          <p:cNvSpPr/>
          <p:nvPr/>
        </p:nvSpPr>
        <p:spPr>
          <a:xfrm>
            <a:off x="1101770" y="3734733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559118-A5C0-4320-AFDF-0AA55D1D379F}"/>
              </a:ext>
            </a:extLst>
          </p:cNvPr>
          <p:cNvSpPr/>
          <p:nvPr/>
        </p:nvSpPr>
        <p:spPr>
          <a:xfrm>
            <a:off x="356161" y="3270864"/>
            <a:ext cx="22634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(1,2,3); …(3,5,7)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3D43C2-283E-4857-BF08-7F91E6C9FC11}"/>
              </a:ext>
            </a:extLst>
          </p:cNvPr>
          <p:cNvSpPr/>
          <p:nvPr/>
        </p:nvSpPr>
        <p:spPr>
          <a:xfrm>
            <a:off x="4360703" y="3436736"/>
            <a:ext cx="838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7C3863-A6A3-41E8-B75A-56B0D21355A5}"/>
              </a:ext>
            </a:extLst>
          </p:cNvPr>
          <p:cNvSpPr/>
          <p:nvPr/>
        </p:nvSpPr>
        <p:spPr>
          <a:xfrm>
            <a:off x="3312213" y="2988034"/>
            <a:ext cx="126707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(1,2,3)…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425D8A-1E00-40D5-B8C5-4581ACCE85B8}"/>
              </a:ext>
            </a:extLst>
          </p:cNvPr>
          <p:cNvSpPr/>
          <p:nvPr/>
        </p:nvSpPr>
        <p:spPr>
          <a:xfrm>
            <a:off x="4370302" y="3042748"/>
            <a:ext cx="838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1363163-741B-4DA4-B2E1-79E3E08615FC}"/>
              </a:ext>
            </a:extLst>
          </p:cNvPr>
          <p:cNvSpPr/>
          <p:nvPr/>
        </p:nvSpPr>
        <p:spPr>
          <a:xfrm>
            <a:off x="3879695" y="2566083"/>
            <a:ext cx="92957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(1,4,7)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A4E6FF7-DCDD-4DB5-BD7E-FF68186EBA5C}"/>
              </a:ext>
            </a:extLst>
          </p:cNvPr>
          <p:cNvSpPr/>
          <p:nvPr/>
        </p:nvSpPr>
        <p:spPr>
          <a:xfrm>
            <a:off x="986183" y="2855055"/>
            <a:ext cx="92957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(1,4,7)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1695FD-656F-4D45-B3FA-979AFA70ED9C}"/>
              </a:ext>
            </a:extLst>
          </p:cNvPr>
          <p:cNvSpPr/>
          <p:nvPr/>
        </p:nvSpPr>
        <p:spPr>
          <a:xfrm>
            <a:off x="1187588" y="2427378"/>
            <a:ext cx="60058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3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381250-EEA3-4AE5-923E-B878F97E6CCB}"/>
              </a:ext>
            </a:extLst>
          </p:cNvPr>
          <p:cNvSpPr/>
          <p:nvPr/>
        </p:nvSpPr>
        <p:spPr>
          <a:xfrm>
            <a:off x="-41391" y="5065175"/>
            <a:ext cx="762000" cy="1640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92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92900" y="5380124"/>
            <a:ext cx="2133600" cy="365125"/>
          </a:xfrm>
        </p:spPr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81392" y="2118716"/>
            <a:ext cx="563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Action: </a:t>
            </a:r>
            <a:r>
              <a:rPr lang="en-US" b="1" i="1" dirty="0"/>
              <a:t>write</a:t>
            </a:r>
          </a:p>
          <a:p>
            <a:r>
              <a:rPr lang="en-US" b="1" dirty="0"/>
              <a:t>Prepositions: </a:t>
            </a:r>
            <a:r>
              <a:rPr lang="en-US" b="1" i="1" dirty="0"/>
              <a:t>linear </a:t>
            </a:r>
          </a:p>
          <a:p>
            <a:r>
              <a:rPr lang="en-US" b="1" dirty="0"/>
              <a:t>Attributes: </a:t>
            </a:r>
            <a:r>
              <a:rPr lang="en-US" b="1" i="1" dirty="0"/>
              <a:t>category(location)</a:t>
            </a:r>
          </a:p>
          <a:p>
            <a:r>
              <a:rPr lang="en-US" b="1" dirty="0"/>
              <a:t>Operations: </a:t>
            </a:r>
            <a:r>
              <a:rPr lang="en-US" b="1" i="1" dirty="0"/>
              <a:t>equals, has attribute, number of (count)</a:t>
            </a:r>
          </a:p>
          <a:p>
            <a:endParaRPr lang="en-US" dirty="0"/>
          </a:p>
          <a:p>
            <a:r>
              <a:rPr lang="en-US" dirty="0"/>
              <a:t>Object 1: category=location, value = “X”</a:t>
            </a:r>
          </a:p>
          <a:p>
            <a:r>
              <a:rPr lang="en-US" dirty="0"/>
              <a:t>Object 2: category=location</a:t>
            </a:r>
          </a:p>
          <a:p>
            <a:r>
              <a:rPr lang="en-US" dirty="0"/>
              <a:t>Object 3: category=location</a:t>
            </a:r>
          </a:p>
          <a:p>
            <a:r>
              <a:rPr lang="en-US" dirty="0"/>
              <a:t>Object 4: category=location, value = “X”</a:t>
            </a:r>
          </a:p>
          <a:p>
            <a:r>
              <a:rPr lang="en-US" dirty="0"/>
              <a:t>Object 5: category=location, value = “O”</a:t>
            </a:r>
          </a:p>
          <a:p>
            <a:r>
              <a:rPr lang="en-US" dirty="0"/>
              <a:t>Object 6: category=location, value = “O”</a:t>
            </a:r>
          </a:p>
          <a:p>
            <a:r>
              <a:rPr lang="en-US" dirty="0"/>
              <a:t>Object 7: category=location</a:t>
            </a:r>
          </a:p>
          <a:p>
            <a:r>
              <a:rPr lang="en-US" dirty="0"/>
              <a:t>Object 8: category=location, value = “X”</a:t>
            </a:r>
          </a:p>
          <a:p>
            <a:r>
              <a:rPr lang="en-US" dirty="0"/>
              <a:t>Object 9: category=location, value = “O”</a:t>
            </a:r>
          </a:p>
          <a:p>
            <a:endParaRPr lang="en-US" dirty="0"/>
          </a:p>
          <a:p>
            <a:r>
              <a:rPr lang="en-US" dirty="0"/>
              <a:t>Linear : (1,2,3); (1,4,9); (2,5,8); (3,6,9); (1,5,9); (3,5,7)</a:t>
            </a:r>
          </a:p>
        </p:txBody>
      </p:sp>
      <p:sp>
        <p:nvSpPr>
          <p:cNvPr id="22" name="Shape 110"/>
          <p:cNvSpPr/>
          <p:nvPr/>
        </p:nvSpPr>
        <p:spPr>
          <a:xfrm>
            <a:off x="3276600" y="1706012"/>
            <a:ext cx="1295400" cy="31872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6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Primitives</a:t>
            </a:r>
            <a:endParaRPr lang="en" sz="16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4AE8565-5D89-48BD-9860-2D744F1C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992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Same Game, Different Representation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FDF47E-3DD8-4FD8-8FAC-DE9452FAFC52}"/>
              </a:ext>
            </a:extLst>
          </p:cNvPr>
          <p:cNvSpPr txBox="1"/>
          <p:nvPr/>
        </p:nvSpPr>
        <p:spPr>
          <a:xfrm>
            <a:off x="585744" y="4877510"/>
            <a:ext cx="6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0A1373-290A-47CF-828D-09DCC36FE28C}"/>
              </a:ext>
            </a:extLst>
          </p:cNvPr>
          <p:cNvSpPr txBox="1"/>
          <p:nvPr/>
        </p:nvSpPr>
        <p:spPr>
          <a:xfrm>
            <a:off x="1444513" y="4874435"/>
            <a:ext cx="6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26C0A4-A426-4BEC-9472-BF26E2331C70}"/>
              </a:ext>
            </a:extLst>
          </p:cNvPr>
          <p:cNvSpPr txBox="1"/>
          <p:nvPr/>
        </p:nvSpPr>
        <p:spPr>
          <a:xfrm>
            <a:off x="2242145" y="4888468"/>
            <a:ext cx="6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1D3BE4-40E8-4FD2-AA82-AFD4C179599A}"/>
              </a:ext>
            </a:extLst>
          </p:cNvPr>
          <p:cNvSpPr txBox="1"/>
          <p:nvPr/>
        </p:nvSpPr>
        <p:spPr>
          <a:xfrm>
            <a:off x="579699" y="4041496"/>
            <a:ext cx="6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EEE6B0-8B1D-4BD4-8601-56BFFAD7F23C}"/>
              </a:ext>
            </a:extLst>
          </p:cNvPr>
          <p:cNvSpPr txBox="1"/>
          <p:nvPr/>
        </p:nvSpPr>
        <p:spPr>
          <a:xfrm>
            <a:off x="1438468" y="4038421"/>
            <a:ext cx="6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A682B1-BD76-4B0E-9888-F633E93D03CA}"/>
              </a:ext>
            </a:extLst>
          </p:cNvPr>
          <p:cNvSpPr txBox="1"/>
          <p:nvPr/>
        </p:nvSpPr>
        <p:spPr>
          <a:xfrm>
            <a:off x="2236100" y="4052454"/>
            <a:ext cx="6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305A0A-8D68-4E70-A1D0-111DBDE07C35}"/>
              </a:ext>
            </a:extLst>
          </p:cNvPr>
          <p:cNvSpPr txBox="1"/>
          <p:nvPr/>
        </p:nvSpPr>
        <p:spPr>
          <a:xfrm>
            <a:off x="579721" y="3207126"/>
            <a:ext cx="6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1558A3-24CE-4525-9943-4EF850B00D0B}"/>
              </a:ext>
            </a:extLst>
          </p:cNvPr>
          <p:cNvSpPr txBox="1"/>
          <p:nvPr/>
        </p:nvSpPr>
        <p:spPr>
          <a:xfrm>
            <a:off x="1438490" y="3204051"/>
            <a:ext cx="6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3304DE-7B61-4A54-8ADC-EC6538E9A961}"/>
              </a:ext>
            </a:extLst>
          </p:cNvPr>
          <p:cNvSpPr txBox="1"/>
          <p:nvPr/>
        </p:nvSpPr>
        <p:spPr>
          <a:xfrm>
            <a:off x="2236122" y="3218084"/>
            <a:ext cx="6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EB7A89-C8B5-459C-876A-9484435DA2F6}"/>
              </a:ext>
            </a:extLst>
          </p:cNvPr>
          <p:cNvSpPr/>
          <p:nvPr/>
        </p:nvSpPr>
        <p:spPr>
          <a:xfrm>
            <a:off x="304800" y="2806437"/>
            <a:ext cx="685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CCA41E-132B-41DB-BE3E-4F0F0F7BD4FF}"/>
              </a:ext>
            </a:extLst>
          </p:cNvPr>
          <p:cNvSpPr/>
          <p:nvPr/>
        </p:nvSpPr>
        <p:spPr>
          <a:xfrm>
            <a:off x="1143000" y="2806437"/>
            <a:ext cx="685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C89FE6-37BE-41EB-8885-CA825D6586CF}"/>
              </a:ext>
            </a:extLst>
          </p:cNvPr>
          <p:cNvSpPr/>
          <p:nvPr/>
        </p:nvSpPr>
        <p:spPr>
          <a:xfrm>
            <a:off x="1124953" y="3644637"/>
            <a:ext cx="685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28F0DE-E592-4758-865B-6524D206850B}"/>
              </a:ext>
            </a:extLst>
          </p:cNvPr>
          <p:cNvSpPr/>
          <p:nvPr/>
        </p:nvSpPr>
        <p:spPr>
          <a:xfrm>
            <a:off x="304800" y="3644637"/>
            <a:ext cx="685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9BE35D-6643-4589-9756-5725303C3AA0}"/>
              </a:ext>
            </a:extLst>
          </p:cNvPr>
          <p:cNvSpPr/>
          <p:nvPr/>
        </p:nvSpPr>
        <p:spPr>
          <a:xfrm>
            <a:off x="304800" y="4482837"/>
            <a:ext cx="685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23EB5D-36FF-4CC7-B25E-4F90A88F3F90}"/>
              </a:ext>
            </a:extLst>
          </p:cNvPr>
          <p:cNvSpPr/>
          <p:nvPr/>
        </p:nvSpPr>
        <p:spPr>
          <a:xfrm>
            <a:off x="1143000" y="4482837"/>
            <a:ext cx="685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5B38049-2C06-44A2-BA60-F57068AF3D01}"/>
              </a:ext>
            </a:extLst>
          </p:cNvPr>
          <p:cNvSpPr/>
          <p:nvPr/>
        </p:nvSpPr>
        <p:spPr>
          <a:xfrm>
            <a:off x="1981200" y="2806437"/>
            <a:ext cx="685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65778C0-A0F8-4487-BEFE-8BBA8368E55F}"/>
              </a:ext>
            </a:extLst>
          </p:cNvPr>
          <p:cNvSpPr/>
          <p:nvPr/>
        </p:nvSpPr>
        <p:spPr>
          <a:xfrm>
            <a:off x="1979195" y="3644637"/>
            <a:ext cx="685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1402A8-6B55-4216-8E53-BA5A390EB692}"/>
              </a:ext>
            </a:extLst>
          </p:cNvPr>
          <p:cNvSpPr/>
          <p:nvPr/>
        </p:nvSpPr>
        <p:spPr>
          <a:xfrm>
            <a:off x="1981200" y="4482837"/>
            <a:ext cx="685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52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24">
            <a:extLst>
              <a:ext uri="{FF2B5EF4-FFF2-40B4-BE49-F238E27FC236}">
                <a16:creationId xmlns:a16="http://schemas.microsoft.com/office/drawing/2014/main" id="{8BF82570-C72F-41AF-A0DD-74AA3A6C361C}"/>
              </a:ext>
            </a:extLst>
          </p:cNvPr>
          <p:cNvSpPr txBox="1"/>
          <p:nvPr/>
        </p:nvSpPr>
        <p:spPr>
          <a:xfrm>
            <a:off x="139093" y="68639"/>
            <a:ext cx="8509660" cy="1683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The name of the game is XO-Tic-Tac-Toe.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Please setup the game.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You can write a “X” onto a clear location.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couldn’t satisfy the concept clear, could you give another definition?</a:t>
            </a: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23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DABE7-D6D5-4AC5-BF71-D39BFD47961E}"/>
              </a:ext>
            </a:extLst>
          </p:cNvPr>
          <p:cNvSpPr txBox="1"/>
          <p:nvPr/>
        </p:nvSpPr>
        <p:spPr>
          <a:xfrm>
            <a:off x="1650591" y="5238480"/>
            <a:ext cx="4690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Objects 1, 4, 8: </a:t>
            </a:r>
            <a:r>
              <a:rPr lang="en-US" sz="1600" dirty="0"/>
              <a:t>category=location, value = “X”</a:t>
            </a:r>
          </a:p>
          <a:p>
            <a:r>
              <a:rPr lang="en-US" sz="1600" b="1" dirty="0"/>
              <a:t>Objects 2, 3, 7: </a:t>
            </a:r>
            <a:r>
              <a:rPr lang="en-US" sz="1600" dirty="0"/>
              <a:t>category=location</a:t>
            </a:r>
          </a:p>
          <a:p>
            <a:r>
              <a:rPr lang="en-US" sz="1600" b="1" dirty="0"/>
              <a:t>Objects 5, 6, 9: </a:t>
            </a:r>
            <a:r>
              <a:rPr lang="en-US" sz="1600" dirty="0"/>
              <a:t>category=location, value = “O” </a:t>
            </a:r>
            <a:br>
              <a:rPr lang="en-US" sz="1600" dirty="0"/>
            </a:br>
            <a:r>
              <a:rPr lang="en-US" sz="1600" b="1" dirty="0"/>
              <a:t>Linear : </a:t>
            </a:r>
            <a:r>
              <a:rPr lang="en-US" sz="1600" dirty="0"/>
              <a:t>(1,2,3); (1,4,9); (2,5,8); (3,6,9); (1,5,9); (3,5,7)</a:t>
            </a:r>
          </a:p>
        </p:txBody>
      </p:sp>
      <p:sp>
        <p:nvSpPr>
          <p:cNvPr id="74" name="Shape 138">
            <a:extLst>
              <a:ext uri="{FF2B5EF4-FFF2-40B4-BE49-F238E27FC236}">
                <a16:creationId xmlns:a16="http://schemas.microsoft.com/office/drawing/2014/main" id="{146E8A34-0F82-4595-9864-EAED6EF0F1AB}"/>
              </a:ext>
            </a:extLst>
          </p:cNvPr>
          <p:cNvSpPr txBox="1"/>
          <p:nvPr/>
        </p:nvSpPr>
        <p:spPr>
          <a:xfrm>
            <a:off x="6418353" y="4939651"/>
            <a:ext cx="1932435" cy="1562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dirty="0"/>
              <a:t>Legend</a:t>
            </a:r>
            <a:endParaRPr lang="en" sz="1600" dirty="0">
              <a:solidFill>
                <a:srgbClr val="990000"/>
              </a:solidFill>
            </a:endParaRPr>
          </a:p>
          <a:p>
            <a:r>
              <a:rPr lang="en" sz="1600" dirty="0">
                <a:solidFill>
                  <a:srgbClr val="990000"/>
                </a:solidFill>
              </a:rPr>
              <a:t>Verbs</a:t>
            </a:r>
            <a:endParaRPr lang="en" sz="1600" dirty="0">
              <a:solidFill>
                <a:srgbClr val="E69138"/>
              </a:solidFill>
            </a:endParaRPr>
          </a:p>
          <a:p>
            <a:r>
              <a:rPr lang="en-US" sz="1600" dirty="0">
                <a:solidFill>
                  <a:srgbClr val="1155CC"/>
                </a:solidFill>
              </a:rPr>
              <a:t>Primitive concepts</a:t>
            </a:r>
            <a:endParaRPr lang="en" sz="1600" dirty="0">
              <a:solidFill>
                <a:srgbClr val="1155CC"/>
              </a:solidFill>
            </a:endParaRPr>
          </a:p>
          <a:p>
            <a:r>
              <a:rPr lang="en" sz="1600" dirty="0">
                <a:solidFill>
                  <a:srgbClr val="8519E8"/>
                </a:solidFill>
              </a:rPr>
              <a:t>Learned </a:t>
            </a:r>
            <a:r>
              <a:rPr lang="en-US" sz="1600" dirty="0">
                <a:solidFill>
                  <a:srgbClr val="8519E8"/>
                </a:solidFill>
              </a:rPr>
              <a:t>concepts</a:t>
            </a:r>
            <a:endParaRPr lang="en" sz="1600" dirty="0">
              <a:solidFill>
                <a:srgbClr val="8519E8"/>
              </a:solidFill>
            </a:endParaRPr>
          </a:p>
          <a:p>
            <a:r>
              <a:rPr lang="en" sz="1600" dirty="0">
                <a:solidFill>
                  <a:srgbClr val="E69138"/>
                </a:solidFill>
              </a:rPr>
              <a:t>Input </a:t>
            </a:r>
            <a:r>
              <a:rPr lang="en-US" sz="1600" dirty="0">
                <a:solidFill>
                  <a:srgbClr val="E69138"/>
                </a:solidFill>
              </a:rPr>
              <a:t>Arguments</a:t>
            </a:r>
            <a:endParaRPr sz="1600" dirty="0">
              <a:solidFill>
                <a:srgbClr val="99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B1D93B-8862-4416-9F79-D036529848FF}"/>
              </a:ext>
            </a:extLst>
          </p:cNvPr>
          <p:cNvSpPr txBox="1"/>
          <p:nvPr/>
        </p:nvSpPr>
        <p:spPr>
          <a:xfrm>
            <a:off x="268809" y="6345043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7C9176-2A73-4CD5-8087-46240E2BC27B}"/>
              </a:ext>
            </a:extLst>
          </p:cNvPr>
          <p:cNvSpPr txBox="1"/>
          <p:nvPr/>
        </p:nvSpPr>
        <p:spPr>
          <a:xfrm>
            <a:off x="785020" y="6343233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0EABAB-BE97-47CB-B6EB-B759A8862479}"/>
              </a:ext>
            </a:extLst>
          </p:cNvPr>
          <p:cNvSpPr txBox="1"/>
          <p:nvPr/>
        </p:nvSpPr>
        <p:spPr>
          <a:xfrm>
            <a:off x="1264482" y="6351493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BA240F-3BFF-4D30-8C37-3C550653916A}"/>
              </a:ext>
            </a:extLst>
          </p:cNvPr>
          <p:cNvSpPr txBox="1"/>
          <p:nvPr/>
        </p:nvSpPr>
        <p:spPr>
          <a:xfrm>
            <a:off x="265175" y="5852980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98E317-A950-442D-B848-238F874BF454}"/>
              </a:ext>
            </a:extLst>
          </p:cNvPr>
          <p:cNvSpPr txBox="1"/>
          <p:nvPr/>
        </p:nvSpPr>
        <p:spPr>
          <a:xfrm>
            <a:off x="781387" y="5851171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C9B42E-CE8E-49A5-B6E2-7B612362CFD6}"/>
              </a:ext>
            </a:extLst>
          </p:cNvPr>
          <p:cNvSpPr txBox="1"/>
          <p:nvPr/>
        </p:nvSpPr>
        <p:spPr>
          <a:xfrm>
            <a:off x="1260848" y="5859430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01FAC3-2540-4FB6-844D-7D2B239C1C28}"/>
              </a:ext>
            </a:extLst>
          </p:cNvPr>
          <p:cNvSpPr txBox="1"/>
          <p:nvPr/>
        </p:nvSpPr>
        <p:spPr>
          <a:xfrm>
            <a:off x="265189" y="5361885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140DC78-A0B5-4F06-8D35-7F5BD69AF298}"/>
              </a:ext>
            </a:extLst>
          </p:cNvPr>
          <p:cNvSpPr txBox="1"/>
          <p:nvPr/>
        </p:nvSpPr>
        <p:spPr>
          <a:xfrm>
            <a:off x="781400" y="5360075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0388555-573D-4FD4-8A4F-62F92AFC42E0}"/>
              </a:ext>
            </a:extLst>
          </p:cNvPr>
          <p:cNvSpPr txBox="1"/>
          <p:nvPr/>
        </p:nvSpPr>
        <p:spPr>
          <a:xfrm>
            <a:off x="1260861" y="5368335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7CCF08E-CC41-44EE-8629-E39DEB2550FA}"/>
              </a:ext>
            </a:extLst>
          </p:cNvPr>
          <p:cNvSpPr/>
          <p:nvPr/>
        </p:nvSpPr>
        <p:spPr>
          <a:xfrm>
            <a:off x="112414" y="5238480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C46BD8E-578A-4725-AD81-63DB92FEE4FF}"/>
              </a:ext>
            </a:extLst>
          </p:cNvPr>
          <p:cNvSpPr/>
          <p:nvPr/>
        </p:nvSpPr>
        <p:spPr>
          <a:xfrm>
            <a:off x="616261" y="5238480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16BE1F-2F3C-4EC2-B059-23A5A60DB458}"/>
              </a:ext>
            </a:extLst>
          </p:cNvPr>
          <p:cNvSpPr/>
          <p:nvPr/>
        </p:nvSpPr>
        <p:spPr>
          <a:xfrm>
            <a:off x="605413" y="573182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18C1898-66A1-4998-8A82-7319B6ADB640}"/>
              </a:ext>
            </a:extLst>
          </p:cNvPr>
          <p:cNvSpPr/>
          <p:nvPr/>
        </p:nvSpPr>
        <p:spPr>
          <a:xfrm>
            <a:off x="112414" y="573182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A4BFD67-6DCA-452C-AB52-AF3D971B4101}"/>
              </a:ext>
            </a:extLst>
          </p:cNvPr>
          <p:cNvSpPr/>
          <p:nvPr/>
        </p:nvSpPr>
        <p:spPr>
          <a:xfrm>
            <a:off x="112414" y="622517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2F93D48-9CB0-4347-9283-60CF8743E6C8}"/>
              </a:ext>
            </a:extLst>
          </p:cNvPr>
          <p:cNvSpPr/>
          <p:nvPr/>
        </p:nvSpPr>
        <p:spPr>
          <a:xfrm>
            <a:off x="616261" y="622517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9C3D33-E06A-4505-AC9D-DDDE1F6563F9}"/>
              </a:ext>
            </a:extLst>
          </p:cNvPr>
          <p:cNvSpPr/>
          <p:nvPr/>
        </p:nvSpPr>
        <p:spPr>
          <a:xfrm>
            <a:off x="1120108" y="5238480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ECE9733-4C86-4E21-B1D6-456C170E8752}"/>
              </a:ext>
            </a:extLst>
          </p:cNvPr>
          <p:cNvSpPr/>
          <p:nvPr/>
        </p:nvSpPr>
        <p:spPr>
          <a:xfrm>
            <a:off x="1118903" y="573182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BFD282D-8B00-4F64-A703-D721F7FC2A48}"/>
              </a:ext>
            </a:extLst>
          </p:cNvPr>
          <p:cNvSpPr/>
          <p:nvPr/>
        </p:nvSpPr>
        <p:spPr>
          <a:xfrm>
            <a:off x="1120108" y="622517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Shape 110">
            <a:extLst>
              <a:ext uri="{FF2B5EF4-FFF2-40B4-BE49-F238E27FC236}">
                <a16:creationId xmlns:a16="http://schemas.microsoft.com/office/drawing/2014/main" id="{B97C3EC8-7986-4DE9-BE54-DEC127E7FEB6}"/>
              </a:ext>
            </a:extLst>
          </p:cNvPr>
          <p:cNvSpPr/>
          <p:nvPr/>
        </p:nvSpPr>
        <p:spPr>
          <a:xfrm>
            <a:off x="2547670" y="3713791"/>
            <a:ext cx="9260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</a:t>
            </a:r>
          </a:p>
        </p:txBody>
      </p:sp>
      <p:sp>
        <p:nvSpPr>
          <p:cNvPr id="110" name="Shape 111">
            <a:extLst>
              <a:ext uri="{FF2B5EF4-FFF2-40B4-BE49-F238E27FC236}">
                <a16:creationId xmlns:a16="http://schemas.microsoft.com/office/drawing/2014/main" id="{9446F3F5-8FA4-471A-8E80-AAE05F9A5185}"/>
              </a:ext>
            </a:extLst>
          </p:cNvPr>
          <p:cNvSpPr/>
          <p:nvPr/>
        </p:nvSpPr>
        <p:spPr>
          <a:xfrm>
            <a:off x="1985624" y="2139311"/>
            <a:ext cx="683399" cy="3032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write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06">
            <a:extLst>
              <a:ext uri="{FF2B5EF4-FFF2-40B4-BE49-F238E27FC236}">
                <a16:creationId xmlns:a16="http://schemas.microsoft.com/office/drawing/2014/main" id="{8C802CED-934A-478C-8667-34C9BDA0EFA4}"/>
              </a:ext>
            </a:extLst>
          </p:cNvPr>
          <p:cNvSpPr/>
          <p:nvPr/>
        </p:nvSpPr>
        <p:spPr>
          <a:xfrm>
            <a:off x="2669021" y="3258693"/>
            <a:ext cx="68339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clear</a:t>
            </a:r>
          </a:p>
        </p:txBody>
      </p:sp>
      <p:sp>
        <p:nvSpPr>
          <p:cNvPr id="112" name="Shape 105">
            <a:extLst>
              <a:ext uri="{FF2B5EF4-FFF2-40B4-BE49-F238E27FC236}">
                <a16:creationId xmlns:a16="http://schemas.microsoft.com/office/drawing/2014/main" id="{EFCDC656-21F3-4414-ADEB-28527A81DC2A}"/>
              </a:ext>
            </a:extLst>
          </p:cNvPr>
          <p:cNvSpPr/>
          <p:nvPr/>
        </p:nvSpPr>
        <p:spPr>
          <a:xfrm>
            <a:off x="1177476" y="3019552"/>
            <a:ext cx="794818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“X”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13" name="Shape 114">
            <a:extLst>
              <a:ext uri="{FF2B5EF4-FFF2-40B4-BE49-F238E27FC236}">
                <a16:creationId xmlns:a16="http://schemas.microsoft.com/office/drawing/2014/main" id="{A0AF052A-0138-49E0-9C95-A3326C8AE8CE}"/>
              </a:ext>
            </a:extLst>
          </p:cNvPr>
          <p:cNvCxnSpPr>
            <a:stCxn id="111" idx="2"/>
            <a:endCxn id="109" idx="0"/>
          </p:cNvCxnSpPr>
          <p:nvPr/>
        </p:nvCxnSpPr>
        <p:spPr>
          <a:xfrm flipH="1">
            <a:off x="3010720" y="3561992"/>
            <a:ext cx="1" cy="15179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5" name="Shape 117">
            <a:extLst>
              <a:ext uri="{FF2B5EF4-FFF2-40B4-BE49-F238E27FC236}">
                <a16:creationId xmlns:a16="http://schemas.microsoft.com/office/drawing/2014/main" id="{9496BD61-FCF6-4A1C-A2F6-9D963B7256AA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>
          <a:xfrm flipH="1">
            <a:off x="1574885" y="2442610"/>
            <a:ext cx="752439" cy="576942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6" name="Shape 118">
            <a:extLst>
              <a:ext uri="{FF2B5EF4-FFF2-40B4-BE49-F238E27FC236}">
                <a16:creationId xmlns:a16="http://schemas.microsoft.com/office/drawing/2014/main" id="{71603F31-95BC-44CA-B8CF-26FD086B1643}"/>
              </a:ext>
            </a:extLst>
          </p:cNvPr>
          <p:cNvCxnSpPr>
            <a:stCxn id="110" idx="2"/>
            <a:endCxn id="117" idx="0"/>
          </p:cNvCxnSpPr>
          <p:nvPr/>
        </p:nvCxnSpPr>
        <p:spPr>
          <a:xfrm>
            <a:off x="2327324" y="2442610"/>
            <a:ext cx="683400" cy="301419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7" name="Shape 119">
            <a:extLst>
              <a:ext uri="{FF2B5EF4-FFF2-40B4-BE49-F238E27FC236}">
                <a16:creationId xmlns:a16="http://schemas.microsoft.com/office/drawing/2014/main" id="{1E4C703B-D775-4EA0-A1FC-4A0800CEA894}"/>
              </a:ext>
            </a:extLst>
          </p:cNvPr>
          <p:cNvSpPr/>
          <p:nvPr/>
        </p:nvSpPr>
        <p:spPr>
          <a:xfrm>
            <a:off x="2650874" y="2744029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on-to</a:t>
            </a:r>
          </a:p>
        </p:txBody>
      </p:sp>
      <p:cxnSp>
        <p:nvCxnSpPr>
          <p:cNvPr id="118" name="Shape 120">
            <a:extLst>
              <a:ext uri="{FF2B5EF4-FFF2-40B4-BE49-F238E27FC236}">
                <a16:creationId xmlns:a16="http://schemas.microsoft.com/office/drawing/2014/main" id="{67FBD55C-57EE-4D53-8157-55DDC4D4BD5A}"/>
              </a:ext>
            </a:extLst>
          </p:cNvPr>
          <p:cNvCxnSpPr>
            <a:stCxn id="117" idx="2"/>
            <a:endCxn id="111" idx="0"/>
          </p:cNvCxnSpPr>
          <p:nvPr/>
        </p:nvCxnSpPr>
        <p:spPr>
          <a:xfrm flipH="1">
            <a:off x="3010721" y="3047328"/>
            <a:ext cx="3" cy="21136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2" name="Shape 122">
            <a:extLst>
              <a:ext uri="{FF2B5EF4-FFF2-40B4-BE49-F238E27FC236}">
                <a16:creationId xmlns:a16="http://schemas.microsoft.com/office/drawing/2014/main" id="{24FF1B8F-6855-4E49-AED5-A3C6D3070371}"/>
              </a:ext>
            </a:extLst>
          </p:cNvPr>
          <p:cNvSpPr/>
          <p:nvPr/>
        </p:nvSpPr>
        <p:spPr>
          <a:xfrm>
            <a:off x="4627508" y="3076373"/>
            <a:ext cx="831900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~below</a:t>
            </a:r>
          </a:p>
        </p:txBody>
      </p:sp>
      <p:sp>
        <p:nvSpPr>
          <p:cNvPr id="123" name="Shape 123">
            <a:extLst>
              <a:ext uri="{FF2B5EF4-FFF2-40B4-BE49-F238E27FC236}">
                <a16:creationId xmlns:a16="http://schemas.microsoft.com/office/drawing/2014/main" id="{01C0548E-FB3C-48BF-8351-A0CB38E6B1B2}"/>
              </a:ext>
            </a:extLst>
          </p:cNvPr>
          <p:cNvSpPr/>
          <p:nvPr/>
        </p:nvSpPr>
        <p:spPr>
          <a:xfrm>
            <a:off x="4280225" y="3552348"/>
            <a:ext cx="729008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124" name="Shape 124">
            <a:extLst>
              <a:ext uri="{FF2B5EF4-FFF2-40B4-BE49-F238E27FC236}">
                <a16:creationId xmlns:a16="http://schemas.microsoft.com/office/drawing/2014/main" id="{6495A0D4-E5A4-4D13-BCD3-CB290FAE158B}"/>
              </a:ext>
            </a:extLst>
          </p:cNvPr>
          <p:cNvCxnSpPr>
            <a:stCxn id="122" idx="2"/>
            <a:endCxn id="126" idx="0"/>
          </p:cNvCxnSpPr>
          <p:nvPr/>
        </p:nvCxnSpPr>
        <p:spPr>
          <a:xfrm>
            <a:off x="5043459" y="3379668"/>
            <a:ext cx="453300" cy="172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5" name="Shape 126">
            <a:extLst>
              <a:ext uri="{FF2B5EF4-FFF2-40B4-BE49-F238E27FC236}">
                <a16:creationId xmlns:a16="http://schemas.microsoft.com/office/drawing/2014/main" id="{A476A63B-D4D9-4EAD-AA85-3A54212F126C}"/>
              </a:ext>
            </a:extLst>
          </p:cNvPr>
          <p:cNvCxnSpPr>
            <a:cxnSpLocks/>
            <a:stCxn id="122" idx="2"/>
            <a:endCxn id="123" idx="0"/>
          </p:cNvCxnSpPr>
          <p:nvPr/>
        </p:nvCxnSpPr>
        <p:spPr>
          <a:xfrm flipH="1">
            <a:off x="4644729" y="3379672"/>
            <a:ext cx="398729" cy="17267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6" name="Shape 125">
            <a:extLst>
              <a:ext uri="{FF2B5EF4-FFF2-40B4-BE49-F238E27FC236}">
                <a16:creationId xmlns:a16="http://schemas.microsoft.com/office/drawing/2014/main" id="{DA64F512-F623-4A5A-BC48-5ACEAEADADAB}"/>
              </a:ext>
            </a:extLst>
          </p:cNvPr>
          <p:cNvSpPr/>
          <p:nvPr/>
        </p:nvSpPr>
        <p:spPr>
          <a:xfrm>
            <a:off x="5136938" y="3552398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block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A0C4352-5C67-44E5-8AAB-DAAE00F8A623}"/>
              </a:ext>
            </a:extLst>
          </p:cNvPr>
          <p:cNvSpPr/>
          <p:nvPr/>
        </p:nvSpPr>
        <p:spPr>
          <a:xfrm>
            <a:off x="4191000" y="3024197"/>
            <a:ext cx="1704915" cy="93754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hape 121">
            <a:extLst>
              <a:ext uri="{FF2B5EF4-FFF2-40B4-BE49-F238E27FC236}">
                <a16:creationId xmlns:a16="http://schemas.microsoft.com/office/drawing/2014/main" id="{1CD450D0-597D-4B29-81A5-208356D4EDE6}"/>
              </a:ext>
            </a:extLst>
          </p:cNvPr>
          <p:cNvCxnSpPr>
            <a:cxnSpLocks/>
          </p:cNvCxnSpPr>
          <p:nvPr/>
        </p:nvCxnSpPr>
        <p:spPr>
          <a:xfrm>
            <a:off x="3352420" y="3416868"/>
            <a:ext cx="838580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4E7F7B7-04A0-428E-A822-B0DBC4F5E903}"/>
              </a:ext>
            </a:extLst>
          </p:cNvPr>
          <p:cNvSpPr/>
          <p:nvPr/>
        </p:nvSpPr>
        <p:spPr>
          <a:xfrm>
            <a:off x="2659923" y="3513736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997F046-04B2-4F27-8DD8-0BC7B95C46ED}"/>
              </a:ext>
            </a:extLst>
          </p:cNvPr>
          <p:cNvSpPr/>
          <p:nvPr/>
        </p:nvSpPr>
        <p:spPr>
          <a:xfrm>
            <a:off x="4275682" y="3364029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0556388-DBB9-4154-861F-EAC175E6E05E}"/>
              </a:ext>
            </a:extLst>
          </p:cNvPr>
          <p:cNvSpPr/>
          <p:nvPr/>
        </p:nvSpPr>
        <p:spPr>
          <a:xfrm>
            <a:off x="5149175" y="3552348"/>
            <a:ext cx="695168" cy="2992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253FAA6-CC30-4F57-85A4-52319D152656}"/>
              </a:ext>
            </a:extLst>
          </p:cNvPr>
          <p:cNvSpPr/>
          <p:nvPr/>
        </p:nvSpPr>
        <p:spPr>
          <a:xfrm>
            <a:off x="2640139" y="3246098"/>
            <a:ext cx="695168" cy="2992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4708DFD-3156-45C2-9E5F-311F8F7CEAF8}"/>
              </a:ext>
            </a:extLst>
          </p:cNvPr>
          <p:cNvSpPr/>
          <p:nvPr/>
        </p:nvSpPr>
        <p:spPr>
          <a:xfrm>
            <a:off x="1233186" y="2795742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‘X’</a:t>
            </a:r>
          </a:p>
        </p:txBody>
      </p:sp>
    </p:spTree>
    <p:extLst>
      <p:ext uri="{BB962C8B-B14F-4D97-AF65-F5344CB8AC3E}">
        <p14:creationId xmlns:p14="http://schemas.microsoft.com/office/powerpoint/2010/main" val="3464923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24">
            <a:extLst>
              <a:ext uri="{FF2B5EF4-FFF2-40B4-BE49-F238E27FC236}">
                <a16:creationId xmlns:a16="http://schemas.microsoft.com/office/drawing/2014/main" id="{8BF82570-C72F-41AF-A0DD-74AA3A6C361C}"/>
              </a:ext>
            </a:extLst>
          </p:cNvPr>
          <p:cNvSpPr txBox="1"/>
          <p:nvPr/>
        </p:nvSpPr>
        <p:spPr>
          <a:xfrm>
            <a:off x="139093" y="68639"/>
            <a:ext cx="8509660" cy="19809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The name of the game is XO-Tic-Tac-Toe.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Please setup the game.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You can write a “X” onto a clear location.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couldn’t satisfy the concept clear, could you give another definition?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If the value of a location is absent then the location is clear.</a:t>
            </a:r>
            <a:endParaRPr lang="en-US" b="1" i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24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DABE7-D6D5-4AC5-BF71-D39BFD47961E}"/>
              </a:ext>
            </a:extLst>
          </p:cNvPr>
          <p:cNvSpPr txBox="1"/>
          <p:nvPr/>
        </p:nvSpPr>
        <p:spPr>
          <a:xfrm>
            <a:off x="1650591" y="5238480"/>
            <a:ext cx="4690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Objects 1, 4, 8: </a:t>
            </a:r>
            <a:r>
              <a:rPr lang="en-US" sz="1600" dirty="0"/>
              <a:t>category=location, value = “X”</a:t>
            </a:r>
          </a:p>
          <a:p>
            <a:r>
              <a:rPr lang="en-US" sz="1600" b="1" dirty="0"/>
              <a:t>Objects 2, 3, 7: </a:t>
            </a:r>
            <a:r>
              <a:rPr lang="en-US" sz="1600" dirty="0"/>
              <a:t>category=location</a:t>
            </a:r>
          </a:p>
          <a:p>
            <a:r>
              <a:rPr lang="en-US" sz="1600" b="1" dirty="0"/>
              <a:t>Objects 5, 6, 9: </a:t>
            </a:r>
            <a:r>
              <a:rPr lang="en-US" sz="1600" dirty="0"/>
              <a:t>category=location, value = “O” </a:t>
            </a:r>
            <a:br>
              <a:rPr lang="en-US" sz="1600" dirty="0"/>
            </a:br>
            <a:r>
              <a:rPr lang="en-US" sz="1600" b="1" dirty="0"/>
              <a:t>Linear : </a:t>
            </a:r>
            <a:r>
              <a:rPr lang="en-US" sz="1600" dirty="0"/>
              <a:t>(1,2,3); (1,4,9); (2,5,8); (3,6,9); (1,5,9); (3,5,7)</a:t>
            </a:r>
          </a:p>
        </p:txBody>
      </p:sp>
      <p:sp>
        <p:nvSpPr>
          <p:cNvPr id="74" name="Shape 138">
            <a:extLst>
              <a:ext uri="{FF2B5EF4-FFF2-40B4-BE49-F238E27FC236}">
                <a16:creationId xmlns:a16="http://schemas.microsoft.com/office/drawing/2014/main" id="{146E8A34-0F82-4595-9864-EAED6EF0F1AB}"/>
              </a:ext>
            </a:extLst>
          </p:cNvPr>
          <p:cNvSpPr txBox="1"/>
          <p:nvPr/>
        </p:nvSpPr>
        <p:spPr>
          <a:xfrm>
            <a:off x="6418353" y="4939651"/>
            <a:ext cx="1932435" cy="1562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dirty="0"/>
              <a:t>Legend</a:t>
            </a:r>
            <a:endParaRPr lang="en" sz="1600" dirty="0">
              <a:solidFill>
                <a:srgbClr val="990000"/>
              </a:solidFill>
            </a:endParaRPr>
          </a:p>
          <a:p>
            <a:r>
              <a:rPr lang="en" sz="1600" dirty="0">
                <a:solidFill>
                  <a:srgbClr val="990000"/>
                </a:solidFill>
              </a:rPr>
              <a:t>Verbs</a:t>
            </a:r>
            <a:endParaRPr lang="en" sz="1600" dirty="0">
              <a:solidFill>
                <a:srgbClr val="E69138"/>
              </a:solidFill>
            </a:endParaRPr>
          </a:p>
          <a:p>
            <a:r>
              <a:rPr lang="en-US" sz="1600" dirty="0">
                <a:solidFill>
                  <a:srgbClr val="1155CC"/>
                </a:solidFill>
              </a:rPr>
              <a:t>Primitive concepts</a:t>
            </a:r>
            <a:endParaRPr lang="en" sz="1600" dirty="0">
              <a:solidFill>
                <a:srgbClr val="1155CC"/>
              </a:solidFill>
            </a:endParaRPr>
          </a:p>
          <a:p>
            <a:r>
              <a:rPr lang="en" sz="1600" dirty="0">
                <a:solidFill>
                  <a:srgbClr val="8519E8"/>
                </a:solidFill>
              </a:rPr>
              <a:t>Learned </a:t>
            </a:r>
            <a:r>
              <a:rPr lang="en-US" sz="1600" dirty="0">
                <a:solidFill>
                  <a:srgbClr val="8519E8"/>
                </a:solidFill>
              </a:rPr>
              <a:t>concepts</a:t>
            </a:r>
            <a:endParaRPr lang="en" sz="1600" dirty="0">
              <a:solidFill>
                <a:srgbClr val="8519E8"/>
              </a:solidFill>
            </a:endParaRPr>
          </a:p>
          <a:p>
            <a:r>
              <a:rPr lang="en" sz="1600" dirty="0">
                <a:solidFill>
                  <a:srgbClr val="E69138"/>
                </a:solidFill>
              </a:rPr>
              <a:t>Input </a:t>
            </a:r>
            <a:r>
              <a:rPr lang="en-US" sz="1600" dirty="0">
                <a:solidFill>
                  <a:srgbClr val="E69138"/>
                </a:solidFill>
              </a:rPr>
              <a:t>Arguments</a:t>
            </a:r>
            <a:endParaRPr sz="1600" dirty="0">
              <a:solidFill>
                <a:srgbClr val="99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B1D93B-8862-4416-9F79-D036529848FF}"/>
              </a:ext>
            </a:extLst>
          </p:cNvPr>
          <p:cNvSpPr txBox="1"/>
          <p:nvPr/>
        </p:nvSpPr>
        <p:spPr>
          <a:xfrm>
            <a:off x="268809" y="6345043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7C9176-2A73-4CD5-8087-46240E2BC27B}"/>
              </a:ext>
            </a:extLst>
          </p:cNvPr>
          <p:cNvSpPr txBox="1"/>
          <p:nvPr/>
        </p:nvSpPr>
        <p:spPr>
          <a:xfrm>
            <a:off x="785020" y="6343233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0EABAB-BE97-47CB-B6EB-B759A8862479}"/>
              </a:ext>
            </a:extLst>
          </p:cNvPr>
          <p:cNvSpPr txBox="1"/>
          <p:nvPr/>
        </p:nvSpPr>
        <p:spPr>
          <a:xfrm>
            <a:off x="1264482" y="6351493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BA240F-3BFF-4D30-8C37-3C550653916A}"/>
              </a:ext>
            </a:extLst>
          </p:cNvPr>
          <p:cNvSpPr txBox="1"/>
          <p:nvPr/>
        </p:nvSpPr>
        <p:spPr>
          <a:xfrm>
            <a:off x="265175" y="5852980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98E317-A950-442D-B848-238F874BF454}"/>
              </a:ext>
            </a:extLst>
          </p:cNvPr>
          <p:cNvSpPr txBox="1"/>
          <p:nvPr/>
        </p:nvSpPr>
        <p:spPr>
          <a:xfrm>
            <a:off x="781387" y="5851171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C9B42E-CE8E-49A5-B6E2-7B612362CFD6}"/>
              </a:ext>
            </a:extLst>
          </p:cNvPr>
          <p:cNvSpPr txBox="1"/>
          <p:nvPr/>
        </p:nvSpPr>
        <p:spPr>
          <a:xfrm>
            <a:off x="1260848" y="5859430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01FAC3-2540-4FB6-844D-7D2B239C1C28}"/>
              </a:ext>
            </a:extLst>
          </p:cNvPr>
          <p:cNvSpPr txBox="1"/>
          <p:nvPr/>
        </p:nvSpPr>
        <p:spPr>
          <a:xfrm>
            <a:off x="265189" y="5361885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140DC78-A0B5-4F06-8D35-7F5BD69AF298}"/>
              </a:ext>
            </a:extLst>
          </p:cNvPr>
          <p:cNvSpPr txBox="1"/>
          <p:nvPr/>
        </p:nvSpPr>
        <p:spPr>
          <a:xfrm>
            <a:off x="781400" y="5360075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0388555-573D-4FD4-8A4F-62F92AFC42E0}"/>
              </a:ext>
            </a:extLst>
          </p:cNvPr>
          <p:cNvSpPr txBox="1"/>
          <p:nvPr/>
        </p:nvSpPr>
        <p:spPr>
          <a:xfrm>
            <a:off x="1260861" y="5368335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7CCF08E-CC41-44EE-8629-E39DEB2550FA}"/>
              </a:ext>
            </a:extLst>
          </p:cNvPr>
          <p:cNvSpPr/>
          <p:nvPr/>
        </p:nvSpPr>
        <p:spPr>
          <a:xfrm>
            <a:off x="112414" y="5238480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C46BD8E-578A-4725-AD81-63DB92FEE4FF}"/>
              </a:ext>
            </a:extLst>
          </p:cNvPr>
          <p:cNvSpPr/>
          <p:nvPr/>
        </p:nvSpPr>
        <p:spPr>
          <a:xfrm>
            <a:off x="616261" y="5238480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16BE1F-2F3C-4EC2-B059-23A5A60DB458}"/>
              </a:ext>
            </a:extLst>
          </p:cNvPr>
          <p:cNvSpPr/>
          <p:nvPr/>
        </p:nvSpPr>
        <p:spPr>
          <a:xfrm>
            <a:off x="605413" y="573182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18C1898-66A1-4998-8A82-7319B6ADB640}"/>
              </a:ext>
            </a:extLst>
          </p:cNvPr>
          <p:cNvSpPr/>
          <p:nvPr/>
        </p:nvSpPr>
        <p:spPr>
          <a:xfrm>
            <a:off x="112414" y="573182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A4BFD67-6DCA-452C-AB52-AF3D971B4101}"/>
              </a:ext>
            </a:extLst>
          </p:cNvPr>
          <p:cNvSpPr/>
          <p:nvPr/>
        </p:nvSpPr>
        <p:spPr>
          <a:xfrm>
            <a:off x="112414" y="622517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2F93D48-9CB0-4347-9283-60CF8743E6C8}"/>
              </a:ext>
            </a:extLst>
          </p:cNvPr>
          <p:cNvSpPr/>
          <p:nvPr/>
        </p:nvSpPr>
        <p:spPr>
          <a:xfrm>
            <a:off x="616261" y="622517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9C3D33-E06A-4505-AC9D-DDDE1F6563F9}"/>
              </a:ext>
            </a:extLst>
          </p:cNvPr>
          <p:cNvSpPr/>
          <p:nvPr/>
        </p:nvSpPr>
        <p:spPr>
          <a:xfrm>
            <a:off x="1120108" y="5238480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ECE9733-4C86-4E21-B1D6-456C170E8752}"/>
              </a:ext>
            </a:extLst>
          </p:cNvPr>
          <p:cNvSpPr/>
          <p:nvPr/>
        </p:nvSpPr>
        <p:spPr>
          <a:xfrm>
            <a:off x="1118903" y="573182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BFD282D-8B00-4F64-A703-D721F7FC2A48}"/>
              </a:ext>
            </a:extLst>
          </p:cNvPr>
          <p:cNvSpPr/>
          <p:nvPr/>
        </p:nvSpPr>
        <p:spPr>
          <a:xfrm>
            <a:off x="1120108" y="622517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Shape 110">
            <a:extLst>
              <a:ext uri="{FF2B5EF4-FFF2-40B4-BE49-F238E27FC236}">
                <a16:creationId xmlns:a16="http://schemas.microsoft.com/office/drawing/2014/main" id="{B97C3EC8-7986-4DE9-BE54-DEC127E7FEB6}"/>
              </a:ext>
            </a:extLst>
          </p:cNvPr>
          <p:cNvSpPr/>
          <p:nvPr/>
        </p:nvSpPr>
        <p:spPr>
          <a:xfrm>
            <a:off x="2547670" y="3713791"/>
            <a:ext cx="9260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</a:t>
            </a:r>
          </a:p>
        </p:txBody>
      </p:sp>
      <p:sp>
        <p:nvSpPr>
          <p:cNvPr id="110" name="Shape 111">
            <a:extLst>
              <a:ext uri="{FF2B5EF4-FFF2-40B4-BE49-F238E27FC236}">
                <a16:creationId xmlns:a16="http://schemas.microsoft.com/office/drawing/2014/main" id="{9446F3F5-8FA4-471A-8E80-AAE05F9A5185}"/>
              </a:ext>
            </a:extLst>
          </p:cNvPr>
          <p:cNvSpPr/>
          <p:nvPr/>
        </p:nvSpPr>
        <p:spPr>
          <a:xfrm>
            <a:off x="1985624" y="2139311"/>
            <a:ext cx="683399" cy="3032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write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06">
            <a:extLst>
              <a:ext uri="{FF2B5EF4-FFF2-40B4-BE49-F238E27FC236}">
                <a16:creationId xmlns:a16="http://schemas.microsoft.com/office/drawing/2014/main" id="{8C802CED-934A-478C-8667-34C9BDA0EFA4}"/>
              </a:ext>
            </a:extLst>
          </p:cNvPr>
          <p:cNvSpPr/>
          <p:nvPr/>
        </p:nvSpPr>
        <p:spPr>
          <a:xfrm>
            <a:off x="2669021" y="3258693"/>
            <a:ext cx="68339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clear</a:t>
            </a:r>
          </a:p>
        </p:txBody>
      </p:sp>
      <p:sp>
        <p:nvSpPr>
          <p:cNvPr id="112" name="Shape 105">
            <a:extLst>
              <a:ext uri="{FF2B5EF4-FFF2-40B4-BE49-F238E27FC236}">
                <a16:creationId xmlns:a16="http://schemas.microsoft.com/office/drawing/2014/main" id="{EFCDC656-21F3-4414-ADEB-28527A81DC2A}"/>
              </a:ext>
            </a:extLst>
          </p:cNvPr>
          <p:cNvSpPr/>
          <p:nvPr/>
        </p:nvSpPr>
        <p:spPr>
          <a:xfrm>
            <a:off x="1177476" y="3019552"/>
            <a:ext cx="794818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“X”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13" name="Shape 114">
            <a:extLst>
              <a:ext uri="{FF2B5EF4-FFF2-40B4-BE49-F238E27FC236}">
                <a16:creationId xmlns:a16="http://schemas.microsoft.com/office/drawing/2014/main" id="{A0AF052A-0138-49E0-9C95-A3326C8AE8CE}"/>
              </a:ext>
            </a:extLst>
          </p:cNvPr>
          <p:cNvCxnSpPr>
            <a:stCxn id="111" idx="2"/>
            <a:endCxn id="109" idx="0"/>
          </p:cNvCxnSpPr>
          <p:nvPr/>
        </p:nvCxnSpPr>
        <p:spPr>
          <a:xfrm flipH="1">
            <a:off x="3010720" y="3561992"/>
            <a:ext cx="1" cy="15179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5" name="Shape 117">
            <a:extLst>
              <a:ext uri="{FF2B5EF4-FFF2-40B4-BE49-F238E27FC236}">
                <a16:creationId xmlns:a16="http://schemas.microsoft.com/office/drawing/2014/main" id="{9496BD61-FCF6-4A1C-A2F6-9D963B7256AA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>
          <a:xfrm flipH="1">
            <a:off x="1574885" y="2442610"/>
            <a:ext cx="752439" cy="576942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6" name="Shape 118">
            <a:extLst>
              <a:ext uri="{FF2B5EF4-FFF2-40B4-BE49-F238E27FC236}">
                <a16:creationId xmlns:a16="http://schemas.microsoft.com/office/drawing/2014/main" id="{71603F31-95BC-44CA-B8CF-26FD086B1643}"/>
              </a:ext>
            </a:extLst>
          </p:cNvPr>
          <p:cNvCxnSpPr>
            <a:stCxn id="110" idx="2"/>
            <a:endCxn id="117" idx="0"/>
          </p:cNvCxnSpPr>
          <p:nvPr/>
        </p:nvCxnSpPr>
        <p:spPr>
          <a:xfrm>
            <a:off x="2327324" y="2442610"/>
            <a:ext cx="683400" cy="301419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7" name="Shape 119">
            <a:extLst>
              <a:ext uri="{FF2B5EF4-FFF2-40B4-BE49-F238E27FC236}">
                <a16:creationId xmlns:a16="http://schemas.microsoft.com/office/drawing/2014/main" id="{1E4C703B-D775-4EA0-A1FC-4A0800CEA894}"/>
              </a:ext>
            </a:extLst>
          </p:cNvPr>
          <p:cNvSpPr/>
          <p:nvPr/>
        </p:nvSpPr>
        <p:spPr>
          <a:xfrm>
            <a:off x="2650874" y="2744029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on-to</a:t>
            </a:r>
          </a:p>
        </p:txBody>
      </p:sp>
      <p:cxnSp>
        <p:nvCxnSpPr>
          <p:cNvPr id="118" name="Shape 120">
            <a:extLst>
              <a:ext uri="{FF2B5EF4-FFF2-40B4-BE49-F238E27FC236}">
                <a16:creationId xmlns:a16="http://schemas.microsoft.com/office/drawing/2014/main" id="{67FBD55C-57EE-4D53-8157-55DDC4D4BD5A}"/>
              </a:ext>
            </a:extLst>
          </p:cNvPr>
          <p:cNvCxnSpPr>
            <a:stCxn id="117" idx="2"/>
            <a:endCxn id="111" idx="0"/>
          </p:cNvCxnSpPr>
          <p:nvPr/>
        </p:nvCxnSpPr>
        <p:spPr>
          <a:xfrm flipH="1">
            <a:off x="3010721" y="3047328"/>
            <a:ext cx="3" cy="21136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8" name="Shape 121">
            <a:extLst>
              <a:ext uri="{FF2B5EF4-FFF2-40B4-BE49-F238E27FC236}">
                <a16:creationId xmlns:a16="http://schemas.microsoft.com/office/drawing/2014/main" id="{1CD450D0-597D-4B29-81A5-208356D4EDE6}"/>
              </a:ext>
            </a:extLst>
          </p:cNvPr>
          <p:cNvCxnSpPr>
            <a:cxnSpLocks/>
          </p:cNvCxnSpPr>
          <p:nvPr/>
        </p:nvCxnSpPr>
        <p:spPr>
          <a:xfrm>
            <a:off x="3352420" y="3416868"/>
            <a:ext cx="838580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4E7F7B7-04A0-428E-A822-B0DBC4F5E903}"/>
              </a:ext>
            </a:extLst>
          </p:cNvPr>
          <p:cNvSpPr/>
          <p:nvPr/>
        </p:nvSpPr>
        <p:spPr>
          <a:xfrm>
            <a:off x="2659923" y="3513736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44" name="Shape 157">
            <a:extLst>
              <a:ext uri="{FF2B5EF4-FFF2-40B4-BE49-F238E27FC236}">
                <a16:creationId xmlns:a16="http://schemas.microsoft.com/office/drawing/2014/main" id="{7095B54A-2CBB-4D92-B142-DF06CA29A7FB}"/>
              </a:ext>
            </a:extLst>
          </p:cNvPr>
          <p:cNvSpPr/>
          <p:nvPr/>
        </p:nvSpPr>
        <p:spPr>
          <a:xfrm>
            <a:off x="4546686" y="3020065"/>
            <a:ext cx="140272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~has attribute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" name="Shape 158">
            <a:extLst>
              <a:ext uri="{FF2B5EF4-FFF2-40B4-BE49-F238E27FC236}">
                <a16:creationId xmlns:a16="http://schemas.microsoft.com/office/drawing/2014/main" id="{923B7BC4-A596-46FA-97AC-843C21FACA89}"/>
              </a:ext>
            </a:extLst>
          </p:cNvPr>
          <p:cNvSpPr/>
          <p:nvPr/>
        </p:nvSpPr>
        <p:spPr>
          <a:xfrm>
            <a:off x="4385326" y="3450263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46" name="Shape 161">
            <a:extLst>
              <a:ext uri="{FF2B5EF4-FFF2-40B4-BE49-F238E27FC236}">
                <a16:creationId xmlns:a16="http://schemas.microsoft.com/office/drawing/2014/main" id="{B31A26EB-8177-4D35-BAA2-D8A76DCAE5B7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4745176" y="3323364"/>
            <a:ext cx="502875" cy="12689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0CB7FE-132E-4EB4-ADC3-70B75BC6D913}"/>
              </a:ext>
            </a:extLst>
          </p:cNvPr>
          <p:cNvSpPr/>
          <p:nvPr/>
        </p:nvSpPr>
        <p:spPr>
          <a:xfrm>
            <a:off x="4191000" y="2886006"/>
            <a:ext cx="2168536" cy="107923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hape 119">
            <a:extLst>
              <a:ext uri="{FF2B5EF4-FFF2-40B4-BE49-F238E27FC236}">
                <a16:creationId xmlns:a16="http://schemas.microsoft.com/office/drawing/2014/main" id="{7196DEAE-B883-4581-8B03-F6AADF135939}"/>
              </a:ext>
            </a:extLst>
          </p:cNvPr>
          <p:cNvSpPr/>
          <p:nvPr/>
        </p:nvSpPr>
        <p:spPr>
          <a:xfrm>
            <a:off x="5361849" y="3450899"/>
            <a:ext cx="818935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“value”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9" name="Shape 161">
            <a:extLst>
              <a:ext uri="{FF2B5EF4-FFF2-40B4-BE49-F238E27FC236}">
                <a16:creationId xmlns:a16="http://schemas.microsoft.com/office/drawing/2014/main" id="{F0AA57B2-087C-444A-86CD-30BC790FFBDA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5248051" y="3323364"/>
            <a:ext cx="523266" cy="12753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C5A3E35-C49E-4812-B78F-0289F0B1F3D0}"/>
              </a:ext>
            </a:extLst>
          </p:cNvPr>
          <p:cNvSpPr/>
          <p:nvPr/>
        </p:nvSpPr>
        <p:spPr>
          <a:xfrm>
            <a:off x="4412528" y="3225567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8B616E-7266-4E99-917F-BBAF4CB4C496}"/>
              </a:ext>
            </a:extLst>
          </p:cNvPr>
          <p:cNvSpPr/>
          <p:nvPr/>
        </p:nvSpPr>
        <p:spPr>
          <a:xfrm>
            <a:off x="5275268" y="3225567"/>
            <a:ext cx="9496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‘v</a:t>
            </a:r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alue’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62BE1D-6FBB-4A3E-9C14-EE860F37798A}"/>
              </a:ext>
            </a:extLst>
          </p:cNvPr>
          <p:cNvSpPr/>
          <p:nvPr/>
        </p:nvSpPr>
        <p:spPr>
          <a:xfrm>
            <a:off x="1233186" y="2795742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‘X’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916C41-D025-47BF-AC91-E8D96C45A411}"/>
              </a:ext>
            </a:extLst>
          </p:cNvPr>
          <p:cNvSpPr/>
          <p:nvPr/>
        </p:nvSpPr>
        <p:spPr>
          <a:xfrm>
            <a:off x="4854775" y="2752981"/>
            <a:ext cx="78655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2,3,7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494923D-95BD-4A5E-83D6-4E41A8807B5D}"/>
              </a:ext>
            </a:extLst>
          </p:cNvPr>
          <p:cNvSpPr/>
          <p:nvPr/>
        </p:nvSpPr>
        <p:spPr>
          <a:xfrm>
            <a:off x="2635413" y="3016758"/>
            <a:ext cx="78655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2,3,7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1CE4F3E-7CAA-424E-9E87-5A102C4F5C3F}"/>
              </a:ext>
            </a:extLst>
          </p:cNvPr>
          <p:cNvSpPr/>
          <p:nvPr/>
        </p:nvSpPr>
        <p:spPr>
          <a:xfrm>
            <a:off x="178404" y="4629328"/>
            <a:ext cx="6924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‘X’</a:t>
            </a:r>
          </a:p>
        </p:txBody>
      </p:sp>
      <p:cxnSp>
        <p:nvCxnSpPr>
          <p:cNvPr id="58" name="Shape 121">
            <a:extLst>
              <a:ext uri="{FF2B5EF4-FFF2-40B4-BE49-F238E27FC236}">
                <a16:creationId xmlns:a16="http://schemas.microsoft.com/office/drawing/2014/main" id="{4E078C32-06E8-4C96-8174-5D604ECB83FC}"/>
              </a:ext>
            </a:extLst>
          </p:cNvPr>
          <p:cNvCxnSpPr>
            <a:cxnSpLocks/>
          </p:cNvCxnSpPr>
          <p:nvPr/>
        </p:nvCxnSpPr>
        <p:spPr>
          <a:xfrm flipH="1">
            <a:off x="299200" y="5070375"/>
            <a:ext cx="127047" cy="48097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9" name="Shape 121">
            <a:extLst>
              <a:ext uri="{FF2B5EF4-FFF2-40B4-BE49-F238E27FC236}">
                <a16:creationId xmlns:a16="http://schemas.microsoft.com/office/drawing/2014/main" id="{74EC6384-5FF9-42AA-85CC-2952DB94BC33}"/>
              </a:ext>
            </a:extLst>
          </p:cNvPr>
          <p:cNvCxnSpPr>
            <a:cxnSpLocks/>
          </p:cNvCxnSpPr>
          <p:nvPr/>
        </p:nvCxnSpPr>
        <p:spPr>
          <a:xfrm>
            <a:off x="507414" y="5105080"/>
            <a:ext cx="312877" cy="148332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0" name="Shape 121">
            <a:extLst>
              <a:ext uri="{FF2B5EF4-FFF2-40B4-BE49-F238E27FC236}">
                <a16:creationId xmlns:a16="http://schemas.microsoft.com/office/drawing/2014/main" id="{C885364E-61DD-4C39-B426-8434E9541259}"/>
              </a:ext>
            </a:extLst>
          </p:cNvPr>
          <p:cNvCxnSpPr>
            <a:cxnSpLocks/>
          </p:cNvCxnSpPr>
          <p:nvPr/>
        </p:nvCxnSpPr>
        <p:spPr>
          <a:xfrm>
            <a:off x="588581" y="5070375"/>
            <a:ext cx="792144" cy="12859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27590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24">
            <a:extLst>
              <a:ext uri="{FF2B5EF4-FFF2-40B4-BE49-F238E27FC236}">
                <a16:creationId xmlns:a16="http://schemas.microsoft.com/office/drawing/2014/main" id="{8BF82570-C72F-41AF-A0DD-74AA3A6C361C}"/>
              </a:ext>
            </a:extLst>
          </p:cNvPr>
          <p:cNvSpPr txBox="1"/>
          <p:nvPr/>
        </p:nvSpPr>
        <p:spPr>
          <a:xfrm>
            <a:off x="139093" y="68639"/>
            <a:ext cx="8509660" cy="1683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The name of the goal is three-in-a-row.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Ok I know that goal.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couldn’t satisfy the concept captured, could you give another definition?</a:t>
            </a: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25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DABE7-D6D5-4AC5-BF71-D39BFD47961E}"/>
              </a:ext>
            </a:extLst>
          </p:cNvPr>
          <p:cNvSpPr txBox="1"/>
          <p:nvPr/>
        </p:nvSpPr>
        <p:spPr>
          <a:xfrm>
            <a:off x="1650591" y="5238480"/>
            <a:ext cx="4690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Objects 1, 4, 8, 7: </a:t>
            </a:r>
            <a:r>
              <a:rPr lang="en-US" sz="1600" dirty="0"/>
              <a:t>category=location, value = “X”</a:t>
            </a:r>
          </a:p>
          <a:p>
            <a:r>
              <a:rPr lang="en-US" sz="1600" b="1" dirty="0"/>
              <a:t>Objects 2, 3: </a:t>
            </a:r>
            <a:r>
              <a:rPr lang="en-US" sz="1600" dirty="0"/>
              <a:t>category=location</a:t>
            </a:r>
          </a:p>
          <a:p>
            <a:r>
              <a:rPr lang="en-US" sz="1600" b="1" dirty="0"/>
              <a:t>Objects 5, 6, 9: </a:t>
            </a:r>
            <a:r>
              <a:rPr lang="en-US" sz="1600" dirty="0"/>
              <a:t>category=location, value = “O” </a:t>
            </a:r>
            <a:br>
              <a:rPr lang="en-US" sz="1600" dirty="0"/>
            </a:br>
            <a:r>
              <a:rPr lang="en-US" sz="1600" b="1" dirty="0"/>
              <a:t>Linear : </a:t>
            </a:r>
            <a:r>
              <a:rPr lang="en-US" sz="1600" dirty="0"/>
              <a:t>(1,2,3); (1,4,9); (2,5,8); (3,6,9); (1,5,9); (3,5,7)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B1D93B-8862-4416-9F79-D036529848FF}"/>
              </a:ext>
            </a:extLst>
          </p:cNvPr>
          <p:cNvSpPr txBox="1"/>
          <p:nvPr/>
        </p:nvSpPr>
        <p:spPr>
          <a:xfrm>
            <a:off x="268809" y="6345043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7C9176-2A73-4CD5-8087-46240E2BC27B}"/>
              </a:ext>
            </a:extLst>
          </p:cNvPr>
          <p:cNvSpPr txBox="1"/>
          <p:nvPr/>
        </p:nvSpPr>
        <p:spPr>
          <a:xfrm>
            <a:off x="785020" y="6343233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0EABAB-BE97-47CB-B6EB-B759A8862479}"/>
              </a:ext>
            </a:extLst>
          </p:cNvPr>
          <p:cNvSpPr txBox="1"/>
          <p:nvPr/>
        </p:nvSpPr>
        <p:spPr>
          <a:xfrm>
            <a:off x="1264482" y="6351493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BA240F-3BFF-4D30-8C37-3C550653916A}"/>
              </a:ext>
            </a:extLst>
          </p:cNvPr>
          <p:cNvSpPr txBox="1"/>
          <p:nvPr/>
        </p:nvSpPr>
        <p:spPr>
          <a:xfrm>
            <a:off x="265175" y="5852980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98E317-A950-442D-B848-238F874BF454}"/>
              </a:ext>
            </a:extLst>
          </p:cNvPr>
          <p:cNvSpPr txBox="1"/>
          <p:nvPr/>
        </p:nvSpPr>
        <p:spPr>
          <a:xfrm>
            <a:off x="781387" y="5851171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C9B42E-CE8E-49A5-B6E2-7B612362CFD6}"/>
              </a:ext>
            </a:extLst>
          </p:cNvPr>
          <p:cNvSpPr txBox="1"/>
          <p:nvPr/>
        </p:nvSpPr>
        <p:spPr>
          <a:xfrm>
            <a:off x="1260848" y="5859430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01FAC3-2540-4FB6-844D-7D2B239C1C28}"/>
              </a:ext>
            </a:extLst>
          </p:cNvPr>
          <p:cNvSpPr txBox="1"/>
          <p:nvPr/>
        </p:nvSpPr>
        <p:spPr>
          <a:xfrm>
            <a:off x="265189" y="5361885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140DC78-A0B5-4F06-8D35-7F5BD69AF298}"/>
              </a:ext>
            </a:extLst>
          </p:cNvPr>
          <p:cNvSpPr txBox="1"/>
          <p:nvPr/>
        </p:nvSpPr>
        <p:spPr>
          <a:xfrm>
            <a:off x="781400" y="5360075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0388555-573D-4FD4-8A4F-62F92AFC42E0}"/>
              </a:ext>
            </a:extLst>
          </p:cNvPr>
          <p:cNvSpPr txBox="1"/>
          <p:nvPr/>
        </p:nvSpPr>
        <p:spPr>
          <a:xfrm>
            <a:off x="1260861" y="5368335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7CCF08E-CC41-44EE-8629-E39DEB2550FA}"/>
              </a:ext>
            </a:extLst>
          </p:cNvPr>
          <p:cNvSpPr/>
          <p:nvPr/>
        </p:nvSpPr>
        <p:spPr>
          <a:xfrm>
            <a:off x="112414" y="5238480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C46BD8E-578A-4725-AD81-63DB92FEE4FF}"/>
              </a:ext>
            </a:extLst>
          </p:cNvPr>
          <p:cNvSpPr/>
          <p:nvPr/>
        </p:nvSpPr>
        <p:spPr>
          <a:xfrm>
            <a:off x="616261" y="5238480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16BE1F-2F3C-4EC2-B059-23A5A60DB458}"/>
              </a:ext>
            </a:extLst>
          </p:cNvPr>
          <p:cNvSpPr/>
          <p:nvPr/>
        </p:nvSpPr>
        <p:spPr>
          <a:xfrm>
            <a:off x="605413" y="573182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18C1898-66A1-4998-8A82-7319B6ADB640}"/>
              </a:ext>
            </a:extLst>
          </p:cNvPr>
          <p:cNvSpPr/>
          <p:nvPr/>
        </p:nvSpPr>
        <p:spPr>
          <a:xfrm>
            <a:off x="112414" y="573182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A4BFD67-6DCA-452C-AB52-AF3D971B4101}"/>
              </a:ext>
            </a:extLst>
          </p:cNvPr>
          <p:cNvSpPr/>
          <p:nvPr/>
        </p:nvSpPr>
        <p:spPr>
          <a:xfrm>
            <a:off x="112414" y="622517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2F93D48-9CB0-4347-9283-60CF8743E6C8}"/>
              </a:ext>
            </a:extLst>
          </p:cNvPr>
          <p:cNvSpPr/>
          <p:nvPr/>
        </p:nvSpPr>
        <p:spPr>
          <a:xfrm>
            <a:off x="616261" y="622517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9C3D33-E06A-4505-AC9D-DDDE1F6563F9}"/>
              </a:ext>
            </a:extLst>
          </p:cNvPr>
          <p:cNvSpPr/>
          <p:nvPr/>
        </p:nvSpPr>
        <p:spPr>
          <a:xfrm>
            <a:off x="1120108" y="5238480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ECE9733-4C86-4E21-B1D6-456C170E8752}"/>
              </a:ext>
            </a:extLst>
          </p:cNvPr>
          <p:cNvSpPr/>
          <p:nvPr/>
        </p:nvSpPr>
        <p:spPr>
          <a:xfrm>
            <a:off x="1118903" y="573182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BFD282D-8B00-4F64-A703-D721F7FC2A48}"/>
              </a:ext>
            </a:extLst>
          </p:cNvPr>
          <p:cNvSpPr/>
          <p:nvPr/>
        </p:nvSpPr>
        <p:spPr>
          <a:xfrm>
            <a:off x="1120108" y="622517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Shape 138">
            <a:extLst>
              <a:ext uri="{FF2B5EF4-FFF2-40B4-BE49-F238E27FC236}">
                <a16:creationId xmlns:a16="http://schemas.microsoft.com/office/drawing/2014/main" id="{36482CBD-3D72-4A24-84E5-71B59B8B86C7}"/>
              </a:ext>
            </a:extLst>
          </p:cNvPr>
          <p:cNvSpPr txBox="1"/>
          <p:nvPr/>
        </p:nvSpPr>
        <p:spPr>
          <a:xfrm>
            <a:off x="6418353" y="5105079"/>
            <a:ext cx="1932435" cy="1396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dirty="0"/>
              <a:t>Legend</a:t>
            </a:r>
            <a:endParaRPr lang="en" sz="1600" dirty="0">
              <a:solidFill>
                <a:srgbClr val="E69138"/>
              </a:solidFill>
            </a:endParaRPr>
          </a:p>
          <a:p>
            <a:r>
              <a:rPr lang="en-US" sz="1600" dirty="0">
                <a:solidFill>
                  <a:srgbClr val="1155CC"/>
                </a:solidFill>
              </a:rPr>
              <a:t>Primitive concepts</a:t>
            </a:r>
            <a:endParaRPr lang="en" sz="1600" dirty="0">
              <a:solidFill>
                <a:srgbClr val="1155CC"/>
              </a:solidFill>
            </a:endParaRPr>
          </a:p>
          <a:p>
            <a:r>
              <a:rPr lang="en" sz="1600" dirty="0">
                <a:solidFill>
                  <a:srgbClr val="8519E8"/>
                </a:solidFill>
              </a:rPr>
              <a:t>Learned </a:t>
            </a:r>
            <a:r>
              <a:rPr lang="en-US" sz="1600" dirty="0">
                <a:solidFill>
                  <a:srgbClr val="8519E8"/>
                </a:solidFill>
              </a:rPr>
              <a:t>concepts</a:t>
            </a:r>
            <a:endParaRPr lang="en" sz="1600" dirty="0">
              <a:solidFill>
                <a:srgbClr val="8519E8"/>
              </a:solidFill>
            </a:endParaRPr>
          </a:p>
          <a:p>
            <a:r>
              <a:rPr lang="en" sz="1600" dirty="0">
                <a:solidFill>
                  <a:srgbClr val="E69138"/>
                </a:solidFill>
              </a:rPr>
              <a:t>Input </a:t>
            </a:r>
            <a:r>
              <a:rPr lang="en-US" sz="1600" dirty="0">
                <a:solidFill>
                  <a:srgbClr val="E69138"/>
                </a:solidFill>
              </a:rPr>
              <a:t>Arguments</a:t>
            </a:r>
            <a:endParaRPr sz="1600" dirty="0">
              <a:solidFill>
                <a:srgbClr val="990000"/>
              </a:solidFill>
            </a:endParaRPr>
          </a:p>
        </p:txBody>
      </p:sp>
      <p:sp>
        <p:nvSpPr>
          <p:cNvPr id="43" name="Shape 119">
            <a:extLst>
              <a:ext uri="{FF2B5EF4-FFF2-40B4-BE49-F238E27FC236}">
                <a16:creationId xmlns:a16="http://schemas.microsoft.com/office/drawing/2014/main" id="{52F3395D-0D8C-4C2F-9D75-707A005D0CAD}"/>
              </a:ext>
            </a:extLst>
          </p:cNvPr>
          <p:cNvSpPr/>
          <p:nvPr/>
        </p:nvSpPr>
        <p:spPr>
          <a:xfrm>
            <a:off x="1017206" y="2632215"/>
            <a:ext cx="861627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count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4" name="Shape 120">
            <a:extLst>
              <a:ext uri="{FF2B5EF4-FFF2-40B4-BE49-F238E27FC236}">
                <a16:creationId xmlns:a16="http://schemas.microsoft.com/office/drawing/2014/main" id="{A12CBF21-E7C4-48BF-8886-82C18641843A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>
            <a:off x="1448020" y="2935514"/>
            <a:ext cx="5865" cy="152911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" name="Shape 157">
            <a:extLst>
              <a:ext uri="{FF2B5EF4-FFF2-40B4-BE49-F238E27FC236}">
                <a16:creationId xmlns:a16="http://schemas.microsoft.com/office/drawing/2014/main" id="{7F839DF1-A1B3-4075-BE46-3238E95B0FDE}"/>
              </a:ext>
            </a:extLst>
          </p:cNvPr>
          <p:cNvSpPr/>
          <p:nvPr/>
        </p:nvSpPr>
        <p:spPr>
          <a:xfrm>
            <a:off x="1617791" y="2133600"/>
            <a:ext cx="11378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equals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6" name="Shape 161">
            <a:extLst>
              <a:ext uri="{FF2B5EF4-FFF2-40B4-BE49-F238E27FC236}">
                <a16:creationId xmlns:a16="http://schemas.microsoft.com/office/drawing/2014/main" id="{B6663274-AFFE-47BA-B2AE-3EE158248490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 flipH="1">
            <a:off x="1448020" y="2436899"/>
            <a:ext cx="738721" cy="19531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119">
            <a:extLst>
              <a:ext uri="{FF2B5EF4-FFF2-40B4-BE49-F238E27FC236}">
                <a16:creationId xmlns:a16="http://schemas.microsoft.com/office/drawing/2014/main" id="{2B53EEB5-D224-4A48-AFE9-90EC54A22A0B}"/>
              </a:ext>
            </a:extLst>
          </p:cNvPr>
          <p:cNvSpPr/>
          <p:nvPr/>
        </p:nvSpPr>
        <p:spPr>
          <a:xfrm>
            <a:off x="2532191" y="2627011"/>
            <a:ext cx="613980" cy="300098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“3”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8" name="Shape 161">
            <a:extLst>
              <a:ext uri="{FF2B5EF4-FFF2-40B4-BE49-F238E27FC236}">
                <a16:creationId xmlns:a16="http://schemas.microsoft.com/office/drawing/2014/main" id="{013036C2-1AB9-4D98-BE1D-BBB9C3B352F8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2186741" y="2436899"/>
            <a:ext cx="652440" cy="190112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105">
            <a:extLst>
              <a:ext uri="{FF2B5EF4-FFF2-40B4-BE49-F238E27FC236}">
                <a16:creationId xmlns:a16="http://schemas.microsoft.com/office/drawing/2014/main" id="{23DBA435-8D49-456C-AF80-07A0B8FA2BF8}"/>
              </a:ext>
            </a:extLst>
          </p:cNvPr>
          <p:cNvSpPr/>
          <p:nvPr/>
        </p:nvSpPr>
        <p:spPr>
          <a:xfrm>
            <a:off x="963875" y="3088425"/>
            <a:ext cx="98001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captured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Shape 119">
            <a:extLst>
              <a:ext uri="{FF2B5EF4-FFF2-40B4-BE49-F238E27FC236}">
                <a16:creationId xmlns:a16="http://schemas.microsoft.com/office/drawing/2014/main" id="{8F7D054A-AA41-4AF5-8836-8AD879056C4E}"/>
              </a:ext>
            </a:extLst>
          </p:cNvPr>
          <p:cNvSpPr/>
          <p:nvPr/>
        </p:nvSpPr>
        <p:spPr>
          <a:xfrm>
            <a:off x="1023071" y="3494970"/>
            <a:ext cx="861627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linear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2" name="Shape 120">
            <a:extLst>
              <a:ext uri="{FF2B5EF4-FFF2-40B4-BE49-F238E27FC236}">
                <a16:creationId xmlns:a16="http://schemas.microsoft.com/office/drawing/2014/main" id="{20915E90-11F7-4F81-964C-9A702C1BB10A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flipV="1">
            <a:off x="1453885" y="3391724"/>
            <a:ext cx="0" cy="10324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119">
            <a:extLst>
              <a:ext uri="{FF2B5EF4-FFF2-40B4-BE49-F238E27FC236}">
                <a16:creationId xmlns:a16="http://schemas.microsoft.com/office/drawing/2014/main" id="{6B2847A9-04D3-4072-B170-647A770146A7}"/>
              </a:ext>
            </a:extLst>
          </p:cNvPr>
          <p:cNvSpPr/>
          <p:nvPr/>
        </p:nvSpPr>
        <p:spPr>
          <a:xfrm>
            <a:off x="952887" y="3929180"/>
            <a:ext cx="100852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4" name="Shape 120">
            <a:extLst>
              <a:ext uri="{FF2B5EF4-FFF2-40B4-BE49-F238E27FC236}">
                <a16:creationId xmlns:a16="http://schemas.microsoft.com/office/drawing/2014/main" id="{40B806C3-C4F1-41A6-84DD-206280D12986}"/>
              </a:ext>
            </a:extLst>
          </p:cNvPr>
          <p:cNvCxnSpPr>
            <a:cxnSpLocks/>
            <a:stCxn id="53" idx="0"/>
            <a:endCxn id="50" idx="2"/>
          </p:cNvCxnSpPr>
          <p:nvPr/>
        </p:nvCxnSpPr>
        <p:spPr>
          <a:xfrm flipH="1" flipV="1">
            <a:off x="1453885" y="3798269"/>
            <a:ext cx="3267" cy="130911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" name="Shape 121">
            <a:extLst>
              <a:ext uri="{FF2B5EF4-FFF2-40B4-BE49-F238E27FC236}">
                <a16:creationId xmlns:a16="http://schemas.microsoft.com/office/drawing/2014/main" id="{8B185BCA-7FA6-4229-9327-A172E0702F9E}"/>
              </a:ext>
            </a:extLst>
          </p:cNvPr>
          <p:cNvCxnSpPr>
            <a:cxnSpLocks/>
          </p:cNvCxnSpPr>
          <p:nvPr/>
        </p:nvCxnSpPr>
        <p:spPr>
          <a:xfrm>
            <a:off x="1941575" y="3240025"/>
            <a:ext cx="1563625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6" name="Shape 122">
            <a:extLst>
              <a:ext uri="{FF2B5EF4-FFF2-40B4-BE49-F238E27FC236}">
                <a16:creationId xmlns:a16="http://schemas.microsoft.com/office/drawing/2014/main" id="{8B9644A7-EFEE-4478-80C5-6DFBD7E4A7E0}"/>
              </a:ext>
            </a:extLst>
          </p:cNvPr>
          <p:cNvSpPr/>
          <p:nvPr/>
        </p:nvSpPr>
        <p:spPr>
          <a:xfrm>
            <a:off x="3928531" y="2816396"/>
            <a:ext cx="831900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below</a:t>
            </a:r>
          </a:p>
        </p:txBody>
      </p:sp>
      <p:sp>
        <p:nvSpPr>
          <p:cNvPr id="57" name="Shape 123">
            <a:extLst>
              <a:ext uri="{FF2B5EF4-FFF2-40B4-BE49-F238E27FC236}">
                <a16:creationId xmlns:a16="http://schemas.microsoft.com/office/drawing/2014/main" id="{4A95B861-0DD5-4D5E-985B-BAA60FE16762}"/>
              </a:ext>
            </a:extLst>
          </p:cNvPr>
          <p:cNvSpPr/>
          <p:nvPr/>
        </p:nvSpPr>
        <p:spPr>
          <a:xfrm>
            <a:off x="3581248" y="3236495"/>
            <a:ext cx="729008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58" name="Shape 124">
            <a:extLst>
              <a:ext uri="{FF2B5EF4-FFF2-40B4-BE49-F238E27FC236}">
                <a16:creationId xmlns:a16="http://schemas.microsoft.com/office/drawing/2014/main" id="{033068D3-F6C7-4B45-8ACA-E50C822D3A3C}"/>
              </a:ext>
            </a:extLst>
          </p:cNvPr>
          <p:cNvCxnSpPr>
            <a:cxnSpLocks/>
            <a:stCxn id="56" idx="2"/>
            <a:endCxn id="60" idx="0"/>
          </p:cNvCxnSpPr>
          <p:nvPr/>
        </p:nvCxnSpPr>
        <p:spPr>
          <a:xfrm>
            <a:off x="4344481" y="3119695"/>
            <a:ext cx="435976" cy="12038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126">
            <a:extLst>
              <a:ext uri="{FF2B5EF4-FFF2-40B4-BE49-F238E27FC236}">
                <a16:creationId xmlns:a16="http://schemas.microsoft.com/office/drawing/2014/main" id="{012A6DF8-A3D7-46C1-A7B4-CF3DCBC572A6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 flipH="1">
            <a:off x="3945752" y="3119695"/>
            <a:ext cx="398729" cy="116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125">
            <a:extLst>
              <a:ext uri="{FF2B5EF4-FFF2-40B4-BE49-F238E27FC236}">
                <a16:creationId xmlns:a16="http://schemas.microsoft.com/office/drawing/2014/main" id="{169398C7-E860-4334-849B-4F83F08F14ED}"/>
              </a:ext>
            </a:extLst>
          </p:cNvPr>
          <p:cNvSpPr/>
          <p:nvPr/>
        </p:nvSpPr>
        <p:spPr>
          <a:xfrm>
            <a:off x="4437961" y="3240075"/>
            <a:ext cx="684991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yours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090CEF6-5103-4B23-9666-630A8C91384F}"/>
              </a:ext>
            </a:extLst>
          </p:cNvPr>
          <p:cNvSpPr/>
          <p:nvPr/>
        </p:nvSpPr>
        <p:spPr>
          <a:xfrm>
            <a:off x="3505200" y="2749275"/>
            <a:ext cx="1821228" cy="128489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hape 105">
            <a:extLst>
              <a:ext uri="{FF2B5EF4-FFF2-40B4-BE49-F238E27FC236}">
                <a16:creationId xmlns:a16="http://schemas.microsoft.com/office/drawing/2014/main" id="{970E702D-BF64-420B-8D98-33058C28A03B}"/>
              </a:ext>
            </a:extLst>
          </p:cNvPr>
          <p:cNvSpPr/>
          <p:nvPr/>
        </p:nvSpPr>
        <p:spPr>
          <a:xfrm>
            <a:off x="4458048" y="3623661"/>
            <a:ext cx="644817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piece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3" name="Shape 120">
            <a:extLst>
              <a:ext uri="{FF2B5EF4-FFF2-40B4-BE49-F238E27FC236}">
                <a16:creationId xmlns:a16="http://schemas.microsoft.com/office/drawing/2014/main" id="{A7AF41AC-34CB-42DD-89AB-08B4896ECC52}"/>
              </a:ext>
            </a:extLst>
          </p:cNvPr>
          <p:cNvCxnSpPr>
            <a:cxnSpLocks/>
            <a:stCxn id="62" idx="0"/>
            <a:endCxn id="60" idx="2"/>
          </p:cNvCxnSpPr>
          <p:nvPr/>
        </p:nvCxnSpPr>
        <p:spPr>
          <a:xfrm flipV="1">
            <a:off x="4780457" y="3543374"/>
            <a:ext cx="0" cy="80287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E176033-153A-4AF6-9081-467A824D4465}"/>
              </a:ext>
            </a:extLst>
          </p:cNvPr>
          <p:cNvSpPr/>
          <p:nvPr/>
        </p:nvSpPr>
        <p:spPr>
          <a:xfrm>
            <a:off x="1101770" y="3734733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8B3ACB-799E-4D65-BF52-F9B24E8BCDCC}"/>
              </a:ext>
            </a:extLst>
          </p:cNvPr>
          <p:cNvSpPr/>
          <p:nvPr/>
        </p:nvSpPr>
        <p:spPr>
          <a:xfrm>
            <a:off x="356161" y="3270864"/>
            <a:ext cx="22634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(1,2,3); …(3,5,7)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EDDB17-0A92-41EA-B0A5-51E3B1D6F613}"/>
              </a:ext>
            </a:extLst>
          </p:cNvPr>
          <p:cNvSpPr/>
          <p:nvPr/>
        </p:nvSpPr>
        <p:spPr>
          <a:xfrm>
            <a:off x="3312213" y="2988034"/>
            <a:ext cx="126707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(1,2,3)…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70" name="Shape 121">
            <a:extLst>
              <a:ext uri="{FF2B5EF4-FFF2-40B4-BE49-F238E27FC236}">
                <a16:creationId xmlns:a16="http://schemas.microsoft.com/office/drawing/2014/main" id="{0615C223-CB08-4788-B422-231863442E35}"/>
              </a:ext>
            </a:extLst>
          </p:cNvPr>
          <p:cNvCxnSpPr>
            <a:cxnSpLocks/>
          </p:cNvCxnSpPr>
          <p:nvPr/>
        </p:nvCxnSpPr>
        <p:spPr>
          <a:xfrm>
            <a:off x="5088776" y="3771186"/>
            <a:ext cx="1329577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1" name="Shape 119">
            <a:extLst>
              <a:ext uri="{FF2B5EF4-FFF2-40B4-BE49-F238E27FC236}">
                <a16:creationId xmlns:a16="http://schemas.microsoft.com/office/drawing/2014/main" id="{8BBB6359-5950-455D-97D0-758781DAC7C0}"/>
              </a:ext>
            </a:extLst>
          </p:cNvPr>
          <p:cNvSpPr/>
          <p:nvPr/>
        </p:nvSpPr>
        <p:spPr>
          <a:xfrm>
            <a:off x="6767083" y="3718187"/>
            <a:ext cx="662682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block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EDAD25C-F656-4BD0-B0D4-0471CF0E4933}"/>
              </a:ext>
            </a:extLst>
          </p:cNvPr>
          <p:cNvSpPr/>
          <p:nvPr/>
        </p:nvSpPr>
        <p:spPr>
          <a:xfrm>
            <a:off x="6418353" y="3509131"/>
            <a:ext cx="1360143" cy="72037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5FCABF-2A77-4035-8CA3-D6CD6A0E46B2}"/>
              </a:ext>
            </a:extLst>
          </p:cNvPr>
          <p:cNvSpPr/>
          <p:nvPr/>
        </p:nvSpPr>
        <p:spPr>
          <a:xfrm>
            <a:off x="6734597" y="3734969"/>
            <a:ext cx="695168" cy="2992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12D5512-3BBB-449D-9428-A1E16E03E480}"/>
              </a:ext>
            </a:extLst>
          </p:cNvPr>
          <p:cNvSpPr/>
          <p:nvPr/>
        </p:nvSpPr>
        <p:spPr>
          <a:xfrm>
            <a:off x="4427784" y="3635584"/>
            <a:ext cx="695168" cy="2992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64CBA9-1FCD-4A59-B8AF-CBFFBF9313C6}"/>
              </a:ext>
            </a:extLst>
          </p:cNvPr>
          <p:cNvSpPr/>
          <p:nvPr/>
        </p:nvSpPr>
        <p:spPr>
          <a:xfrm>
            <a:off x="963875" y="3082131"/>
            <a:ext cx="957674" cy="2992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81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9">
            <a:extLst>
              <a:ext uri="{FF2B5EF4-FFF2-40B4-BE49-F238E27FC236}">
                <a16:creationId xmlns:a16="http://schemas.microsoft.com/office/drawing/2014/main" id="{F0EE1E68-4D1E-46D2-A3DD-E5E11C7F99E5}"/>
              </a:ext>
            </a:extLst>
          </p:cNvPr>
          <p:cNvSpPr/>
          <p:nvPr/>
        </p:nvSpPr>
        <p:spPr>
          <a:xfrm>
            <a:off x="4020601" y="3248316"/>
            <a:ext cx="863416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value of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14" name="Shape 120">
            <a:extLst>
              <a:ext uri="{FF2B5EF4-FFF2-40B4-BE49-F238E27FC236}">
                <a16:creationId xmlns:a16="http://schemas.microsoft.com/office/drawing/2014/main" id="{0558F141-3AB4-4854-90AF-A98C77D0F64A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>
          <a:xfrm>
            <a:off x="4452309" y="3551615"/>
            <a:ext cx="0" cy="92533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5" name="Shape 157">
            <a:extLst>
              <a:ext uri="{FF2B5EF4-FFF2-40B4-BE49-F238E27FC236}">
                <a16:creationId xmlns:a16="http://schemas.microsoft.com/office/drawing/2014/main" id="{50CEA67F-C6AA-47DC-A6D7-D19CDB688F81}"/>
              </a:ext>
            </a:extLst>
          </p:cNvPr>
          <p:cNvSpPr/>
          <p:nvPr/>
        </p:nvSpPr>
        <p:spPr>
          <a:xfrm>
            <a:off x="4485689" y="2843871"/>
            <a:ext cx="796655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equals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6" name="Shape 158">
            <a:extLst>
              <a:ext uri="{FF2B5EF4-FFF2-40B4-BE49-F238E27FC236}">
                <a16:creationId xmlns:a16="http://schemas.microsoft.com/office/drawing/2014/main" id="{7445362F-8BEE-402B-9374-A9DE60F22247}"/>
              </a:ext>
            </a:extLst>
          </p:cNvPr>
          <p:cNvSpPr/>
          <p:nvPr/>
        </p:nvSpPr>
        <p:spPr>
          <a:xfrm>
            <a:off x="4092459" y="3644148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117" name="Shape 161">
            <a:extLst>
              <a:ext uri="{FF2B5EF4-FFF2-40B4-BE49-F238E27FC236}">
                <a16:creationId xmlns:a16="http://schemas.microsoft.com/office/drawing/2014/main" id="{01969DA5-BA3B-41A9-A3FE-6452A72EE514}"/>
              </a:ext>
            </a:extLst>
          </p:cNvPr>
          <p:cNvCxnSpPr>
            <a:cxnSpLocks/>
            <a:stCxn id="115" idx="2"/>
            <a:endCxn id="113" idx="0"/>
          </p:cNvCxnSpPr>
          <p:nvPr/>
        </p:nvCxnSpPr>
        <p:spPr>
          <a:xfrm flipH="1">
            <a:off x="4452309" y="3147170"/>
            <a:ext cx="431708" cy="10114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4ABA19A-906A-4662-B56F-78E3FACBD50A}"/>
              </a:ext>
            </a:extLst>
          </p:cNvPr>
          <p:cNvSpPr/>
          <p:nvPr/>
        </p:nvSpPr>
        <p:spPr>
          <a:xfrm>
            <a:off x="3505200" y="2627011"/>
            <a:ext cx="2590800" cy="14215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Shape 119">
            <a:extLst>
              <a:ext uri="{FF2B5EF4-FFF2-40B4-BE49-F238E27FC236}">
                <a16:creationId xmlns:a16="http://schemas.microsoft.com/office/drawing/2014/main" id="{062F3956-22B0-4933-96AC-8D8E4BFFFA5D}"/>
              </a:ext>
            </a:extLst>
          </p:cNvPr>
          <p:cNvSpPr/>
          <p:nvPr/>
        </p:nvSpPr>
        <p:spPr>
          <a:xfrm>
            <a:off x="5067461" y="3255513"/>
            <a:ext cx="583150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“X”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20" name="Shape 161">
            <a:extLst>
              <a:ext uri="{FF2B5EF4-FFF2-40B4-BE49-F238E27FC236}">
                <a16:creationId xmlns:a16="http://schemas.microsoft.com/office/drawing/2014/main" id="{3AE77592-39D3-4737-B3F3-AE090D25C735}"/>
              </a:ext>
            </a:extLst>
          </p:cNvPr>
          <p:cNvCxnSpPr>
            <a:cxnSpLocks/>
            <a:stCxn id="115" idx="2"/>
            <a:endCxn id="119" idx="0"/>
          </p:cNvCxnSpPr>
          <p:nvPr/>
        </p:nvCxnSpPr>
        <p:spPr>
          <a:xfrm>
            <a:off x="4884017" y="3147170"/>
            <a:ext cx="475019" cy="108343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24">
            <a:extLst>
              <a:ext uri="{FF2B5EF4-FFF2-40B4-BE49-F238E27FC236}">
                <a16:creationId xmlns:a16="http://schemas.microsoft.com/office/drawing/2014/main" id="{8BF82570-C72F-41AF-A0DD-74AA3A6C361C}"/>
              </a:ext>
            </a:extLst>
          </p:cNvPr>
          <p:cNvSpPr txBox="1"/>
          <p:nvPr/>
        </p:nvSpPr>
        <p:spPr>
          <a:xfrm>
            <a:off x="139093" y="68639"/>
            <a:ext cx="8509660" cy="1683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The name of the goal is three-in-a-row.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Ok I know that goal.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couldn’t satisfy the concept captured, could you give another definition?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If the value of a location is “X” then the location is captured.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26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DABE7-D6D5-4AC5-BF71-D39BFD47961E}"/>
              </a:ext>
            </a:extLst>
          </p:cNvPr>
          <p:cNvSpPr txBox="1"/>
          <p:nvPr/>
        </p:nvSpPr>
        <p:spPr>
          <a:xfrm>
            <a:off x="1650591" y="5238480"/>
            <a:ext cx="4690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Objects 1, 4, 8, 7: </a:t>
            </a:r>
            <a:r>
              <a:rPr lang="en-US" sz="1600" dirty="0"/>
              <a:t>category=location, value = “X”</a:t>
            </a:r>
          </a:p>
          <a:p>
            <a:r>
              <a:rPr lang="en-US" sz="1600" b="1" dirty="0"/>
              <a:t>Objects 2, 3: </a:t>
            </a:r>
            <a:r>
              <a:rPr lang="en-US" sz="1600" dirty="0"/>
              <a:t>category=location</a:t>
            </a:r>
          </a:p>
          <a:p>
            <a:r>
              <a:rPr lang="en-US" sz="1600" b="1" dirty="0"/>
              <a:t>Objects 5, 6, 9: </a:t>
            </a:r>
            <a:r>
              <a:rPr lang="en-US" sz="1600" dirty="0"/>
              <a:t>category=location, value = “O” </a:t>
            </a:r>
            <a:br>
              <a:rPr lang="en-US" sz="1600" dirty="0"/>
            </a:br>
            <a:r>
              <a:rPr lang="en-US" sz="1600" b="1" dirty="0"/>
              <a:t>Linear : </a:t>
            </a:r>
            <a:r>
              <a:rPr lang="en-US" sz="1600" dirty="0"/>
              <a:t>(1,2,3); (1,4,9); (2,5,8); (3,6,9); (1,5,9); (3,5,7)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B1D93B-8862-4416-9F79-D036529848FF}"/>
              </a:ext>
            </a:extLst>
          </p:cNvPr>
          <p:cNvSpPr txBox="1"/>
          <p:nvPr/>
        </p:nvSpPr>
        <p:spPr>
          <a:xfrm>
            <a:off x="268809" y="6345043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7C9176-2A73-4CD5-8087-46240E2BC27B}"/>
              </a:ext>
            </a:extLst>
          </p:cNvPr>
          <p:cNvSpPr txBox="1"/>
          <p:nvPr/>
        </p:nvSpPr>
        <p:spPr>
          <a:xfrm>
            <a:off x="785020" y="6343233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0EABAB-BE97-47CB-B6EB-B759A8862479}"/>
              </a:ext>
            </a:extLst>
          </p:cNvPr>
          <p:cNvSpPr txBox="1"/>
          <p:nvPr/>
        </p:nvSpPr>
        <p:spPr>
          <a:xfrm>
            <a:off x="1264482" y="6351493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BA240F-3BFF-4D30-8C37-3C550653916A}"/>
              </a:ext>
            </a:extLst>
          </p:cNvPr>
          <p:cNvSpPr txBox="1"/>
          <p:nvPr/>
        </p:nvSpPr>
        <p:spPr>
          <a:xfrm>
            <a:off x="265175" y="5852980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98E317-A950-442D-B848-238F874BF454}"/>
              </a:ext>
            </a:extLst>
          </p:cNvPr>
          <p:cNvSpPr txBox="1"/>
          <p:nvPr/>
        </p:nvSpPr>
        <p:spPr>
          <a:xfrm>
            <a:off x="781387" y="5851171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C9B42E-CE8E-49A5-B6E2-7B612362CFD6}"/>
              </a:ext>
            </a:extLst>
          </p:cNvPr>
          <p:cNvSpPr txBox="1"/>
          <p:nvPr/>
        </p:nvSpPr>
        <p:spPr>
          <a:xfrm>
            <a:off x="1260848" y="5859430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01FAC3-2540-4FB6-844D-7D2B239C1C28}"/>
              </a:ext>
            </a:extLst>
          </p:cNvPr>
          <p:cNvSpPr txBox="1"/>
          <p:nvPr/>
        </p:nvSpPr>
        <p:spPr>
          <a:xfrm>
            <a:off x="265189" y="5361885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140DC78-A0B5-4F06-8D35-7F5BD69AF298}"/>
              </a:ext>
            </a:extLst>
          </p:cNvPr>
          <p:cNvSpPr txBox="1"/>
          <p:nvPr/>
        </p:nvSpPr>
        <p:spPr>
          <a:xfrm>
            <a:off x="781400" y="5360075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0388555-573D-4FD4-8A4F-62F92AFC42E0}"/>
              </a:ext>
            </a:extLst>
          </p:cNvPr>
          <p:cNvSpPr txBox="1"/>
          <p:nvPr/>
        </p:nvSpPr>
        <p:spPr>
          <a:xfrm>
            <a:off x="1260861" y="5368335"/>
            <a:ext cx="373628" cy="2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7CCF08E-CC41-44EE-8629-E39DEB2550FA}"/>
              </a:ext>
            </a:extLst>
          </p:cNvPr>
          <p:cNvSpPr/>
          <p:nvPr/>
        </p:nvSpPr>
        <p:spPr>
          <a:xfrm>
            <a:off x="112414" y="5238480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C46BD8E-578A-4725-AD81-63DB92FEE4FF}"/>
              </a:ext>
            </a:extLst>
          </p:cNvPr>
          <p:cNvSpPr/>
          <p:nvPr/>
        </p:nvSpPr>
        <p:spPr>
          <a:xfrm>
            <a:off x="616261" y="5238480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16BE1F-2F3C-4EC2-B059-23A5A60DB458}"/>
              </a:ext>
            </a:extLst>
          </p:cNvPr>
          <p:cNvSpPr/>
          <p:nvPr/>
        </p:nvSpPr>
        <p:spPr>
          <a:xfrm>
            <a:off x="605413" y="573182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18C1898-66A1-4998-8A82-7319B6ADB640}"/>
              </a:ext>
            </a:extLst>
          </p:cNvPr>
          <p:cNvSpPr/>
          <p:nvPr/>
        </p:nvSpPr>
        <p:spPr>
          <a:xfrm>
            <a:off x="112414" y="573182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A4BFD67-6DCA-452C-AB52-AF3D971B4101}"/>
              </a:ext>
            </a:extLst>
          </p:cNvPr>
          <p:cNvSpPr/>
          <p:nvPr/>
        </p:nvSpPr>
        <p:spPr>
          <a:xfrm>
            <a:off x="112414" y="622517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2F93D48-9CB0-4347-9283-60CF8743E6C8}"/>
              </a:ext>
            </a:extLst>
          </p:cNvPr>
          <p:cNvSpPr/>
          <p:nvPr/>
        </p:nvSpPr>
        <p:spPr>
          <a:xfrm>
            <a:off x="616261" y="622517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9C3D33-E06A-4505-AC9D-DDDE1F6563F9}"/>
              </a:ext>
            </a:extLst>
          </p:cNvPr>
          <p:cNvSpPr/>
          <p:nvPr/>
        </p:nvSpPr>
        <p:spPr>
          <a:xfrm>
            <a:off x="1120108" y="5238480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ECE9733-4C86-4E21-B1D6-456C170E8752}"/>
              </a:ext>
            </a:extLst>
          </p:cNvPr>
          <p:cNvSpPr/>
          <p:nvPr/>
        </p:nvSpPr>
        <p:spPr>
          <a:xfrm>
            <a:off x="1118903" y="573182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BFD282D-8B00-4F64-A703-D721F7FC2A48}"/>
              </a:ext>
            </a:extLst>
          </p:cNvPr>
          <p:cNvSpPr/>
          <p:nvPr/>
        </p:nvSpPr>
        <p:spPr>
          <a:xfrm>
            <a:off x="1120108" y="6225179"/>
            <a:ext cx="412239" cy="403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Shape 138">
            <a:extLst>
              <a:ext uri="{FF2B5EF4-FFF2-40B4-BE49-F238E27FC236}">
                <a16:creationId xmlns:a16="http://schemas.microsoft.com/office/drawing/2014/main" id="{36482CBD-3D72-4A24-84E5-71B59B8B86C7}"/>
              </a:ext>
            </a:extLst>
          </p:cNvPr>
          <p:cNvSpPr txBox="1"/>
          <p:nvPr/>
        </p:nvSpPr>
        <p:spPr>
          <a:xfrm>
            <a:off x="6418353" y="5105079"/>
            <a:ext cx="1932435" cy="1396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dirty="0"/>
              <a:t>Legend</a:t>
            </a:r>
            <a:endParaRPr lang="en" sz="1600" dirty="0">
              <a:solidFill>
                <a:srgbClr val="E69138"/>
              </a:solidFill>
            </a:endParaRPr>
          </a:p>
          <a:p>
            <a:r>
              <a:rPr lang="en-US" sz="1600" dirty="0">
                <a:solidFill>
                  <a:srgbClr val="1155CC"/>
                </a:solidFill>
              </a:rPr>
              <a:t>Primitive concepts</a:t>
            </a:r>
            <a:endParaRPr lang="en" sz="1600" dirty="0">
              <a:solidFill>
                <a:srgbClr val="1155CC"/>
              </a:solidFill>
            </a:endParaRPr>
          </a:p>
          <a:p>
            <a:r>
              <a:rPr lang="en" sz="1600" dirty="0">
                <a:solidFill>
                  <a:srgbClr val="8519E8"/>
                </a:solidFill>
              </a:rPr>
              <a:t>Learned </a:t>
            </a:r>
            <a:r>
              <a:rPr lang="en-US" sz="1600" dirty="0">
                <a:solidFill>
                  <a:srgbClr val="8519E8"/>
                </a:solidFill>
              </a:rPr>
              <a:t>concept</a:t>
            </a:r>
            <a:endParaRPr lang="en" sz="1600" dirty="0">
              <a:solidFill>
                <a:srgbClr val="8519E8"/>
              </a:solidFill>
            </a:endParaRPr>
          </a:p>
          <a:p>
            <a:r>
              <a:rPr lang="en" sz="1600" dirty="0">
                <a:solidFill>
                  <a:srgbClr val="E69138"/>
                </a:solidFill>
              </a:rPr>
              <a:t>Input </a:t>
            </a:r>
            <a:r>
              <a:rPr lang="en-US" sz="1600" dirty="0">
                <a:solidFill>
                  <a:srgbClr val="E69138"/>
                </a:solidFill>
              </a:rPr>
              <a:t>Arguments</a:t>
            </a:r>
            <a:endParaRPr sz="1600" dirty="0">
              <a:solidFill>
                <a:srgbClr val="990000"/>
              </a:solidFill>
            </a:endParaRPr>
          </a:p>
        </p:txBody>
      </p:sp>
      <p:sp>
        <p:nvSpPr>
          <p:cNvPr id="43" name="Shape 119">
            <a:extLst>
              <a:ext uri="{FF2B5EF4-FFF2-40B4-BE49-F238E27FC236}">
                <a16:creationId xmlns:a16="http://schemas.microsoft.com/office/drawing/2014/main" id="{52F3395D-0D8C-4C2F-9D75-707A005D0CAD}"/>
              </a:ext>
            </a:extLst>
          </p:cNvPr>
          <p:cNvSpPr/>
          <p:nvPr/>
        </p:nvSpPr>
        <p:spPr>
          <a:xfrm>
            <a:off x="1017206" y="2632215"/>
            <a:ext cx="861627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count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4" name="Shape 120">
            <a:extLst>
              <a:ext uri="{FF2B5EF4-FFF2-40B4-BE49-F238E27FC236}">
                <a16:creationId xmlns:a16="http://schemas.microsoft.com/office/drawing/2014/main" id="{A12CBF21-E7C4-48BF-8886-82C18641843A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>
            <a:off x="1448020" y="2935514"/>
            <a:ext cx="5865" cy="152911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" name="Shape 157">
            <a:extLst>
              <a:ext uri="{FF2B5EF4-FFF2-40B4-BE49-F238E27FC236}">
                <a16:creationId xmlns:a16="http://schemas.microsoft.com/office/drawing/2014/main" id="{7F839DF1-A1B3-4075-BE46-3238E95B0FDE}"/>
              </a:ext>
            </a:extLst>
          </p:cNvPr>
          <p:cNvSpPr/>
          <p:nvPr/>
        </p:nvSpPr>
        <p:spPr>
          <a:xfrm>
            <a:off x="1617791" y="2133600"/>
            <a:ext cx="11378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equals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6" name="Shape 161">
            <a:extLst>
              <a:ext uri="{FF2B5EF4-FFF2-40B4-BE49-F238E27FC236}">
                <a16:creationId xmlns:a16="http://schemas.microsoft.com/office/drawing/2014/main" id="{B6663274-AFFE-47BA-B2AE-3EE158248490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 flipH="1">
            <a:off x="1448020" y="2436899"/>
            <a:ext cx="738721" cy="19531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119">
            <a:extLst>
              <a:ext uri="{FF2B5EF4-FFF2-40B4-BE49-F238E27FC236}">
                <a16:creationId xmlns:a16="http://schemas.microsoft.com/office/drawing/2014/main" id="{2B53EEB5-D224-4A48-AFE9-90EC54A22A0B}"/>
              </a:ext>
            </a:extLst>
          </p:cNvPr>
          <p:cNvSpPr/>
          <p:nvPr/>
        </p:nvSpPr>
        <p:spPr>
          <a:xfrm>
            <a:off x="2532191" y="2627011"/>
            <a:ext cx="613980" cy="300098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“3”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8" name="Shape 161">
            <a:extLst>
              <a:ext uri="{FF2B5EF4-FFF2-40B4-BE49-F238E27FC236}">
                <a16:creationId xmlns:a16="http://schemas.microsoft.com/office/drawing/2014/main" id="{013036C2-1AB9-4D98-BE1D-BBB9C3B352F8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2186741" y="2436899"/>
            <a:ext cx="652440" cy="190112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105">
            <a:extLst>
              <a:ext uri="{FF2B5EF4-FFF2-40B4-BE49-F238E27FC236}">
                <a16:creationId xmlns:a16="http://schemas.microsoft.com/office/drawing/2014/main" id="{23DBA435-8D49-456C-AF80-07A0B8FA2BF8}"/>
              </a:ext>
            </a:extLst>
          </p:cNvPr>
          <p:cNvSpPr/>
          <p:nvPr/>
        </p:nvSpPr>
        <p:spPr>
          <a:xfrm>
            <a:off x="963875" y="3088425"/>
            <a:ext cx="98001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captured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Shape 119">
            <a:extLst>
              <a:ext uri="{FF2B5EF4-FFF2-40B4-BE49-F238E27FC236}">
                <a16:creationId xmlns:a16="http://schemas.microsoft.com/office/drawing/2014/main" id="{8F7D054A-AA41-4AF5-8836-8AD879056C4E}"/>
              </a:ext>
            </a:extLst>
          </p:cNvPr>
          <p:cNvSpPr/>
          <p:nvPr/>
        </p:nvSpPr>
        <p:spPr>
          <a:xfrm>
            <a:off x="1023071" y="3494970"/>
            <a:ext cx="861627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linear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2" name="Shape 120">
            <a:extLst>
              <a:ext uri="{FF2B5EF4-FFF2-40B4-BE49-F238E27FC236}">
                <a16:creationId xmlns:a16="http://schemas.microsoft.com/office/drawing/2014/main" id="{20915E90-11F7-4F81-964C-9A702C1BB10A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flipV="1">
            <a:off x="1453885" y="3391724"/>
            <a:ext cx="0" cy="10324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119">
            <a:extLst>
              <a:ext uri="{FF2B5EF4-FFF2-40B4-BE49-F238E27FC236}">
                <a16:creationId xmlns:a16="http://schemas.microsoft.com/office/drawing/2014/main" id="{6B2847A9-04D3-4072-B170-647A770146A7}"/>
              </a:ext>
            </a:extLst>
          </p:cNvPr>
          <p:cNvSpPr/>
          <p:nvPr/>
        </p:nvSpPr>
        <p:spPr>
          <a:xfrm>
            <a:off x="952887" y="3929180"/>
            <a:ext cx="100852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4" name="Shape 120">
            <a:extLst>
              <a:ext uri="{FF2B5EF4-FFF2-40B4-BE49-F238E27FC236}">
                <a16:creationId xmlns:a16="http://schemas.microsoft.com/office/drawing/2014/main" id="{40B806C3-C4F1-41A6-84DD-206280D12986}"/>
              </a:ext>
            </a:extLst>
          </p:cNvPr>
          <p:cNvCxnSpPr>
            <a:cxnSpLocks/>
            <a:stCxn id="53" idx="0"/>
            <a:endCxn id="50" idx="2"/>
          </p:cNvCxnSpPr>
          <p:nvPr/>
        </p:nvCxnSpPr>
        <p:spPr>
          <a:xfrm flipH="1" flipV="1">
            <a:off x="1453885" y="3798269"/>
            <a:ext cx="3267" cy="130911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" name="Shape 121">
            <a:extLst>
              <a:ext uri="{FF2B5EF4-FFF2-40B4-BE49-F238E27FC236}">
                <a16:creationId xmlns:a16="http://schemas.microsoft.com/office/drawing/2014/main" id="{8B185BCA-7FA6-4229-9327-A172E0702F9E}"/>
              </a:ext>
            </a:extLst>
          </p:cNvPr>
          <p:cNvCxnSpPr>
            <a:cxnSpLocks/>
          </p:cNvCxnSpPr>
          <p:nvPr/>
        </p:nvCxnSpPr>
        <p:spPr>
          <a:xfrm>
            <a:off x="1941575" y="3240025"/>
            <a:ext cx="1563625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E176033-153A-4AF6-9081-467A824D4465}"/>
              </a:ext>
            </a:extLst>
          </p:cNvPr>
          <p:cNvSpPr/>
          <p:nvPr/>
        </p:nvSpPr>
        <p:spPr>
          <a:xfrm>
            <a:off x="1101770" y="3734733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8B3ACB-799E-4D65-BF52-F9B24E8BCDCC}"/>
              </a:ext>
            </a:extLst>
          </p:cNvPr>
          <p:cNvSpPr/>
          <p:nvPr/>
        </p:nvSpPr>
        <p:spPr>
          <a:xfrm>
            <a:off x="356161" y="3270864"/>
            <a:ext cx="22634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(1,2,3); …(3,5,7)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EDDB17-0A92-41EA-B0A5-51E3B1D6F613}"/>
              </a:ext>
            </a:extLst>
          </p:cNvPr>
          <p:cNvSpPr/>
          <p:nvPr/>
        </p:nvSpPr>
        <p:spPr>
          <a:xfrm>
            <a:off x="3892113" y="3428469"/>
            <a:ext cx="126707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(1,5,9)…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1F9C650-3423-4E06-9FD3-0F65C177DE5B}"/>
              </a:ext>
            </a:extLst>
          </p:cNvPr>
          <p:cNvSpPr/>
          <p:nvPr/>
        </p:nvSpPr>
        <p:spPr>
          <a:xfrm>
            <a:off x="3343639" y="3007052"/>
            <a:ext cx="19472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(X,O,O),(1,5,9);…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EB9D3B1-5B7D-4C48-8D37-E53C2655CBC6}"/>
              </a:ext>
            </a:extLst>
          </p:cNvPr>
          <p:cNvSpPr/>
          <p:nvPr/>
        </p:nvSpPr>
        <p:spPr>
          <a:xfrm>
            <a:off x="4020601" y="2574104"/>
            <a:ext cx="18427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(X,X,X),(1,4,7)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E9EEBED-65A7-4DFF-A114-A345A386D47D}"/>
              </a:ext>
            </a:extLst>
          </p:cNvPr>
          <p:cNvSpPr/>
          <p:nvPr/>
        </p:nvSpPr>
        <p:spPr>
          <a:xfrm>
            <a:off x="958595" y="2856491"/>
            <a:ext cx="91873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(1,4,7)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B325060-912E-4A24-9423-C3D720F12581}"/>
              </a:ext>
            </a:extLst>
          </p:cNvPr>
          <p:cNvSpPr/>
          <p:nvPr/>
        </p:nvSpPr>
        <p:spPr>
          <a:xfrm>
            <a:off x="1088545" y="2404348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3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089F748-F039-44DF-8473-DE0C635E0560}"/>
              </a:ext>
            </a:extLst>
          </p:cNvPr>
          <p:cNvSpPr/>
          <p:nvPr/>
        </p:nvSpPr>
        <p:spPr>
          <a:xfrm>
            <a:off x="-41391" y="5065175"/>
            <a:ext cx="762000" cy="1640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9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Classification of the new vocabulary</a:t>
            </a:r>
          </a:p>
        </p:txBody>
      </p:sp>
      <p:sp>
        <p:nvSpPr>
          <p:cNvPr id="5" name="Shape 224"/>
          <p:cNvSpPr txBox="1"/>
          <p:nvPr/>
        </p:nvSpPr>
        <p:spPr>
          <a:xfrm>
            <a:off x="762000" y="16764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Based on what the available primitive knowledge is</a:t>
            </a: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kern="0" dirty="0">
                <a:solidFill>
                  <a:srgbClr val="000000"/>
                </a:solidFill>
                <a:cs typeface="Arial"/>
                <a:sym typeface="Arial"/>
              </a:rPr>
              <a:t>Color, shape, size, 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names, volume, weight, value</a:t>
            </a:r>
            <a:endParaRPr lang="en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P</a:t>
            </a:r>
            <a:r>
              <a:rPr lang="en" kern="0" dirty="0">
                <a:solidFill>
                  <a:srgbClr val="000000"/>
                </a:solidFill>
                <a:cs typeface="Arial"/>
                <a:sym typeface="Arial"/>
              </a:rPr>
              <a:t>repositions (on, behind, 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under, below, left of</a:t>
            </a:r>
            <a:r>
              <a:rPr lang="en" kern="0" dirty="0">
                <a:solidFill>
                  <a:srgbClr val="000000"/>
                </a:solidFill>
                <a:cs typeface="Arial"/>
                <a:sym typeface="Arial"/>
              </a:rPr>
              <a:t>)</a:t>
            </a: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Numerical </a:t>
            </a:r>
            <a:r>
              <a:rPr lang="en" kern="0" dirty="0">
                <a:solidFill>
                  <a:srgbClr val="000000"/>
                </a:solidFill>
                <a:cs typeface="Arial"/>
                <a:sym typeface="Arial"/>
              </a:rPr>
              <a:t>functions (number of, sum 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of</a:t>
            </a:r>
            <a:r>
              <a:rPr lang="en" kern="0" dirty="0">
                <a:solidFill>
                  <a:srgbClr val="000000"/>
                </a:solidFill>
                <a:cs typeface="Arial"/>
                <a:sym typeface="Arial"/>
              </a:rPr>
              <a:t>)</a:t>
            </a: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kern="0" dirty="0">
                <a:solidFill>
                  <a:srgbClr val="000000"/>
                </a:solidFill>
                <a:cs typeface="Arial"/>
                <a:sym typeface="Arial"/>
              </a:rPr>
              <a:t>Comparitors (less than, more than)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Types of </a:t>
            </a:r>
            <a:r>
              <a:rPr lang="en" sz="2000" kern="0" dirty="0">
                <a:solidFill>
                  <a:srgbClr val="000000"/>
                </a:solidFill>
                <a:cs typeface="Arial"/>
                <a:sym typeface="Arial"/>
              </a:rPr>
              <a:t>Learnable concepts are an extension of 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the types of the </a:t>
            </a:r>
            <a:r>
              <a:rPr lang="en" sz="2000" kern="0" dirty="0">
                <a:solidFill>
                  <a:srgbClr val="000000"/>
                </a:solidFill>
                <a:cs typeface="Arial"/>
                <a:sym typeface="Arial"/>
              </a:rPr>
              <a:t>supported primitives</a:t>
            </a:r>
          </a:p>
          <a:p>
            <a:pPr marL="742950" lvl="1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2000" kern="0" dirty="0">
                <a:solidFill>
                  <a:srgbClr val="000000"/>
                </a:solidFill>
                <a:cs typeface="Arial"/>
                <a:sym typeface="Arial"/>
              </a:rPr>
              <a:t>but could change or add new primitives to learn different concepts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2000" kern="0" dirty="0">
                <a:solidFill>
                  <a:srgbClr val="000000"/>
                </a:solidFill>
                <a:cs typeface="Arial"/>
                <a:sym typeface="Arial"/>
              </a:rPr>
              <a:t>Also can b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e classified by Part of Speech</a:t>
            </a:r>
          </a:p>
          <a:p>
            <a:pPr marL="742950" lvl="1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adjectives, nouns, prepositions, possessive pronouns, state verbs 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	</a:t>
            </a:r>
          </a:p>
          <a:p>
            <a:pPr marL="1200150" lvl="2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090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Overloading within same task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(Breakthrough)</a:t>
            </a:r>
          </a:p>
        </p:txBody>
      </p:sp>
      <p:sp>
        <p:nvSpPr>
          <p:cNvPr id="5" name="Shape 224"/>
          <p:cNvSpPr txBox="1"/>
          <p:nvPr/>
        </p:nvSpPr>
        <p:spPr>
          <a:xfrm>
            <a:off x="304800" y="1371600"/>
            <a:ext cx="8839200" cy="4228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You can move a red block onto a location that is capturable by the block.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don’t know the concept capturable.</a:t>
            </a:r>
            <a:endParaRPr lang="en-US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If a captured location is under a clear location then the clear location is </a:t>
            </a:r>
            <a:r>
              <a:rPr lang="en-US" i="1" kern="0" dirty="0">
                <a:solidFill>
                  <a:srgbClr val="000000"/>
                </a:solidFill>
                <a:cs typeface="Arial"/>
                <a:sym typeface="Arial"/>
              </a:rPr>
              <a:t>capturable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 by a block on the captured location.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Ok I’ve learned the concept capturable.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Ok I’ve learned the action. 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Your opponent can move a blue block onto a location that is capturable by the block.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couldn’t satisfy the concept capturable. Could you give me another definition?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If an occupied location is above a clear location then the clear location is capturable by the </a:t>
            </a:r>
            <a:r>
              <a:rPr lang="en-US" i="1" kern="0" dirty="0">
                <a:solidFill>
                  <a:srgbClr val="000000"/>
                </a:solidFill>
                <a:cs typeface="Arial"/>
                <a:sym typeface="Arial"/>
              </a:rPr>
              <a:t>occupant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 of the occupied location.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Picture 2" descr="Breakthrough5x5.jpg">
            <a:extLst>
              <a:ext uri="{FF2B5EF4-FFF2-40B4-BE49-F238E27FC236}">
                <a16:creationId xmlns:a16="http://schemas.microsoft.com/office/drawing/2014/main" id="{287358F7-CA9C-4657-934A-CF5888F0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953000"/>
            <a:ext cx="3886200" cy="184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480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2" name="Shape 107"/>
          <p:cNvSpPr/>
          <p:nvPr/>
        </p:nvSpPr>
        <p:spPr>
          <a:xfrm>
            <a:off x="1297160" y="4516366"/>
            <a:ext cx="775260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object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" name="Shape 105"/>
          <p:cNvSpPr/>
          <p:nvPr/>
        </p:nvSpPr>
        <p:spPr>
          <a:xfrm>
            <a:off x="1221741" y="3955795"/>
            <a:ext cx="92609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smallest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9" name="Shape 117"/>
          <p:cNvCxnSpPr>
            <a:cxnSpLocks/>
            <a:stCxn id="54" idx="2"/>
          </p:cNvCxnSpPr>
          <p:nvPr/>
        </p:nvCxnSpPr>
        <p:spPr>
          <a:xfrm>
            <a:off x="1652588" y="3725258"/>
            <a:ext cx="0" cy="229376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" name="Shape 156"/>
          <p:cNvCxnSpPr>
            <a:cxnSpLocks/>
            <a:stCxn id="46" idx="3"/>
          </p:cNvCxnSpPr>
          <p:nvPr/>
        </p:nvCxnSpPr>
        <p:spPr>
          <a:xfrm flipV="1">
            <a:off x="2147840" y="4089860"/>
            <a:ext cx="633460" cy="17585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</p:spPr>
      </p:cxnSp>
      <p:sp>
        <p:nvSpPr>
          <p:cNvPr id="56" name="Shape 157"/>
          <p:cNvSpPr/>
          <p:nvPr/>
        </p:nvSpPr>
        <p:spPr>
          <a:xfrm>
            <a:off x="3569943" y="3786561"/>
            <a:ext cx="822016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~larger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" name="Shape 158"/>
          <p:cNvSpPr/>
          <p:nvPr/>
        </p:nvSpPr>
        <p:spPr>
          <a:xfrm>
            <a:off x="2926760" y="4217582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60" name="Shape 161"/>
          <p:cNvCxnSpPr>
            <a:cxnSpLocks/>
            <a:stCxn id="56" idx="2"/>
            <a:endCxn id="57" idx="0"/>
          </p:cNvCxnSpPr>
          <p:nvPr/>
        </p:nvCxnSpPr>
        <p:spPr>
          <a:xfrm flipH="1">
            <a:off x="3286610" y="4089860"/>
            <a:ext cx="694341" cy="127722"/>
          </a:xfrm>
          <a:prstGeom prst="straightConnector1">
            <a:avLst/>
          </a:prstGeom>
          <a:ln w="19050">
            <a:headEnd type="none" w="lg" len="lg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781300" y="3650132"/>
            <a:ext cx="2201750" cy="112586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hape 116"/>
          <p:cNvCxnSpPr>
            <a:cxnSpLocks/>
            <a:stCxn id="46" idx="2"/>
            <a:endCxn id="42" idx="0"/>
          </p:cNvCxnSpPr>
          <p:nvPr/>
        </p:nvCxnSpPr>
        <p:spPr>
          <a:xfrm flipH="1">
            <a:off x="1684790" y="4259094"/>
            <a:ext cx="1" cy="257272"/>
          </a:xfrm>
          <a:prstGeom prst="straightConnector1">
            <a:avLst/>
          </a:prstGeom>
          <a:ln w="19050">
            <a:headEnd type="none" w="lg" len="lg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Shape 119"/>
          <p:cNvSpPr/>
          <p:nvPr/>
        </p:nvSpPr>
        <p:spPr>
          <a:xfrm>
            <a:off x="4144112" y="4213067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object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78" name="Shape 161"/>
          <p:cNvCxnSpPr>
            <a:cxnSpLocks/>
            <a:stCxn id="56" idx="2"/>
            <a:endCxn id="74" idx="0"/>
          </p:cNvCxnSpPr>
          <p:nvPr/>
        </p:nvCxnSpPr>
        <p:spPr>
          <a:xfrm>
            <a:off x="3980951" y="4089860"/>
            <a:ext cx="523011" cy="123207"/>
          </a:xfrm>
          <a:prstGeom prst="straightConnector1">
            <a:avLst/>
          </a:prstGeom>
          <a:ln w="19050">
            <a:headEnd type="none" w="lg" len="lg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hape 156"/>
          <p:cNvCxnSpPr>
            <a:cxnSpLocks/>
          </p:cNvCxnSpPr>
          <p:nvPr/>
        </p:nvCxnSpPr>
        <p:spPr>
          <a:xfrm>
            <a:off x="4352348" y="3937224"/>
            <a:ext cx="1210252" cy="0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</p:spPr>
      </p:cxnSp>
      <p:sp>
        <p:nvSpPr>
          <p:cNvPr id="95" name="Shape 119"/>
          <p:cNvSpPr/>
          <p:nvPr/>
        </p:nvSpPr>
        <p:spPr>
          <a:xfrm>
            <a:off x="5909436" y="4165021"/>
            <a:ext cx="1062864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volume of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96" name="Shape 120"/>
          <p:cNvCxnSpPr>
            <a:cxnSpLocks/>
            <a:stCxn id="95" idx="2"/>
            <a:endCxn id="98" idx="0"/>
          </p:cNvCxnSpPr>
          <p:nvPr/>
        </p:nvCxnSpPr>
        <p:spPr>
          <a:xfrm>
            <a:off x="6440868" y="4468320"/>
            <a:ext cx="0" cy="144358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7" name="Shape 157"/>
          <p:cNvSpPr/>
          <p:nvPr/>
        </p:nvSpPr>
        <p:spPr>
          <a:xfrm>
            <a:off x="6702851" y="3731086"/>
            <a:ext cx="11378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more-than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8" name="Shape 158"/>
          <p:cNvSpPr/>
          <p:nvPr/>
        </p:nvSpPr>
        <p:spPr>
          <a:xfrm>
            <a:off x="6081018" y="4612678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99" name="Shape 161"/>
          <p:cNvCxnSpPr>
            <a:cxnSpLocks/>
            <a:stCxn id="97" idx="2"/>
            <a:endCxn id="95" idx="0"/>
          </p:cNvCxnSpPr>
          <p:nvPr/>
        </p:nvCxnSpPr>
        <p:spPr>
          <a:xfrm flipH="1">
            <a:off x="6440868" y="4034385"/>
            <a:ext cx="830933" cy="13063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1" name="Rectangle 100"/>
          <p:cNvSpPr/>
          <p:nvPr/>
        </p:nvSpPr>
        <p:spPr>
          <a:xfrm>
            <a:off x="5562600" y="3572696"/>
            <a:ext cx="3111500" cy="15112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hape 119"/>
          <p:cNvSpPr/>
          <p:nvPr/>
        </p:nvSpPr>
        <p:spPr>
          <a:xfrm>
            <a:off x="7387440" y="4176653"/>
            <a:ext cx="1070195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volume of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6" name="Shape 120"/>
          <p:cNvCxnSpPr>
            <a:cxnSpLocks/>
            <a:stCxn id="105" idx="2"/>
            <a:endCxn id="107" idx="0"/>
          </p:cNvCxnSpPr>
          <p:nvPr/>
        </p:nvCxnSpPr>
        <p:spPr>
          <a:xfrm flipH="1">
            <a:off x="7922537" y="4479952"/>
            <a:ext cx="1" cy="132727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7" name="Shape 158"/>
          <p:cNvSpPr/>
          <p:nvPr/>
        </p:nvSpPr>
        <p:spPr>
          <a:xfrm>
            <a:off x="7562687" y="4612679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input2</a:t>
            </a:r>
          </a:p>
        </p:txBody>
      </p:sp>
      <p:cxnSp>
        <p:nvCxnSpPr>
          <p:cNvPr id="109" name="Shape 161"/>
          <p:cNvCxnSpPr>
            <a:cxnSpLocks/>
            <a:stCxn id="97" idx="2"/>
            <a:endCxn id="105" idx="0"/>
          </p:cNvCxnSpPr>
          <p:nvPr/>
        </p:nvCxnSpPr>
        <p:spPr>
          <a:xfrm>
            <a:off x="7271801" y="4034385"/>
            <a:ext cx="650737" cy="142268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777" y="5066331"/>
            <a:ext cx="4013629" cy="184534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664379" y="5640982"/>
            <a:ext cx="615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1:  color=blue, category=object, volume = 3.5</a:t>
            </a:r>
          </a:p>
          <a:p>
            <a:r>
              <a:rPr lang="en-US" dirty="0"/>
              <a:t>Object 2:  color=red, category=object, volume = 7.5</a:t>
            </a:r>
          </a:p>
          <a:p>
            <a:r>
              <a:rPr lang="en-US" dirty="0"/>
              <a:t>Object 3:  color=green, category=object, volume = 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5885" y="4289394"/>
            <a:ext cx="69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1,2,3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42919" y="3918624"/>
            <a:ext cx="16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3.5, 7.5, 5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19136" y="3942690"/>
            <a:ext cx="16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3.5, 7.5, 5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30901" y="3429000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(7.5, 5), (7.5, 3.5), (5, 3.5)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06979" y="3740829"/>
            <a:ext cx="36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678B48-F578-43C3-887F-3324A374C4F4}"/>
              </a:ext>
            </a:extLst>
          </p:cNvPr>
          <p:cNvSpPr txBox="1"/>
          <p:nvPr/>
        </p:nvSpPr>
        <p:spPr>
          <a:xfrm>
            <a:off x="2944461" y="3991987"/>
            <a:ext cx="69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1,2,3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038932-7CE1-494E-989E-3DE90C895977}"/>
              </a:ext>
            </a:extLst>
          </p:cNvPr>
          <p:cNvSpPr txBox="1"/>
          <p:nvPr/>
        </p:nvSpPr>
        <p:spPr>
          <a:xfrm>
            <a:off x="4198287" y="4002921"/>
            <a:ext cx="69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1,2,3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5C50B0-0493-491D-A9F7-FE007AEB13F3}"/>
              </a:ext>
            </a:extLst>
          </p:cNvPr>
          <p:cNvSpPr txBox="1"/>
          <p:nvPr/>
        </p:nvSpPr>
        <p:spPr>
          <a:xfrm>
            <a:off x="3847467" y="3576791"/>
            <a:ext cx="36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81A86-D5C5-4F2A-B7EB-6EF39DFE5391}"/>
              </a:ext>
            </a:extLst>
          </p:cNvPr>
          <p:cNvSpPr txBox="1"/>
          <p:nvPr/>
        </p:nvSpPr>
        <p:spPr>
          <a:xfrm>
            <a:off x="6144557" y="4405447"/>
            <a:ext cx="69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1,2,3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CC2F48-8803-4815-A8D0-7DB697665A99}"/>
              </a:ext>
            </a:extLst>
          </p:cNvPr>
          <p:cNvSpPr txBox="1"/>
          <p:nvPr/>
        </p:nvSpPr>
        <p:spPr>
          <a:xfrm>
            <a:off x="7573631" y="4395335"/>
            <a:ext cx="69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1,2,3</a:t>
            </a:r>
          </a:p>
        </p:txBody>
      </p:sp>
      <p:sp>
        <p:nvSpPr>
          <p:cNvPr id="53" name="Shape 108">
            <a:extLst>
              <a:ext uri="{FF2B5EF4-FFF2-40B4-BE49-F238E27FC236}">
                <a16:creationId xmlns:a16="http://schemas.microsoft.com/office/drawing/2014/main" id="{B4B85225-89C1-4548-A34C-040588BDF3D0}"/>
              </a:ext>
            </a:extLst>
          </p:cNvPr>
          <p:cNvSpPr txBox="1"/>
          <p:nvPr/>
        </p:nvSpPr>
        <p:spPr>
          <a:xfrm>
            <a:off x="123248" y="585428"/>
            <a:ext cx="8534400" cy="19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kern="0" dirty="0">
                <a:latin typeface="Arial"/>
                <a:cs typeface="Arial"/>
                <a:sym typeface="Arial"/>
              </a:rPr>
              <a:t>Prefer moving the smallest object.</a:t>
            </a:r>
          </a:p>
          <a:p>
            <a:r>
              <a:rPr lang="en" i="1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   Rosie:  I don’t know the concept </a:t>
            </a:r>
            <a:r>
              <a:rPr lang="en-US" i="1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smallest</a:t>
            </a:r>
            <a:r>
              <a:rPr lang="en" i="1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.</a:t>
            </a:r>
          </a:p>
          <a:p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 an object is not larger than any other object then it is the smallest.</a:t>
            </a:r>
          </a:p>
          <a:p>
            <a:r>
              <a:rPr lang="en" i="1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   Rosie:  I don’t know the concept </a:t>
            </a:r>
            <a:r>
              <a:rPr lang="en-US" i="1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larger</a:t>
            </a:r>
            <a:r>
              <a:rPr lang="en" i="1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.</a:t>
            </a:r>
          </a:p>
          <a:p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 the volume of a block is more than the volume of an object then the block is larger than the object.</a:t>
            </a:r>
            <a:endParaRPr sz="1400" kern="0" dirty="0">
              <a:solidFill>
                <a:srgbClr val="1155CC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" name="Shape 111">
            <a:extLst>
              <a:ext uri="{FF2B5EF4-FFF2-40B4-BE49-F238E27FC236}">
                <a16:creationId xmlns:a16="http://schemas.microsoft.com/office/drawing/2014/main" id="{71012A2D-E317-4B0F-9451-4C41C1FF9630}"/>
              </a:ext>
            </a:extLst>
          </p:cNvPr>
          <p:cNvSpPr/>
          <p:nvPr/>
        </p:nvSpPr>
        <p:spPr>
          <a:xfrm>
            <a:off x="1279115" y="3421959"/>
            <a:ext cx="746946" cy="3032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move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" name="Shape 115">
            <a:extLst>
              <a:ext uri="{FF2B5EF4-FFF2-40B4-BE49-F238E27FC236}">
                <a16:creationId xmlns:a16="http://schemas.microsoft.com/office/drawing/2014/main" id="{DE361502-2BFF-4670-9840-1EA8C341189A}"/>
              </a:ext>
            </a:extLst>
          </p:cNvPr>
          <p:cNvSpPr/>
          <p:nvPr/>
        </p:nvSpPr>
        <p:spPr>
          <a:xfrm>
            <a:off x="1032232" y="2719028"/>
            <a:ext cx="1246146" cy="303299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Prefer (&gt;)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1" name="Shape 117">
            <a:extLst>
              <a:ext uri="{FF2B5EF4-FFF2-40B4-BE49-F238E27FC236}">
                <a16:creationId xmlns:a16="http://schemas.microsoft.com/office/drawing/2014/main" id="{A84FDB73-7F00-4A15-9B95-82D568D15D1F}"/>
              </a:ext>
            </a:extLst>
          </p:cNvPr>
          <p:cNvCxnSpPr>
            <a:cxnSpLocks/>
            <a:stCxn id="59" idx="2"/>
            <a:endCxn id="54" idx="0"/>
          </p:cNvCxnSpPr>
          <p:nvPr/>
        </p:nvCxnSpPr>
        <p:spPr>
          <a:xfrm flipH="1">
            <a:off x="1652588" y="3022327"/>
            <a:ext cx="2717" cy="399632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4C6F15AD-D18F-4809-93D6-65EF6C32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56" y="-24570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Supports learning heuristics</a:t>
            </a:r>
          </a:p>
        </p:txBody>
      </p:sp>
    </p:spTree>
    <p:extLst>
      <p:ext uri="{BB962C8B-B14F-4D97-AF65-F5344CB8AC3E}">
        <p14:creationId xmlns:p14="http://schemas.microsoft.com/office/powerpoint/2010/main" val="182727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Characteristics from ITL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000" dirty="0"/>
              <a:t>Humans are extremely good at Rapid Interactive Task Learning (RITL)</a:t>
            </a:r>
          </a:p>
          <a:p>
            <a:pPr lvl="1"/>
            <a:r>
              <a:rPr lang="en-US" sz="1800" dirty="0"/>
              <a:t>if we want systems working in coordination with humans this ability is necessary</a:t>
            </a:r>
          </a:p>
          <a:p>
            <a:r>
              <a:rPr lang="en-US" sz="2000" dirty="0"/>
              <a:t>constrained by ITL characteristics must be:</a:t>
            </a:r>
          </a:p>
          <a:p>
            <a:pPr lvl="1"/>
            <a:r>
              <a:rPr lang="en-US" sz="1800" dirty="0"/>
              <a:t>interactively learnable</a:t>
            </a:r>
          </a:p>
          <a:p>
            <a:pPr lvl="1"/>
            <a:r>
              <a:rPr lang="en-US" sz="1800" dirty="0"/>
              <a:t>Incremental (transfer)</a:t>
            </a:r>
          </a:p>
          <a:p>
            <a:pPr lvl="1"/>
            <a:r>
              <a:rPr lang="en-US" sz="1800" dirty="0"/>
              <a:t>Online (fast, continuous learning and action)</a:t>
            </a:r>
          </a:p>
          <a:p>
            <a:pPr lvl="1"/>
            <a:r>
              <a:rPr lang="en-US" sz="1800" dirty="0"/>
              <a:t>Responsive (efficient)</a:t>
            </a:r>
            <a:endParaRPr lang="en-US" sz="2400" dirty="0"/>
          </a:p>
          <a:p>
            <a:r>
              <a:rPr lang="en-US" sz="2000" dirty="0"/>
              <a:t>need to learn efficient representations</a:t>
            </a:r>
          </a:p>
          <a:p>
            <a:pPr lvl="1"/>
            <a:r>
              <a:rPr lang="en-US" sz="1800" dirty="0"/>
              <a:t>native, not interpretive, general, transferable, nonconflicting, compositional/hierarchical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32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16666" r="18099" b="23334"/>
          <a:stretch/>
        </p:blipFill>
        <p:spPr>
          <a:xfrm>
            <a:off x="7496978" y="1832392"/>
            <a:ext cx="1500340" cy="97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859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30+ Games and Puzzles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30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2" y="3948186"/>
            <a:ext cx="8382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24" y="4000481"/>
            <a:ext cx="934534" cy="73360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9800" y="1267677"/>
            <a:ext cx="3742722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Missionaries and Cannibals</a:t>
            </a:r>
          </a:p>
          <a:p>
            <a:pPr marL="0" indent="0">
              <a:buNone/>
            </a:pPr>
            <a:r>
              <a:rPr lang="en-US" sz="1600" dirty="0"/>
              <a:t>Jealous Husbands problem</a:t>
            </a:r>
          </a:p>
          <a:p>
            <a:pPr marL="0" indent="0">
              <a:buNone/>
            </a:pPr>
            <a:r>
              <a:rPr lang="en-US" sz="1600" dirty="0"/>
              <a:t>Family River crossing</a:t>
            </a:r>
          </a:p>
          <a:p>
            <a:pPr marL="0" indent="0">
              <a:buNone/>
            </a:pPr>
            <a:r>
              <a:rPr lang="en-US" sz="1600" dirty="0"/>
              <a:t>Fox, Goose, &amp; Beans</a:t>
            </a:r>
          </a:p>
          <a:p>
            <a:pPr marL="0" indent="0">
              <a:buNone/>
            </a:pPr>
            <a:r>
              <a:rPr lang="en-US" sz="1600" dirty="0"/>
              <a:t>Frogs and Toads puzzle</a:t>
            </a:r>
          </a:p>
          <a:p>
            <a:pPr marL="0" indent="0">
              <a:buNone/>
            </a:pPr>
            <a:r>
              <a:rPr lang="en-US" sz="1600" dirty="0"/>
              <a:t>Stacking frogs puzzle</a:t>
            </a:r>
          </a:p>
          <a:p>
            <a:pPr marL="0" indent="0">
              <a:buNone/>
            </a:pPr>
            <a:r>
              <a:rPr lang="en-US" sz="1600" dirty="0"/>
              <a:t>King/Lazy Stacking frogs</a:t>
            </a:r>
          </a:p>
          <a:p>
            <a:pPr marL="0" indent="0">
              <a:buNone/>
            </a:pPr>
            <a:r>
              <a:rPr lang="en-US" sz="1600" dirty="0"/>
              <a:t>Peg Solitaire</a:t>
            </a:r>
          </a:p>
          <a:p>
            <a:pPr marL="0" indent="0">
              <a:buNone/>
            </a:pPr>
            <a:r>
              <a:rPr lang="en-US" sz="1600" dirty="0"/>
              <a:t>Eight Puzzle(Five, Fifteen)</a:t>
            </a:r>
          </a:p>
          <a:p>
            <a:pPr marL="0" indent="0">
              <a:buNone/>
            </a:pPr>
            <a:r>
              <a:rPr lang="en-US" sz="1600" dirty="0"/>
              <a:t>Five/Eight Puzzle Color Isomorph</a:t>
            </a:r>
          </a:p>
          <a:p>
            <a:pPr marL="0" indent="0">
              <a:buNone/>
            </a:pPr>
            <a:r>
              <a:rPr lang="en-US" sz="1600" dirty="0"/>
              <a:t>Tower of Hanoi (3 ,4, &amp; 5 Blocks)</a:t>
            </a:r>
          </a:p>
          <a:p>
            <a:pPr marL="0" indent="0">
              <a:buNone/>
            </a:pPr>
            <a:r>
              <a:rPr lang="en-US" sz="1600" dirty="0"/>
              <a:t>Mahjong Solitaire</a:t>
            </a:r>
          </a:p>
          <a:p>
            <a:pPr marL="0" indent="0">
              <a:buNone/>
            </a:pPr>
            <a:r>
              <a:rPr lang="en-US" sz="1600" dirty="0"/>
              <a:t>Simple Maze</a:t>
            </a:r>
          </a:p>
          <a:p>
            <a:pPr marL="0" indent="0">
              <a:buNone/>
            </a:pPr>
            <a:r>
              <a:rPr lang="en-US" sz="1600" dirty="0"/>
              <a:t>Block pushing Maze</a:t>
            </a:r>
          </a:p>
          <a:p>
            <a:pPr marL="0" indent="0">
              <a:buNone/>
            </a:pPr>
            <a:r>
              <a:rPr lang="en-US" sz="1600" dirty="0"/>
              <a:t>Sokoban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2941" t="19512" r="2941" b="29268"/>
          <a:stretch/>
        </p:blipFill>
        <p:spPr>
          <a:xfrm>
            <a:off x="109028" y="2622043"/>
            <a:ext cx="1740211" cy="571980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5172678" y="1267677"/>
            <a:ext cx="3742722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Various Blocks World puzzles</a:t>
            </a:r>
          </a:p>
          <a:p>
            <a:pPr marL="0" indent="0">
              <a:buNone/>
            </a:pPr>
            <a:r>
              <a:rPr lang="en-US" sz="1600" dirty="0"/>
              <a:t>Tic-Tac-Toe/Blocks Tic-Tac-Toe</a:t>
            </a:r>
          </a:p>
          <a:p>
            <a:pPr marL="0" indent="0">
              <a:buNone/>
            </a:pPr>
            <a:r>
              <a:rPr lang="en-US" sz="1600" dirty="0"/>
              <a:t>Connect-3/Connect-4</a:t>
            </a:r>
          </a:p>
          <a:p>
            <a:pPr marL="0" indent="0">
              <a:buNone/>
            </a:pPr>
            <a:r>
              <a:rPr lang="en-US" sz="1600" dirty="0"/>
              <a:t>Othello</a:t>
            </a:r>
          </a:p>
          <a:p>
            <a:pPr marL="0" indent="0">
              <a:buNone/>
            </a:pPr>
            <a:r>
              <a:rPr lang="en-US" sz="1600" dirty="0"/>
              <a:t>Breakthrough</a:t>
            </a:r>
          </a:p>
          <a:p>
            <a:pPr marL="0" indent="0">
              <a:buNone/>
            </a:pPr>
            <a:r>
              <a:rPr lang="en-US" sz="1600" dirty="0"/>
              <a:t>Three Men’s Morris</a:t>
            </a:r>
          </a:p>
          <a:p>
            <a:pPr marL="0" indent="0">
              <a:buNone/>
            </a:pPr>
            <a:r>
              <a:rPr lang="en-US" sz="1600" dirty="0" err="1"/>
              <a:t>Picaria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Nine Holes</a:t>
            </a:r>
          </a:p>
          <a:p>
            <a:pPr marL="0" indent="0">
              <a:buNone/>
            </a:pPr>
            <a:r>
              <a:rPr lang="en-US" sz="1600" dirty="0"/>
              <a:t>Simplified Risk</a:t>
            </a:r>
          </a:p>
          <a:p>
            <a:pPr marL="0" indent="0">
              <a:buNone/>
            </a:pPr>
            <a:r>
              <a:rPr lang="en-US" sz="1600" dirty="0"/>
              <a:t>President card game</a:t>
            </a:r>
          </a:p>
          <a:p>
            <a:pPr marL="0" indent="0">
              <a:buNone/>
            </a:pPr>
            <a:r>
              <a:rPr lang="en-US" sz="1600" dirty="0"/>
              <a:t>Crazy Eights</a:t>
            </a:r>
          </a:p>
          <a:p>
            <a:pPr marL="0" indent="0">
              <a:buNone/>
            </a:pPr>
            <a:r>
              <a:rPr lang="en-US" sz="1600" dirty="0"/>
              <a:t>Sudoku (small versions)</a:t>
            </a:r>
          </a:p>
          <a:p>
            <a:pPr marL="0" indent="0">
              <a:buNone/>
            </a:pPr>
            <a:r>
              <a:rPr lang="en-US" sz="1600" dirty="0"/>
              <a:t>Killer Sudoku</a:t>
            </a:r>
          </a:p>
          <a:p>
            <a:pPr marL="0" indent="0">
              <a:buNone/>
            </a:pPr>
            <a:r>
              <a:rPr lang="en-US" sz="1600" dirty="0" err="1"/>
              <a:t>Jigsawdoku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Logi-5</a:t>
            </a:r>
          </a:p>
          <a:p>
            <a:pPr marL="0" indent="0">
              <a:buNone/>
            </a:pPr>
            <a:r>
              <a:rPr lang="en-US" sz="1600" dirty="0" err="1"/>
              <a:t>KenKen</a:t>
            </a:r>
            <a:r>
              <a:rPr lang="en-US" sz="1600" dirty="0"/>
              <a:t>/</a:t>
            </a:r>
            <a:r>
              <a:rPr lang="en-US" sz="1600" dirty="0" err="1"/>
              <a:t>Calcudoku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" t="70" b="84445"/>
          <a:stretch/>
        </p:blipFill>
        <p:spPr>
          <a:xfrm>
            <a:off x="91532" y="1097384"/>
            <a:ext cx="1748402" cy="7574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2" y="587101"/>
            <a:ext cx="1736718" cy="488453"/>
          </a:xfrm>
          <a:prstGeom prst="rect">
            <a:avLst/>
          </a:prstGeom>
        </p:spPr>
      </p:pic>
      <p:pic>
        <p:nvPicPr>
          <p:cNvPr id="12" name="Picture 2" descr="Three Men's Morris.sv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53" y="458791"/>
            <a:ext cx="1163447" cy="11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zillions-of-games.com/image/Picaria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" t="15197" r="36439" b="18699"/>
          <a:stretch/>
        </p:blipFill>
        <p:spPr bwMode="auto">
          <a:xfrm>
            <a:off x="7496978" y="2842294"/>
            <a:ext cx="935234" cy="8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0"/>
          <a:srcRect l="30683" t="30216" r="31648" b="47462"/>
          <a:stretch/>
        </p:blipFill>
        <p:spPr>
          <a:xfrm>
            <a:off x="86490" y="1914972"/>
            <a:ext cx="1875322" cy="6251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8341" y="3180969"/>
            <a:ext cx="802547" cy="781050"/>
          </a:xfrm>
          <a:prstGeom prst="rect">
            <a:avLst/>
          </a:prstGeom>
        </p:spPr>
      </p:pic>
      <p:pic>
        <p:nvPicPr>
          <p:cNvPr id="1026" name="Picture 2" descr="http://mathworld.wolfram.com/images/eps-gif/TowersOfHanoi_1000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44" y="4890953"/>
            <a:ext cx="1590414" cy="49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achsentext.de/gif/logi5_rules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09" y="4806576"/>
            <a:ext cx="1616409" cy="66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tatic.tvtropes.org/pmwiki/pub/images/sokoban_6694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38" y="5608765"/>
            <a:ext cx="1066095" cy="11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net2.cbsistatic.com/img/xVvfqEOVZmgq8xnZDTCrUMW0kyA=/2009/01/12/5399b9f2-f4d6-11e2-8c7c-d4ae52e62bcc/kenken_4x4_easy_1.12.2008.png">
            <a:extLst>
              <a:ext uri="{FF2B5EF4-FFF2-40B4-BE49-F238E27FC236}">
                <a16:creationId xmlns:a16="http://schemas.microsoft.com/office/drawing/2014/main" id="{8772F6EC-1347-4420-999F-5F37C7389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2" y="5608765"/>
            <a:ext cx="9858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www.puzzle-magazine.com/6x6sudoku.jpg">
            <a:extLst>
              <a:ext uri="{FF2B5EF4-FFF2-40B4-BE49-F238E27FC236}">
                <a16:creationId xmlns:a16="http://schemas.microsoft.com/office/drawing/2014/main" id="{492B222F-A4C9-4638-96F1-3CFAAB363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349" y="3809675"/>
            <a:ext cx="832282" cy="8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121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Nuggets and Coals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3038"/>
            <a:ext cx="8382000" cy="5334000"/>
          </a:xfrm>
        </p:spPr>
        <p:txBody>
          <a:bodyPr>
            <a:normAutofit/>
          </a:bodyPr>
          <a:lstStyle/>
          <a:p>
            <a:r>
              <a:rPr lang="en-US" sz="2400" dirty="0"/>
              <a:t>Nuggets</a:t>
            </a:r>
          </a:p>
          <a:p>
            <a:pPr lvl="1"/>
            <a:r>
              <a:rPr lang="en-US" sz="1800" dirty="0"/>
              <a:t>Can learn large number of concepts and supporting semantics</a:t>
            </a:r>
          </a:p>
          <a:p>
            <a:pPr lvl="1"/>
            <a:r>
              <a:rPr lang="en-US" sz="1800" dirty="0"/>
              <a:t>Supports the learning of many more actions, goals, heuristics, and games</a:t>
            </a:r>
          </a:p>
          <a:p>
            <a:pPr lvl="1"/>
            <a:r>
              <a:rPr lang="en-US" sz="1800" dirty="0"/>
              <a:t>Learning intermediate hierarchies of concepts/semantics allows for deep/multi level transfer between tasks and domains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400" dirty="0"/>
              <a:t>Coals</a:t>
            </a:r>
          </a:p>
          <a:p>
            <a:pPr lvl="1"/>
            <a:r>
              <a:rPr lang="en-US" sz="1800" dirty="0"/>
              <a:t>Don’t yet  have general strategies for learning the correct syntax (POS) of new concepts</a:t>
            </a:r>
          </a:p>
          <a:p>
            <a:pPr lvl="1"/>
            <a:r>
              <a:rPr lang="en-US" sz="1800" dirty="0"/>
              <a:t>No support yet for disjunctions (if it is x or y) (learn multiple rules!)</a:t>
            </a:r>
          </a:p>
          <a:p>
            <a:pPr lvl="1"/>
            <a:r>
              <a:rPr lang="en-US" sz="1800" dirty="0"/>
              <a:t>Cannot use past events, actions to describe concepts, states (Using </a:t>
            </a:r>
            <a:r>
              <a:rPr lang="en-US" sz="1800" dirty="0" err="1"/>
              <a:t>epmem</a:t>
            </a:r>
            <a:r>
              <a:rPr lang="en-US" sz="1800" dirty="0"/>
              <a:t>)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Bonus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3038"/>
            <a:ext cx="8382000" cy="5334000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90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04800"/>
            <a:ext cx="8229600" cy="1066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2"/>
                </a:solidFill>
              </a:rPr>
              <a:t>Procedural knowledge for resolving “object”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5600" y="2433697"/>
            <a:ext cx="490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predicate P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has name </a:t>
            </a:r>
            <a:r>
              <a:rPr lang="en-US" sz="1600" b="1" dirty="0">
                <a:solidFill>
                  <a:srgbClr val="1D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type </a:t>
            </a:r>
            <a:r>
              <a:rPr lang="en-US" sz="1600" b="1" dirty="0">
                <a:solidFill>
                  <a:srgbClr val="1D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&lt;category&gt;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input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A has property </a:t>
            </a:r>
            <a:r>
              <a:rPr lang="en-US" sz="1600" b="1" dirty="0">
                <a:solidFill>
                  <a:srgbClr val="1D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&lt;category&gt;</a:t>
            </a:r>
            <a:r>
              <a:rPr lang="en-US" sz="1600" dirty="0">
                <a:solidFill>
                  <a:srgbClr val="1D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1D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is a result of P</a:t>
            </a:r>
          </a:p>
        </p:txBody>
      </p:sp>
      <p:sp>
        <p:nvSpPr>
          <p:cNvPr id="8" name="Shape 107"/>
          <p:cNvSpPr/>
          <p:nvPr/>
        </p:nvSpPr>
        <p:spPr>
          <a:xfrm>
            <a:off x="1524000" y="4081077"/>
            <a:ext cx="775260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object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" name="Shape 111"/>
          <p:cNvSpPr/>
          <p:nvPr/>
        </p:nvSpPr>
        <p:spPr>
          <a:xfrm>
            <a:off x="1543274" y="3117578"/>
            <a:ext cx="746946" cy="3032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move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Shape 105"/>
          <p:cNvSpPr/>
          <p:nvPr/>
        </p:nvSpPr>
        <p:spPr>
          <a:xfrm>
            <a:off x="1445259" y="3615036"/>
            <a:ext cx="92609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smallest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3" name="Shape 117"/>
          <p:cNvCxnSpPr>
            <a:cxnSpLocks/>
            <a:stCxn id="11" idx="2"/>
          </p:cNvCxnSpPr>
          <p:nvPr/>
        </p:nvCxnSpPr>
        <p:spPr>
          <a:xfrm>
            <a:off x="1916747" y="3420877"/>
            <a:ext cx="0" cy="162116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" name="Shape 115"/>
          <p:cNvSpPr/>
          <p:nvPr/>
        </p:nvSpPr>
        <p:spPr>
          <a:xfrm>
            <a:off x="1296391" y="2414647"/>
            <a:ext cx="1246146" cy="303299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Prefer (&gt;)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5" name="Shape 117"/>
          <p:cNvCxnSpPr>
            <a:cxnSpLocks/>
            <a:stCxn id="14" idx="2"/>
            <a:endCxn id="11" idx="0"/>
          </p:cNvCxnSpPr>
          <p:nvPr/>
        </p:nvCxnSpPr>
        <p:spPr>
          <a:xfrm flipH="1">
            <a:off x="1916747" y="2717946"/>
            <a:ext cx="2717" cy="399632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hape 116"/>
          <p:cNvCxnSpPr>
            <a:cxnSpLocks/>
            <a:stCxn id="12" idx="2"/>
            <a:endCxn id="8" idx="0"/>
          </p:cNvCxnSpPr>
          <p:nvPr/>
        </p:nvCxnSpPr>
        <p:spPr>
          <a:xfrm>
            <a:off x="1908309" y="3918335"/>
            <a:ext cx="3321" cy="162742"/>
          </a:xfrm>
          <a:prstGeom prst="straightConnector1">
            <a:avLst/>
          </a:prstGeom>
          <a:ln w="19050">
            <a:headEnd type="none" w="lg" len="lg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5105400"/>
            <a:ext cx="4013629" cy="18453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664379" y="5640982"/>
            <a:ext cx="615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Obj1:  color=blue, category=object, volume = 3.5</a:t>
            </a:r>
          </a:p>
          <a:p>
            <a:r>
              <a:rPr lang="en-US" dirty="0"/>
              <a:t>Obj2:  color=red, category=object, volume = 7.5</a:t>
            </a:r>
          </a:p>
          <a:p>
            <a:r>
              <a:rPr lang="en-US" dirty="0"/>
              <a:t>Obj3:  color=green, category=object, volume = 5</a:t>
            </a:r>
          </a:p>
        </p:txBody>
      </p:sp>
      <p:sp>
        <p:nvSpPr>
          <p:cNvPr id="3" name="Rectangle 2"/>
          <p:cNvSpPr/>
          <p:nvPr/>
        </p:nvSpPr>
        <p:spPr>
          <a:xfrm>
            <a:off x="1325602" y="4014668"/>
            <a:ext cx="1142009" cy="557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39608" y="3692695"/>
            <a:ext cx="16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obj1,obj2,obj3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1905000"/>
            <a:ext cx="50292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38600" y="1944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RULE:</a:t>
            </a:r>
          </a:p>
        </p:txBody>
      </p:sp>
    </p:spTree>
    <p:extLst>
      <p:ext uri="{BB962C8B-B14F-4D97-AF65-F5344CB8AC3E}">
        <p14:creationId xmlns:p14="http://schemas.microsoft.com/office/powerpoint/2010/main" val="3666483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5596" y="312144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2"/>
                </a:solidFill>
              </a:rPr>
              <a:t>Procedural knowledge for resolving “volume of”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26698" y="2433697"/>
            <a:ext cx="52173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predicate P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has name </a:t>
            </a:r>
            <a:r>
              <a:rPr lang="en-US" sz="1600" b="1" dirty="0">
                <a:solidFill>
                  <a:srgbClr val="1D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&lt;volume&gt;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type </a:t>
            </a:r>
            <a:r>
              <a:rPr lang="en-US" sz="1600" b="1" dirty="0">
                <a:solidFill>
                  <a:srgbClr val="1D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&lt;attribute-of&gt;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input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A has property </a:t>
            </a:r>
            <a:r>
              <a:rPr lang="en-US" sz="1600" b="1" dirty="0">
                <a:solidFill>
                  <a:srgbClr val="1D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&lt;volume&gt;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1D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is a result of P</a:t>
            </a:r>
          </a:p>
        </p:txBody>
      </p:sp>
      <p:sp>
        <p:nvSpPr>
          <p:cNvPr id="8" name="Shape 119"/>
          <p:cNvSpPr/>
          <p:nvPr/>
        </p:nvSpPr>
        <p:spPr>
          <a:xfrm>
            <a:off x="655596" y="3264968"/>
            <a:ext cx="1062864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volume of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1" name="Shape 120"/>
          <p:cNvCxnSpPr>
            <a:cxnSpLocks/>
            <a:stCxn id="8" idx="2"/>
            <a:endCxn id="13" idx="0"/>
          </p:cNvCxnSpPr>
          <p:nvPr/>
        </p:nvCxnSpPr>
        <p:spPr>
          <a:xfrm>
            <a:off x="1187028" y="3568267"/>
            <a:ext cx="0" cy="144358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Shape 157"/>
          <p:cNvSpPr/>
          <p:nvPr/>
        </p:nvSpPr>
        <p:spPr>
          <a:xfrm>
            <a:off x="1449011" y="2831033"/>
            <a:ext cx="11378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more-than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Shape 158"/>
          <p:cNvSpPr/>
          <p:nvPr/>
        </p:nvSpPr>
        <p:spPr>
          <a:xfrm>
            <a:off x="827178" y="3712625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14" name="Shape 161"/>
          <p:cNvCxnSpPr>
            <a:cxnSpLocks/>
            <a:stCxn id="12" idx="2"/>
            <a:endCxn id="8" idx="0"/>
          </p:cNvCxnSpPr>
          <p:nvPr/>
        </p:nvCxnSpPr>
        <p:spPr>
          <a:xfrm flipH="1">
            <a:off x="1187028" y="3134332"/>
            <a:ext cx="830933" cy="13063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19"/>
          <p:cNvSpPr/>
          <p:nvPr/>
        </p:nvSpPr>
        <p:spPr>
          <a:xfrm>
            <a:off x="2133600" y="3276600"/>
            <a:ext cx="1070195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volume of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6" name="Shape 120"/>
          <p:cNvCxnSpPr>
            <a:cxnSpLocks/>
            <a:stCxn id="15" idx="2"/>
            <a:endCxn id="17" idx="0"/>
          </p:cNvCxnSpPr>
          <p:nvPr/>
        </p:nvCxnSpPr>
        <p:spPr>
          <a:xfrm flipH="1">
            <a:off x="2668697" y="3579899"/>
            <a:ext cx="1" cy="132727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" name="Shape 158"/>
          <p:cNvSpPr/>
          <p:nvPr/>
        </p:nvSpPr>
        <p:spPr>
          <a:xfrm>
            <a:off x="2308847" y="3712626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input2</a:t>
            </a:r>
          </a:p>
        </p:txBody>
      </p:sp>
      <p:cxnSp>
        <p:nvCxnSpPr>
          <p:cNvPr id="18" name="Shape 161"/>
          <p:cNvCxnSpPr>
            <a:cxnSpLocks/>
            <a:stCxn id="12" idx="2"/>
            <a:endCxn id="15" idx="0"/>
          </p:cNvCxnSpPr>
          <p:nvPr/>
        </p:nvCxnSpPr>
        <p:spPr>
          <a:xfrm>
            <a:off x="2017961" y="3134332"/>
            <a:ext cx="650737" cy="142268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5105400"/>
            <a:ext cx="4013629" cy="184534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664379" y="5640982"/>
            <a:ext cx="615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Obj1:  color=blue, category=object, volume = 3.5</a:t>
            </a:r>
          </a:p>
          <a:p>
            <a:r>
              <a:rPr lang="en-US" dirty="0"/>
              <a:t>Obj2:  color=red, category=object, volume = 7.5</a:t>
            </a:r>
          </a:p>
          <a:p>
            <a:r>
              <a:rPr lang="en-US" dirty="0"/>
              <a:t>Obj3:  color=green, category=object, volume = 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4054" y="3180089"/>
            <a:ext cx="1366230" cy="458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0675" y="4015924"/>
            <a:ext cx="16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obj1,obj2,obj3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973" y="2806495"/>
            <a:ext cx="16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3.5, 7.5, 5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62400" y="1905000"/>
            <a:ext cx="51054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38600" y="1944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RULE:</a:t>
            </a:r>
          </a:p>
        </p:txBody>
      </p:sp>
    </p:spTree>
    <p:extLst>
      <p:ext uri="{BB962C8B-B14F-4D97-AF65-F5344CB8AC3E}">
        <p14:creationId xmlns:p14="http://schemas.microsoft.com/office/powerpoint/2010/main" val="898120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278898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2"/>
                </a:solidFill>
              </a:rPr>
              <a:t>Procedural knowledge for resolving “more than”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5600" y="2433697"/>
            <a:ext cx="4902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predicate P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has name </a:t>
            </a:r>
            <a:r>
              <a:rPr lang="en-US" sz="1600" b="1" dirty="0">
                <a:solidFill>
                  <a:srgbClr val="1D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&lt;more&gt;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type </a:t>
            </a:r>
            <a:r>
              <a:rPr lang="en-US" sz="1600" b="1" dirty="0">
                <a:solidFill>
                  <a:srgbClr val="1D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&lt;comparison&gt;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inputs A and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A &gt; B</a:t>
            </a:r>
            <a:endParaRPr lang="en-US" sz="1600" b="1" dirty="0">
              <a:solidFill>
                <a:srgbClr val="1D5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(A,B) is a result of P</a:t>
            </a:r>
          </a:p>
        </p:txBody>
      </p:sp>
      <p:sp>
        <p:nvSpPr>
          <p:cNvPr id="8" name="Shape 119"/>
          <p:cNvSpPr/>
          <p:nvPr/>
        </p:nvSpPr>
        <p:spPr>
          <a:xfrm>
            <a:off x="655596" y="3264968"/>
            <a:ext cx="1062864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volume of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1" name="Shape 120"/>
          <p:cNvCxnSpPr>
            <a:cxnSpLocks/>
            <a:stCxn id="8" idx="2"/>
            <a:endCxn id="13" idx="0"/>
          </p:cNvCxnSpPr>
          <p:nvPr/>
        </p:nvCxnSpPr>
        <p:spPr>
          <a:xfrm>
            <a:off x="1187028" y="3568267"/>
            <a:ext cx="0" cy="144358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Shape 157"/>
          <p:cNvSpPr/>
          <p:nvPr/>
        </p:nvSpPr>
        <p:spPr>
          <a:xfrm>
            <a:off x="1449011" y="2831033"/>
            <a:ext cx="11378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more-than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Shape 158"/>
          <p:cNvSpPr/>
          <p:nvPr/>
        </p:nvSpPr>
        <p:spPr>
          <a:xfrm>
            <a:off x="827178" y="3712625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14" name="Shape 161"/>
          <p:cNvCxnSpPr>
            <a:cxnSpLocks/>
            <a:stCxn id="12" idx="2"/>
            <a:endCxn id="8" idx="0"/>
          </p:cNvCxnSpPr>
          <p:nvPr/>
        </p:nvCxnSpPr>
        <p:spPr>
          <a:xfrm flipH="1">
            <a:off x="1187028" y="3134332"/>
            <a:ext cx="830933" cy="13063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19"/>
          <p:cNvSpPr/>
          <p:nvPr/>
        </p:nvSpPr>
        <p:spPr>
          <a:xfrm>
            <a:off x="2133600" y="3276600"/>
            <a:ext cx="1070195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volume of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6" name="Shape 120"/>
          <p:cNvCxnSpPr>
            <a:cxnSpLocks/>
            <a:stCxn id="15" idx="2"/>
            <a:endCxn id="17" idx="0"/>
          </p:cNvCxnSpPr>
          <p:nvPr/>
        </p:nvCxnSpPr>
        <p:spPr>
          <a:xfrm flipH="1">
            <a:off x="2668697" y="3579899"/>
            <a:ext cx="1" cy="132727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" name="Shape 158"/>
          <p:cNvSpPr/>
          <p:nvPr/>
        </p:nvSpPr>
        <p:spPr>
          <a:xfrm>
            <a:off x="2308847" y="3712626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input2</a:t>
            </a:r>
          </a:p>
        </p:txBody>
      </p:sp>
      <p:cxnSp>
        <p:nvCxnSpPr>
          <p:cNvPr id="18" name="Shape 161"/>
          <p:cNvCxnSpPr>
            <a:cxnSpLocks/>
            <a:stCxn id="12" idx="2"/>
            <a:endCxn id="15" idx="0"/>
          </p:cNvCxnSpPr>
          <p:nvPr/>
        </p:nvCxnSpPr>
        <p:spPr>
          <a:xfrm>
            <a:off x="2017961" y="3134332"/>
            <a:ext cx="650737" cy="142268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5105400"/>
            <a:ext cx="4013629" cy="184534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664379" y="5640982"/>
            <a:ext cx="615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Obj1:  color=blue, category=object, volume = 3.5</a:t>
            </a:r>
          </a:p>
          <a:p>
            <a:r>
              <a:rPr lang="en-US" dirty="0"/>
              <a:t>Obj2:  color=red, category=object, volume = 7.5</a:t>
            </a:r>
          </a:p>
          <a:p>
            <a:r>
              <a:rPr lang="en-US" dirty="0"/>
              <a:t>Obj3:  color=green, category=object, volume = 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02466" y="2728908"/>
            <a:ext cx="1366230" cy="458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0325" y="2928334"/>
            <a:ext cx="16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3.5, 7.5, 5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031" y="2949666"/>
            <a:ext cx="16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3.5, 7.5, 5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0212" y="4000518"/>
            <a:ext cx="16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obj1,obj2,obj3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29682" y="3996743"/>
            <a:ext cx="16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obj1,obj2,obj3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412" y="2276757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(7.5, 5), (7.5, 3.5), (5, 3.5)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62400" y="1905000"/>
            <a:ext cx="49530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38600" y="1944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RULE:</a:t>
            </a:r>
          </a:p>
        </p:txBody>
      </p:sp>
    </p:spTree>
    <p:extLst>
      <p:ext uri="{BB962C8B-B14F-4D97-AF65-F5344CB8AC3E}">
        <p14:creationId xmlns:p14="http://schemas.microsoft.com/office/powerpoint/2010/main" val="88232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4876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2"/>
                </a:solidFill>
              </a:rPr>
              <a:t>Procedural knowledge for resolving “prefer ” action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5600" y="2433697"/>
            <a:ext cx="4902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 A proposed in state 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has name </a:t>
            </a:r>
            <a:r>
              <a:rPr lang="en-US" sz="1600" b="1" dirty="0">
                <a:solidFill>
                  <a:srgbClr val="1D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&lt;move&gt;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input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B is smallest</a:t>
            </a:r>
            <a:endParaRPr lang="en-US" sz="1600" b="1" dirty="0">
              <a:solidFill>
                <a:srgbClr val="1D5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Prefer(&gt;) A in state S</a:t>
            </a:r>
          </a:p>
        </p:txBody>
      </p:sp>
      <p:sp>
        <p:nvSpPr>
          <p:cNvPr id="8" name="Shape 107"/>
          <p:cNvSpPr/>
          <p:nvPr/>
        </p:nvSpPr>
        <p:spPr>
          <a:xfrm>
            <a:off x="1752600" y="4344150"/>
            <a:ext cx="775260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object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" name="Shape 111"/>
          <p:cNvSpPr/>
          <p:nvPr/>
        </p:nvSpPr>
        <p:spPr>
          <a:xfrm>
            <a:off x="1771874" y="3380651"/>
            <a:ext cx="746946" cy="3032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move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Shape 105"/>
          <p:cNvSpPr/>
          <p:nvPr/>
        </p:nvSpPr>
        <p:spPr>
          <a:xfrm>
            <a:off x="1673859" y="3878109"/>
            <a:ext cx="92609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smallest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3" name="Shape 117"/>
          <p:cNvCxnSpPr>
            <a:cxnSpLocks/>
            <a:stCxn id="11" idx="2"/>
          </p:cNvCxnSpPr>
          <p:nvPr/>
        </p:nvCxnSpPr>
        <p:spPr>
          <a:xfrm>
            <a:off x="2145347" y="3683950"/>
            <a:ext cx="0" cy="162116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" name="Shape 115"/>
          <p:cNvSpPr/>
          <p:nvPr/>
        </p:nvSpPr>
        <p:spPr>
          <a:xfrm>
            <a:off x="1524991" y="2677720"/>
            <a:ext cx="1246146" cy="303299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Prefer (&gt;)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5" name="Shape 117"/>
          <p:cNvCxnSpPr>
            <a:cxnSpLocks/>
            <a:stCxn id="14" idx="2"/>
            <a:endCxn id="11" idx="0"/>
          </p:cNvCxnSpPr>
          <p:nvPr/>
        </p:nvCxnSpPr>
        <p:spPr>
          <a:xfrm flipH="1">
            <a:off x="2145347" y="2981019"/>
            <a:ext cx="2717" cy="399632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hape 116"/>
          <p:cNvCxnSpPr>
            <a:cxnSpLocks/>
            <a:stCxn id="12" idx="2"/>
            <a:endCxn id="8" idx="0"/>
          </p:cNvCxnSpPr>
          <p:nvPr/>
        </p:nvCxnSpPr>
        <p:spPr>
          <a:xfrm>
            <a:off x="2136909" y="4181408"/>
            <a:ext cx="3321" cy="162742"/>
          </a:xfrm>
          <a:prstGeom prst="straightConnector1">
            <a:avLst/>
          </a:prstGeom>
          <a:ln w="19050">
            <a:headEnd type="none" w="lg" len="lg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3766" y="4647449"/>
            <a:ext cx="16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obj1,obj2,obj3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5105400"/>
            <a:ext cx="4013629" cy="184534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64379" y="5640982"/>
            <a:ext cx="615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Obj1:  color=blue, category=object, volume = 3.5</a:t>
            </a:r>
          </a:p>
          <a:p>
            <a:r>
              <a:rPr lang="en-US" dirty="0"/>
              <a:t>Obj2:  color=red, category=object, volume = 7.5</a:t>
            </a:r>
          </a:p>
          <a:p>
            <a:r>
              <a:rPr lang="en-US" dirty="0"/>
              <a:t>Obj3:  color=green, category=object, volume = 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08699" y="3580342"/>
            <a:ext cx="63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" y="1325149"/>
            <a:ext cx="615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 proposed actions:</a:t>
            </a:r>
          </a:p>
          <a:p>
            <a:r>
              <a:rPr lang="en-US" dirty="0"/>
              <a:t>Move(obj1), Move(obj2), Move(obj3)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71600" y="2296737"/>
            <a:ext cx="160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 move(obj1)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62400" y="1905000"/>
            <a:ext cx="40386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38600" y="1944231"/>
            <a:ext cx="723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RULE:</a:t>
            </a:r>
          </a:p>
        </p:txBody>
      </p:sp>
    </p:spTree>
    <p:extLst>
      <p:ext uri="{BB962C8B-B14F-4D97-AF65-F5344CB8AC3E}">
        <p14:creationId xmlns:p14="http://schemas.microsoft.com/office/powerpoint/2010/main" val="1104643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08"/>
          <p:cNvSpPr txBox="1"/>
          <p:nvPr/>
        </p:nvSpPr>
        <p:spPr>
          <a:xfrm>
            <a:off x="0" y="-35544"/>
            <a:ext cx="8944552" cy="1679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b="1" kern="0" dirty="0">
                <a:latin typeface="Arial"/>
                <a:cs typeface="Arial"/>
                <a:sym typeface="Arial"/>
              </a:rPr>
              <a:t>Second Example: (RISK)</a:t>
            </a:r>
          </a:p>
          <a:p>
            <a:r>
              <a:rPr lang="en-US" kern="0" dirty="0">
                <a:latin typeface="Arial"/>
                <a:cs typeface="Arial"/>
                <a:sym typeface="Arial"/>
              </a:rPr>
              <a:t>Prefer attacking a location over attacking an object that is stronger than the location.</a:t>
            </a:r>
          </a:p>
          <a:p>
            <a:r>
              <a:rPr lang="en" i="1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   Rosie:  I don’t know the concept </a:t>
            </a:r>
            <a:r>
              <a:rPr lang="en-US" i="1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stronger</a:t>
            </a:r>
            <a:r>
              <a:rPr lang="en" i="1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.</a:t>
            </a:r>
          </a:p>
          <a:p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 the number of blocks on a location is more than the number of blocks on an object then the location is stronger than the object.</a:t>
            </a:r>
            <a:r>
              <a:rPr lang="en" i="1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  </a:t>
            </a:r>
            <a:endParaRPr sz="1400" kern="0" dirty="0">
              <a:solidFill>
                <a:srgbClr val="1155CC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Shape 107"/>
          <p:cNvSpPr/>
          <p:nvPr/>
        </p:nvSpPr>
        <p:spPr>
          <a:xfrm>
            <a:off x="609601" y="3343851"/>
            <a:ext cx="889560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</a:t>
            </a:r>
          </a:p>
        </p:txBody>
      </p:sp>
      <p:sp>
        <p:nvSpPr>
          <p:cNvPr id="45" name="Shape 110"/>
          <p:cNvSpPr/>
          <p:nvPr/>
        </p:nvSpPr>
        <p:spPr>
          <a:xfrm>
            <a:off x="4944741" y="4431041"/>
            <a:ext cx="805067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blocks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" name="Shape 111"/>
          <p:cNvSpPr/>
          <p:nvPr/>
        </p:nvSpPr>
        <p:spPr>
          <a:xfrm>
            <a:off x="680908" y="2785076"/>
            <a:ext cx="746946" cy="3032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attack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7" name="Shape 106"/>
          <p:cNvSpPr/>
          <p:nvPr/>
        </p:nvSpPr>
        <p:spPr>
          <a:xfrm>
            <a:off x="5558547" y="3975684"/>
            <a:ext cx="486297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Shape 105"/>
          <p:cNvSpPr/>
          <p:nvPr/>
        </p:nvSpPr>
        <p:spPr>
          <a:xfrm>
            <a:off x="3314240" y="2720492"/>
            <a:ext cx="92609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stronger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2" name="Shape 114"/>
          <p:cNvCxnSpPr>
            <a:cxnSpLocks/>
            <a:stCxn id="47" idx="2"/>
            <a:endCxn id="45" idx="0"/>
          </p:cNvCxnSpPr>
          <p:nvPr/>
        </p:nvCxnSpPr>
        <p:spPr>
          <a:xfrm flipH="1">
            <a:off x="5347275" y="4278983"/>
            <a:ext cx="454421" cy="152058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" name="Shape 116"/>
          <p:cNvCxnSpPr>
            <a:cxnSpLocks/>
            <a:stCxn id="51" idx="2"/>
            <a:endCxn id="87" idx="0"/>
          </p:cNvCxnSpPr>
          <p:nvPr/>
        </p:nvCxnSpPr>
        <p:spPr>
          <a:xfrm flipH="1">
            <a:off x="2210312" y="3023791"/>
            <a:ext cx="1566978" cy="206458"/>
          </a:xfrm>
          <a:prstGeom prst="straightConnector1">
            <a:avLst/>
          </a:prstGeom>
          <a:ln w="19050">
            <a:headEnd type="none" w="lg" len="lg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hape 117"/>
          <p:cNvCxnSpPr>
            <a:cxnSpLocks/>
            <a:stCxn id="46" idx="2"/>
            <a:endCxn id="44" idx="0"/>
          </p:cNvCxnSpPr>
          <p:nvPr/>
        </p:nvCxnSpPr>
        <p:spPr>
          <a:xfrm>
            <a:off x="1054381" y="3088375"/>
            <a:ext cx="0" cy="255476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119"/>
          <p:cNvSpPr/>
          <p:nvPr/>
        </p:nvSpPr>
        <p:spPr>
          <a:xfrm>
            <a:off x="5440587" y="3544409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count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1" name="Shape 120"/>
          <p:cNvCxnSpPr>
            <a:cxnSpLocks/>
            <a:stCxn id="60" idx="2"/>
            <a:endCxn id="47" idx="0"/>
          </p:cNvCxnSpPr>
          <p:nvPr/>
        </p:nvCxnSpPr>
        <p:spPr>
          <a:xfrm>
            <a:off x="5800437" y="3847708"/>
            <a:ext cx="1259" cy="12797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0" name="Shape 138"/>
          <p:cNvSpPr txBox="1"/>
          <p:nvPr/>
        </p:nvSpPr>
        <p:spPr>
          <a:xfrm>
            <a:off x="654149" y="4609983"/>
            <a:ext cx="2660091" cy="1562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b="1" dirty="0"/>
              <a:t>Semantics </a:t>
            </a:r>
            <a:r>
              <a:rPr lang="en" sz="2400" b="1" dirty="0"/>
              <a:t>Legend</a:t>
            </a:r>
            <a:endParaRPr lang="en" sz="1600" dirty="0">
              <a:solidFill>
                <a:srgbClr val="990000"/>
              </a:solidFill>
            </a:endParaRPr>
          </a:p>
          <a:p>
            <a:r>
              <a:rPr lang="en" sz="1600" dirty="0">
                <a:solidFill>
                  <a:srgbClr val="990000"/>
                </a:solidFill>
              </a:rPr>
              <a:t>Verbs</a:t>
            </a:r>
            <a:endParaRPr lang="en" sz="1600" dirty="0">
              <a:solidFill>
                <a:srgbClr val="E69138"/>
              </a:solidFill>
            </a:endParaRPr>
          </a:p>
          <a:p>
            <a:r>
              <a:rPr lang="en-US" sz="1600" dirty="0">
                <a:solidFill>
                  <a:srgbClr val="1155CC"/>
                </a:solidFill>
              </a:rPr>
              <a:t>Primitive concepts</a:t>
            </a:r>
            <a:endParaRPr lang="en" sz="1600" dirty="0">
              <a:solidFill>
                <a:srgbClr val="1155CC"/>
              </a:solidFill>
            </a:endParaRPr>
          </a:p>
          <a:p>
            <a:r>
              <a:rPr lang="en" sz="1600" dirty="0">
                <a:solidFill>
                  <a:srgbClr val="8519E8"/>
                </a:solidFill>
              </a:rPr>
              <a:t>Learned </a:t>
            </a:r>
            <a:r>
              <a:rPr lang="en-US" sz="1600" dirty="0">
                <a:solidFill>
                  <a:srgbClr val="8519E8"/>
                </a:solidFill>
              </a:rPr>
              <a:t>concept</a:t>
            </a:r>
            <a:endParaRPr lang="en" sz="1600" dirty="0">
              <a:solidFill>
                <a:srgbClr val="8519E8"/>
              </a:solidFill>
            </a:endParaRPr>
          </a:p>
          <a:p>
            <a:r>
              <a:rPr lang="en" sz="1600" dirty="0">
                <a:solidFill>
                  <a:srgbClr val="E69138"/>
                </a:solidFill>
              </a:rPr>
              <a:t>Input </a:t>
            </a:r>
            <a:r>
              <a:rPr lang="en-US" sz="1600" dirty="0">
                <a:solidFill>
                  <a:srgbClr val="E69138"/>
                </a:solidFill>
              </a:rPr>
              <a:t>Arguments</a:t>
            </a:r>
            <a:endParaRPr sz="1600" dirty="0">
              <a:solidFill>
                <a:srgbClr val="990000"/>
              </a:solidFill>
            </a:endParaRPr>
          </a:p>
        </p:txBody>
      </p:sp>
      <p:cxnSp>
        <p:nvCxnSpPr>
          <p:cNvPr id="71" name="Shape 156"/>
          <p:cNvCxnSpPr>
            <a:cxnSpLocks/>
            <a:endCxn id="82" idx="1"/>
          </p:cNvCxnSpPr>
          <p:nvPr/>
        </p:nvCxnSpPr>
        <p:spPr>
          <a:xfrm>
            <a:off x="4287828" y="3088375"/>
            <a:ext cx="555815" cy="795747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</p:spPr>
      </p:cxnSp>
      <p:sp>
        <p:nvSpPr>
          <p:cNvPr id="72" name="Shape 157"/>
          <p:cNvSpPr/>
          <p:nvPr/>
        </p:nvSpPr>
        <p:spPr>
          <a:xfrm>
            <a:off x="6085494" y="3098842"/>
            <a:ext cx="11378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more-than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3" name="Shape 158"/>
          <p:cNvSpPr/>
          <p:nvPr/>
        </p:nvSpPr>
        <p:spPr>
          <a:xfrm>
            <a:off x="5879496" y="4431041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76" name="Shape 161"/>
          <p:cNvCxnSpPr>
            <a:cxnSpLocks/>
            <a:stCxn id="72" idx="2"/>
            <a:endCxn id="60" idx="0"/>
          </p:cNvCxnSpPr>
          <p:nvPr/>
        </p:nvCxnSpPr>
        <p:spPr>
          <a:xfrm flipH="1">
            <a:off x="5800437" y="3402141"/>
            <a:ext cx="854007" cy="142268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8" name="Shape 163"/>
          <p:cNvCxnSpPr>
            <a:cxnSpLocks/>
            <a:endCxn id="73" idx="0"/>
          </p:cNvCxnSpPr>
          <p:nvPr/>
        </p:nvCxnSpPr>
        <p:spPr>
          <a:xfrm>
            <a:off x="5781558" y="4293390"/>
            <a:ext cx="457788" cy="137651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2" name="Rectangle 81"/>
          <p:cNvSpPr/>
          <p:nvPr/>
        </p:nvSpPr>
        <p:spPr>
          <a:xfrm>
            <a:off x="4843643" y="2916280"/>
            <a:ext cx="3614557" cy="19356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pe 107"/>
          <p:cNvSpPr/>
          <p:nvPr/>
        </p:nvSpPr>
        <p:spPr>
          <a:xfrm>
            <a:off x="1841621" y="3230249"/>
            <a:ext cx="737381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object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8" name="Shape 111"/>
          <p:cNvSpPr/>
          <p:nvPr/>
        </p:nvSpPr>
        <p:spPr>
          <a:xfrm>
            <a:off x="1836839" y="2785076"/>
            <a:ext cx="746946" cy="3032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attack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89" name="Shape 117"/>
          <p:cNvCxnSpPr>
            <a:cxnSpLocks/>
            <a:stCxn id="88" idx="2"/>
            <a:endCxn id="87" idx="0"/>
          </p:cNvCxnSpPr>
          <p:nvPr/>
        </p:nvCxnSpPr>
        <p:spPr>
          <a:xfrm>
            <a:off x="2210312" y="3088375"/>
            <a:ext cx="0" cy="141874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3" name="Shape 115"/>
          <p:cNvSpPr/>
          <p:nvPr/>
        </p:nvSpPr>
        <p:spPr>
          <a:xfrm>
            <a:off x="1032232" y="2133600"/>
            <a:ext cx="1246146" cy="303299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Prefer (&gt;)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6" name="Shape 117"/>
          <p:cNvCxnSpPr>
            <a:cxnSpLocks/>
            <a:stCxn id="103" idx="2"/>
            <a:endCxn id="46" idx="0"/>
          </p:cNvCxnSpPr>
          <p:nvPr/>
        </p:nvCxnSpPr>
        <p:spPr>
          <a:xfrm flipH="1">
            <a:off x="1054381" y="2436899"/>
            <a:ext cx="600924" cy="348177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hape 117"/>
          <p:cNvCxnSpPr>
            <a:cxnSpLocks/>
            <a:stCxn id="103" idx="2"/>
            <a:endCxn id="88" idx="0"/>
          </p:cNvCxnSpPr>
          <p:nvPr/>
        </p:nvCxnSpPr>
        <p:spPr>
          <a:xfrm>
            <a:off x="1655305" y="2436899"/>
            <a:ext cx="555007" cy="348177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hape 116"/>
          <p:cNvCxnSpPr>
            <a:cxnSpLocks/>
            <a:stCxn id="51" idx="2"/>
          </p:cNvCxnSpPr>
          <p:nvPr/>
        </p:nvCxnSpPr>
        <p:spPr>
          <a:xfrm flipH="1">
            <a:off x="1485814" y="3023791"/>
            <a:ext cx="2291476" cy="602659"/>
          </a:xfrm>
          <a:prstGeom prst="straightConnector1">
            <a:avLst/>
          </a:prstGeom>
          <a:ln w="19050">
            <a:headEnd type="none" w="lg" len="lg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8" name="Shape 110"/>
          <p:cNvSpPr/>
          <p:nvPr/>
        </p:nvSpPr>
        <p:spPr>
          <a:xfrm>
            <a:off x="6727547" y="4472465"/>
            <a:ext cx="805067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blocks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9" name="Shape 106"/>
          <p:cNvSpPr/>
          <p:nvPr/>
        </p:nvSpPr>
        <p:spPr>
          <a:xfrm>
            <a:off x="7341353" y="4017108"/>
            <a:ext cx="486297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40" name="Shape 114"/>
          <p:cNvCxnSpPr>
            <a:cxnSpLocks/>
            <a:stCxn id="139" idx="2"/>
            <a:endCxn id="138" idx="0"/>
          </p:cNvCxnSpPr>
          <p:nvPr/>
        </p:nvCxnSpPr>
        <p:spPr>
          <a:xfrm flipH="1">
            <a:off x="7130081" y="4320407"/>
            <a:ext cx="454421" cy="152058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1" name="Shape 119"/>
          <p:cNvSpPr/>
          <p:nvPr/>
        </p:nvSpPr>
        <p:spPr>
          <a:xfrm>
            <a:off x="7223393" y="3585833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count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42" name="Shape 120"/>
          <p:cNvCxnSpPr>
            <a:cxnSpLocks/>
            <a:stCxn id="141" idx="2"/>
            <a:endCxn id="139" idx="0"/>
          </p:cNvCxnSpPr>
          <p:nvPr/>
        </p:nvCxnSpPr>
        <p:spPr>
          <a:xfrm>
            <a:off x="7583243" y="3889132"/>
            <a:ext cx="1259" cy="12797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3" name="Shape 158"/>
          <p:cNvSpPr/>
          <p:nvPr/>
        </p:nvSpPr>
        <p:spPr>
          <a:xfrm>
            <a:off x="7662302" y="4472465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input2</a:t>
            </a:r>
          </a:p>
        </p:txBody>
      </p:sp>
      <p:cxnSp>
        <p:nvCxnSpPr>
          <p:cNvPr id="144" name="Shape 163"/>
          <p:cNvCxnSpPr>
            <a:cxnSpLocks/>
            <a:endCxn id="143" idx="0"/>
          </p:cNvCxnSpPr>
          <p:nvPr/>
        </p:nvCxnSpPr>
        <p:spPr>
          <a:xfrm>
            <a:off x="7564364" y="4334814"/>
            <a:ext cx="457788" cy="137651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9" name="Shape 161"/>
          <p:cNvCxnSpPr>
            <a:cxnSpLocks/>
            <a:stCxn id="72" idx="2"/>
            <a:endCxn id="141" idx="0"/>
          </p:cNvCxnSpPr>
          <p:nvPr/>
        </p:nvCxnSpPr>
        <p:spPr>
          <a:xfrm>
            <a:off x="6654444" y="3402141"/>
            <a:ext cx="928799" cy="183692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9" name="Shape 138"/>
          <p:cNvSpPr txBox="1"/>
          <p:nvPr/>
        </p:nvSpPr>
        <p:spPr>
          <a:xfrm>
            <a:off x="2666758" y="2910189"/>
            <a:ext cx="199373" cy="3412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/>
              <a:t>1</a:t>
            </a:r>
            <a:endParaRPr sz="1100" dirty="0">
              <a:solidFill>
                <a:srgbClr val="990000"/>
              </a:solidFill>
            </a:endParaRPr>
          </a:p>
          <a:p>
            <a:endParaRPr dirty="0"/>
          </a:p>
        </p:txBody>
      </p:sp>
      <p:sp>
        <p:nvSpPr>
          <p:cNvPr id="162" name="Shape 138"/>
          <p:cNvSpPr txBox="1"/>
          <p:nvPr/>
        </p:nvSpPr>
        <p:spPr>
          <a:xfrm>
            <a:off x="1606429" y="3325120"/>
            <a:ext cx="199373" cy="3412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/>
              <a:t>2</a:t>
            </a:r>
            <a:endParaRPr sz="1100" dirty="0">
              <a:solidFill>
                <a:srgbClr val="990000"/>
              </a:solidFill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4782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Nine Parts of Speech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38</a:t>
            </a:fld>
            <a:endParaRPr lang="en-US"/>
          </a:p>
        </p:txBody>
      </p:sp>
      <p:sp>
        <p:nvSpPr>
          <p:cNvPr id="5" name="Shape 224"/>
          <p:cNvSpPr txBox="1"/>
          <p:nvPr/>
        </p:nvSpPr>
        <p:spPr>
          <a:xfrm>
            <a:off x="120650" y="990600"/>
            <a:ext cx="8534400" cy="58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lnSpc>
                <a:spcPct val="125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000" b="1" kern="0" dirty="0">
                <a:solidFill>
                  <a:srgbClr val="000000"/>
                </a:solidFill>
                <a:cs typeface="Arial"/>
                <a:sym typeface="Arial"/>
              </a:rPr>
              <a:t>Noun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  (Learnable) ex: frog, box, missionary, grape, husband of, neighbor of</a:t>
            </a: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US" sz="2000" b="1" kern="0" dirty="0">
                <a:solidFill>
                  <a:srgbClr val="000000"/>
                </a:solidFill>
                <a:cs typeface="Arial"/>
                <a:sym typeface="Arial"/>
              </a:rPr>
              <a:t>Adjective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   (Learnable) ex: clear, free, captured, defendable, weak, shapeless</a:t>
            </a:r>
          </a:p>
          <a:p>
            <a:pPr marL="800100" lvl="1" indent="-342900">
              <a:buClr>
                <a:srgbClr val="000000"/>
              </a:buClr>
              <a:buFont typeface="+mj-lt"/>
              <a:buAutoNum type="arabicPeriod"/>
            </a:pPr>
            <a:r>
              <a:rPr lang="en-US" sz="2000" b="1" kern="0" dirty="0">
                <a:solidFill>
                  <a:srgbClr val="000000"/>
                </a:solidFill>
                <a:cs typeface="Arial"/>
                <a:sym typeface="Arial"/>
              </a:rPr>
              <a:t>Comparative ADJ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 ex: larger than, heavier than, colder than  (C-ADJ-P?)</a:t>
            </a:r>
          </a:p>
          <a:p>
            <a:pPr marL="800100" lvl="1" indent="-342900">
              <a:spcAft>
                <a:spcPts val="3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sz="2000" b="1" kern="0" dirty="0">
                <a:solidFill>
                  <a:srgbClr val="000000"/>
                </a:solidFill>
                <a:cs typeface="Arial"/>
                <a:sym typeface="Arial"/>
              </a:rPr>
              <a:t>Superlative ADJ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 ex: hottest, largest, highest, worst, top</a:t>
            </a: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US" sz="2000" b="1" kern="0" dirty="0">
                <a:solidFill>
                  <a:srgbClr val="000000"/>
                </a:solidFill>
                <a:cs typeface="Arial"/>
                <a:sym typeface="Arial"/>
              </a:rPr>
              <a:t>Verb   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</a:p>
          <a:p>
            <a:pPr marL="800100" lvl="1" indent="-342900">
              <a:buClr>
                <a:srgbClr val="000000"/>
              </a:buClr>
              <a:buFont typeface="+mj-lt"/>
              <a:buAutoNum type="arabicPeriod"/>
            </a:pPr>
            <a:r>
              <a:rPr lang="en-US" sz="2000" b="1" kern="0" dirty="0">
                <a:solidFill>
                  <a:srgbClr val="000000"/>
                </a:solidFill>
                <a:cs typeface="Arial"/>
                <a:sym typeface="Arial"/>
              </a:rPr>
              <a:t>Action Verbs  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(Fixed here) Learnable through Aaron/</a:t>
            </a:r>
            <a:r>
              <a:rPr lang="en-US" sz="2000" kern="0" dirty="0" err="1">
                <a:solidFill>
                  <a:srgbClr val="000000"/>
                </a:solidFill>
                <a:cs typeface="Arial"/>
                <a:sym typeface="Arial"/>
              </a:rPr>
              <a:t>Shiwali’s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 work </a:t>
            </a:r>
          </a:p>
          <a:p>
            <a:pPr marL="800100" lvl="1" indent="-342900">
              <a:buClr>
                <a:srgbClr val="000000"/>
              </a:buClr>
              <a:buFont typeface="+mj-lt"/>
              <a:buAutoNum type="arabicPeriod"/>
            </a:pPr>
            <a:r>
              <a:rPr lang="en-US" sz="2000" b="1" kern="0" dirty="0">
                <a:solidFill>
                  <a:srgbClr val="000000"/>
                </a:solidFill>
                <a:cs typeface="Arial"/>
                <a:sym typeface="Arial"/>
              </a:rPr>
              <a:t>Occurrence Verbs 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(Not) ex: happened, became</a:t>
            </a:r>
          </a:p>
          <a:p>
            <a:pPr marL="800100" lvl="1" indent="-342900">
              <a:spcAft>
                <a:spcPts val="3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sz="2000" b="1" kern="0" dirty="0">
                <a:solidFill>
                  <a:srgbClr val="000000"/>
                </a:solidFill>
                <a:cs typeface="Arial"/>
                <a:sym typeface="Arial"/>
              </a:rPr>
              <a:t>State Verbs 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 (Learnable) ex: protected by, captured by, surrounded by, supporting, defending, jumpable by</a:t>
            </a:r>
            <a:endParaRPr lang="en-US" sz="2000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342900" indent="-342900">
              <a:lnSpc>
                <a:spcPct val="125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000" b="1" kern="0" dirty="0">
                <a:solidFill>
                  <a:srgbClr val="000000"/>
                </a:solidFill>
                <a:cs typeface="Arial"/>
                <a:sym typeface="Arial"/>
              </a:rPr>
              <a:t>Adverb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     (Not) possibly could be with deeper knowledge of verbs </a:t>
            </a:r>
          </a:p>
          <a:p>
            <a:pPr marL="342900" indent="-342900">
              <a:lnSpc>
                <a:spcPct val="125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000" b="1" kern="0" dirty="0">
                <a:solidFill>
                  <a:srgbClr val="000000"/>
                </a:solidFill>
                <a:cs typeface="Arial"/>
                <a:sym typeface="Arial"/>
              </a:rPr>
              <a:t>Pronoun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   (Learnable) Possessive pronouns ex: yours, your, theirs</a:t>
            </a:r>
          </a:p>
          <a:p>
            <a:pPr marL="342900" indent="-342900">
              <a:lnSpc>
                <a:spcPct val="125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000" b="1" kern="0" dirty="0">
                <a:solidFill>
                  <a:srgbClr val="000000"/>
                </a:solidFill>
                <a:cs typeface="Arial"/>
                <a:sym typeface="Arial"/>
              </a:rPr>
              <a:t>Preposition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   (Learnable) ex: on, below, under, adjacent to, movable to?</a:t>
            </a:r>
          </a:p>
          <a:p>
            <a:pPr marL="342900" indent="-342900">
              <a:lnSpc>
                <a:spcPct val="125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000" b="1" kern="0" dirty="0">
                <a:solidFill>
                  <a:srgbClr val="000000"/>
                </a:solidFill>
                <a:cs typeface="Arial"/>
                <a:sym typeface="Arial"/>
              </a:rPr>
              <a:t>Conjunction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  (Not) ex: and, but</a:t>
            </a:r>
          </a:p>
          <a:p>
            <a:pPr marL="342900" indent="-342900">
              <a:lnSpc>
                <a:spcPct val="125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000" b="1" kern="0" dirty="0">
                <a:solidFill>
                  <a:srgbClr val="000000"/>
                </a:solidFill>
                <a:cs typeface="Arial"/>
                <a:sym typeface="Arial"/>
              </a:rPr>
              <a:t>Article/Determiner  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(Not) ex: an, an, the</a:t>
            </a:r>
          </a:p>
          <a:p>
            <a:pPr marL="342900" indent="-342900">
              <a:lnSpc>
                <a:spcPct val="125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000" b="1" kern="0" dirty="0">
                <a:solidFill>
                  <a:srgbClr val="000000"/>
                </a:solidFill>
                <a:cs typeface="Arial"/>
                <a:sym typeface="Arial"/>
              </a:rPr>
              <a:t>Interjection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   (Not) Huh?</a:t>
            </a:r>
          </a:p>
        </p:txBody>
      </p:sp>
    </p:spTree>
    <p:extLst>
      <p:ext uri="{BB962C8B-B14F-4D97-AF65-F5344CB8AC3E}">
        <p14:creationId xmlns:p14="http://schemas.microsoft.com/office/powerpoint/2010/main" val="197595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mages.techtimes.com/data/images/full/35458/rosie-the-robot.jpg">
            <a:extLst>
              <a:ext uri="{FF2B5EF4-FFF2-40B4-BE49-F238E27FC236}">
                <a16:creationId xmlns:a16="http://schemas.microsoft.com/office/drawing/2014/main" id="{506F259B-FAAA-4A38-AB29-A72E76B2A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687" y="4177441"/>
            <a:ext cx="246888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61251"/>
            <a:ext cx="3031609" cy="15276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hape 110"/>
          <p:cNvSpPr/>
          <p:nvPr/>
        </p:nvSpPr>
        <p:spPr>
          <a:xfrm>
            <a:off x="5029200" y="2331414"/>
            <a:ext cx="838200" cy="3187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6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G</a:t>
            </a:r>
            <a:r>
              <a:rPr lang="en" sz="16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oal</a:t>
            </a:r>
            <a:r>
              <a:rPr lang="en-US" sz="16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</a:t>
            </a:r>
            <a:endParaRPr lang="en" sz="16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Shape 110"/>
          <p:cNvSpPr/>
          <p:nvPr/>
        </p:nvSpPr>
        <p:spPr>
          <a:xfrm>
            <a:off x="5791200" y="1390890"/>
            <a:ext cx="2209800" cy="50849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6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Task Problem Space</a:t>
            </a:r>
            <a:endParaRPr lang="en" sz="16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8" name="Shape 156"/>
          <p:cNvCxnSpPr>
            <a:cxnSpLocks/>
          </p:cNvCxnSpPr>
          <p:nvPr/>
        </p:nvCxnSpPr>
        <p:spPr>
          <a:xfrm>
            <a:off x="6896100" y="1995863"/>
            <a:ext cx="0" cy="30198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lgDash"/>
            <a:round/>
            <a:headEnd type="none" w="lg" len="lg"/>
            <a:tailEnd type="triangle" w="lg" len="lg"/>
          </a:ln>
        </p:spPr>
      </p:cxnSp>
      <p:sp>
        <p:nvSpPr>
          <p:cNvPr id="16" name="Shape 110"/>
          <p:cNvSpPr/>
          <p:nvPr/>
        </p:nvSpPr>
        <p:spPr>
          <a:xfrm>
            <a:off x="5981699" y="2331414"/>
            <a:ext cx="1956273" cy="3187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6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Failure conditions</a:t>
            </a:r>
            <a:endParaRPr lang="en" sz="16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Shape 110"/>
          <p:cNvSpPr/>
          <p:nvPr/>
        </p:nvSpPr>
        <p:spPr>
          <a:xfrm>
            <a:off x="7993598" y="2345640"/>
            <a:ext cx="1065604" cy="32074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6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Actions</a:t>
            </a:r>
            <a:endParaRPr lang="en" sz="16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0" name="Shape 156"/>
          <p:cNvCxnSpPr>
            <a:cxnSpLocks/>
          </p:cNvCxnSpPr>
          <p:nvPr/>
        </p:nvCxnSpPr>
        <p:spPr>
          <a:xfrm>
            <a:off x="6896100" y="2796982"/>
            <a:ext cx="0" cy="85672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lgDash"/>
            <a:round/>
            <a:headEnd type="none" w="lg" len="lg"/>
            <a:tailEnd type="triangle" w="lg" len="lg"/>
          </a:ln>
        </p:spPr>
      </p:cxnSp>
      <p:sp>
        <p:nvSpPr>
          <p:cNvPr id="22" name="Shape 110"/>
          <p:cNvSpPr/>
          <p:nvPr/>
        </p:nvSpPr>
        <p:spPr>
          <a:xfrm>
            <a:off x="4723563" y="5553349"/>
            <a:ext cx="2971799" cy="58323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6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Agent (Primitive) Knowledge</a:t>
            </a:r>
            <a:endParaRPr lang="en" sz="16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Problem Space Decomposition</a:t>
            </a:r>
          </a:p>
        </p:txBody>
      </p:sp>
      <p:cxnSp>
        <p:nvCxnSpPr>
          <p:cNvPr id="26" name="Shape 156"/>
          <p:cNvCxnSpPr>
            <a:cxnSpLocks/>
          </p:cNvCxnSpPr>
          <p:nvPr/>
        </p:nvCxnSpPr>
        <p:spPr>
          <a:xfrm flipH="1">
            <a:off x="5956773" y="1963115"/>
            <a:ext cx="661267" cy="3048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lgDash"/>
            <a:round/>
            <a:headEnd type="none" w="lg" len="lg"/>
            <a:tailEnd type="triangle" w="lg" len="lg"/>
          </a:ln>
        </p:spPr>
      </p:cxnSp>
      <p:cxnSp>
        <p:nvCxnSpPr>
          <p:cNvPr id="27" name="Shape 156"/>
          <p:cNvCxnSpPr>
            <a:cxnSpLocks/>
          </p:cNvCxnSpPr>
          <p:nvPr/>
        </p:nvCxnSpPr>
        <p:spPr>
          <a:xfrm>
            <a:off x="7252173" y="1951621"/>
            <a:ext cx="533400" cy="3048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lgDash"/>
            <a:round/>
            <a:headEnd type="none" w="lg" len="lg"/>
            <a:tailEnd type="triangle" w="lg" len="lg"/>
          </a:ln>
        </p:spPr>
      </p:cxnSp>
      <p:cxnSp>
        <p:nvCxnSpPr>
          <p:cNvPr id="39" name="Shape 156"/>
          <p:cNvCxnSpPr>
            <a:cxnSpLocks/>
          </p:cNvCxnSpPr>
          <p:nvPr/>
        </p:nvCxnSpPr>
        <p:spPr>
          <a:xfrm>
            <a:off x="5486400" y="2758882"/>
            <a:ext cx="0" cy="89482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lgDash"/>
            <a:round/>
            <a:headEnd type="none" w="lg" len="lg"/>
            <a:tailEnd type="triangle" w="lg" len="lg"/>
          </a:ln>
        </p:spPr>
      </p:cxnSp>
      <p:cxnSp>
        <p:nvCxnSpPr>
          <p:cNvPr id="40" name="Shape 156"/>
          <p:cNvCxnSpPr>
            <a:cxnSpLocks/>
          </p:cNvCxnSpPr>
          <p:nvPr/>
        </p:nvCxnSpPr>
        <p:spPr>
          <a:xfrm>
            <a:off x="8343900" y="2758882"/>
            <a:ext cx="0" cy="105111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lgDash"/>
            <a:round/>
            <a:headEnd type="none" w="lg" len="lg"/>
            <a:tailEnd type="triangle" w="lg" len="lg"/>
          </a:ln>
        </p:spPr>
      </p:cxnSp>
      <p:cxnSp>
        <p:nvCxnSpPr>
          <p:cNvPr id="28" name="Shape 156"/>
          <p:cNvCxnSpPr>
            <a:cxnSpLocks/>
          </p:cNvCxnSpPr>
          <p:nvPr/>
        </p:nvCxnSpPr>
        <p:spPr>
          <a:xfrm>
            <a:off x="2494510" y="4473158"/>
            <a:ext cx="2953790" cy="75234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lgDash"/>
            <a:round/>
            <a:headEnd type="none" w="lg" len="lg"/>
            <a:tailEnd type="triangle" w="lg" len="lg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AB9BC3-16E0-4C09-8424-751DC6549909}"/>
              </a:ext>
            </a:extLst>
          </p:cNvPr>
          <p:cNvSpPr txBox="1"/>
          <p:nvPr/>
        </p:nvSpPr>
        <p:spPr>
          <a:xfrm>
            <a:off x="173188" y="1899385"/>
            <a:ext cx="49114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vocabulary does Rosie know?</a:t>
            </a:r>
          </a:p>
          <a:p>
            <a:r>
              <a:rPr lang="en-US" dirty="0"/>
              <a:t>How is that vocab defined?</a:t>
            </a:r>
          </a:p>
          <a:p>
            <a:r>
              <a:rPr lang="en-US" dirty="0"/>
              <a:t>What is Rosie’s representation of the world?</a:t>
            </a:r>
          </a:p>
          <a:p>
            <a:r>
              <a:rPr lang="en-US" dirty="0"/>
              <a:t>What relevant knowledge has Rosie already learned?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5D272D-543F-4EB5-B42F-0A31D743A3BD}"/>
              </a:ext>
            </a:extLst>
          </p:cNvPr>
          <p:cNvSpPr txBox="1"/>
          <p:nvPr/>
        </p:nvSpPr>
        <p:spPr>
          <a:xfrm>
            <a:off x="4724400" y="4388064"/>
            <a:ext cx="76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???</a:t>
            </a:r>
          </a:p>
          <a:p>
            <a:endParaRPr lang="en-US" dirty="0"/>
          </a:p>
        </p:txBody>
      </p:sp>
      <p:grpSp>
        <p:nvGrpSpPr>
          <p:cNvPr id="31" name="Group 4">
            <a:extLst>
              <a:ext uri="{FF2B5EF4-FFF2-40B4-BE49-F238E27FC236}">
                <a16:creationId xmlns:a16="http://schemas.microsoft.com/office/drawing/2014/main" id="{1E03F066-3457-489D-9C7A-5452F9973F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42964" y="5104850"/>
            <a:ext cx="2072304" cy="1839545"/>
            <a:chOff x="192" y="2484"/>
            <a:chExt cx="2204" cy="1960"/>
          </a:xfrm>
        </p:grpSpPr>
        <p:sp>
          <p:nvSpPr>
            <p:cNvPr id="32" name="AutoShape 3">
              <a:extLst>
                <a:ext uri="{FF2B5EF4-FFF2-40B4-BE49-F238E27FC236}">
                  <a16:creationId xmlns:a16="http://schemas.microsoft.com/office/drawing/2014/main" id="{7BF2D744-179C-41BD-AC12-1D9BF6AA07C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2" y="3024"/>
              <a:ext cx="2204" cy="1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5">
              <a:extLst>
                <a:ext uri="{FF2B5EF4-FFF2-40B4-BE49-F238E27FC236}">
                  <a16:creationId xmlns:a16="http://schemas.microsoft.com/office/drawing/2014/main" id="{4783738C-9F84-4C7F-9FF8-ACEA7C442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84"/>
              <a:ext cx="2204" cy="196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" name="Picture 6">
              <a:extLst>
                <a:ext uri="{FF2B5EF4-FFF2-40B4-BE49-F238E27FC236}">
                  <a16:creationId xmlns:a16="http://schemas.microsoft.com/office/drawing/2014/main" id="{77A9C134-C2E3-4204-B5BB-1B336D8B40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13" t="21841" r="21592" b="13094"/>
            <a:stretch/>
          </p:blipFill>
          <p:spPr bwMode="auto">
            <a:xfrm>
              <a:off x="432" y="2554"/>
              <a:ext cx="1907" cy="16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598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techtimes.com/data/images/full/35458/rosie-the-robo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912209"/>
            <a:ext cx="222504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5240818"/>
            <a:ext cx="2952263" cy="14877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Research Problems</a:t>
            </a:r>
          </a:p>
        </p:txBody>
      </p:sp>
      <p:sp>
        <p:nvSpPr>
          <p:cNvPr id="29" name="Content Placeholder 6"/>
          <p:cNvSpPr txBox="1">
            <a:spLocks/>
          </p:cNvSpPr>
          <p:nvPr/>
        </p:nvSpPr>
        <p:spPr>
          <a:xfrm>
            <a:off x="533400" y="1371600"/>
            <a:ext cx="8231343" cy="3886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Assuming Rosie has sufficient primitive knowledge to understand a problem:</a:t>
            </a:r>
          </a:p>
          <a:p>
            <a:pPr marL="0" indent="0">
              <a:buNone/>
            </a:pPr>
            <a:endParaRPr lang="en-US" sz="1800" dirty="0"/>
          </a:p>
          <a:p>
            <a:pPr marL="400050">
              <a:buFont typeface="Arial" pitchFamily="34" charset="0"/>
              <a:buAutoNum type="arabicPeriod"/>
            </a:pPr>
            <a:r>
              <a:rPr lang="en-US" sz="1800" dirty="0"/>
              <a:t>How do we ground, or link, the humans’ explanation (the sentences, vocab, and their intended meanings) of the problem space to those agent primitives </a:t>
            </a:r>
          </a:p>
          <a:p>
            <a:pPr marL="400050">
              <a:buFont typeface="Arial" pitchFamily="34" charset="0"/>
              <a:buAutoNum type="arabicPeriod"/>
            </a:pPr>
            <a:endParaRPr lang="en-US" sz="1800" dirty="0"/>
          </a:p>
          <a:p>
            <a:pPr marL="400050">
              <a:buAutoNum type="arabicPeriod"/>
            </a:pPr>
            <a:r>
              <a:rPr lang="en-US" sz="1800" dirty="0"/>
              <a:t>…in an efficient manner though situated Interactive Task Learning</a:t>
            </a:r>
          </a:p>
          <a:p>
            <a:pPr marL="400050">
              <a:buAutoNum type="arabicPeriod"/>
            </a:pPr>
            <a:endParaRPr lang="en-US" sz="1800" dirty="0"/>
          </a:p>
          <a:p>
            <a:pPr marL="400050">
              <a:buAutoNum type="arabicPeriod"/>
            </a:pPr>
            <a:r>
              <a:rPr lang="en-US" sz="1800" dirty="0"/>
              <a:t>…(into computable and efficient representations that are also general, transferable, and composable.) *</a:t>
            </a:r>
            <a:br>
              <a:rPr lang="en-US" sz="1400" dirty="0"/>
            </a:br>
            <a:endParaRPr lang="en-US" sz="1400" dirty="0"/>
          </a:p>
          <a:p>
            <a:pPr marL="57150" indent="0">
              <a:buNone/>
            </a:pPr>
            <a:r>
              <a:rPr lang="en-US" sz="1600" dirty="0"/>
              <a:t>*Not talking about 3 in talk, which is supported by chunking</a:t>
            </a:r>
            <a:endParaRPr lang="en-US" sz="18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389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92900" y="5380124"/>
            <a:ext cx="2133600" cy="365125"/>
          </a:xfrm>
        </p:spPr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81392" y="2118716"/>
            <a:ext cx="5638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Action: </a:t>
            </a:r>
            <a:r>
              <a:rPr lang="en-US" b="1" i="1" dirty="0"/>
              <a:t>move   </a:t>
            </a:r>
          </a:p>
          <a:p>
            <a:r>
              <a:rPr lang="en-US" b="1" dirty="0"/>
              <a:t>Prepositions: </a:t>
            </a:r>
            <a:r>
              <a:rPr lang="en-US" b="1" i="1" dirty="0"/>
              <a:t>on, linear </a:t>
            </a:r>
          </a:p>
          <a:p>
            <a:r>
              <a:rPr lang="en-US" b="1" dirty="0"/>
              <a:t>Attributes: </a:t>
            </a:r>
            <a:r>
              <a:rPr lang="en-US" b="1" i="1" dirty="0"/>
              <a:t>color(</a:t>
            </a:r>
            <a:r>
              <a:rPr lang="en-US" b="1" i="1" dirty="0" err="1"/>
              <a:t>red,blue</a:t>
            </a:r>
            <a:r>
              <a:rPr lang="en-US" b="1" i="1" dirty="0"/>
              <a:t>), category(</a:t>
            </a:r>
            <a:r>
              <a:rPr lang="en-US" b="1" i="1" dirty="0" err="1"/>
              <a:t>block,location</a:t>
            </a:r>
            <a:r>
              <a:rPr lang="en-US" b="1" i="1" dirty="0"/>
              <a:t>)</a:t>
            </a:r>
          </a:p>
          <a:p>
            <a:r>
              <a:rPr lang="en-US" b="1" dirty="0"/>
              <a:t>Operations: </a:t>
            </a:r>
            <a:r>
              <a:rPr lang="en-US" b="1" i="1" dirty="0"/>
              <a:t>equals, has attribute, number of (count)</a:t>
            </a:r>
          </a:p>
          <a:p>
            <a:endParaRPr lang="en-US" dirty="0"/>
          </a:p>
          <a:p>
            <a:r>
              <a:rPr lang="en-US" dirty="0"/>
              <a:t>Objects 1-9: category=location</a:t>
            </a:r>
          </a:p>
          <a:p>
            <a:endParaRPr lang="en-US" dirty="0"/>
          </a:p>
          <a:p>
            <a:r>
              <a:rPr lang="en-US" dirty="0"/>
              <a:t>Objects 10-12: color=red, category=block</a:t>
            </a:r>
          </a:p>
          <a:p>
            <a:endParaRPr lang="en-US" dirty="0"/>
          </a:p>
          <a:p>
            <a:r>
              <a:rPr lang="en-US" dirty="0"/>
              <a:t>Objects 13-15: color=blue, category=block</a:t>
            </a:r>
          </a:p>
          <a:p>
            <a:endParaRPr lang="en-US" dirty="0"/>
          </a:p>
          <a:p>
            <a:r>
              <a:rPr lang="en-US" dirty="0"/>
              <a:t>On : (10,1); (11,4); (13,5); (14,6)</a:t>
            </a:r>
          </a:p>
          <a:p>
            <a:r>
              <a:rPr lang="en-US" dirty="0"/>
              <a:t>Linear : (1,2,3); (1,4,9); (2,5,8); (3,6,9); (1,5,9); (3,5,7)</a:t>
            </a:r>
          </a:p>
        </p:txBody>
      </p:sp>
      <p:sp>
        <p:nvSpPr>
          <p:cNvPr id="22" name="Shape 110"/>
          <p:cNvSpPr/>
          <p:nvPr/>
        </p:nvSpPr>
        <p:spPr>
          <a:xfrm>
            <a:off x="3199245" y="1722260"/>
            <a:ext cx="1295400" cy="31872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6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Primitives</a:t>
            </a:r>
            <a:endParaRPr lang="en" sz="16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4AE8565-5D89-48BD-9860-2D744F1C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992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One Agent World Representation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507059-1F1A-48F7-81AF-A1923DBC0C3B}"/>
              </a:ext>
            </a:extLst>
          </p:cNvPr>
          <p:cNvSpPr/>
          <p:nvPr/>
        </p:nvSpPr>
        <p:spPr>
          <a:xfrm>
            <a:off x="304800" y="18288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15156B-D333-4CF3-BD10-1376EAE9EAA5}"/>
              </a:ext>
            </a:extLst>
          </p:cNvPr>
          <p:cNvSpPr/>
          <p:nvPr/>
        </p:nvSpPr>
        <p:spPr>
          <a:xfrm>
            <a:off x="1143000" y="18288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6AD8B6-A959-48CB-8AB0-120CAEB51614}"/>
              </a:ext>
            </a:extLst>
          </p:cNvPr>
          <p:cNvSpPr/>
          <p:nvPr/>
        </p:nvSpPr>
        <p:spPr>
          <a:xfrm>
            <a:off x="1124953" y="26670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525C9B-951B-406F-85B1-B54C56F62020}"/>
              </a:ext>
            </a:extLst>
          </p:cNvPr>
          <p:cNvSpPr/>
          <p:nvPr/>
        </p:nvSpPr>
        <p:spPr>
          <a:xfrm>
            <a:off x="304800" y="26670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D2D696-DB7B-40E8-BAD0-BE5D1043F495}"/>
              </a:ext>
            </a:extLst>
          </p:cNvPr>
          <p:cNvSpPr/>
          <p:nvPr/>
        </p:nvSpPr>
        <p:spPr>
          <a:xfrm>
            <a:off x="304800" y="35052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B6FB9C-B7C6-4198-8C59-C8ECEE5A4F3F}"/>
              </a:ext>
            </a:extLst>
          </p:cNvPr>
          <p:cNvSpPr/>
          <p:nvPr/>
        </p:nvSpPr>
        <p:spPr>
          <a:xfrm>
            <a:off x="1143000" y="35052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1ACEE0-425A-46FE-A842-B3F5198F352C}"/>
              </a:ext>
            </a:extLst>
          </p:cNvPr>
          <p:cNvSpPr/>
          <p:nvPr/>
        </p:nvSpPr>
        <p:spPr>
          <a:xfrm>
            <a:off x="1981200" y="18288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0F8945-051E-472D-9582-EBD8CAA6F579}"/>
              </a:ext>
            </a:extLst>
          </p:cNvPr>
          <p:cNvSpPr/>
          <p:nvPr/>
        </p:nvSpPr>
        <p:spPr>
          <a:xfrm>
            <a:off x="1979195" y="26670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5D8F73-E5B2-400A-93FB-48CC04F29C89}"/>
              </a:ext>
            </a:extLst>
          </p:cNvPr>
          <p:cNvSpPr/>
          <p:nvPr/>
        </p:nvSpPr>
        <p:spPr>
          <a:xfrm>
            <a:off x="1981200" y="35052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DA6B55F-6BDF-4809-B46E-4896C5BFEF49}"/>
              </a:ext>
            </a:extLst>
          </p:cNvPr>
          <p:cNvSpPr/>
          <p:nvPr/>
        </p:nvSpPr>
        <p:spPr>
          <a:xfrm>
            <a:off x="708215" y="1289389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B4A26CE-E62D-4C5D-8441-2A047174437E}"/>
              </a:ext>
            </a:extLst>
          </p:cNvPr>
          <p:cNvSpPr/>
          <p:nvPr/>
        </p:nvSpPr>
        <p:spPr>
          <a:xfrm>
            <a:off x="1277353" y="2819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81CB6D0-F7DF-4C93-B6FB-1EB29D4E2E4E}"/>
              </a:ext>
            </a:extLst>
          </p:cNvPr>
          <p:cNvSpPr/>
          <p:nvPr/>
        </p:nvSpPr>
        <p:spPr>
          <a:xfrm>
            <a:off x="1777021" y="128938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36FA4B9-4C26-4A23-8ECD-6E125712E118}"/>
              </a:ext>
            </a:extLst>
          </p:cNvPr>
          <p:cNvSpPr/>
          <p:nvPr/>
        </p:nvSpPr>
        <p:spPr>
          <a:xfrm>
            <a:off x="457200" y="36576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AC0DE6-1876-4E0F-8ED8-DA05EC8935BE}"/>
              </a:ext>
            </a:extLst>
          </p:cNvPr>
          <p:cNvSpPr/>
          <p:nvPr/>
        </p:nvSpPr>
        <p:spPr>
          <a:xfrm>
            <a:off x="457200" y="28194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9BB6018-3FB2-47AD-8BF4-E9D746B0B30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84221" y="4654235"/>
            <a:ext cx="2749216" cy="2440427"/>
            <a:chOff x="192" y="2484"/>
            <a:chExt cx="2204" cy="1960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CB3F8541-6FF2-49AB-B027-B97AD891F65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2" y="3024"/>
              <a:ext cx="2204" cy="1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951C91BD-5018-4D75-AF18-49E19737E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84"/>
              <a:ext cx="2204" cy="196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71C78905-7AC3-4B0D-BDBE-3FACA03827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13" t="21841" r="21592" b="13094"/>
            <a:stretch/>
          </p:blipFill>
          <p:spPr bwMode="auto">
            <a:xfrm>
              <a:off x="432" y="2554"/>
              <a:ext cx="1907" cy="16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8FDF47E-3DD8-4FD8-8FAC-DE9452FAFC52}"/>
              </a:ext>
            </a:extLst>
          </p:cNvPr>
          <p:cNvSpPr txBox="1"/>
          <p:nvPr/>
        </p:nvSpPr>
        <p:spPr>
          <a:xfrm>
            <a:off x="607370" y="3898934"/>
            <a:ext cx="62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0A1373-290A-47CF-828D-09DCC36FE28C}"/>
              </a:ext>
            </a:extLst>
          </p:cNvPr>
          <p:cNvSpPr txBox="1"/>
          <p:nvPr/>
        </p:nvSpPr>
        <p:spPr>
          <a:xfrm>
            <a:off x="1466139" y="3895859"/>
            <a:ext cx="62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26C0A4-A426-4BEC-9472-BF26E2331C70}"/>
              </a:ext>
            </a:extLst>
          </p:cNvPr>
          <p:cNvSpPr txBox="1"/>
          <p:nvPr/>
        </p:nvSpPr>
        <p:spPr>
          <a:xfrm>
            <a:off x="2263771" y="3894841"/>
            <a:ext cx="62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CD0D0C-1316-4431-8982-E997F88F328D}"/>
              </a:ext>
            </a:extLst>
          </p:cNvPr>
          <p:cNvSpPr txBox="1"/>
          <p:nvPr/>
        </p:nvSpPr>
        <p:spPr>
          <a:xfrm>
            <a:off x="497697" y="987191"/>
            <a:ext cx="80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A0E746-F477-4127-91EC-BD847FC1374C}"/>
              </a:ext>
            </a:extLst>
          </p:cNvPr>
          <p:cNvSpPr txBox="1"/>
          <p:nvPr/>
        </p:nvSpPr>
        <p:spPr>
          <a:xfrm>
            <a:off x="1551387" y="998605"/>
            <a:ext cx="80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1D3BE4-40E8-4FD2-AA82-AFD4C179599A}"/>
              </a:ext>
            </a:extLst>
          </p:cNvPr>
          <p:cNvSpPr txBox="1"/>
          <p:nvPr/>
        </p:nvSpPr>
        <p:spPr>
          <a:xfrm>
            <a:off x="601325" y="3073370"/>
            <a:ext cx="62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EEE6B0-8B1D-4BD4-8601-56BFFAD7F23C}"/>
              </a:ext>
            </a:extLst>
          </p:cNvPr>
          <p:cNvSpPr txBox="1"/>
          <p:nvPr/>
        </p:nvSpPr>
        <p:spPr>
          <a:xfrm>
            <a:off x="1460094" y="3070295"/>
            <a:ext cx="62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A682B1-BD76-4B0E-9888-F633E93D03CA}"/>
              </a:ext>
            </a:extLst>
          </p:cNvPr>
          <p:cNvSpPr txBox="1"/>
          <p:nvPr/>
        </p:nvSpPr>
        <p:spPr>
          <a:xfrm>
            <a:off x="2257726" y="3068653"/>
            <a:ext cx="62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305A0A-8D68-4E70-A1D0-111DBDE07C35}"/>
              </a:ext>
            </a:extLst>
          </p:cNvPr>
          <p:cNvSpPr txBox="1"/>
          <p:nvPr/>
        </p:nvSpPr>
        <p:spPr>
          <a:xfrm>
            <a:off x="601347" y="2228550"/>
            <a:ext cx="62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1558A3-24CE-4525-9943-4EF850B00D0B}"/>
              </a:ext>
            </a:extLst>
          </p:cNvPr>
          <p:cNvSpPr txBox="1"/>
          <p:nvPr/>
        </p:nvSpPr>
        <p:spPr>
          <a:xfrm>
            <a:off x="1460116" y="2225475"/>
            <a:ext cx="62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3304DE-7B61-4A54-8ADC-EC6538E9A961}"/>
              </a:ext>
            </a:extLst>
          </p:cNvPr>
          <p:cNvSpPr txBox="1"/>
          <p:nvPr/>
        </p:nvSpPr>
        <p:spPr>
          <a:xfrm>
            <a:off x="2257748" y="2229058"/>
            <a:ext cx="62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BB73B4-3048-492D-9124-792373173A73}"/>
              </a:ext>
            </a:extLst>
          </p:cNvPr>
          <p:cNvSpPr txBox="1"/>
          <p:nvPr/>
        </p:nvSpPr>
        <p:spPr>
          <a:xfrm>
            <a:off x="298492" y="3390517"/>
            <a:ext cx="687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7921FB-EF9F-4A8D-8C5D-5A27CCDD1904}"/>
              </a:ext>
            </a:extLst>
          </p:cNvPr>
          <p:cNvSpPr txBox="1"/>
          <p:nvPr/>
        </p:nvSpPr>
        <p:spPr>
          <a:xfrm>
            <a:off x="302741" y="2590377"/>
            <a:ext cx="687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45DB72-2F58-4503-B311-FB68992FBEED}"/>
              </a:ext>
            </a:extLst>
          </p:cNvPr>
          <p:cNvSpPr txBox="1"/>
          <p:nvPr/>
        </p:nvSpPr>
        <p:spPr>
          <a:xfrm>
            <a:off x="1084271" y="2589814"/>
            <a:ext cx="687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AC56221-F35C-4479-8A33-830218A0E303}"/>
              </a:ext>
            </a:extLst>
          </p:cNvPr>
          <p:cNvSpPr/>
          <p:nvPr/>
        </p:nvSpPr>
        <p:spPr>
          <a:xfrm>
            <a:off x="2106806" y="280596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60C183-ADA7-423A-8036-6936B6771A43}"/>
              </a:ext>
            </a:extLst>
          </p:cNvPr>
          <p:cNvSpPr txBox="1"/>
          <p:nvPr/>
        </p:nvSpPr>
        <p:spPr>
          <a:xfrm>
            <a:off x="1952441" y="2596353"/>
            <a:ext cx="687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73917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24">
            <a:extLst>
              <a:ext uri="{FF2B5EF4-FFF2-40B4-BE49-F238E27FC236}">
                <a16:creationId xmlns:a16="http://schemas.microsoft.com/office/drawing/2014/main" id="{8BF82570-C72F-41AF-A0DD-74AA3A6C361C}"/>
              </a:ext>
            </a:extLst>
          </p:cNvPr>
          <p:cNvSpPr txBox="1"/>
          <p:nvPr/>
        </p:nvSpPr>
        <p:spPr>
          <a:xfrm>
            <a:off x="139093" y="68639"/>
            <a:ext cx="8509660" cy="26407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The name of the game is Tic-Tac-Toe.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Please setup the game.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You can move a red block that is not on a location onto a location that is not below a block.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[…oops no below...]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7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DABE7-D6D5-4AC5-BF71-D39BFD47961E}"/>
              </a:ext>
            </a:extLst>
          </p:cNvPr>
          <p:cNvSpPr txBox="1"/>
          <p:nvPr/>
        </p:nvSpPr>
        <p:spPr>
          <a:xfrm>
            <a:off x="1650591" y="5238480"/>
            <a:ext cx="4690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Objects 1-9: </a:t>
            </a:r>
            <a:r>
              <a:rPr lang="en-US" sz="1600" dirty="0"/>
              <a:t>category=location</a:t>
            </a:r>
          </a:p>
          <a:p>
            <a:r>
              <a:rPr lang="en-US" sz="1600" b="1" dirty="0"/>
              <a:t>Objects 10-12: </a:t>
            </a:r>
            <a:r>
              <a:rPr lang="en-US" sz="1600" dirty="0"/>
              <a:t>color=red, category=block</a:t>
            </a:r>
          </a:p>
          <a:p>
            <a:r>
              <a:rPr lang="en-US" sz="1600" b="1" dirty="0"/>
              <a:t>Objects 13-15: </a:t>
            </a:r>
            <a:r>
              <a:rPr lang="en-US" sz="1600" dirty="0"/>
              <a:t>color=blue, category=block</a:t>
            </a:r>
          </a:p>
          <a:p>
            <a:r>
              <a:rPr lang="en-US" sz="1600" b="1" dirty="0"/>
              <a:t>On : </a:t>
            </a:r>
            <a:r>
              <a:rPr lang="en-US" sz="1600" dirty="0"/>
              <a:t>(10,1); (11,4); (13,5); (14,6)</a:t>
            </a:r>
          </a:p>
          <a:p>
            <a:r>
              <a:rPr lang="en-US" sz="1600" b="1" dirty="0"/>
              <a:t>Linear : </a:t>
            </a:r>
            <a:r>
              <a:rPr lang="en-US" sz="1600" dirty="0"/>
              <a:t>(1,2,3); (1,4,9); (2,5,8); (3,6,9); (1,5,9); (3,5,7)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E1B303-955C-42C3-8344-2CB247E8BA2A}"/>
              </a:ext>
            </a:extLst>
          </p:cNvPr>
          <p:cNvGrpSpPr/>
          <p:nvPr/>
        </p:nvGrpSpPr>
        <p:grpSpPr>
          <a:xfrm>
            <a:off x="87558" y="4660697"/>
            <a:ext cx="1588842" cy="2121103"/>
            <a:chOff x="87558" y="4660697"/>
            <a:chExt cx="1588842" cy="21211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00F3DA-AE52-4CF2-B8ED-8E225A12BDC4}"/>
                </a:ext>
              </a:extLst>
            </p:cNvPr>
            <p:cNvSpPr/>
            <p:nvPr/>
          </p:nvSpPr>
          <p:spPr>
            <a:xfrm>
              <a:off x="149543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6922AE-1ECF-44B5-B121-4C224C98A7CB}"/>
                </a:ext>
              </a:extLst>
            </p:cNvPr>
            <p:cNvSpPr/>
            <p:nvPr/>
          </p:nvSpPr>
          <p:spPr>
            <a:xfrm>
              <a:off x="654611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9ED97-D647-4122-A824-E1F1D3439041}"/>
                </a:ext>
              </a:extLst>
            </p:cNvPr>
            <p:cNvSpPr/>
            <p:nvPr/>
          </p:nvSpPr>
          <p:spPr>
            <a:xfrm>
              <a:off x="643736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3DCCB1-09BB-47E4-8B14-0A25FED08CC0}"/>
                </a:ext>
              </a:extLst>
            </p:cNvPr>
            <p:cNvSpPr/>
            <p:nvPr/>
          </p:nvSpPr>
          <p:spPr>
            <a:xfrm>
              <a:off x="149543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2E20C1-488D-493B-8505-2001C20E88BD}"/>
                </a:ext>
              </a:extLst>
            </p:cNvPr>
            <p:cNvSpPr/>
            <p:nvPr/>
          </p:nvSpPr>
          <p:spPr>
            <a:xfrm>
              <a:off x="149543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CC0AD7-EA09-47EA-82F6-30280E4704C3}"/>
                </a:ext>
              </a:extLst>
            </p:cNvPr>
            <p:cNvSpPr/>
            <p:nvPr/>
          </p:nvSpPr>
          <p:spPr>
            <a:xfrm>
              <a:off x="654611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BF3F79-D114-44EE-9A27-F69005E104D1}"/>
                </a:ext>
              </a:extLst>
            </p:cNvPr>
            <p:cNvSpPr/>
            <p:nvPr/>
          </p:nvSpPr>
          <p:spPr>
            <a:xfrm>
              <a:off x="1159678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1D1DF2-E8A2-4916-9219-EAF420F9485C}"/>
                </a:ext>
              </a:extLst>
            </p:cNvPr>
            <p:cNvSpPr/>
            <p:nvPr/>
          </p:nvSpPr>
          <p:spPr>
            <a:xfrm>
              <a:off x="1158470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F542F-EE3D-49B5-93AD-90B1C5A8F88B}"/>
                </a:ext>
              </a:extLst>
            </p:cNvPr>
            <p:cNvSpPr/>
            <p:nvPr/>
          </p:nvSpPr>
          <p:spPr>
            <a:xfrm>
              <a:off x="1159678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38CFC4-F1E9-4CC3-93C7-E5BF30CA0620}"/>
                </a:ext>
              </a:extLst>
            </p:cNvPr>
            <p:cNvSpPr/>
            <p:nvPr/>
          </p:nvSpPr>
          <p:spPr>
            <a:xfrm>
              <a:off x="392626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942765-743A-4218-9DA2-DA890C1BFE63}"/>
                </a:ext>
              </a:extLst>
            </p:cNvPr>
            <p:cNvSpPr/>
            <p:nvPr/>
          </p:nvSpPr>
          <p:spPr>
            <a:xfrm>
              <a:off x="735567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DF677A-9BDD-49CC-AF8D-E9C5C94511BC}"/>
                </a:ext>
              </a:extLst>
            </p:cNvPr>
            <p:cNvSpPr/>
            <p:nvPr/>
          </p:nvSpPr>
          <p:spPr>
            <a:xfrm>
              <a:off x="1036648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D1D9F9-BA8C-449A-B84F-4B63A5DFD624}"/>
                </a:ext>
              </a:extLst>
            </p:cNvPr>
            <p:cNvSpPr/>
            <p:nvPr/>
          </p:nvSpPr>
          <p:spPr>
            <a:xfrm>
              <a:off x="241373" y="6341116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691B60-5B08-440D-BC06-5DFDF7F71E18}"/>
                </a:ext>
              </a:extLst>
            </p:cNvPr>
            <p:cNvSpPr/>
            <p:nvPr/>
          </p:nvSpPr>
          <p:spPr>
            <a:xfrm>
              <a:off x="241373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CC8E83-F6F2-4F8F-B17F-D57D7C25E092}"/>
                </a:ext>
              </a:extLst>
            </p:cNvPr>
            <p:cNvSpPr txBox="1"/>
            <p:nvPr/>
          </p:nvSpPr>
          <p:spPr>
            <a:xfrm>
              <a:off x="302829" y="640565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DFE83C-D27E-49CD-91CA-63774E53B441}"/>
                </a:ext>
              </a:extLst>
            </p:cNvPr>
            <p:cNvSpPr txBox="1"/>
            <p:nvPr/>
          </p:nvSpPr>
          <p:spPr>
            <a:xfrm>
              <a:off x="820291" y="6403739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0C6D1C-E72B-478D-B283-93FAA8E8896D}"/>
                </a:ext>
              </a:extLst>
            </p:cNvPr>
            <p:cNvSpPr txBox="1"/>
            <p:nvPr/>
          </p:nvSpPr>
          <p:spPr>
            <a:xfrm>
              <a:off x="1300914" y="64124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01F62D-A5DA-45E6-9B4C-82472C32BB7C}"/>
                </a:ext>
              </a:extLst>
            </p:cNvPr>
            <p:cNvSpPr txBox="1"/>
            <p:nvPr/>
          </p:nvSpPr>
          <p:spPr>
            <a:xfrm>
              <a:off x="263188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4D7D42-5FE9-4A79-8EAE-BAE39F23F017}"/>
                </a:ext>
              </a:extLst>
            </p:cNvPr>
            <p:cNvSpPr txBox="1"/>
            <p:nvPr/>
          </p:nvSpPr>
          <p:spPr>
            <a:xfrm>
              <a:off x="897406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4066CE-07E4-4298-BE31-F7E86966A062}"/>
                </a:ext>
              </a:extLst>
            </p:cNvPr>
            <p:cNvSpPr txBox="1"/>
            <p:nvPr/>
          </p:nvSpPr>
          <p:spPr>
            <a:xfrm>
              <a:off x="299186" y="5885655"/>
              <a:ext cx="374533" cy="22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89C2E5-94F5-4DF8-90AF-7AC8D83F297F}"/>
                </a:ext>
              </a:extLst>
            </p:cNvPr>
            <p:cNvSpPr txBox="1"/>
            <p:nvPr/>
          </p:nvSpPr>
          <p:spPr>
            <a:xfrm>
              <a:off x="819934" y="588909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5858AE-5DC9-4407-99F6-2D79B30F6F2E}"/>
                </a:ext>
              </a:extLst>
            </p:cNvPr>
            <p:cNvSpPr txBox="1"/>
            <p:nvPr/>
          </p:nvSpPr>
          <p:spPr>
            <a:xfrm>
              <a:off x="1286151" y="5872073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FBF78B-AF65-4EBA-AF66-172D9890B01B}"/>
                </a:ext>
              </a:extLst>
            </p:cNvPr>
            <p:cNvSpPr txBox="1"/>
            <p:nvPr/>
          </p:nvSpPr>
          <p:spPr>
            <a:xfrm>
              <a:off x="299200" y="5366681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089740-9FFA-4C30-A6FB-382E8DFFB3CE}"/>
                </a:ext>
              </a:extLst>
            </p:cNvPr>
            <p:cNvSpPr txBox="1"/>
            <p:nvPr/>
          </p:nvSpPr>
          <p:spPr>
            <a:xfrm>
              <a:off x="816661" y="53647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713DFD-B7BA-4EA4-B5EC-4E7D7715CCAF}"/>
                </a:ext>
              </a:extLst>
            </p:cNvPr>
            <p:cNvSpPr txBox="1"/>
            <p:nvPr/>
          </p:nvSpPr>
          <p:spPr>
            <a:xfrm>
              <a:off x="1301867" y="5361524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6071AF-134E-493E-B6DB-3DAF26F47474}"/>
                </a:ext>
              </a:extLst>
            </p:cNvPr>
            <p:cNvSpPr txBox="1"/>
            <p:nvPr/>
          </p:nvSpPr>
          <p:spPr>
            <a:xfrm>
              <a:off x="92739" y="6144752"/>
              <a:ext cx="508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838FF6-4DB7-4B40-8DBC-8EA27837B1CB}"/>
                </a:ext>
              </a:extLst>
            </p:cNvPr>
            <p:cNvSpPr txBox="1"/>
            <p:nvPr/>
          </p:nvSpPr>
          <p:spPr>
            <a:xfrm>
              <a:off x="87558" y="5605256"/>
              <a:ext cx="52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8D3E19-2B1B-4504-ACDC-3C0F255A7809}"/>
                </a:ext>
              </a:extLst>
            </p:cNvPr>
            <p:cNvSpPr txBox="1"/>
            <p:nvPr/>
          </p:nvSpPr>
          <p:spPr>
            <a:xfrm>
              <a:off x="586457" y="5619359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62DC1F5-DF11-462A-90DA-D82DABBC9C9C}"/>
                </a:ext>
              </a:extLst>
            </p:cNvPr>
            <p:cNvSpPr/>
            <p:nvPr/>
          </p:nvSpPr>
          <p:spPr>
            <a:xfrm>
              <a:off x="1227576" y="5816454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518020-898A-45B8-AA68-880E73A3EBE6}"/>
                </a:ext>
              </a:extLst>
            </p:cNvPr>
            <p:cNvSpPr txBox="1"/>
            <p:nvPr/>
          </p:nvSpPr>
          <p:spPr>
            <a:xfrm>
              <a:off x="1078466" y="5616054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32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Why don’t we want to just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8</a:t>
            </a:fld>
            <a:endParaRPr lang="en-US"/>
          </a:p>
        </p:txBody>
      </p:sp>
      <p:sp>
        <p:nvSpPr>
          <p:cNvPr id="5" name="Shape 224"/>
          <p:cNvSpPr txBox="1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…teach directly from primitives, if assuming known</a:t>
            </a:r>
          </a:p>
          <a:p>
            <a:pPr marL="742950" lvl="1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For complex concepts, it is hard to parse/construct sentence (many similar objects and lots of combinations of relations)</a:t>
            </a:r>
          </a:p>
          <a:p>
            <a:pPr marL="742950" lvl="1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Hard to process these “flat” representation efficiently</a:t>
            </a:r>
          </a:p>
          <a:p>
            <a:pPr marL="742950" lvl="1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No hope for good transfer</a:t>
            </a:r>
          </a:p>
          <a:p>
            <a:pPr lvl="1">
              <a:lnSpc>
                <a:spcPct val="125000"/>
              </a:lnSpc>
              <a:buClr>
                <a:srgbClr val="000000"/>
              </a:buClr>
            </a:pP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…preload these the composition of concepts(include as primitives)</a:t>
            </a:r>
          </a:p>
          <a:p>
            <a:pPr marL="742950" lvl="1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Some we probably would, but brittle to any changes in agent design or environment</a:t>
            </a:r>
          </a:p>
          <a:p>
            <a:pPr marL="742950" lvl="1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Even if we could </a:t>
            </a:r>
            <a:r>
              <a:rPr lang="en-US" sz="2000" kern="0" dirty="0" err="1">
                <a:solidFill>
                  <a:srgbClr val="000000"/>
                </a:solidFill>
                <a:cs typeface="Arial"/>
                <a:sym typeface="Arial"/>
              </a:rPr>
              <a:t>prestore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 all possible lexical info, how to detect (semantics) is often task dependent and relying on the particular usage/context/available sensing</a:t>
            </a:r>
            <a:endParaRPr lang="en-US" sz="2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461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24">
            <a:extLst>
              <a:ext uri="{FF2B5EF4-FFF2-40B4-BE49-F238E27FC236}">
                <a16:creationId xmlns:a16="http://schemas.microsoft.com/office/drawing/2014/main" id="{8BF82570-C72F-41AF-A0DD-74AA3A6C361C}"/>
              </a:ext>
            </a:extLst>
          </p:cNvPr>
          <p:cNvSpPr txBox="1"/>
          <p:nvPr/>
        </p:nvSpPr>
        <p:spPr>
          <a:xfrm>
            <a:off x="139093" y="68639"/>
            <a:ext cx="8509660" cy="26407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The name of the game is Tic-Tac-Toe.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Please setup the game.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You can move a free piece that is yours onto a clear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9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DABE7-D6D5-4AC5-BF71-D39BFD47961E}"/>
              </a:ext>
            </a:extLst>
          </p:cNvPr>
          <p:cNvSpPr txBox="1"/>
          <p:nvPr/>
        </p:nvSpPr>
        <p:spPr>
          <a:xfrm>
            <a:off x="1650591" y="5238480"/>
            <a:ext cx="4690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Objects 1-9: </a:t>
            </a:r>
            <a:r>
              <a:rPr lang="en-US" sz="1600" dirty="0"/>
              <a:t>category=location</a:t>
            </a:r>
          </a:p>
          <a:p>
            <a:r>
              <a:rPr lang="en-US" sz="1600" b="1" dirty="0"/>
              <a:t>Objects 10-12: </a:t>
            </a:r>
            <a:r>
              <a:rPr lang="en-US" sz="1600" dirty="0"/>
              <a:t>color=red, category=block</a:t>
            </a:r>
          </a:p>
          <a:p>
            <a:r>
              <a:rPr lang="en-US" sz="1600" b="1" dirty="0"/>
              <a:t>Objects 13-15: </a:t>
            </a:r>
            <a:r>
              <a:rPr lang="en-US" sz="1600" dirty="0"/>
              <a:t>color=blue, category=block</a:t>
            </a:r>
          </a:p>
          <a:p>
            <a:r>
              <a:rPr lang="en-US" sz="1600" b="1" dirty="0"/>
              <a:t>On : </a:t>
            </a:r>
            <a:r>
              <a:rPr lang="en-US" sz="1600" dirty="0"/>
              <a:t>(10,1); (11,4); (13,5); (14,6)</a:t>
            </a:r>
          </a:p>
          <a:p>
            <a:r>
              <a:rPr lang="en-US" sz="1600" b="1" dirty="0"/>
              <a:t>Linear : </a:t>
            </a:r>
            <a:r>
              <a:rPr lang="en-US" sz="1600" dirty="0"/>
              <a:t>(1,2,3); (1,4,9); (2,5,8); (3,6,9); (1,5,9); (3,5,7)</a:t>
            </a:r>
          </a:p>
        </p:txBody>
      </p:sp>
      <p:sp>
        <p:nvSpPr>
          <p:cNvPr id="52" name="Shape 110">
            <a:extLst>
              <a:ext uri="{FF2B5EF4-FFF2-40B4-BE49-F238E27FC236}">
                <a16:creationId xmlns:a16="http://schemas.microsoft.com/office/drawing/2014/main" id="{76181C1D-CAF2-4FA5-B6B9-8046C94209DA}"/>
              </a:ext>
            </a:extLst>
          </p:cNvPr>
          <p:cNvSpPr/>
          <p:nvPr/>
        </p:nvSpPr>
        <p:spPr>
          <a:xfrm>
            <a:off x="2547670" y="3713791"/>
            <a:ext cx="9260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</a:t>
            </a:r>
          </a:p>
        </p:txBody>
      </p:sp>
      <p:sp>
        <p:nvSpPr>
          <p:cNvPr id="53" name="Shape 111">
            <a:extLst>
              <a:ext uri="{FF2B5EF4-FFF2-40B4-BE49-F238E27FC236}">
                <a16:creationId xmlns:a16="http://schemas.microsoft.com/office/drawing/2014/main" id="{3239AB44-5F2A-4D82-99DF-C43A2067D297}"/>
              </a:ext>
            </a:extLst>
          </p:cNvPr>
          <p:cNvSpPr/>
          <p:nvPr/>
        </p:nvSpPr>
        <p:spPr>
          <a:xfrm>
            <a:off x="1985624" y="2139311"/>
            <a:ext cx="683399" cy="3032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move</a:t>
            </a:r>
          </a:p>
        </p:txBody>
      </p:sp>
      <p:sp>
        <p:nvSpPr>
          <p:cNvPr id="54" name="Shape 106">
            <a:extLst>
              <a:ext uri="{FF2B5EF4-FFF2-40B4-BE49-F238E27FC236}">
                <a16:creationId xmlns:a16="http://schemas.microsoft.com/office/drawing/2014/main" id="{9897C2C7-8A43-45F0-AC65-DB2F49B05A32}"/>
              </a:ext>
            </a:extLst>
          </p:cNvPr>
          <p:cNvSpPr/>
          <p:nvPr/>
        </p:nvSpPr>
        <p:spPr>
          <a:xfrm>
            <a:off x="2669021" y="3258693"/>
            <a:ext cx="68339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clear</a:t>
            </a:r>
          </a:p>
        </p:txBody>
      </p:sp>
      <p:sp>
        <p:nvSpPr>
          <p:cNvPr id="55" name="Shape 105">
            <a:extLst>
              <a:ext uri="{FF2B5EF4-FFF2-40B4-BE49-F238E27FC236}">
                <a16:creationId xmlns:a16="http://schemas.microsoft.com/office/drawing/2014/main" id="{03F7A3B3-5E10-42C9-8028-1799949AF04B}"/>
              </a:ext>
            </a:extLst>
          </p:cNvPr>
          <p:cNvSpPr/>
          <p:nvPr/>
        </p:nvSpPr>
        <p:spPr>
          <a:xfrm>
            <a:off x="1177476" y="3019552"/>
            <a:ext cx="794818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yours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Shape 114">
            <a:extLst>
              <a:ext uri="{FF2B5EF4-FFF2-40B4-BE49-F238E27FC236}">
                <a16:creationId xmlns:a16="http://schemas.microsoft.com/office/drawing/2014/main" id="{11102537-0D01-4241-B9B5-587E16B976D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3010720" y="3561992"/>
            <a:ext cx="1" cy="15179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116">
            <a:extLst>
              <a:ext uri="{FF2B5EF4-FFF2-40B4-BE49-F238E27FC236}">
                <a16:creationId xmlns:a16="http://schemas.microsoft.com/office/drawing/2014/main" id="{1BA522A8-E655-4D08-ACFD-94DDCC6477A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574885" y="3322851"/>
            <a:ext cx="0" cy="286608"/>
          </a:xfrm>
          <a:prstGeom prst="straightConnector1">
            <a:avLst/>
          </a:prstGeom>
          <a:noFill/>
          <a:ln w="1270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" name="Shape 117">
            <a:extLst>
              <a:ext uri="{FF2B5EF4-FFF2-40B4-BE49-F238E27FC236}">
                <a16:creationId xmlns:a16="http://schemas.microsoft.com/office/drawing/2014/main" id="{10213E41-F024-4911-8D25-2A96B9DD99C6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1574885" y="2442610"/>
            <a:ext cx="752439" cy="576942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118">
            <a:extLst>
              <a:ext uri="{FF2B5EF4-FFF2-40B4-BE49-F238E27FC236}">
                <a16:creationId xmlns:a16="http://schemas.microsoft.com/office/drawing/2014/main" id="{EDEAEE1E-BBA6-43F5-8910-E7F9F84F9FA2}"/>
              </a:ext>
            </a:extLst>
          </p:cNvPr>
          <p:cNvCxnSpPr>
            <a:stCxn id="53" idx="2"/>
            <a:endCxn id="60" idx="0"/>
          </p:cNvCxnSpPr>
          <p:nvPr/>
        </p:nvCxnSpPr>
        <p:spPr>
          <a:xfrm>
            <a:off x="2327324" y="2442610"/>
            <a:ext cx="683400" cy="301419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119">
            <a:extLst>
              <a:ext uri="{FF2B5EF4-FFF2-40B4-BE49-F238E27FC236}">
                <a16:creationId xmlns:a16="http://schemas.microsoft.com/office/drawing/2014/main" id="{EE037D46-8D28-4AA2-B0C9-8E303896EE77}"/>
              </a:ext>
            </a:extLst>
          </p:cNvPr>
          <p:cNvSpPr/>
          <p:nvPr/>
        </p:nvSpPr>
        <p:spPr>
          <a:xfrm>
            <a:off x="2650874" y="2744029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on-to</a:t>
            </a:r>
          </a:p>
        </p:txBody>
      </p:sp>
      <p:cxnSp>
        <p:nvCxnSpPr>
          <p:cNvPr id="61" name="Shape 120">
            <a:extLst>
              <a:ext uri="{FF2B5EF4-FFF2-40B4-BE49-F238E27FC236}">
                <a16:creationId xmlns:a16="http://schemas.microsoft.com/office/drawing/2014/main" id="{33546D15-6B99-49D3-B3A9-FD2312507A1A}"/>
              </a:ext>
            </a:extLst>
          </p:cNvPr>
          <p:cNvCxnSpPr>
            <a:stCxn id="60" idx="2"/>
            <a:endCxn id="54" idx="0"/>
          </p:cNvCxnSpPr>
          <p:nvPr/>
        </p:nvCxnSpPr>
        <p:spPr>
          <a:xfrm flipH="1">
            <a:off x="3010721" y="3047328"/>
            <a:ext cx="3" cy="21136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" name="Shape 106">
            <a:extLst>
              <a:ext uri="{FF2B5EF4-FFF2-40B4-BE49-F238E27FC236}">
                <a16:creationId xmlns:a16="http://schemas.microsoft.com/office/drawing/2014/main" id="{321E191F-68E8-4BFA-A597-873D5423C311}"/>
              </a:ext>
            </a:extLst>
          </p:cNvPr>
          <p:cNvSpPr/>
          <p:nvPr/>
        </p:nvSpPr>
        <p:spPr>
          <a:xfrm>
            <a:off x="1202330" y="3483486"/>
            <a:ext cx="765143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free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Shape 106">
            <a:extLst>
              <a:ext uri="{FF2B5EF4-FFF2-40B4-BE49-F238E27FC236}">
                <a16:creationId xmlns:a16="http://schemas.microsoft.com/office/drawing/2014/main" id="{51FE3F94-4994-4A06-B952-8DA80DD71CAE}"/>
              </a:ext>
            </a:extLst>
          </p:cNvPr>
          <p:cNvSpPr/>
          <p:nvPr/>
        </p:nvSpPr>
        <p:spPr>
          <a:xfrm>
            <a:off x="1193731" y="3947420"/>
            <a:ext cx="765143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piece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4" name="Shape 114">
            <a:extLst>
              <a:ext uri="{FF2B5EF4-FFF2-40B4-BE49-F238E27FC236}">
                <a16:creationId xmlns:a16="http://schemas.microsoft.com/office/drawing/2014/main" id="{095860AC-67BE-46A9-9DFF-12C0C1E314E5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1576303" y="3786785"/>
            <a:ext cx="8599" cy="16063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4" name="Shape 138">
            <a:extLst>
              <a:ext uri="{FF2B5EF4-FFF2-40B4-BE49-F238E27FC236}">
                <a16:creationId xmlns:a16="http://schemas.microsoft.com/office/drawing/2014/main" id="{146E8A34-0F82-4595-9864-EAED6EF0F1AB}"/>
              </a:ext>
            </a:extLst>
          </p:cNvPr>
          <p:cNvSpPr txBox="1"/>
          <p:nvPr/>
        </p:nvSpPr>
        <p:spPr>
          <a:xfrm>
            <a:off x="3829837" y="2462428"/>
            <a:ext cx="4208145" cy="16986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b="1" dirty="0"/>
              <a:t>Semantic Structure </a:t>
            </a:r>
            <a:r>
              <a:rPr lang="en" sz="2400" b="1" dirty="0"/>
              <a:t>Legend</a:t>
            </a:r>
            <a:endParaRPr lang="en" sz="1600" dirty="0">
              <a:solidFill>
                <a:srgbClr val="990000"/>
              </a:solidFill>
            </a:endParaRPr>
          </a:p>
          <a:p>
            <a:r>
              <a:rPr lang="en" sz="1600" dirty="0">
                <a:solidFill>
                  <a:srgbClr val="990000"/>
                </a:solidFill>
              </a:rPr>
              <a:t>Verbs</a:t>
            </a:r>
            <a:endParaRPr lang="en" sz="1600" dirty="0">
              <a:solidFill>
                <a:srgbClr val="E69138"/>
              </a:solidFill>
            </a:endParaRPr>
          </a:p>
          <a:p>
            <a:r>
              <a:rPr lang="en-US" sz="1600" dirty="0">
                <a:solidFill>
                  <a:srgbClr val="1155CC"/>
                </a:solidFill>
              </a:rPr>
              <a:t>Primitive concepts</a:t>
            </a:r>
            <a:endParaRPr lang="en" sz="1600" dirty="0">
              <a:solidFill>
                <a:srgbClr val="1155CC"/>
              </a:solidFill>
            </a:endParaRPr>
          </a:p>
          <a:p>
            <a:r>
              <a:rPr lang="en" sz="1600" dirty="0">
                <a:solidFill>
                  <a:srgbClr val="8519E8"/>
                </a:solidFill>
              </a:rPr>
              <a:t>Learned </a:t>
            </a:r>
            <a:r>
              <a:rPr lang="en-US" sz="1600" dirty="0">
                <a:solidFill>
                  <a:srgbClr val="8519E8"/>
                </a:solidFill>
              </a:rPr>
              <a:t>concepts</a:t>
            </a:r>
            <a:endParaRPr lang="en" sz="1600" dirty="0">
              <a:solidFill>
                <a:srgbClr val="8519E8"/>
              </a:solidFill>
            </a:endParaRPr>
          </a:p>
          <a:p>
            <a:r>
              <a:rPr lang="en" sz="1600" dirty="0">
                <a:solidFill>
                  <a:srgbClr val="E69138"/>
                </a:solidFill>
              </a:rPr>
              <a:t>Input </a:t>
            </a:r>
            <a:r>
              <a:rPr lang="en-US" sz="1600" dirty="0">
                <a:solidFill>
                  <a:srgbClr val="E69138"/>
                </a:solidFill>
              </a:rPr>
              <a:t>Arguments</a:t>
            </a:r>
            <a:endParaRPr sz="1600" dirty="0">
              <a:solidFill>
                <a:srgbClr val="99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E1B303-955C-42C3-8344-2CB247E8BA2A}"/>
              </a:ext>
            </a:extLst>
          </p:cNvPr>
          <p:cNvGrpSpPr/>
          <p:nvPr/>
        </p:nvGrpSpPr>
        <p:grpSpPr>
          <a:xfrm>
            <a:off x="87558" y="4660697"/>
            <a:ext cx="1588842" cy="2121103"/>
            <a:chOff x="87558" y="4660697"/>
            <a:chExt cx="1588842" cy="21211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00F3DA-AE52-4CF2-B8ED-8E225A12BDC4}"/>
                </a:ext>
              </a:extLst>
            </p:cNvPr>
            <p:cNvSpPr/>
            <p:nvPr/>
          </p:nvSpPr>
          <p:spPr>
            <a:xfrm>
              <a:off x="149543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6922AE-1ECF-44B5-B121-4C224C98A7CB}"/>
                </a:ext>
              </a:extLst>
            </p:cNvPr>
            <p:cNvSpPr/>
            <p:nvPr/>
          </p:nvSpPr>
          <p:spPr>
            <a:xfrm>
              <a:off x="654611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9ED97-D647-4122-A824-E1F1D3439041}"/>
                </a:ext>
              </a:extLst>
            </p:cNvPr>
            <p:cNvSpPr/>
            <p:nvPr/>
          </p:nvSpPr>
          <p:spPr>
            <a:xfrm>
              <a:off x="643736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3DCCB1-09BB-47E4-8B14-0A25FED08CC0}"/>
                </a:ext>
              </a:extLst>
            </p:cNvPr>
            <p:cNvSpPr/>
            <p:nvPr/>
          </p:nvSpPr>
          <p:spPr>
            <a:xfrm>
              <a:off x="149543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2E20C1-488D-493B-8505-2001C20E88BD}"/>
                </a:ext>
              </a:extLst>
            </p:cNvPr>
            <p:cNvSpPr/>
            <p:nvPr/>
          </p:nvSpPr>
          <p:spPr>
            <a:xfrm>
              <a:off x="149543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CC0AD7-EA09-47EA-82F6-30280E4704C3}"/>
                </a:ext>
              </a:extLst>
            </p:cNvPr>
            <p:cNvSpPr/>
            <p:nvPr/>
          </p:nvSpPr>
          <p:spPr>
            <a:xfrm>
              <a:off x="654611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BF3F79-D114-44EE-9A27-F69005E104D1}"/>
                </a:ext>
              </a:extLst>
            </p:cNvPr>
            <p:cNvSpPr/>
            <p:nvPr/>
          </p:nvSpPr>
          <p:spPr>
            <a:xfrm>
              <a:off x="1159678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1D1DF2-E8A2-4916-9219-EAF420F9485C}"/>
                </a:ext>
              </a:extLst>
            </p:cNvPr>
            <p:cNvSpPr/>
            <p:nvPr/>
          </p:nvSpPr>
          <p:spPr>
            <a:xfrm>
              <a:off x="1158470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F542F-EE3D-49B5-93AD-90B1C5A8F88B}"/>
                </a:ext>
              </a:extLst>
            </p:cNvPr>
            <p:cNvSpPr/>
            <p:nvPr/>
          </p:nvSpPr>
          <p:spPr>
            <a:xfrm>
              <a:off x="1159678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38CFC4-F1E9-4CC3-93C7-E5BF30CA0620}"/>
                </a:ext>
              </a:extLst>
            </p:cNvPr>
            <p:cNvSpPr/>
            <p:nvPr/>
          </p:nvSpPr>
          <p:spPr>
            <a:xfrm>
              <a:off x="392626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942765-743A-4218-9DA2-DA890C1BFE63}"/>
                </a:ext>
              </a:extLst>
            </p:cNvPr>
            <p:cNvSpPr/>
            <p:nvPr/>
          </p:nvSpPr>
          <p:spPr>
            <a:xfrm>
              <a:off x="735567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DF677A-9BDD-49CC-AF8D-E9C5C94511BC}"/>
                </a:ext>
              </a:extLst>
            </p:cNvPr>
            <p:cNvSpPr/>
            <p:nvPr/>
          </p:nvSpPr>
          <p:spPr>
            <a:xfrm>
              <a:off x="1036648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D1D9F9-BA8C-449A-B84F-4B63A5DFD624}"/>
                </a:ext>
              </a:extLst>
            </p:cNvPr>
            <p:cNvSpPr/>
            <p:nvPr/>
          </p:nvSpPr>
          <p:spPr>
            <a:xfrm>
              <a:off x="241373" y="6341116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691B60-5B08-440D-BC06-5DFDF7F71E18}"/>
                </a:ext>
              </a:extLst>
            </p:cNvPr>
            <p:cNvSpPr/>
            <p:nvPr/>
          </p:nvSpPr>
          <p:spPr>
            <a:xfrm>
              <a:off x="241373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CC8E83-F6F2-4F8F-B17F-D57D7C25E092}"/>
                </a:ext>
              </a:extLst>
            </p:cNvPr>
            <p:cNvSpPr txBox="1"/>
            <p:nvPr/>
          </p:nvSpPr>
          <p:spPr>
            <a:xfrm>
              <a:off x="302829" y="640565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DFE83C-D27E-49CD-91CA-63774E53B441}"/>
                </a:ext>
              </a:extLst>
            </p:cNvPr>
            <p:cNvSpPr txBox="1"/>
            <p:nvPr/>
          </p:nvSpPr>
          <p:spPr>
            <a:xfrm>
              <a:off x="820291" y="6403739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0C6D1C-E72B-478D-B283-93FAA8E8896D}"/>
                </a:ext>
              </a:extLst>
            </p:cNvPr>
            <p:cNvSpPr txBox="1"/>
            <p:nvPr/>
          </p:nvSpPr>
          <p:spPr>
            <a:xfrm>
              <a:off x="1300914" y="64124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01F62D-A5DA-45E6-9B4C-82472C32BB7C}"/>
                </a:ext>
              </a:extLst>
            </p:cNvPr>
            <p:cNvSpPr txBox="1"/>
            <p:nvPr/>
          </p:nvSpPr>
          <p:spPr>
            <a:xfrm>
              <a:off x="263188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4D7D42-5FE9-4A79-8EAE-BAE39F23F017}"/>
                </a:ext>
              </a:extLst>
            </p:cNvPr>
            <p:cNvSpPr txBox="1"/>
            <p:nvPr/>
          </p:nvSpPr>
          <p:spPr>
            <a:xfrm>
              <a:off x="897406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4066CE-07E4-4298-BE31-F7E86966A062}"/>
                </a:ext>
              </a:extLst>
            </p:cNvPr>
            <p:cNvSpPr txBox="1"/>
            <p:nvPr/>
          </p:nvSpPr>
          <p:spPr>
            <a:xfrm>
              <a:off x="299186" y="5885655"/>
              <a:ext cx="374533" cy="22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89C2E5-94F5-4DF8-90AF-7AC8D83F297F}"/>
                </a:ext>
              </a:extLst>
            </p:cNvPr>
            <p:cNvSpPr txBox="1"/>
            <p:nvPr/>
          </p:nvSpPr>
          <p:spPr>
            <a:xfrm>
              <a:off x="819934" y="588909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5858AE-5DC9-4407-99F6-2D79B30F6F2E}"/>
                </a:ext>
              </a:extLst>
            </p:cNvPr>
            <p:cNvSpPr txBox="1"/>
            <p:nvPr/>
          </p:nvSpPr>
          <p:spPr>
            <a:xfrm>
              <a:off x="1286151" y="5872073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FBF78B-AF65-4EBA-AF66-172D9890B01B}"/>
                </a:ext>
              </a:extLst>
            </p:cNvPr>
            <p:cNvSpPr txBox="1"/>
            <p:nvPr/>
          </p:nvSpPr>
          <p:spPr>
            <a:xfrm>
              <a:off x="299200" y="5366681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089740-9FFA-4C30-A6FB-382E8DFFB3CE}"/>
                </a:ext>
              </a:extLst>
            </p:cNvPr>
            <p:cNvSpPr txBox="1"/>
            <p:nvPr/>
          </p:nvSpPr>
          <p:spPr>
            <a:xfrm>
              <a:off x="816661" y="53647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713DFD-B7BA-4EA4-B5EC-4E7D7715CCAF}"/>
                </a:ext>
              </a:extLst>
            </p:cNvPr>
            <p:cNvSpPr txBox="1"/>
            <p:nvPr/>
          </p:nvSpPr>
          <p:spPr>
            <a:xfrm>
              <a:off x="1301867" y="5361524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6071AF-134E-493E-B6DB-3DAF26F47474}"/>
                </a:ext>
              </a:extLst>
            </p:cNvPr>
            <p:cNvSpPr txBox="1"/>
            <p:nvPr/>
          </p:nvSpPr>
          <p:spPr>
            <a:xfrm>
              <a:off x="92739" y="6144752"/>
              <a:ext cx="508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838FF6-4DB7-4B40-8DBC-8EA27837B1CB}"/>
                </a:ext>
              </a:extLst>
            </p:cNvPr>
            <p:cNvSpPr txBox="1"/>
            <p:nvPr/>
          </p:nvSpPr>
          <p:spPr>
            <a:xfrm>
              <a:off x="87558" y="5605256"/>
              <a:ext cx="52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8D3E19-2B1B-4504-ACDC-3C0F255A7809}"/>
                </a:ext>
              </a:extLst>
            </p:cNvPr>
            <p:cNvSpPr txBox="1"/>
            <p:nvPr/>
          </p:nvSpPr>
          <p:spPr>
            <a:xfrm>
              <a:off x="586457" y="5619359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62DC1F5-DF11-462A-90DA-D82DABBC9C9C}"/>
                </a:ext>
              </a:extLst>
            </p:cNvPr>
            <p:cNvSpPr/>
            <p:nvPr/>
          </p:nvSpPr>
          <p:spPr>
            <a:xfrm>
              <a:off x="1227576" y="5816454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518020-898A-45B8-AA68-880E73A3EBE6}"/>
                </a:ext>
              </a:extLst>
            </p:cNvPr>
            <p:cNvSpPr txBox="1"/>
            <p:nvPr/>
          </p:nvSpPr>
          <p:spPr>
            <a:xfrm>
              <a:off x="1078466" y="5616054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64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13478</TotalTime>
  <Words>3846</Words>
  <Application>Microsoft Office PowerPoint</Application>
  <PresentationFormat>On-screen Show (4:3)</PresentationFormat>
  <Paragraphs>1149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Courier New</vt:lpstr>
      <vt:lpstr>Wingdings</vt:lpstr>
      <vt:lpstr>Office Theme</vt:lpstr>
      <vt:lpstr>Learning the Problem Space  from Primitives</vt:lpstr>
      <vt:lpstr>What is the Problem Space?</vt:lpstr>
      <vt:lpstr>Characteristics from ITL</vt:lpstr>
      <vt:lpstr>Problem Space Decomposition</vt:lpstr>
      <vt:lpstr>Research Problems</vt:lpstr>
      <vt:lpstr>One Agent World Representation</vt:lpstr>
      <vt:lpstr>PowerPoint Presentation</vt:lpstr>
      <vt:lpstr>Why don’t we want to just</vt:lpstr>
      <vt:lpstr>PowerPoint Presentation</vt:lpstr>
      <vt:lpstr>Learning new task vocabulary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Same Game, Different Representation</vt:lpstr>
      <vt:lpstr>PowerPoint Presentation</vt:lpstr>
      <vt:lpstr>PowerPoint Presentation</vt:lpstr>
      <vt:lpstr>PowerPoint Presentation</vt:lpstr>
      <vt:lpstr>PowerPoint Presentation</vt:lpstr>
      <vt:lpstr>Classification of the new vocabulary</vt:lpstr>
      <vt:lpstr>Overloading within same task (Breakthrough)</vt:lpstr>
      <vt:lpstr>Supports learning heuristics</vt:lpstr>
      <vt:lpstr>30+ Games and Puzzles</vt:lpstr>
      <vt:lpstr>Nuggets and Coals</vt:lpstr>
      <vt:lpstr>Bonus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Nine Parts of Speech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 Kirk</cp:lastModifiedBy>
  <cp:revision>754</cp:revision>
  <dcterms:created xsi:type="dcterms:W3CDTF">2013-05-07T17:56:41Z</dcterms:created>
  <dcterms:modified xsi:type="dcterms:W3CDTF">2017-06-07T11:45:36Z</dcterms:modified>
</cp:coreProperties>
</file>