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slide" Target="slides/slide44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about semantic memory (cog sci)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Spreading Activation-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Spreading Activation-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only board cards back but them to be ordered by association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only board cards back but them to be ordered by association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only board cards back but them to be ordered by association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only board cards back but them to be ordered by association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only board cards back but them to be ordered by association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 level activation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Spreading with base level activation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Spreading with base level activation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Spreading with base level activation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Spreading with base level activation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on code names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sycnet.apa.org/doi/10.1037/0033-295X.82.6.40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Association with Semantic Memory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95200" y="2797175"/>
            <a:ext cx="8520600" cy="1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Jule Schatz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Undergraduate at University of Michigan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Computer Science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Semantic Memory Model</a:t>
            </a:r>
          </a:p>
        </p:txBody>
      </p:sp>
      <p:sp>
        <p:nvSpPr>
          <p:cNvPr id="116" name="Shape 116"/>
          <p:cNvSpPr/>
          <p:nvPr/>
        </p:nvSpPr>
        <p:spPr>
          <a:xfrm>
            <a:off x="6454725" y="2726475"/>
            <a:ext cx="790200" cy="6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117" name="Shape 117"/>
          <p:cNvSpPr/>
          <p:nvPr/>
        </p:nvSpPr>
        <p:spPr>
          <a:xfrm>
            <a:off x="7934125" y="2869275"/>
            <a:ext cx="1071000" cy="4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Canary</a:t>
            </a:r>
          </a:p>
        </p:txBody>
      </p:sp>
      <p:sp>
        <p:nvSpPr>
          <p:cNvPr id="118" name="Shape 118"/>
          <p:cNvSpPr/>
          <p:nvPr/>
        </p:nvSpPr>
        <p:spPr>
          <a:xfrm>
            <a:off x="4728350" y="3273800"/>
            <a:ext cx="1290600" cy="4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Feathers</a:t>
            </a:r>
          </a:p>
        </p:txBody>
      </p:sp>
      <p:sp>
        <p:nvSpPr>
          <p:cNvPr id="119" name="Shape 119"/>
          <p:cNvSpPr/>
          <p:nvPr/>
        </p:nvSpPr>
        <p:spPr>
          <a:xfrm>
            <a:off x="6282825" y="3965475"/>
            <a:ext cx="1134000" cy="6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Ostrich</a:t>
            </a:r>
          </a:p>
        </p:txBody>
      </p:sp>
      <p:cxnSp>
        <p:nvCxnSpPr>
          <p:cNvPr id="120" name="Shape 120"/>
          <p:cNvCxnSpPr>
            <a:stCxn id="116" idx="6"/>
            <a:endCxn id="117" idx="2"/>
          </p:cNvCxnSpPr>
          <p:nvPr/>
        </p:nvCxnSpPr>
        <p:spPr>
          <a:xfrm>
            <a:off x="7244925" y="3039525"/>
            <a:ext cx="689100" cy="7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stCxn id="116" idx="4"/>
            <a:endCxn id="119" idx="0"/>
          </p:cNvCxnSpPr>
          <p:nvPr/>
        </p:nvCxnSpPr>
        <p:spPr>
          <a:xfrm>
            <a:off x="6849825" y="3352575"/>
            <a:ext cx="0" cy="6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6" idx="2"/>
            <a:endCxn id="118" idx="7"/>
          </p:cNvCxnSpPr>
          <p:nvPr/>
        </p:nvCxnSpPr>
        <p:spPr>
          <a:xfrm flipH="1">
            <a:off x="5829825" y="3039525"/>
            <a:ext cx="624900" cy="30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14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Words are represented by nodes and can be connected to other nodes (words)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Semantic Memory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14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Words are represented by nodes and can be connected to other nodes (words)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Words can have varying degrees of associations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Ostrich is less related to bird than Canary </a:t>
            </a:r>
          </a:p>
        </p:txBody>
      </p:sp>
      <p:sp>
        <p:nvSpPr>
          <p:cNvPr id="130" name="Shape 130"/>
          <p:cNvSpPr/>
          <p:nvPr/>
        </p:nvSpPr>
        <p:spPr>
          <a:xfrm>
            <a:off x="6454725" y="2726475"/>
            <a:ext cx="790200" cy="6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131" name="Shape 131"/>
          <p:cNvSpPr/>
          <p:nvPr/>
        </p:nvSpPr>
        <p:spPr>
          <a:xfrm>
            <a:off x="7934125" y="2869275"/>
            <a:ext cx="1071000" cy="4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Canary</a:t>
            </a:r>
          </a:p>
        </p:txBody>
      </p:sp>
      <p:sp>
        <p:nvSpPr>
          <p:cNvPr id="132" name="Shape 132"/>
          <p:cNvSpPr/>
          <p:nvPr/>
        </p:nvSpPr>
        <p:spPr>
          <a:xfrm>
            <a:off x="4728350" y="3273800"/>
            <a:ext cx="1290600" cy="4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Feathers</a:t>
            </a:r>
          </a:p>
        </p:txBody>
      </p:sp>
      <p:sp>
        <p:nvSpPr>
          <p:cNvPr id="133" name="Shape 133"/>
          <p:cNvSpPr/>
          <p:nvPr/>
        </p:nvSpPr>
        <p:spPr>
          <a:xfrm>
            <a:off x="6282825" y="3965475"/>
            <a:ext cx="1134000" cy="6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Ostrich</a:t>
            </a:r>
          </a:p>
        </p:txBody>
      </p:sp>
      <p:cxnSp>
        <p:nvCxnSpPr>
          <p:cNvPr id="134" name="Shape 134"/>
          <p:cNvCxnSpPr>
            <a:stCxn id="130" idx="6"/>
            <a:endCxn id="131" idx="2"/>
          </p:cNvCxnSpPr>
          <p:nvPr/>
        </p:nvCxnSpPr>
        <p:spPr>
          <a:xfrm>
            <a:off x="7244925" y="3039525"/>
            <a:ext cx="689100" cy="7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>
            <a:stCxn id="130" idx="4"/>
            <a:endCxn id="133" idx="0"/>
          </p:cNvCxnSpPr>
          <p:nvPr/>
        </p:nvCxnSpPr>
        <p:spPr>
          <a:xfrm>
            <a:off x="6849825" y="3352575"/>
            <a:ext cx="0" cy="6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stCxn id="130" idx="2"/>
            <a:endCxn id="132" idx="7"/>
          </p:cNvCxnSpPr>
          <p:nvPr/>
        </p:nvCxnSpPr>
        <p:spPr>
          <a:xfrm flipH="1">
            <a:off x="5829825" y="3039525"/>
            <a:ext cx="624900" cy="30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5885925" y="2851725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300125" y="2726475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809325" y="338150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Semantic Memory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14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Words are represented by nodes and can be connected to other nodes (words)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Words can have varying degrees of associations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Ostrich is less related to bird than Canary </a:t>
            </a:r>
          </a:p>
        </p:txBody>
      </p:sp>
      <p:sp>
        <p:nvSpPr>
          <p:cNvPr id="146" name="Shape 146"/>
          <p:cNvSpPr/>
          <p:nvPr/>
        </p:nvSpPr>
        <p:spPr>
          <a:xfrm>
            <a:off x="6454725" y="2726475"/>
            <a:ext cx="790200" cy="626100"/>
          </a:xfrm>
          <a:prstGeom prst="ellipse">
            <a:avLst/>
          </a:prstGeom>
          <a:solidFill>
            <a:schemeClr val="lt2"/>
          </a:solidFill>
          <a:ln cap="flat" cmpd="sng" w="2286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147" name="Shape 147"/>
          <p:cNvSpPr/>
          <p:nvPr/>
        </p:nvSpPr>
        <p:spPr>
          <a:xfrm>
            <a:off x="7934125" y="2869275"/>
            <a:ext cx="1071000" cy="483300"/>
          </a:xfrm>
          <a:prstGeom prst="ellipse">
            <a:avLst/>
          </a:prstGeom>
          <a:solidFill>
            <a:schemeClr val="lt2"/>
          </a:solidFill>
          <a:ln cap="flat" cmpd="sng" w="1143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Canary</a:t>
            </a:r>
          </a:p>
        </p:txBody>
      </p:sp>
      <p:sp>
        <p:nvSpPr>
          <p:cNvPr id="148" name="Shape 148"/>
          <p:cNvSpPr/>
          <p:nvPr/>
        </p:nvSpPr>
        <p:spPr>
          <a:xfrm>
            <a:off x="4728350" y="3273800"/>
            <a:ext cx="1290600" cy="483300"/>
          </a:xfrm>
          <a:prstGeom prst="ellipse">
            <a:avLst/>
          </a:prstGeom>
          <a:solidFill>
            <a:schemeClr val="lt2"/>
          </a:solidFill>
          <a:ln cap="flat" cmpd="sng" w="1143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Feathers</a:t>
            </a:r>
          </a:p>
        </p:txBody>
      </p:sp>
      <p:sp>
        <p:nvSpPr>
          <p:cNvPr id="149" name="Shape 149"/>
          <p:cNvSpPr/>
          <p:nvPr/>
        </p:nvSpPr>
        <p:spPr>
          <a:xfrm>
            <a:off x="6282825" y="4018875"/>
            <a:ext cx="1123200" cy="5727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Ostrich</a:t>
            </a:r>
          </a:p>
        </p:txBody>
      </p:sp>
      <p:cxnSp>
        <p:nvCxnSpPr>
          <p:cNvPr id="150" name="Shape 150"/>
          <p:cNvCxnSpPr>
            <a:stCxn id="146" idx="6"/>
            <a:endCxn id="147" idx="2"/>
          </p:cNvCxnSpPr>
          <p:nvPr/>
        </p:nvCxnSpPr>
        <p:spPr>
          <a:xfrm>
            <a:off x="7244925" y="3039525"/>
            <a:ext cx="689100" cy="7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6" idx="4"/>
            <a:endCxn id="149" idx="0"/>
          </p:cNvCxnSpPr>
          <p:nvPr/>
        </p:nvCxnSpPr>
        <p:spPr>
          <a:xfrm flipH="1">
            <a:off x="6844425" y="3352575"/>
            <a:ext cx="5400" cy="66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stCxn id="146" idx="2"/>
            <a:endCxn id="148" idx="7"/>
          </p:cNvCxnSpPr>
          <p:nvPr/>
        </p:nvCxnSpPr>
        <p:spPr>
          <a:xfrm flipH="1">
            <a:off x="5829825" y="3039525"/>
            <a:ext cx="624900" cy="30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5885925" y="2851725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447925" y="2793825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809325" y="338150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16925" y="2364500"/>
            <a:ext cx="40335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Spreading - If you think about a word it activates the words connected to it</a:t>
            </a:r>
          </a:p>
        </p:txBody>
      </p:sp>
      <p:sp>
        <p:nvSpPr>
          <p:cNvPr id="157" name="Shape 157"/>
          <p:cNvSpPr/>
          <p:nvPr/>
        </p:nvSpPr>
        <p:spPr>
          <a:xfrm>
            <a:off x="3235400" y="3452000"/>
            <a:ext cx="895800" cy="3051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pillow</a:t>
            </a:r>
          </a:p>
        </p:txBody>
      </p:sp>
      <p:sp>
        <p:nvSpPr>
          <p:cNvPr id="158" name="Shape 158"/>
          <p:cNvSpPr/>
          <p:nvPr/>
        </p:nvSpPr>
        <p:spPr>
          <a:xfrm>
            <a:off x="3678475" y="4406025"/>
            <a:ext cx="689100" cy="305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</a:t>
            </a:r>
          </a:p>
        </p:txBody>
      </p:sp>
      <p:cxnSp>
        <p:nvCxnSpPr>
          <p:cNvPr id="159" name="Shape 159"/>
          <p:cNvCxnSpPr>
            <a:stCxn id="148" idx="2"/>
            <a:endCxn id="157" idx="6"/>
          </p:cNvCxnSpPr>
          <p:nvPr/>
        </p:nvCxnSpPr>
        <p:spPr>
          <a:xfrm flipH="1">
            <a:off x="4131350" y="3515450"/>
            <a:ext cx="597000" cy="8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48" idx="3"/>
            <a:endCxn id="158" idx="7"/>
          </p:cNvCxnSpPr>
          <p:nvPr/>
        </p:nvCxnSpPr>
        <p:spPr>
          <a:xfrm flipH="1">
            <a:off x="4266653" y="3686322"/>
            <a:ext cx="650700" cy="76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1" name="Shape 161"/>
          <p:cNvSpPr txBox="1"/>
          <p:nvPr/>
        </p:nvSpPr>
        <p:spPr>
          <a:xfrm>
            <a:off x="4211975" y="3169425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419050" y="375710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14100" y="3441475"/>
            <a:ext cx="26769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spreading-activation theory of semantic processing.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Collins, Allan M.; Loftus, Elizabeth F.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Psychological Review, Vol 82(6), Nov 1975, 407-428.</a:t>
            </a:r>
            <a:r>
              <a:rPr lang="en" sz="1200" u="sng">
                <a:solidFill>
                  <a:srgbClr val="0000FF"/>
                </a:solidFill>
                <a:hlinkClick r:id="rId3"/>
              </a:rPr>
              <a:t>http://dx.doi.org/10.1037/0033-295X.82.6.407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Soar Cognitive Architecture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Verdana"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Create an agent (player) that has access to and can initialize semantic memory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Verdana"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Semantic memory supports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  <a:buFont typeface="Verdana"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association weights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  <a:buFont typeface="Verdana"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spreading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set - Human Brain Cloud 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3214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Online “game” that crowdsources word associations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Got website’s 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Word1 Word2 Weight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 4 million data points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Initialize semantic memory with this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473" y="1152474"/>
            <a:ext cx="5243825" cy="33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11700" y="4224775"/>
            <a:ext cx="33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thanks to the creator of Human Brain Cloud, Kyle Gabler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3266700" cy="17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smem --add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(&lt;0&gt; ^word volcano)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(&lt;1&gt; ^word fire)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(&lt;0&gt; ^assoc &lt;1&gt; (10.0))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(&lt;1&gt; ^assoc &lt;0&gt; (10.0))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493575" y="1152475"/>
            <a:ext cx="491100" cy="491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84" name="Shape 184"/>
          <p:cNvSpPr/>
          <p:nvPr/>
        </p:nvSpPr>
        <p:spPr>
          <a:xfrm>
            <a:off x="6730300" y="1774300"/>
            <a:ext cx="491100" cy="491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5" name="Shape 185"/>
          <p:cNvSpPr txBox="1"/>
          <p:nvPr/>
        </p:nvSpPr>
        <p:spPr>
          <a:xfrm rot="-1523">
            <a:off x="4804710" y="1239321"/>
            <a:ext cx="677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^word</a:t>
            </a:r>
          </a:p>
        </p:txBody>
      </p:sp>
      <p:sp>
        <p:nvSpPr>
          <p:cNvPr id="186" name="Shape 186"/>
          <p:cNvSpPr txBox="1"/>
          <p:nvPr/>
        </p:nvSpPr>
        <p:spPr>
          <a:xfrm rot="491897">
            <a:off x="7311070" y="1970224"/>
            <a:ext cx="677422" cy="317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^word</a:t>
            </a:r>
          </a:p>
        </p:txBody>
      </p:sp>
      <p:sp>
        <p:nvSpPr>
          <p:cNvPr id="187" name="Shape 187"/>
          <p:cNvSpPr txBox="1"/>
          <p:nvPr/>
        </p:nvSpPr>
        <p:spPr>
          <a:xfrm rot="1663743">
            <a:off x="5898036" y="1667002"/>
            <a:ext cx="977452" cy="31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^assoc</a:t>
            </a:r>
          </a:p>
        </p:txBody>
      </p:sp>
      <p:cxnSp>
        <p:nvCxnSpPr>
          <p:cNvPr id="188" name="Shape 188"/>
          <p:cNvCxnSpPr>
            <a:stCxn id="183" idx="4"/>
            <a:endCxn id="184" idx="4"/>
          </p:cNvCxnSpPr>
          <p:nvPr/>
        </p:nvCxnSpPr>
        <p:spPr>
          <a:xfrm>
            <a:off x="5739125" y="1643575"/>
            <a:ext cx="1236600" cy="6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>
            <a:stCxn id="184" idx="5"/>
          </p:cNvCxnSpPr>
          <p:nvPr/>
        </p:nvCxnSpPr>
        <p:spPr>
          <a:xfrm>
            <a:off x="7149480" y="2193480"/>
            <a:ext cx="1153200" cy="18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>
            <a:stCxn id="183" idx="3"/>
          </p:cNvCxnSpPr>
          <p:nvPr/>
        </p:nvCxnSpPr>
        <p:spPr>
          <a:xfrm flipH="1">
            <a:off x="4614194" y="1571655"/>
            <a:ext cx="951300" cy="4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8282100" y="2124925"/>
            <a:ext cx="861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869675" y="1409900"/>
            <a:ext cx="8175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volcano</a:t>
            </a:r>
          </a:p>
        </p:txBody>
      </p:sp>
      <p:sp>
        <p:nvSpPr>
          <p:cNvPr id="193" name="Shape 193"/>
          <p:cNvSpPr txBox="1"/>
          <p:nvPr/>
        </p:nvSpPr>
        <p:spPr>
          <a:xfrm rot="1501798">
            <a:off x="5876079" y="1800451"/>
            <a:ext cx="555907" cy="410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10.0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 </a:t>
            </a:r>
          </a:p>
        </p:txBody>
      </p:sp>
      <p:cxnSp>
        <p:nvCxnSpPr>
          <p:cNvPr id="195" name="Shape 195"/>
          <p:cNvCxnSpPr>
            <a:stCxn id="184" idx="7"/>
            <a:endCxn id="183" idx="7"/>
          </p:cNvCxnSpPr>
          <p:nvPr/>
        </p:nvCxnSpPr>
        <p:spPr>
          <a:xfrm rot="10800000">
            <a:off x="5912880" y="1224319"/>
            <a:ext cx="1236600" cy="6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6" name="Shape 196"/>
          <p:cNvSpPr txBox="1"/>
          <p:nvPr/>
        </p:nvSpPr>
        <p:spPr>
          <a:xfrm rot="1663743">
            <a:off x="6306598" y="1324027"/>
            <a:ext cx="977452" cy="31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^assoc</a:t>
            </a:r>
          </a:p>
        </p:txBody>
      </p:sp>
      <p:sp>
        <p:nvSpPr>
          <p:cNvPr id="197" name="Shape 197"/>
          <p:cNvSpPr txBox="1"/>
          <p:nvPr/>
        </p:nvSpPr>
        <p:spPr>
          <a:xfrm rot="1501309">
            <a:off x="6292736" y="1487415"/>
            <a:ext cx="632678" cy="244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3266700" cy="17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smem --add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(&lt;0&gt; ^word volcano)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(&lt;1&gt; ^word fire)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(&lt;0&gt; ^assoc &lt;1&gt; (10.0))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(&lt;1&gt; ^assoc &lt;0&gt; (10.0))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493575" y="1152475"/>
            <a:ext cx="491100" cy="491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04" name="Shape 204"/>
          <p:cNvSpPr/>
          <p:nvPr/>
        </p:nvSpPr>
        <p:spPr>
          <a:xfrm>
            <a:off x="6730300" y="1774300"/>
            <a:ext cx="491100" cy="491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05" name="Shape 205"/>
          <p:cNvSpPr txBox="1"/>
          <p:nvPr/>
        </p:nvSpPr>
        <p:spPr>
          <a:xfrm rot="-1523">
            <a:off x="4804710" y="1239321"/>
            <a:ext cx="677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^word</a:t>
            </a:r>
          </a:p>
        </p:txBody>
      </p:sp>
      <p:sp>
        <p:nvSpPr>
          <p:cNvPr id="206" name="Shape 206"/>
          <p:cNvSpPr txBox="1"/>
          <p:nvPr/>
        </p:nvSpPr>
        <p:spPr>
          <a:xfrm rot="491897">
            <a:off x="7311070" y="1970224"/>
            <a:ext cx="677422" cy="317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^word</a:t>
            </a:r>
          </a:p>
        </p:txBody>
      </p:sp>
      <p:sp>
        <p:nvSpPr>
          <p:cNvPr id="207" name="Shape 207"/>
          <p:cNvSpPr txBox="1"/>
          <p:nvPr/>
        </p:nvSpPr>
        <p:spPr>
          <a:xfrm rot="1663743">
            <a:off x="5898036" y="1667002"/>
            <a:ext cx="977452" cy="31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^assoc</a:t>
            </a:r>
          </a:p>
        </p:txBody>
      </p:sp>
      <p:cxnSp>
        <p:nvCxnSpPr>
          <p:cNvPr id="208" name="Shape 208"/>
          <p:cNvCxnSpPr>
            <a:stCxn id="203" idx="4"/>
            <a:endCxn id="204" idx="4"/>
          </p:cNvCxnSpPr>
          <p:nvPr/>
        </p:nvCxnSpPr>
        <p:spPr>
          <a:xfrm>
            <a:off x="5739125" y="1643575"/>
            <a:ext cx="1236600" cy="6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204" idx="5"/>
          </p:cNvCxnSpPr>
          <p:nvPr/>
        </p:nvCxnSpPr>
        <p:spPr>
          <a:xfrm>
            <a:off x="7149480" y="2193480"/>
            <a:ext cx="1153200" cy="18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>
            <a:stCxn id="203" idx="3"/>
          </p:cNvCxnSpPr>
          <p:nvPr/>
        </p:nvCxnSpPr>
        <p:spPr>
          <a:xfrm flipH="1">
            <a:off x="4614194" y="1571655"/>
            <a:ext cx="951300" cy="4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x="8282100" y="2124925"/>
            <a:ext cx="861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869675" y="1409900"/>
            <a:ext cx="8175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volcano</a:t>
            </a:r>
          </a:p>
        </p:txBody>
      </p:sp>
      <p:sp>
        <p:nvSpPr>
          <p:cNvPr id="213" name="Shape 213"/>
          <p:cNvSpPr txBox="1"/>
          <p:nvPr/>
        </p:nvSpPr>
        <p:spPr>
          <a:xfrm rot="1501798">
            <a:off x="5876079" y="1800451"/>
            <a:ext cx="555907" cy="410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10.0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15225" y="3033700"/>
            <a:ext cx="38460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~40k unique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~2.5 million associations 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 </a:t>
            </a:r>
          </a:p>
        </p:txBody>
      </p:sp>
      <p:cxnSp>
        <p:nvCxnSpPr>
          <p:cNvPr id="216" name="Shape 216"/>
          <p:cNvCxnSpPr>
            <a:stCxn id="204" idx="7"/>
            <a:endCxn id="203" idx="7"/>
          </p:cNvCxnSpPr>
          <p:nvPr/>
        </p:nvCxnSpPr>
        <p:spPr>
          <a:xfrm rot="10800000">
            <a:off x="5912880" y="1224319"/>
            <a:ext cx="1236600" cy="6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 rot="1663743">
            <a:off x="6306598" y="1324027"/>
            <a:ext cx="977452" cy="31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^assoc</a:t>
            </a:r>
          </a:p>
        </p:txBody>
      </p:sp>
      <p:sp>
        <p:nvSpPr>
          <p:cNvPr id="218" name="Shape 218"/>
          <p:cNvSpPr txBox="1"/>
          <p:nvPr/>
        </p:nvSpPr>
        <p:spPr>
          <a:xfrm rot="1501309">
            <a:off x="6292736" y="1487415"/>
            <a:ext cx="632678" cy="244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First Agent (player) - Spreading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4773300" cy="7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Spreading adds activation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Activation helps the item be retrieved when querying semantic memory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First Agent (player) - Spreading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285450" y="2587550"/>
            <a:ext cx="34497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Spread from clue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While board card is not returned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Query semantic memory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4773300" cy="7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Spreading adds activation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Activation helps the item be retrieved when querying semantic memory</a:t>
            </a:r>
          </a:p>
        </p:txBody>
      </p:sp>
      <p:sp>
        <p:nvSpPr>
          <p:cNvPr id="232" name="Shape 232"/>
          <p:cNvSpPr/>
          <p:nvPr/>
        </p:nvSpPr>
        <p:spPr>
          <a:xfrm>
            <a:off x="5443750" y="2244950"/>
            <a:ext cx="1033500" cy="6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Animal</a:t>
            </a:r>
          </a:p>
        </p:txBody>
      </p:sp>
      <p:sp>
        <p:nvSpPr>
          <p:cNvPr id="233" name="Shape 233"/>
          <p:cNvSpPr/>
          <p:nvPr/>
        </p:nvSpPr>
        <p:spPr>
          <a:xfrm>
            <a:off x="7492675" y="2316350"/>
            <a:ext cx="722100" cy="4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Dog</a:t>
            </a:r>
          </a:p>
        </p:txBody>
      </p:sp>
      <p:sp>
        <p:nvSpPr>
          <p:cNvPr id="234" name="Shape 234"/>
          <p:cNvSpPr/>
          <p:nvPr/>
        </p:nvSpPr>
        <p:spPr>
          <a:xfrm>
            <a:off x="4279762" y="2894737"/>
            <a:ext cx="722100" cy="4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235" name="Shape 235"/>
          <p:cNvSpPr/>
          <p:nvPr/>
        </p:nvSpPr>
        <p:spPr>
          <a:xfrm>
            <a:off x="5393500" y="3879100"/>
            <a:ext cx="932400" cy="42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Horse</a:t>
            </a:r>
          </a:p>
        </p:txBody>
      </p:sp>
      <p:cxnSp>
        <p:nvCxnSpPr>
          <p:cNvPr id="236" name="Shape 236"/>
          <p:cNvCxnSpPr>
            <a:stCxn id="232" idx="6"/>
            <a:endCxn id="233" idx="2"/>
          </p:cNvCxnSpPr>
          <p:nvPr/>
        </p:nvCxnSpPr>
        <p:spPr>
          <a:xfrm>
            <a:off x="6477250" y="2558000"/>
            <a:ext cx="10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" name="Shape 237"/>
          <p:cNvCxnSpPr>
            <a:stCxn id="232" idx="4"/>
            <a:endCxn id="235" idx="0"/>
          </p:cNvCxnSpPr>
          <p:nvPr/>
        </p:nvCxnSpPr>
        <p:spPr>
          <a:xfrm flipH="1">
            <a:off x="5859700" y="2871050"/>
            <a:ext cx="1008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" name="Shape 238"/>
          <p:cNvCxnSpPr>
            <a:stCxn id="232" idx="2"/>
            <a:endCxn id="234" idx="7"/>
          </p:cNvCxnSpPr>
          <p:nvPr/>
        </p:nvCxnSpPr>
        <p:spPr>
          <a:xfrm flipH="1">
            <a:off x="4896250" y="2558000"/>
            <a:ext cx="547500" cy="40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x="5085037" y="263415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6609175" y="248445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920000" y="3295125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242" name="Shape 242"/>
          <p:cNvSpPr/>
          <p:nvPr/>
        </p:nvSpPr>
        <p:spPr>
          <a:xfrm>
            <a:off x="3897425" y="3820400"/>
            <a:ext cx="983400" cy="4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Crane</a:t>
            </a:r>
          </a:p>
        </p:txBody>
      </p:sp>
      <p:cxnSp>
        <p:nvCxnSpPr>
          <p:cNvPr id="243" name="Shape 243"/>
          <p:cNvCxnSpPr>
            <a:stCxn id="234" idx="4"/>
            <a:endCxn id="242" idx="0"/>
          </p:cNvCxnSpPr>
          <p:nvPr/>
        </p:nvCxnSpPr>
        <p:spPr>
          <a:xfrm flipH="1">
            <a:off x="4389112" y="3378037"/>
            <a:ext cx="251700" cy="44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4" name="Shape 244"/>
          <p:cNvCxnSpPr>
            <a:stCxn id="234" idx="3"/>
          </p:cNvCxnSpPr>
          <p:nvPr/>
        </p:nvCxnSpPr>
        <p:spPr>
          <a:xfrm flipH="1">
            <a:off x="3901011" y="3307259"/>
            <a:ext cx="484500" cy="12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>
            <a:stCxn id="234" idx="2"/>
          </p:cNvCxnSpPr>
          <p:nvPr/>
        </p:nvCxnSpPr>
        <p:spPr>
          <a:xfrm rot="10800000">
            <a:off x="3870562" y="3009487"/>
            <a:ext cx="409200" cy="1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stCxn id="234" idx="5"/>
          </p:cNvCxnSpPr>
          <p:nvPr/>
        </p:nvCxnSpPr>
        <p:spPr>
          <a:xfrm>
            <a:off x="4896113" y="3307259"/>
            <a:ext cx="265500" cy="24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/>
          <p:nvPr/>
        </p:nvCxnSpPr>
        <p:spPr>
          <a:xfrm flipH="1">
            <a:off x="5294802" y="2779359"/>
            <a:ext cx="300300" cy="5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" name="Shape 248"/>
          <p:cNvCxnSpPr>
            <a:stCxn id="232" idx="5"/>
          </p:cNvCxnSpPr>
          <p:nvPr/>
        </p:nvCxnSpPr>
        <p:spPr>
          <a:xfrm>
            <a:off x="6325897" y="2779359"/>
            <a:ext cx="194100" cy="56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9" name="Shape 249"/>
          <p:cNvCxnSpPr>
            <a:stCxn id="232" idx="1"/>
          </p:cNvCxnSpPr>
          <p:nvPr/>
        </p:nvCxnSpPr>
        <p:spPr>
          <a:xfrm rot="10800000">
            <a:off x="5081502" y="2239740"/>
            <a:ext cx="513600" cy="9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" name="Shape 250"/>
          <p:cNvCxnSpPr>
            <a:stCxn id="233" idx="4"/>
          </p:cNvCxnSpPr>
          <p:nvPr/>
        </p:nvCxnSpPr>
        <p:spPr>
          <a:xfrm flipH="1">
            <a:off x="7738825" y="2799650"/>
            <a:ext cx="114900" cy="38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>
            <a:stCxn id="233" idx="5"/>
          </p:cNvCxnSpPr>
          <p:nvPr/>
        </p:nvCxnSpPr>
        <p:spPr>
          <a:xfrm>
            <a:off x="8109025" y="2728872"/>
            <a:ext cx="1062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>
            <a:stCxn id="233" idx="0"/>
          </p:cNvCxnSpPr>
          <p:nvPr/>
        </p:nvCxnSpPr>
        <p:spPr>
          <a:xfrm flipH="1" rot="10800000">
            <a:off x="7853725" y="2063150"/>
            <a:ext cx="57900" cy="2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3" name="Shape 253"/>
          <p:cNvCxnSpPr>
            <a:stCxn id="235" idx="5"/>
          </p:cNvCxnSpPr>
          <p:nvPr/>
        </p:nvCxnSpPr>
        <p:spPr>
          <a:xfrm>
            <a:off x="6189353" y="4239640"/>
            <a:ext cx="239100" cy="35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" name="Shape 254"/>
          <p:cNvCxnSpPr>
            <a:stCxn id="235" idx="3"/>
          </p:cNvCxnSpPr>
          <p:nvPr/>
        </p:nvCxnSpPr>
        <p:spPr>
          <a:xfrm flipH="1">
            <a:off x="5340746" y="4239640"/>
            <a:ext cx="189300" cy="35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5" name="Shape 255"/>
          <p:cNvCxnSpPr>
            <a:stCxn id="242" idx="5"/>
          </p:cNvCxnSpPr>
          <p:nvPr/>
        </p:nvCxnSpPr>
        <p:spPr>
          <a:xfrm>
            <a:off x="4736809" y="4232922"/>
            <a:ext cx="235500" cy="28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33417" t="0"/>
          <a:stretch/>
        </p:blipFill>
        <p:spPr>
          <a:xfrm>
            <a:off x="5800475" y="148150"/>
            <a:ext cx="2588153" cy="183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First Agent (player) - Spreading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285450" y="2587550"/>
            <a:ext cx="34497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Spread from clue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While board card is not returned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Query semantic memory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4773300" cy="7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Spreading adds activation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Activation helps the item be retrieved when querying semantic memory</a:t>
            </a:r>
          </a:p>
        </p:txBody>
      </p:sp>
      <p:sp>
        <p:nvSpPr>
          <p:cNvPr id="264" name="Shape 264"/>
          <p:cNvSpPr/>
          <p:nvPr/>
        </p:nvSpPr>
        <p:spPr>
          <a:xfrm>
            <a:off x="5443750" y="2244950"/>
            <a:ext cx="1033500" cy="626100"/>
          </a:xfrm>
          <a:prstGeom prst="ellipse">
            <a:avLst/>
          </a:prstGeom>
          <a:solidFill>
            <a:schemeClr val="lt2"/>
          </a:solidFill>
          <a:ln cap="flat" cmpd="sng" w="1143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Animal</a:t>
            </a:r>
          </a:p>
        </p:txBody>
      </p:sp>
      <p:sp>
        <p:nvSpPr>
          <p:cNvPr id="265" name="Shape 265"/>
          <p:cNvSpPr/>
          <p:nvPr/>
        </p:nvSpPr>
        <p:spPr>
          <a:xfrm>
            <a:off x="7492675" y="2316350"/>
            <a:ext cx="722100" cy="4833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Dog</a:t>
            </a:r>
          </a:p>
        </p:txBody>
      </p:sp>
      <p:sp>
        <p:nvSpPr>
          <p:cNvPr id="266" name="Shape 266"/>
          <p:cNvSpPr/>
          <p:nvPr/>
        </p:nvSpPr>
        <p:spPr>
          <a:xfrm>
            <a:off x="4279762" y="2894737"/>
            <a:ext cx="722100" cy="48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267" name="Shape 267"/>
          <p:cNvSpPr/>
          <p:nvPr/>
        </p:nvSpPr>
        <p:spPr>
          <a:xfrm>
            <a:off x="5393500" y="3879100"/>
            <a:ext cx="932400" cy="4224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Horse</a:t>
            </a:r>
          </a:p>
        </p:txBody>
      </p:sp>
      <p:cxnSp>
        <p:nvCxnSpPr>
          <p:cNvPr id="268" name="Shape 268"/>
          <p:cNvCxnSpPr>
            <a:stCxn id="264" idx="6"/>
            <a:endCxn id="265" idx="2"/>
          </p:cNvCxnSpPr>
          <p:nvPr/>
        </p:nvCxnSpPr>
        <p:spPr>
          <a:xfrm>
            <a:off x="6477250" y="2558000"/>
            <a:ext cx="10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>
            <a:stCxn id="264" idx="4"/>
            <a:endCxn id="267" idx="0"/>
          </p:cNvCxnSpPr>
          <p:nvPr/>
        </p:nvCxnSpPr>
        <p:spPr>
          <a:xfrm flipH="1">
            <a:off x="5859700" y="2871050"/>
            <a:ext cx="100800" cy="10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0" name="Shape 270"/>
          <p:cNvCxnSpPr>
            <a:stCxn id="264" idx="2"/>
            <a:endCxn id="266" idx="7"/>
          </p:cNvCxnSpPr>
          <p:nvPr/>
        </p:nvCxnSpPr>
        <p:spPr>
          <a:xfrm flipH="1">
            <a:off x="4896250" y="2558000"/>
            <a:ext cx="5475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1" name="Shape 271"/>
          <p:cNvSpPr txBox="1"/>
          <p:nvPr/>
        </p:nvSpPr>
        <p:spPr>
          <a:xfrm>
            <a:off x="5085037" y="263415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609175" y="248445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920000" y="3295125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274" name="Shape 274"/>
          <p:cNvSpPr/>
          <p:nvPr/>
        </p:nvSpPr>
        <p:spPr>
          <a:xfrm>
            <a:off x="3897425" y="3820400"/>
            <a:ext cx="983400" cy="48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Crane</a:t>
            </a:r>
          </a:p>
        </p:txBody>
      </p:sp>
      <p:cxnSp>
        <p:nvCxnSpPr>
          <p:cNvPr id="275" name="Shape 275"/>
          <p:cNvCxnSpPr>
            <a:stCxn id="266" idx="4"/>
            <a:endCxn id="274" idx="0"/>
          </p:cNvCxnSpPr>
          <p:nvPr/>
        </p:nvCxnSpPr>
        <p:spPr>
          <a:xfrm flipH="1">
            <a:off x="4389112" y="3378037"/>
            <a:ext cx="251700" cy="4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>
            <a:stCxn id="266" idx="3"/>
          </p:cNvCxnSpPr>
          <p:nvPr/>
        </p:nvCxnSpPr>
        <p:spPr>
          <a:xfrm flipH="1">
            <a:off x="3901011" y="3307259"/>
            <a:ext cx="484500" cy="12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>
            <a:stCxn id="266" idx="2"/>
          </p:cNvCxnSpPr>
          <p:nvPr/>
        </p:nvCxnSpPr>
        <p:spPr>
          <a:xfrm rot="10800000">
            <a:off x="3870562" y="3009487"/>
            <a:ext cx="409200" cy="1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>
            <a:stCxn id="266" idx="5"/>
          </p:cNvCxnSpPr>
          <p:nvPr/>
        </p:nvCxnSpPr>
        <p:spPr>
          <a:xfrm>
            <a:off x="4896113" y="3307259"/>
            <a:ext cx="265500" cy="24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/>
          <p:nvPr/>
        </p:nvCxnSpPr>
        <p:spPr>
          <a:xfrm flipH="1">
            <a:off x="5294802" y="2779359"/>
            <a:ext cx="300300" cy="59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>
            <a:stCxn id="264" idx="5"/>
          </p:cNvCxnSpPr>
          <p:nvPr/>
        </p:nvCxnSpPr>
        <p:spPr>
          <a:xfrm>
            <a:off x="6325897" y="2779359"/>
            <a:ext cx="194100" cy="56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1" name="Shape 281"/>
          <p:cNvCxnSpPr>
            <a:stCxn id="264" idx="1"/>
          </p:cNvCxnSpPr>
          <p:nvPr/>
        </p:nvCxnSpPr>
        <p:spPr>
          <a:xfrm rot="10800000">
            <a:off x="5081502" y="2239740"/>
            <a:ext cx="513600" cy="9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>
            <a:stCxn id="265" idx="4"/>
          </p:cNvCxnSpPr>
          <p:nvPr/>
        </p:nvCxnSpPr>
        <p:spPr>
          <a:xfrm flipH="1">
            <a:off x="7738825" y="2799650"/>
            <a:ext cx="114900" cy="38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3" name="Shape 283"/>
          <p:cNvCxnSpPr>
            <a:stCxn id="265" idx="5"/>
          </p:cNvCxnSpPr>
          <p:nvPr/>
        </p:nvCxnSpPr>
        <p:spPr>
          <a:xfrm>
            <a:off x="8109025" y="2728872"/>
            <a:ext cx="1062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>
            <a:stCxn id="265" idx="0"/>
          </p:cNvCxnSpPr>
          <p:nvPr/>
        </p:nvCxnSpPr>
        <p:spPr>
          <a:xfrm flipH="1" rot="10800000">
            <a:off x="7853725" y="2063150"/>
            <a:ext cx="57900" cy="2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5" name="Shape 285"/>
          <p:cNvCxnSpPr>
            <a:stCxn id="267" idx="5"/>
          </p:cNvCxnSpPr>
          <p:nvPr/>
        </p:nvCxnSpPr>
        <p:spPr>
          <a:xfrm>
            <a:off x="6189353" y="4239640"/>
            <a:ext cx="239100" cy="3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6" name="Shape 286"/>
          <p:cNvCxnSpPr>
            <a:stCxn id="267" idx="3"/>
          </p:cNvCxnSpPr>
          <p:nvPr/>
        </p:nvCxnSpPr>
        <p:spPr>
          <a:xfrm flipH="1">
            <a:off x="5340746" y="4239640"/>
            <a:ext cx="189300" cy="3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7" name="Shape 287"/>
          <p:cNvCxnSpPr>
            <a:stCxn id="274" idx="5"/>
          </p:cNvCxnSpPr>
          <p:nvPr/>
        </p:nvCxnSpPr>
        <p:spPr>
          <a:xfrm>
            <a:off x="4736809" y="4232922"/>
            <a:ext cx="235500" cy="28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33417" t="0"/>
          <a:stretch/>
        </p:blipFill>
        <p:spPr>
          <a:xfrm>
            <a:off x="5800475" y="148150"/>
            <a:ext cx="2588153" cy="183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Hypothesis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First Agent (player) - Spreading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85450" y="2587550"/>
            <a:ext cx="34497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Spread from clue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highlight>
                  <a:srgbClr val="FFFF00"/>
                </a:highlight>
              </a:rPr>
              <a:t>While board card is not returned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highlight>
                  <a:srgbClr val="FFFF00"/>
                </a:highlight>
              </a:rPr>
              <a:t>Query semantic memory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4773300" cy="7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Spreading adds activation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Activation helps the item be retrieved when querying semantic memory</a:t>
            </a:r>
          </a:p>
        </p:txBody>
      </p:sp>
      <p:sp>
        <p:nvSpPr>
          <p:cNvPr id="296" name="Shape 296"/>
          <p:cNvSpPr/>
          <p:nvPr/>
        </p:nvSpPr>
        <p:spPr>
          <a:xfrm>
            <a:off x="5443750" y="2244950"/>
            <a:ext cx="1033500" cy="626100"/>
          </a:xfrm>
          <a:prstGeom prst="ellipse">
            <a:avLst/>
          </a:prstGeom>
          <a:solidFill>
            <a:schemeClr val="lt2"/>
          </a:solidFill>
          <a:ln cap="flat" cmpd="sng" w="1143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Animal</a:t>
            </a:r>
          </a:p>
        </p:txBody>
      </p:sp>
      <p:sp>
        <p:nvSpPr>
          <p:cNvPr id="297" name="Shape 297"/>
          <p:cNvSpPr/>
          <p:nvPr/>
        </p:nvSpPr>
        <p:spPr>
          <a:xfrm>
            <a:off x="7492675" y="2316350"/>
            <a:ext cx="722100" cy="4833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Dog</a:t>
            </a:r>
          </a:p>
        </p:txBody>
      </p:sp>
      <p:sp>
        <p:nvSpPr>
          <p:cNvPr id="298" name="Shape 298"/>
          <p:cNvSpPr/>
          <p:nvPr/>
        </p:nvSpPr>
        <p:spPr>
          <a:xfrm>
            <a:off x="4279762" y="2894737"/>
            <a:ext cx="722100" cy="48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299" name="Shape 299"/>
          <p:cNvSpPr/>
          <p:nvPr/>
        </p:nvSpPr>
        <p:spPr>
          <a:xfrm>
            <a:off x="5393500" y="3879100"/>
            <a:ext cx="932400" cy="4224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Horse</a:t>
            </a:r>
          </a:p>
        </p:txBody>
      </p:sp>
      <p:cxnSp>
        <p:nvCxnSpPr>
          <p:cNvPr id="300" name="Shape 300"/>
          <p:cNvCxnSpPr>
            <a:stCxn id="296" idx="6"/>
            <a:endCxn id="297" idx="2"/>
          </p:cNvCxnSpPr>
          <p:nvPr/>
        </p:nvCxnSpPr>
        <p:spPr>
          <a:xfrm>
            <a:off x="6477250" y="2558000"/>
            <a:ext cx="10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" name="Shape 301"/>
          <p:cNvCxnSpPr>
            <a:stCxn id="296" idx="4"/>
            <a:endCxn id="299" idx="0"/>
          </p:cNvCxnSpPr>
          <p:nvPr/>
        </p:nvCxnSpPr>
        <p:spPr>
          <a:xfrm flipH="1">
            <a:off x="5859700" y="2871050"/>
            <a:ext cx="100800" cy="10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" name="Shape 302"/>
          <p:cNvCxnSpPr>
            <a:stCxn id="296" idx="2"/>
            <a:endCxn id="298" idx="7"/>
          </p:cNvCxnSpPr>
          <p:nvPr/>
        </p:nvCxnSpPr>
        <p:spPr>
          <a:xfrm flipH="1">
            <a:off x="4896250" y="2558000"/>
            <a:ext cx="5475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3" name="Shape 303"/>
          <p:cNvSpPr txBox="1"/>
          <p:nvPr/>
        </p:nvSpPr>
        <p:spPr>
          <a:xfrm>
            <a:off x="5085037" y="263415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609175" y="248445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920000" y="3295125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306" name="Shape 306"/>
          <p:cNvSpPr/>
          <p:nvPr/>
        </p:nvSpPr>
        <p:spPr>
          <a:xfrm>
            <a:off x="3897425" y="3820400"/>
            <a:ext cx="983400" cy="48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Crane</a:t>
            </a:r>
          </a:p>
        </p:txBody>
      </p:sp>
      <p:cxnSp>
        <p:nvCxnSpPr>
          <p:cNvPr id="307" name="Shape 307"/>
          <p:cNvCxnSpPr>
            <a:stCxn id="298" idx="4"/>
            <a:endCxn id="306" idx="0"/>
          </p:cNvCxnSpPr>
          <p:nvPr/>
        </p:nvCxnSpPr>
        <p:spPr>
          <a:xfrm flipH="1">
            <a:off x="4389112" y="3378037"/>
            <a:ext cx="251700" cy="4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>
            <a:stCxn id="298" idx="3"/>
          </p:cNvCxnSpPr>
          <p:nvPr/>
        </p:nvCxnSpPr>
        <p:spPr>
          <a:xfrm flipH="1">
            <a:off x="3901011" y="3307259"/>
            <a:ext cx="484500" cy="12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" name="Shape 309"/>
          <p:cNvCxnSpPr>
            <a:stCxn id="298" idx="2"/>
          </p:cNvCxnSpPr>
          <p:nvPr/>
        </p:nvCxnSpPr>
        <p:spPr>
          <a:xfrm rot="10800000">
            <a:off x="3870562" y="3009487"/>
            <a:ext cx="409200" cy="1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>
            <a:stCxn id="298" idx="5"/>
          </p:cNvCxnSpPr>
          <p:nvPr/>
        </p:nvCxnSpPr>
        <p:spPr>
          <a:xfrm>
            <a:off x="4896113" y="3307259"/>
            <a:ext cx="265500" cy="24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/>
          <p:nvPr/>
        </p:nvCxnSpPr>
        <p:spPr>
          <a:xfrm flipH="1">
            <a:off x="5294802" y="2779359"/>
            <a:ext cx="300300" cy="59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" name="Shape 312"/>
          <p:cNvCxnSpPr>
            <a:stCxn id="296" idx="5"/>
          </p:cNvCxnSpPr>
          <p:nvPr/>
        </p:nvCxnSpPr>
        <p:spPr>
          <a:xfrm>
            <a:off x="6325897" y="2779359"/>
            <a:ext cx="194100" cy="56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3" name="Shape 313"/>
          <p:cNvCxnSpPr>
            <a:stCxn id="296" idx="1"/>
          </p:cNvCxnSpPr>
          <p:nvPr/>
        </p:nvCxnSpPr>
        <p:spPr>
          <a:xfrm rot="10800000">
            <a:off x="5081502" y="2239740"/>
            <a:ext cx="513600" cy="9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" name="Shape 314"/>
          <p:cNvCxnSpPr>
            <a:stCxn id="297" idx="4"/>
          </p:cNvCxnSpPr>
          <p:nvPr/>
        </p:nvCxnSpPr>
        <p:spPr>
          <a:xfrm flipH="1">
            <a:off x="7738825" y="2799650"/>
            <a:ext cx="114900" cy="38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" name="Shape 315"/>
          <p:cNvCxnSpPr>
            <a:stCxn id="297" idx="5"/>
          </p:cNvCxnSpPr>
          <p:nvPr/>
        </p:nvCxnSpPr>
        <p:spPr>
          <a:xfrm>
            <a:off x="8109025" y="2728872"/>
            <a:ext cx="1062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6" name="Shape 316"/>
          <p:cNvCxnSpPr>
            <a:stCxn id="297" idx="0"/>
          </p:cNvCxnSpPr>
          <p:nvPr/>
        </p:nvCxnSpPr>
        <p:spPr>
          <a:xfrm flipH="1" rot="10800000">
            <a:off x="7853725" y="2063150"/>
            <a:ext cx="57900" cy="2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>
            <a:stCxn id="299" idx="5"/>
          </p:cNvCxnSpPr>
          <p:nvPr/>
        </p:nvCxnSpPr>
        <p:spPr>
          <a:xfrm>
            <a:off x="6189353" y="4239640"/>
            <a:ext cx="239100" cy="3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8" name="Shape 318"/>
          <p:cNvCxnSpPr>
            <a:stCxn id="299" idx="3"/>
          </p:cNvCxnSpPr>
          <p:nvPr/>
        </p:nvCxnSpPr>
        <p:spPr>
          <a:xfrm flipH="1">
            <a:off x="5340746" y="4239640"/>
            <a:ext cx="189300" cy="3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9" name="Shape 319"/>
          <p:cNvCxnSpPr>
            <a:stCxn id="306" idx="5"/>
          </p:cNvCxnSpPr>
          <p:nvPr/>
        </p:nvCxnSpPr>
        <p:spPr>
          <a:xfrm>
            <a:off x="4736809" y="4232922"/>
            <a:ext cx="235500" cy="28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33417" t="0"/>
          <a:stretch/>
        </p:blipFill>
        <p:spPr>
          <a:xfrm>
            <a:off x="5800475" y="148150"/>
            <a:ext cx="2588153" cy="183457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7136150" y="2051350"/>
            <a:ext cx="1445700" cy="118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First Agent (player) - Spreading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285450" y="2587550"/>
            <a:ext cx="34497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Spread from clue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While board card is not returned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Query semantic memory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4773300" cy="7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Spreading adds activation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Activation helps the item be retrieved when querying semantic memory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747100" y="3361775"/>
            <a:ext cx="22188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It can take hundreds of queries before we return a board card</a:t>
            </a:r>
          </a:p>
        </p:txBody>
      </p:sp>
      <p:sp>
        <p:nvSpPr>
          <p:cNvPr id="330" name="Shape 330"/>
          <p:cNvSpPr/>
          <p:nvPr/>
        </p:nvSpPr>
        <p:spPr>
          <a:xfrm>
            <a:off x="5443750" y="2244950"/>
            <a:ext cx="1033500" cy="626100"/>
          </a:xfrm>
          <a:prstGeom prst="ellipse">
            <a:avLst/>
          </a:prstGeom>
          <a:solidFill>
            <a:schemeClr val="lt2"/>
          </a:solidFill>
          <a:ln cap="flat" cmpd="sng" w="1143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Animal</a:t>
            </a:r>
          </a:p>
        </p:txBody>
      </p:sp>
      <p:sp>
        <p:nvSpPr>
          <p:cNvPr id="331" name="Shape 331"/>
          <p:cNvSpPr/>
          <p:nvPr/>
        </p:nvSpPr>
        <p:spPr>
          <a:xfrm>
            <a:off x="7492675" y="2316350"/>
            <a:ext cx="722100" cy="4833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Dog</a:t>
            </a:r>
          </a:p>
        </p:txBody>
      </p:sp>
      <p:sp>
        <p:nvSpPr>
          <p:cNvPr id="332" name="Shape 332"/>
          <p:cNvSpPr/>
          <p:nvPr/>
        </p:nvSpPr>
        <p:spPr>
          <a:xfrm>
            <a:off x="4279762" y="2894737"/>
            <a:ext cx="722100" cy="48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333" name="Shape 333"/>
          <p:cNvSpPr/>
          <p:nvPr/>
        </p:nvSpPr>
        <p:spPr>
          <a:xfrm>
            <a:off x="5393500" y="3879100"/>
            <a:ext cx="932400" cy="4224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Horse</a:t>
            </a:r>
          </a:p>
        </p:txBody>
      </p:sp>
      <p:cxnSp>
        <p:nvCxnSpPr>
          <p:cNvPr id="334" name="Shape 334"/>
          <p:cNvCxnSpPr>
            <a:stCxn id="330" idx="6"/>
            <a:endCxn id="331" idx="2"/>
          </p:cNvCxnSpPr>
          <p:nvPr/>
        </p:nvCxnSpPr>
        <p:spPr>
          <a:xfrm>
            <a:off x="6477250" y="2558000"/>
            <a:ext cx="10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>
            <a:stCxn id="330" idx="4"/>
            <a:endCxn id="333" idx="0"/>
          </p:cNvCxnSpPr>
          <p:nvPr/>
        </p:nvCxnSpPr>
        <p:spPr>
          <a:xfrm flipH="1">
            <a:off x="5859700" y="2871050"/>
            <a:ext cx="100800" cy="10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30" idx="2"/>
            <a:endCxn id="332" idx="7"/>
          </p:cNvCxnSpPr>
          <p:nvPr/>
        </p:nvCxnSpPr>
        <p:spPr>
          <a:xfrm flipH="1">
            <a:off x="4896250" y="2558000"/>
            <a:ext cx="5475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7" name="Shape 337"/>
          <p:cNvSpPr txBox="1"/>
          <p:nvPr/>
        </p:nvSpPr>
        <p:spPr>
          <a:xfrm>
            <a:off x="5085037" y="263415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6609175" y="2484450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920000" y="3295125"/>
            <a:ext cx="43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340" name="Shape 340"/>
          <p:cNvSpPr/>
          <p:nvPr/>
        </p:nvSpPr>
        <p:spPr>
          <a:xfrm>
            <a:off x="3897425" y="3820400"/>
            <a:ext cx="983400" cy="48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Crane</a:t>
            </a:r>
          </a:p>
        </p:txBody>
      </p:sp>
      <p:cxnSp>
        <p:nvCxnSpPr>
          <p:cNvPr id="341" name="Shape 341"/>
          <p:cNvCxnSpPr>
            <a:stCxn id="332" idx="4"/>
            <a:endCxn id="340" idx="0"/>
          </p:cNvCxnSpPr>
          <p:nvPr/>
        </p:nvCxnSpPr>
        <p:spPr>
          <a:xfrm flipH="1">
            <a:off x="4389112" y="3378037"/>
            <a:ext cx="251700" cy="4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2" name="Shape 342"/>
          <p:cNvCxnSpPr>
            <a:stCxn id="332" idx="3"/>
          </p:cNvCxnSpPr>
          <p:nvPr/>
        </p:nvCxnSpPr>
        <p:spPr>
          <a:xfrm flipH="1">
            <a:off x="3901011" y="3307259"/>
            <a:ext cx="484500" cy="12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3" name="Shape 343"/>
          <p:cNvCxnSpPr>
            <a:stCxn id="332" idx="2"/>
          </p:cNvCxnSpPr>
          <p:nvPr/>
        </p:nvCxnSpPr>
        <p:spPr>
          <a:xfrm rot="10800000">
            <a:off x="3870562" y="3009487"/>
            <a:ext cx="409200" cy="1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4" name="Shape 344"/>
          <p:cNvCxnSpPr>
            <a:stCxn id="332" idx="5"/>
          </p:cNvCxnSpPr>
          <p:nvPr/>
        </p:nvCxnSpPr>
        <p:spPr>
          <a:xfrm>
            <a:off x="4896113" y="3307259"/>
            <a:ext cx="265500" cy="24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5" name="Shape 345"/>
          <p:cNvCxnSpPr/>
          <p:nvPr/>
        </p:nvCxnSpPr>
        <p:spPr>
          <a:xfrm flipH="1">
            <a:off x="5294802" y="2779359"/>
            <a:ext cx="300300" cy="59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6" name="Shape 346"/>
          <p:cNvCxnSpPr>
            <a:stCxn id="330" idx="5"/>
          </p:cNvCxnSpPr>
          <p:nvPr/>
        </p:nvCxnSpPr>
        <p:spPr>
          <a:xfrm>
            <a:off x="6325897" y="2779359"/>
            <a:ext cx="194100" cy="56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>
            <a:stCxn id="330" idx="1"/>
          </p:cNvCxnSpPr>
          <p:nvPr/>
        </p:nvCxnSpPr>
        <p:spPr>
          <a:xfrm rot="10800000">
            <a:off x="5081502" y="2239740"/>
            <a:ext cx="513600" cy="9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8" name="Shape 348"/>
          <p:cNvCxnSpPr>
            <a:stCxn id="331" idx="4"/>
          </p:cNvCxnSpPr>
          <p:nvPr/>
        </p:nvCxnSpPr>
        <p:spPr>
          <a:xfrm flipH="1">
            <a:off x="7738825" y="2799650"/>
            <a:ext cx="114900" cy="38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9" name="Shape 349"/>
          <p:cNvCxnSpPr>
            <a:stCxn id="331" idx="5"/>
          </p:cNvCxnSpPr>
          <p:nvPr/>
        </p:nvCxnSpPr>
        <p:spPr>
          <a:xfrm>
            <a:off x="8109025" y="2728872"/>
            <a:ext cx="1062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0" name="Shape 350"/>
          <p:cNvCxnSpPr>
            <a:stCxn id="331" idx="0"/>
          </p:cNvCxnSpPr>
          <p:nvPr/>
        </p:nvCxnSpPr>
        <p:spPr>
          <a:xfrm flipH="1" rot="10800000">
            <a:off x="7853725" y="2063150"/>
            <a:ext cx="57900" cy="2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>
            <a:stCxn id="333" idx="5"/>
          </p:cNvCxnSpPr>
          <p:nvPr/>
        </p:nvCxnSpPr>
        <p:spPr>
          <a:xfrm>
            <a:off x="6189353" y="4239640"/>
            <a:ext cx="239100" cy="3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" name="Shape 352"/>
          <p:cNvCxnSpPr>
            <a:stCxn id="333" idx="3"/>
          </p:cNvCxnSpPr>
          <p:nvPr/>
        </p:nvCxnSpPr>
        <p:spPr>
          <a:xfrm flipH="1">
            <a:off x="5340746" y="4239640"/>
            <a:ext cx="189300" cy="3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>
            <a:stCxn id="340" idx="5"/>
          </p:cNvCxnSpPr>
          <p:nvPr/>
        </p:nvCxnSpPr>
        <p:spPr>
          <a:xfrm>
            <a:off x="4736809" y="4232922"/>
            <a:ext cx="235500" cy="28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33417" t="0"/>
          <a:stretch/>
        </p:blipFill>
        <p:spPr>
          <a:xfrm>
            <a:off x="5800475" y="148150"/>
            <a:ext cx="2588153" cy="183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 Level Activation 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an item is queried from semantic memory it gets base level activation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Base level activation is related to how frequently and recently the word was queried from semantic memory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Base level activation adds to the overall activation of an item.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323000" y="992225"/>
            <a:ext cx="34359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Spread from clue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Query board cards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While board card is not returned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Query semantic memory</a:t>
            </a:r>
          </a:p>
        </p:txBody>
      </p:sp>
      <p:sp>
        <p:nvSpPr>
          <p:cNvPr id="366" name="Shape 366"/>
          <p:cNvSpPr/>
          <p:nvPr/>
        </p:nvSpPr>
        <p:spPr>
          <a:xfrm>
            <a:off x="5126692" y="1901190"/>
            <a:ext cx="1275600" cy="75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Animal</a:t>
            </a:r>
          </a:p>
        </p:txBody>
      </p:sp>
      <p:sp>
        <p:nvSpPr>
          <p:cNvPr id="367" name="Shape 367"/>
          <p:cNvSpPr/>
          <p:nvPr/>
        </p:nvSpPr>
        <p:spPr>
          <a:xfrm>
            <a:off x="7655848" y="1987216"/>
            <a:ext cx="891300" cy="58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Dog</a:t>
            </a:r>
          </a:p>
        </p:txBody>
      </p:sp>
      <p:sp>
        <p:nvSpPr>
          <p:cNvPr id="368" name="Shape 368"/>
          <p:cNvSpPr/>
          <p:nvPr/>
        </p:nvSpPr>
        <p:spPr>
          <a:xfrm>
            <a:off x="3689887" y="2684083"/>
            <a:ext cx="891300" cy="58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369" name="Shape 369"/>
          <p:cNvSpPr/>
          <p:nvPr/>
        </p:nvSpPr>
        <p:spPr>
          <a:xfrm>
            <a:off x="5064664" y="3870087"/>
            <a:ext cx="1150800" cy="50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Horse</a:t>
            </a:r>
          </a:p>
        </p:txBody>
      </p:sp>
      <p:cxnSp>
        <p:nvCxnSpPr>
          <p:cNvPr id="370" name="Shape 370"/>
          <p:cNvCxnSpPr>
            <a:stCxn id="366" idx="6"/>
            <a:endCxn id="367" idx="2"/>
          </p:cNvCxnSpPr>
          <p:nvPr/>
        </p:nvCxnSpPr>
        <p:spPr>
          <a:xfrm>
            <a:off x="6402292" y="2278440"/>
            <a:ext cx="12536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1" name="Shape 371"/>
          <p:cNvCxnSpPr>
            <a:stCxn id="366" idx="4"/>
            <a:endCxn id="369" idx="0"/>
          </p:cNvCxnSpPr>
          <p:nvPr/>
        </p:nvCxnSpPr>
        <p:spPr>
          <a:xfrm flipH="1">
            <a:off x="5639992" y="2655690"/>
            <a:ext cx="124500" cy="121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stCxn id="366" idx="2"/>
            <a:endCxn id="368" idx="7"/>
          </p:cNvCxnSpPr>
          <p:nvPr/>
        </p:nvCxnSpPr>
        <p:spPr>
          <a:xfrm flipH="1">
            <a:off x="4450792" y="2278440"/>
            <a:ext cx="675900" cy="49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3" name="Shape 373"/>
          <p:cNvSpPr txBox="1"/>
          <p:nvPr/>
        </p:nvSpPr>
        <p:spPr>
          <a:xfrm>
            <a:off x="4683904" y="2370116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6565272" y="2189750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5714567" y="3166488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376" name="Shape 376"/>
          <p:cNvSpPr/>
          <p:nvPr/>
        </p:nvSpPr>
        <p:spPr>
          <a:xfrm>
            <a:off x="3217936" y="3799362"/>
            <a:ext cx="1213800" cy="58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Crane</a:t>
            </a:r>
          </a:p>
        </p:txBody>
      </p:sp>
      <p:cxnSp>
        <p:nvCxnSpPr>
          <p:cNvPr id="377" name="Shape 377"/>
          <p:cNvCxnSpPr>
            <a:stCxn id="368" idx="4"/>
            <a:endCxn id="376" idx="0"/>
          </p:cNvCxnSpPr>
          <p:nvPr/>
        </p:nvCxnSpPr>
        <p:spPr>
          <a:xfrm flipH="1">
            <a:off x="3824737" y="3266383"/>
            <a:ext cx="310800" cy="53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8" name="Shape 378"/>
          <p:cNvCxnSpPr>
            <a:stCxn id="368" idx="3"/>
          </p:cNvCxnSpPr>
          <p:nvPr/>
        </p:nvCxnSpPr>
        <p:spPr>
          <a:xfrm flipH="1">
            <a:off x="3222214" y="3181107"/>
            <a:ext cx="598200" cy="15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9" name="Shape 379"/>
          <p:cNvCxnSpPr>
            <a:stCxn id="368" idx="2"/>
          </p:cNvCxnSpPr>
          <p:nvPr/>
        </p:nvCxnSpPr>
        <p:spPr>
          <a:xfrm rot="10800000">
            <a:off x="3184687" y="2822233"/>
            <a:ext cx="505200" cy="15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0" name="Shape 380"/>
          <p:cNvCxnSpPr>
            <a:stCxn id="368" idx="5"/>
          </p:cNvCxnSpPr>
          <p:nvPr/>
        </p:nvCxnSpPr>
        <p:spPr>
          <a:xfrm>
            <a:off x="4450659" y="3181107"/>
            <a:ext cx="327600" cy="29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1" name="Shape 381"/>
          <p:cNvCxnSpPr/>
          <p:nvPr/>
        </p:nvCxnSpPr>
        <p:spPr>
          <a:xfrm flipH="1">
            <a:off x="4942719" y="2545071"/>
            <a:ext cx="370800" cy="72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2" name="Shape 382"/>
          <p:cNvCxnSpPr>
            <a:stCxn id="366" idx="5"/>
          </p:cNvCxnSpPr>
          <p:nvPr/>
        </p:nvCxnSpPr>
        <p:spPr>
          <a:xfrm>
            <a:off x="6215485" y="2545196"/>
            <a:ext cx="239700" cy="67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3" name="Shape 383"/>
          <p:cNvCxnSpPr>
            <a:stCxn id="366" idx="1"/>
          </p:cNvCxnSpPr>
          <p:nvPr/>
        </p:nvCxnSpPr>
        <p:spPr>
          <a:xfrm rot="10800000">
            <a:off x="4679599" y="1894984"/>
            <a:ext cx="6339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4" name="Shape 384"/>
          <p:cNvCxnSpPr>
            <a:stCxn id="367" idx="4"/>
          </p:cNvCxnSpPr>
          <p:nvPr/>
        </p:nvCxnSpPr>
        <p:spPr>
          <a:xfrm flipH="1">
            <a:off x="7959598" y="2569516"/>
            <a:ext cx="141900" cy="459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5" name="Shape 385"/>
          <p:cNvCxnSpPr>
            <a:stCxn id="367" idx="5"/>
          </p:cNvCxnSpPr>
          <p:nvPr/>
        </p:nvCxnSpPr>
        <p:spPr>
          <a:xfrm>
            <a:off x="8416621" y="2484240"/>
            <a:ext cx="131100" cy="45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6" name="Shape 386"/>
          <p:cNvCxnSpPr>
            <a:stCxn id="367" idx="0"/>
          </p:cNvCxnSpPr>
          <p:nvPr/>
        </p:nvCxnSpPr>
        <p:spPr>
          <a:xfrm flipH="1" rot="10800000">
            <a:off x="8101498" y="1682116"/>
            <a:ext cx="71400" cy="30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7" name="Shape 387"/>
          <p:cNvCxnSpPr>
            <a:stCxn id="369" idx="5"/>
          </p:cNvCxnSpPr>
          <p:nvPr/>
        </p:nvCxnSpPr>
        <p:spPr>
          <a:xfrm>
            <a:off x="6046934" y="4304375"/>
            <a:ext cx="295200" cy="42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8" name="Shape 388"/>
          <p:cNvCxnSpPr>
            <a:stCxn id="369" idx="3"/>
          </p:cNvCxnSpPr>
          <p:nvPr/>
        </p:nvCxnSpPr>
        <p:spPr>
          <a:xfrm flipH="1">
            <a:off x="4999495" y="4304375"/>
            <a:ext cx="233700" cy="42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9" name="Shape 389"/>
          <p:cNvCxnSpPr>
            <a:stCxn id="376" idx="5"/>
          </p:cNvCxnSpPr>
          <p:nvPr/>
        </p:nvCxnSpPr>
        <p:spPr>
          <a:xfrm>
            <a:off x="4253979" y="4296387"/>
            <a:ext cx="290700" cy="33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0" name="Shape 3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Final</a:t>
            </a:r>
            <a:r>
              <a:rPr lang="en"/>
              <a:t> Agent (player) - Spreading + Base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5126692" y="1901190"/>
            <a:ext cx="1275600" cy="754500"/>
          </a:xfrm>
          <a:prstGeom prst="ellipse">
            <a:avLst/>
          </a:prstGeom>
          <a:solidFill>
            <a:schemeClr val="lt2"/>
          </a:solidFill>
          <a:ln cap="flat" cmpd="sng" w="1143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Animal</a:t>
            </a:r>
          </a:p>
        </p:txBody>
      </p:sp>
      <p:sp>
        <p:nvSpPr>
          <p:cNvPr id="396" name="Shape 396"/>
          <p:cNvSpPr/>
          <p:nvPr/>
        </p:nvSpPr>
        <p:spPr>
          <a:xfrm>
            <a:off x="7655848" y="1987216"/>
            <a:ext cx="891300" cy="5823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Dog</a:t>
            </a:r>
          </a:p>
        </p:txBody>
      </p:sp>
      <p:sp>
        <p:nvSpPr>
          <p:cNvPr id="397" name="Shape 397"/>
          <p:cNvSpPr/>
          <p:nvPr/>
        </p:nvSpPr>
        <p:spPr>
          <a:xfrm>
            <a:off x="3689887" y="2684083"/>
            <a:ext cx="891300" cy="582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398" name="Shape 398"/>
          <p:cNvSpPr/>
          <p:nvPr/>
        </p:nvSpPr>
        <p:spPr>
          <a:xfrm>
            <a:off x="5064664" y="3870087"/>
            <a:ext cx="1150800" cy="5088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Horse</a:t>
            </a:r>
          </a:p>
        </p:txBody>
      </p:sp>
      <p:cxnSp>
        <p:nvCxnSpPr>
          <p:cNvPr id="399" name="Shape 399"/>
          <p:cNvCxnSpPr>
            <a:stCxn id="395" idx="6"/>
            <a:endCxn id="396" idx="2"/>
          </p:cNvCxnSpPr>
          <p:nvPr/>
        </p:nvCxnSpPr>
        <p:spPr>
          <a:xfrm>
            <a:off x="6402292" y="2278440"/>
            <a:ext cx="12536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0" name="Shape 400"/>
          <p:cNvCxnSpPr>
            <a:stCxn id="395" idx="4"/>
            <a:endCxn id="398" idx="0"/>
          </p:cNvCxnSpPr>
          <p:nvPr/>
        </p:nvCxnSpPr>
        <p:spPr>
          <a:xfrm flipH="1">
            <a:off x="5639992" y="2655690"/>
            <a:ext cx="124500" cy="121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1" name="Shape 401"/>
          <p:cNvCxnSpPr>
            <a:stCxn id="395" idx="2"/>
            <a:endCxn id="397" idx="7"/>
          </p:cNvCxnSpPr>
          <p:nvPr/>
        </p:nvCxnSpPr>
        <p:spPr>
          <a:xfrm flipH="1">
            <a:off x="4450792" y="2278440"/>
            <a:ext cx="675900" cy="49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2" name="Shape 402"/>
          <p:cNvSpPr txBox="1"/>
          <p:nvPr/>
        </p:nvSpPr>
        <p:spPr>
          <a:xfrm>
            <a:off x="4683904" y="2370116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565272" y="2189750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5714567" y="3166488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05" name="Shape 405"/>
          <p:cNvSpPr/>
          <p:nvPr/>
        </p:nvSpPr>
        <p:spPr>
          <a:xfrm>
            <a:off x="3217936" y="3799362"/>
            <a:ext cx="1213800" cy="582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Crane</a:t>
            </a:r>
          </a:p>
        </p:txBody>
      </p:sp>
      <p:cxnSp>
        <p:nvCxnSpPr>
          <p:cNvPr id="406" name="Shape 406"/>
          <p:cNvCxnSpPr>
            <a:stCxn id="397" idx="4"/>
            <a:endCxn id="405" idx="0"/>
          </p:cNvCxnSpPr>
          <p:nvPr/>
        </p:nvCxnSpPr>
        <p:spPr>
          <a:xfrm flipH="1">
            <a:off x="3824737" y="3266383"/>
            <a:ext cx="310800" cy="53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7" name="Shape 407"/>
          <p:cNvCxnSpPr>
            <a:stCxn id="397" idx="3"/>
          </p:cNvCxnSpPr>
          <p:nvPr/>
        </p:nvCxnSpPr>
        <p:spPr>
          <a:xfrm flipH="1">
            <a:off x="3222214" y="3181107"/>
            <a:ext cx="598200" cy="15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8" name="Shape 408"/>
          <p:cNvCxnSpPr>
            <a:stCxn id="397" idx="2"/>
          </p:cNvCxnSpPr>
          <p:nvPr/>
        </p:nvCxnSpPr>
        <p:spPr>
          <a:xfrm rot="10800000">
            <a:off x="3184687" y="2822233"/>
            <a:ext cx="505200" cy="15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9" name="Shape 409"/>
          <p:cNvCxnSpPr>
            <a:stCxn id="397" idx="5"/>
          </p:cNvCxnSpPr>
          <p:nvPr/>
        </p:nvCxnSpPr>
        <p:spPr>
          <a:xfrm>
            <a:off x="4450659" y="3181107"/>
            <a:ext cx="327600" cy="29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0" name="Shape 410"/>
          <p:cNvCxnSpPr/>
          <p:nvPr/>
        </p:nvCxnSpPr>
        <p:spPr>
          <a:xfrm flipH="1">
            <a:off x="4942719" y="2545071"/>
            <a:ext cx="370800" cy="72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1" name="Shape 411"/>
          <p:cNvCxnSpPr>
            <a:stCxn id="395" idx="5"/>
          </p:cNvCxnSpPr>
          <p:nvPr/>
        </p:nvCxnSpPr>
        <p:spPr>
          <a:xfrm>
            <a:off x="6215485" y="2545196"/>
            <a:ext cx="239700" cy="67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2" name="Shape 412"/>
          <p:cNvCxnSpPr>
            <a:stCxn id="395" idx="1"/>
          </p:cNvCxnSpPr>
          <p:nvPr/>
        </p:nvCxnSpPr>
        <p:spPr>
          <a:xfrm rot="10800000">
            <a:off x="4679599" y="1894984"/>
            <a:ext cx="6339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3" name="Shape 413"/>
          <p:cNvCxnSpPr>
            <a:stCxn id="396" idx="4"/>
          </p:cNvCxnSpPr>
          <p:nvPr/>
        </p:nvCxnSpPr>
        <p:spPr>
          <a:xfrm flipH="1">
            <a:off x="7959598" y="2569516"/>
            <a:ext cx="141900" cy="459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4" name="Shape 414"/>
          <p:cNvCxnSpPr>
            <a:stCxn id="396" idx="5"/>
          </p:cNvCxnSpPr>
          <p:nvPr/>
        </p:nvCxnSpPr>
        <p:spPr>
          <a:xfrm>
            <a:off x="8416621" y="2484240"/>
            <a:ext cx="131100" cy="45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5" name="Shape 415"/>
          <p:cNvCxnSpPr>
            <a:stCxn id="396" idx="0"/>
          </p:cNvCxnSpPr>
          <p:nvPr/>
        </p:nvCxnSpPr>
        <p:spPr>
          <a:xfrm flipH="1" rot="10800000">
            <a:off x="8101498" y="1682116"/>
            <a:ext cx="71400" cy="30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6" name="Shape 416"/>
          <p:cNvCxnSpPr>
            <a:stCxn id="398" idx="5"/>
          </p:cNvCxnSpPr>
          <p:nvPr/>
        </p:nvCxnSpPr>
        <p:spPr>
          <a:xfrm>
            <a:off x="6046934" y="4304375"/>
            <a:ext cx="295200" cy="42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7" name="Shape 417"/>
          <p:cNvCxnSpPr>
            <a:stCxn id="398" idx="3"/>
          </p:cNvCxnSpPr>
          <p:nvPr/>
        </p:nvCxnSpPr>
        <p:spPr>
          <a:xfrm flipH="1">
            <a:off x="4999495" y="4304375"/>
            <a:ext cx="233700" cy="42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8" name="Shape 418"/>
          <p:cNvCxnSpPr>
            <a:stCxn id="405" idx="5"/>
          </p:cNvCxnSpPr>
          <p:nvPr/>
        </p:nvCxnSpPr>
        <p:spPr>
          <a:xfrm>
            <a:off x="4253979" y="4296387"/>
            <a:ext cx="290700" cy="33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9" name="Shape 4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Agent (player) - Spreading + Base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323000" y="992225"/>
            <a:ext cx="34359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highlight>
                  <a:srgbClr val="FFFF00"/>
                </a:highlight>
              </a:rPr>
              <a:t>Spread from clue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Query board cards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While board card is not returned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Query semantic memory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5126692" y="1901190"/>
            <a:ext cx="1275600" cy="754500"/>
          </a:xfrm>
          <a:prstGeom prst="ellipse">
            <a:avLst/>
          </a:prstGeom>
          <a:solidFill>
            <a:schemeClr val="lt2"/>
          </a:solidFill>
          <a:ln cap="flat" cmpd="sng" w="1143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Animal</a:t>
            </a:r>
          </a:p>
        </p:txBody>
      </p:sp>
      <p:sp>
        <p:nvSpPr>
          <p:cNvPr id="426" name="Shape 426"/>
          <p:cNvSpPr/>
          <p:nvPr/>
        </p:nvSpPr>
        <p:spPr>
          <a:xfrm>
            <a:off x="7655848" y="1987216"/>
            <a:ext cx="891300" cy="5823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Dog</a:t>
            </a:r>
          </a:p>
        </p:txBody>
      </p:sp>
      <p:sp>
        <p:nvSpPr>
          <p:cNvPr id="427" name="Shape 427"/>
          <p:cNvSpPr/>
          <p:nvPr/>
        </p:nvSpPr>
        <p:spPr>
          <a:xfrm>
            <a:off x="3689887" y="2684083"/>
            <a:ext cx="891300" cy="582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428" name="Shape 428"/>
          <p:cNvSpPr/>
          <p:nvPr/>
        </p:nvSpPr>
        <p:spPr>
          <a:xfrm>
            <a:off x="5064664" y="3870087"/>
            <a:ext cx="1150800" cy="508800"/>
          </a:xfrm>
          <a:prstGeom prst="ellipse">
            <a:avLst/>
          </a:prstGeom>
          <a:solidFill>
            <a:srgbClr val="FFE599"/>
          </a:solidFill>
          <a:ln cap="flat" cmpd="sng" w="1143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Horse</a:t>
            </a:r>
          </a:p>
        </p:txBody>
      </p:sp>
      <p:cxnSp>
        <p:nvCxnSpPr>
          <p:cNvPr id="429" name="Shape 429"/>
          <p:cNvCxnSpPr>
            <a:stCxn id="425" idx="6"/>
            <a:endCxn id="426" idx="2"/>
          </p:cNvCxnSpPr>
          <p:nvPr/>
        </p:nvCxnSpPr>
        <p:spPr>
          <a:xfrm>
            <a:off x="6402292" y="2278440"/>
            <a:ext cx="12536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0" name="Shape 430"/>
          <p:cNvCxnSpPr>
            <a:stCxn id="425" idx="4"/>
            <a:endCxn id="428" idx="0"/>
          </p:cNvCxnSpPr>
          <p:nvPr/>
        </p:nvCxnSpPr>
        <p:spPr>
          <a:xfrm flipH="1">
            <a:off x="5639992" y="2655690"/>
            <a:ext cx="124500" cy="121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1" name="Shape 431"/>
          <p:cNvCxnSpPr>
            <a:stCxn id="425" idx="2"/>
            <a:endCxn id="427" idx="7"/>
          </p:cNvCxnSpPr>
          <p:nvPr/>
        </p:nvCxnSpPr>
        <p:spPr>
          <a:xfrm flipH="1">
            <a:off x="4450792" y="2278440"/>
            <a:ext cx="675900" cy="49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2" name="Shape 432"/>
          <p:cNvSpPr txBox="1"/>
          <p:nvPr/>
        </p:nvSpPr>
        <p:spPr>
          <a:xfrm>
            <a:off x="4683904" y="2370116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6565272" y="2189750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714567" y="3166488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35" name="Shape 435"/>
          <p:cNvSpPr/>
          <p:nvPr/>
        </p:nvSpPr>
        <p:spPr>
          <a:xfrm>
            <a:off x="3217936" y="3799362"/>
            <a:ext cx="1213800" cy="582300"/>
          </a:xfrm>
          <a:prstGeom prst="ellipse">
            <a:avLst/>
          </a:prstGeom>
          <a:solidFill>
            <a:srgbClr val="FFE599"/>
          </a:solidFill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Crane</a:t>
            </a:r>
          </a:p>
        </p:txBody>
      </p:sp>
      <p:cxnSp>
        <p:nvCxnSpPr>
          <p:cNvPr id="436" name="Shape 436"/>
          <p:cNvCxnSpPr>
            <a:stCxn id="427" idx="4"/>
            <a:endCxn id="435" idx="0"/>
          </p:cNvCxnSpPr>
          <p:nvPr/>
        </p:nvCxnSpPr>
        <p:spPr>
          <a:xfrm flipH="1">
            <a:off x="3824737" y="3266383"/>
            <a:ext cx="310800" cy="53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7" name="Shape 437"/>
          <p:cNvCxnSpPr>
            <a:stCxn id="427" idx="3"/>
          </p:cNvCxnSpPr>
          <p:nvPr/>
        </p:nvCxnSpPr>
        <p:spPr>
          <a:xfrm flipH="1">
            <a:off x="3222214" y="3181107"/>
            <a:ext cx="598200" cy="15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8" name="Shape 438"/>
          <p:cNvCxnSpPr>
            <a:stCxn id="427" idx="2"/>
          </p:cNvCxnSpPr>
          <p:nvPr/>
        </p:nvCxnSpPr>
        <p:spPr>
          <a:xfrm rot="10800000">
            <a:off x="3184687" y="2822233"/>
            <a:ext cx="505200" cy="15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9" name="Shape 439"/>
          <p:cNvCxnSpPr>
            <a:stCxn id="427" idx="5"/>
          </p:cNvCxnSpPr>
          <p:nvPr/>
        </p:nvCxnSpPr>
        <p:spPr>
          <a:xfrm>
            <a:off x="4450659" y="3181107"/>
            <a:ext cx="327600" cy="29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0" name="Shape 440"/>
          <p:cNvCxnSpPr/>
          <p:nvPr/>
        </p:nvCxnSpPr>
        <p:spPr>
          <a:xfrm flipH="1">
            <a:off x="4942719" y="2545071"/>
            <a:ext cx="370800" cy="72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1" name="Shape 441"/>
          <p:cNvCxnSpPr>
            <a:stCxn id="425" idx="5"/>
          </p:cNvCxnSpPr>
          <p:nvPr/>
        </p:nvCxnSpPr>
        <p:spPr>
          <a:xfrm>
            <a:off x="6215485" y="2545196"/>
            <a:ext cx="239700" cy="67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2" name="Shape 442"/>
          <p:cNvCxnSpPr>
            <a:stCxn id="425" idx="1"/>
          </p:cNvCxnSpPr>
          <p:nvPr/>
        </p:nvCxnSpPr>
        <p:spPr>
          <a:xfrm rot="10800000">
            <a:off x="4679599" y="1894984"/>
            <a:ext cx="6339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3" name="Shape 443"/>
          <p:cNvCxnSpPr>
            <a:stCxn id="426" idx="4"/>
          </p:cNvCxnSpPr>
          <p:nvPr/>
        </p:nvCxnSpPr>
        <p:spPr>
          <a:xfrm flipH="1">
            <a:off x="7959598" y="2569516"/>
            <a:ext cx="141900" cy="459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4" name="Shape 444"/>
          <p:cNvCxnSpPr>
            <a:stCxn id="426" idx="5"/>
          </p:cNvCxnSpPr>
          <p:nvPr/>
        </p:nvCxnSpPr>
        <p:spPr>
          <a:xfrm>
            <a:off x="8416621" y="2484240"/>
            <a:ext cx="131100" cy="45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5" name="Shape 445"/>
          <p:cNvCxnSpPr>
            <a:stCxn id="426" idx="0"/>
          </p:cNvCxnSpPr>
          <p:nvPr/>
        </p:nvCxnSpPr>
        <p:spPr>
          <a:xfrm flipH="1" rot="10800000">
            <a:off x="8101498" y="1682116"/>
            <a:ext cx="71400" cy="30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6" name="Shape 446"/>
          <p:cNvCxnSpPr>
            <a:stCxn id="428" idx="5"/>
          </p:cNvCxnSpPr>
          <p:nvPr/>
        </p:nvCxnSpPr>
        <p:spPr>
          <a:xfrm>
            <a:off x="6046934" y="4304375"/>
            <a:ext cx="295200" cy="42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7" name="Shape 447"/>
          <p:cNvCxnSpPr>
            <a:stCxn id="428" idx="3"/>
          </p:cNvCxnSpPr>
          <p:nvPr/>
        </p:nvCxnSpPr>
        <p:spPr>
          <a:xfrm flipH="1">
            <a:off x="4999495" y="4304375"/>
            <a:ext cx="233700" cy="42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8" name="Shape 448"/>
          <p:cNvCxnSpPr>
            <a:stCxn id="435" idx="5"/>
          </p:cNvCxnSpPr>
          <p:nvPr/>
        </p:nvCxnSpPr>
        <p:spPr>
          <a:xfrm>
            <a:off x="4253979" y="4296387"/>
            <a:ext cx="290700" cy="33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9" name="Shape 4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Agent (player) - Spreading + Base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323000" y="992225"/>
            <a:ext cx="34359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Spread from clue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highlight>
                  <a:srgbClr val="FFFF00"/>
                </a:highlight>
              </a:rPr>
              <a:t>Query board cards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While board card is not returned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Query semantic memory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5126692" y="1901190"/>
            <a:ext cx="1275600" cy="754500"/>
          </a:xfrm>
          <a:prstGeom prst="ellipse">
            <a:avLst/>
          </a:prstGeom>
          <a:solidFill>
            <a:schemeClr val="lt2"/>
          </a:solidFill>
          <a:ln cap="flat" cmpd="sng" w="1143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Animal</a:t>
            </a:r>
          </a:p>
        </p:txBody>
      </p:sp>
      <p:sp>
        <p:nvSpPr>
          <p:cNvPr id="456" name="Shape 456"/>
          <p:cNvSpPr/>
          <p:nvPr/>
        </p:nvSpPr>
        <p:spPr>
          <a:xfrm>
            <a:off x="7655848" y="1987216"/>
            <a:ext cx="891300" cy="5823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Dog</a:t>
            </a:r>
          </a:p>
        </p:txBody>
      </p:sp>
      <p:sp>
        <p:nvSpPr>
          <p:cNvPr id="457" name="Shape 457"/>
          <p:cNvSpPr/>
          <p:nvPr/>
        </p:nvSpPr>
        <p:spPr>
          <a:xfrm>
            <a:off x="3689887" y="2684083"/>
            <a:ext cx="891300" cy="582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458" name="Shape 458"/>
          <p:cNvSpPr/>
          <p:nvPr/>
        </p:nvSpPr>
        <p:spPr>
          <a:xfrm>
            <a:off x="5064664" y="3870087"/>
            <a:ext cx="1150800" cy="508800"/>
          </a:xfrm>
          <a:prstGeom prst="ellipse">
            <a:avLst/>
          </a:prstGeom>
          <a:solidFill>
            <a:srgbClr val="FFE599"/>
          </a:solidFill>
          <a:ln cap="flat" cmpd="sng" w="1143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Horse</a:t>
            </a:r>
          </a:p>
        </p:txBody>
      </p:sp>
      <p:cxnSp>
        <p:nvCxnSpPr>
          <p:cNvPr id="459" name="Shape 459"/>
          <p:cNvCxnSpPr>
            <a:stCxn id="455" idx="6"/>
            <a:endCxn id="456" idx="2"/>
          </p:cNvCxnSpPr>
          <p:nvPr/>
        </p:nvCxnSpPr>
        <p:spPr>
          <a:xfrm>
            <a:off x="6402292" y="2278440"/>
            <a:ext cx="12536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0" name="Shape 460"/>
          <p:cNvCxnSpPr>
            <a:stCxn id="455" idx="4"/>
            <a:endCxn id="458" idx="0"/>
          </p:cNvCxnSpPr>
          <p:nvPr/>
        </p:nvCxnSpPr>
        <p:spPr>
          <a:xfrm flipH="1">
            <a:off x="5639992" y="2655690"/>
            <a:ext cx="124500" cy="121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1" name="Shape 461"/>
          <p:cNvCxnSpPr>
            <a:stCxn id="455" idx="2"/>
            <a:endCxn id="457" idx="7"/>
          </p:cNvCxnSpPr>
          <p:nvPr/>
        </p:nvCxnSpPr>
        <p:spPr>
          <a:xfrm flipH="1">
            <a:off x="4450792" y="2278440"/>
            <a:ext cx="675900" cy="49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2" name="Shape 462"/>
          <p:cNvSpPr txBox="1"/>
          <p:nvPr/>
        </p:nvSpPr>
        <p:spPr>
          <a:xfrm>
            <a:off x="4683904" y="2370116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6565272" y="2189750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5714567" y="3166488"/>
            <a:ext cx="53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65" name="Shape 465"/>
          <p:cNvSpPr/>
          <p:nvPr/>
        </p:nvSpPr>
        <p:spPr>
          <a:xfrm>
            <a:off x="3217936" y="3799362"/>
            <a:ext cx="1213800" cy="582300"/>
          </a:xfrm>
          <a:prstGeom prst="ellipse">
            <a:avLst/>
          </a:prstGeom>
          <a:solidFill>
            <a:srgbClr val="FFE599"/>
          </a:solidFill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Crane</a:t>
            </a:r>
          </a:p>
        </p:txBody>
      </p:sp>
      <p:cxnSp>
        <p:nvCxnSpPr>
          <p:cNvPr id="466" name="Shape 466"/>
          <p:cNvCxnSpPr>
            <a:stCxn id="457" idx="4"/>
            <a:endCxn id="465" idx="0"/>
          </p:cNvCxnSpPr>
          <p:nvPr/>
        </p:nvCxnSpPr>
        <p:spPr>
          <a:xfrm flipH="1">
            <a:off x="3824737" y="3266383"/>
            <a:ext cx="310800" cy="53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7" name="Shape 467"/>
          <p:cNvCxnSpPr>
            <a:stCxn id="457" idx="3"/>
          </p:cNvCxnSpPr>
          <p:nvPr/>
        </p:nvCxnSpPr>
        <p:spPr>
          <a:xfrm flipH="1">
            <a:off x="3222214" y="3181107"/>
            <a:ext cx="598200" cy="15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8" name="Shape 468"/>
          <p:cNvCxnSpPr>
            <a:stCxn id="457" idx="2"/>
          </p:cNvCxnSpPr>
          <p:nvPr/>
        </p:nvCxnSpPr>
        <p:spPr>
          <a:xfrm rot="10800000">
            <a:off x="3184687" y="2822233"/>
            <a:ext cx="505200" cy="15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9" name="Shape 469"/>
          <p:cNvCxnSpPr>
            <a:stCxn id="457" idx="5"/>
          </p:cNvCxnSpPr>
          <p:nvPr/>
        </p:nvCxnSpPr>
        <p:spPr>
          <a:xfrm>
            <a:off x="4450659" y="3181107"/>
            <a:ext cx="327600" cy="29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0" name="Shape 470"/>
          <p:cNvCxnSpPr/>
          <p:nvPr/>
        </p:nvCxnSpPr>
        <p:spPr>
          <a:xfrm flipH="1">
            <a:off x="4942719" y="2545071"/>
            <a:ext cx="370800" cy="72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1" name="Shape 471"/>
          <p:cNvCxnSpPr>
            <a:stCxn id="455" idx="5"/>
          </p:cNvCxnSpPr>
          <p:nvPr/>
        </p:nvCxnSpPr>
        <p:spPr>
          <a:xfrm>
            <a:off x="6215485" y="2545196"/>
            <a:ext cx="239700" cy="67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2" name="Shape 472"/>
          <p:cNvCxnSpPr>
            <a:stCxn id="455" idx="1"/>
          </p:cNvCxnSpPr>
          <p:nvPr/>
        </p:nvCxnSpPr>
        <p:spPr>
          <a:xfrm rot="10800000">
            <a:off x="4679599" y="1894984"/>
            <a:ext cx="6339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3" name="Shape 473"/>
          <p:cNvCxnSpPr>
            <a:stCxn id="456" idx="4"/>
          </p:cNvCxnSpPr>
          <p:nvPr/>
        </p:nvCxnSpPr>
        <p:spPr>
          <a:xfrm flipH="1">
            <a:off x="7959598" y="2569516"/>
            <a:ext cx="141900" cy="459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4" name="Shape 474"/>
          <p:cNvCxnSpPr>
            <a:stCxn id="456" idx="5"/>
          </p:cNvCxnSpPr>
          <p:nvPr/>
        </p:nvCxnSpPr>
        <p:spPr>
          <a:xfrm>
            <a:off x="8416621" y="2484240"/>
            <a:ext cx="131100" cy="45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5" name="Shape 475"/>
          <p:cNvCxnSpPr>
            <a:stCxn id="456" idx="0"/>
          </p:cNvCxnSpPr>
          <p:nvPr/>
        </p:nvCxnSpPr>
        <p:spPr>
          <a:xfrm flipH="1" rot="10800000">
            <a:off x="8101498" y="1682116"/>
            <a:ext cx="71400" cy="30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6" name="Shape 476"/>
          <p:cNvCxnSpPr>
            <a:stCxn id="458" idx="5"/>
          </p:cNvCxnSpPr>
          <p:nvPr/>
        </p:nvCxnSpPr>
        <p:spPr>
          <a:xfrm>
            <a:off x="6046934" y="4304375"/>
            <a:ext cx="295200" cy="42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7" name="Shape 477"/>
          <p:cNvCxnSpPr>
            <a:stCxn id="458" idx="3"/>
          </p:cNvCxnSpPr>
          <p:nvPr/>
        </p:nvCxnSpPr>
        <p:spPr>
          <a:xfrm flipH="1">
            <a:off x="4999495" y="4304375"/>
            <a:ext cx="233700" cy="42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8" name="Shape 478"/>
          <p:cNvCxnSpPr>
            <a:stCxn id="465" idx="5"/>
          </p:cNvCxnSpPr>
          <p:nvPr/>
        </p:nvCxnSpPr>
        <p:spPr>
          <a:xfrm>
            <a:off x="4253979" y="4296387"/>
            <a:ext cx="290700" cy="33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9" name="Shape 479"/>
          <p:cNvSpPr txBox="1"/>
          <p:nvPr/>
        </p:nvSpPr>
        <p:spPr>
          <a:xfrm>
            <a:off x="634825" y="2822225"/>
            <a:ext cx="22188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Takes tweaking of the base level and spreading activation </a:t>
            </a:r>
          </a:p>
        </p:txBody>
      </p:sp>
      <p:sp>
        <p:nvSpPr>
          <p:cNvPr id="480" name="Shape 4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Agent (player) - Spreading + Base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323000" y="992225"/>
            <a:ext cx="34359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Spread from clue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Query board cards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While board card is not returned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Query semantic memory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413425" y="1250600"/>
            <a:ext cx="2852400" cy="7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Board: Iron, crane, mug, horse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Clue: animal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8" name="Shape 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314" y="445012"/>
            <a:ext cx="4241374" cy="42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413425" y="1250600"/>
            <a:ext cx="2852400" cy="7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Board: fish, dog, potato, volcano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Clue: scales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975" y="445017"/>
            <a:ext cx="4152449" cy="429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Created an agent (player) that can play as a </a:t>
            </a:r>
            <a:r>
              <a:rPr lang="en"/>
              <a:t>simplified</a:t>
            </a:r>
            <a:r>
              <a:rPr lang="en"/>
              <a:t> guesser for Codenames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Agent utilizes semantic memory with spreading and base level activation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agent is limited by the data it has in smem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 </a:t>
            </a:r>
            <a:r>
              <a:rPr lang="en"/>
              <a:t>familiar</a:t>
            </a:r>
            <a:r>
              <a:rPr lang="en"/>
              <a:t> with Soar cognitive </a:t>
            </a:r>
            <a:r>
              <a:rPr lang="en"/>
              <a:t>architecture</a:t>
            </a:r>
            <a:r>
              <a:rPr lang="en"/>
              <a:t>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Test Soar’s spreading in semantic memory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Create an agent with a real world application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Arial"/>
            </a:pPr>
            <a:r>
              <a:rPr lang="en"/>
              <a:t>The board game Codenames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Arial"/>
            </a:pPr>
            <a:r>
              <a:rPr lang="en"/>
              <a:t>RAT - remote association test for creativity  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Apply concepts from cognitive psychology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Further evaluate agent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clue giver agent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Codenames 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311700" y="1152475"/>
            <a:ext cx="330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Popular word association 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Game has two roles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Clue giver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Guesser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4" name="Shape 5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725" y="1152475"/>
            <a:ext cx="5182622" cy="320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Codenames 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311700" y="1152475"/>
            <a:ext cx="330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Popular word association 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Game has two roles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Clue giver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Guesser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725" y="1152475"/>
            <a:ext cx="5182622" cy="320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Clue Giver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Given a series of words find a word (clue) that relates the most of the board words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Ex) Animal - relates horse, and crane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Ex) Knight  - relates iron, horse, and face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75" y="2423921"/>
            <a:ext cx="5153497" cy="243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Sub-Goals for Clue Giver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two words, find a clue that relates them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three words find a clue that relates them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three words find a clue between two of the words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three words find either a clue between three or two of them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a list of words find a clue between the most number of words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Sub-Goals for Clue Giver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two words, find a clue that relates them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three words find a clue that relates them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three words find a clue between two of the words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three words find either a clue between three or two of them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>
                <a:highlight>
                  <a:srgbClr val="FFFF00"/>
                </a:highlight>
              </a:rPr>
              <a:t>Given a list of words find a clue between the most number of words</a:t>
            </a:r>
          </a:p>
        </p:txBody>
      </p:sp>
      <p:cxnSp>
        <p:nvCxnSpPr>
          <p:cNvPr id="541" name="Shape 541"/>
          <p:cNvCxnSpPr/>
          <p:nvPr/>
        </p:nvCxnSpPr>
        <p:spPr>
          <a:xfrm flipH="1" rot="10800000">
            <a:off x="2270675" y="2801875"/>
            <a:ext cx="102000" cy="899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2" name="Shape 542"/>
          <p:cNvSpPr txBox="1"/>
          <p:nvPr/>
        </p:nvSpPr>
        <p:spPr>
          <a:xfrm>
            <a:off x="1718750" y="3624775"/>
            <a:ext cx="1432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Codenames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Sub-Goals for Clue Giver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two words, find a clue that relates them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three words find a clue that relates them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three words find a clue between two of the words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Given three words find either a clue between three or two of them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>
                <a:highlight>
                  <a:srgbClr val="FFFF00"/>
                </a:highlight>
              </a:rPr>
              <a:t>Given a list of words find a clue between the most number of words</a:t>
            </a:r>
          </a:p>
        </p:txBody>
      </p:sp>
      <p:cxnSp>
        <p:nvCxnSpPr>
          <p:cNvPr id="549" name="Shape 549"/>
          <p:cNvCxnSpPr/>
          <p:nvPr/>
        </p:nvCxnSpPr>
        <p:spPr>
          <a:xfrm flipH="1" rot="10800000">
            <a:off x="2270675" y="2801875"/>
            <a:ext cx="102000" cy="8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0" name="Shape 550"/>
          <p:cNvCxnSpPr/>
          <p:nvPr/>
        </p:nvCxnSpPr>
        <p:spPr>
          <a:xfrm flipH="1">
            <a:off x="5690500" y="1228675"/>
            <a:ext cx="315000" cy="47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1" name="Shape 551"/>
          <p:cNvSpPr txBox="1"/>
          <p:nvPr/>
        </p:nvSpPr>
        <p:spPr>
          <a:xfrm>
            <a:off x="5577150" y="857875"/>
            <a:ext cx="2198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RAT- creativity test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1718750" y="3624775"/>
            <a:ext cx="1432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Codenames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RAT - remote association test 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creativity test traditionally used to evaluate human creativity potential, published by Mednick and Mednick, 1971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RAT - remote </a:t>
            </a:r>
            <a:r>
              <a:rPr lang="en"/>
              <a:t>association test</a:t>
            </a:r>
            <a:r>
              <a:rPr lang="en"/>
              <a:t> </a:t>
            </a: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creativity test </a:t>
            </a:r>
            <a:r>
              <a:rPr lang="en"/>
              <a:t>traditionally</a:t>
            </a:r>
            <a:r>
              <a:rPr lang="en"/>
              <a:t> used to evaluate human creativity </a:t>
            </a:r>
            <a:r>
              <a:rPr lang="en"/>
              <a:t>potential</a:t>
            </a:r>
            <a:r>
              <a:rPr lang="en"/>
              <a:t>, published by Mednick and Mednick, 1971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three words find a clue that relates them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RAT - remote association test 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creativity test traditionally used to evaluate human creativity potential, published by Mednick and Mednick, 1971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three words find a clue that relates them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Ex) cream, skate, water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Ex) tank, hill, secret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Codenames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30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Popular word </a:t>
            </a:r>
            <a:r>
              <a:rPr lang="en"/>
              <a:t>association</a:t>
            </a:r>
            <a:r>
              <a:rPr lang="en"/>
              <a:t> game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Game has two roles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Clue giver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Guesser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725" y="1152475"/>
            <a:ext cx="5182622" cy="320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311700" y="1152475"/>
            <a:ext cx="8520600" cy="10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A.-M.  Oltet ̧eanu and Z. Falomir, “comRAT-C: A computational compound remote associate test solver based on language data and its comparison to human performance.” Pattern Recognition Letters, vol. 67, pp. 81–90, 2015.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311700" y="1152475"/>
            <a:ext cx="8520600" cy="10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A.-M.  Oltet ̧eanu and Z. Falomir, “comRAT-C: A computational compound remote associate test solver based on language data and its comparison to human performance.” Pattern Recognition Letters, vol. 67, pp. 81–90, 2015.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 M. Bowden and M. Jung-Beeman, “Normative data for 144 compound remote associate problems,” Behavior Research Methods, Instruments, &amp; Computers, vol. 35, no. 4, pp. 634–639, 2003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371425" y="2366525"/>
            <a:ext cx="8520600" cy="23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RAT Problem Data Example</a:t>
            </a:r>
          </a:p>
        </p:txBody>
      </p:sp>
      <p:pic>
        <p:nvPicPr>
          <p:cNvPr id="589" name="Shape 5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5" y="1412675"/>
            <a:ext cx="8871250" cy="20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Created an agent that can pick words given a clue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Limited by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Plan on creating an agent that can create a clue </a:t>
            </a:r>
            <a:r>
              <a:rPr lang="en"/>
              <a:t>given </a:t>
            </a:r>
            <a:r>
              <a:rPr lang="en"/>
              <a:t>cards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the process create an agent that </a:t>
            </a:r>
            <a:r>
              <a:rPr lang="en"/>
              <a:t>performs</a:t>
            </a:r>
            <a:r>
              <a:rPr lang="en"/>
              <a:t> the RAT test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RAT test is well </a:t>
            </a:r>
            <a:r>
              <a:rPr lang="en"/>
              <a:t>researched</a:t>
            </a:r>
            <a:r>
              <a:rPr lang="en"/>
              <a:t> 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RAT test has data to </a:t>
            </a:r>
            <a:r>
              <a:rPr lang="en"/>
              <a:t>evaluate</a:t>
            </a:r>
            <a:r>
              <a:rPr lang="en"/>
              <a:t> my agent</a:t>
            </a:r>
          </a:p>
        </p:txBody>
      </p:sp>
      <p:pic>
        <p:nvPicPr>
          <p:cNvPr id="596" name="Shape 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75" y="2097900"/>
            <a:ext cx="949875" cy="6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Shape 5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625" y="1063700"/>
            <a:ext cx="949875" cy="9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Shape 5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2500" y="3002625"/>
            <a:ext cx="1697174" cy="16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Steven Jones - Graduate Student at University of Michigan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John Laird - Professor at </a:t>
            </a:r>
            <a:r>
              <a:rPr lang="en"/>
              <a:t>University</a:t>
            </a:r>
            <a:r>
              <a:rPr lang="en"/>
              <a:t> of Michigan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Kyle Gabler - Freelance Programmer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Codenames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30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Popular word association 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Game has two roles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Clue giver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Guesser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725" y="1152475"/>
            <a:ext cx="5182622" cy="320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Codenames- </a:t>
            </a:r>
            <a:r>
              <a:rPr lang="en"/>
              <a:t>simplified </a:t>
            </a:r>
            <a:r>
              <a:rPr lang="en"/>
              <a:t>guesser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Given a series of board words and a one word clue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Pick the board word that is most associated with the clue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470825" y="2417950"/>
            <a:ext cx="27276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Clue: Animal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75" y="2417946"/>
            <a:ext cx="5153497" cy="243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Codenames- simplified guesser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Given a series of board words and a one word clue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Pick the board word that is most associated with the clue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470825" y="2417950"/>
            <a:ext cx="27276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Clue: Animal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75" y="2417946"/>
            <a:ext cx="5153497" cy="24322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2134176" y="2559575"/>
            <a:ext cx="1413299" cy="931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U</a:t>
            </a:r>
            <a:r>
              <a:rPr lang="en">
                <a:solidFill>
                  <a:srgbClr val="666666"/>
                </a:solidFill>
              </a:rPr>
              <a:t>tilize a semantic memory model to create an agent (player) in the Soar cognitive </a:t>
            </a:r>
            <a:r>
              <a:rPr lang="en">
                <a:solidFill>
                  <a:srgbClr val="666666"/>
                </a:solidFill>
              </a:rPr>
              <a:t>architecture</a:t>
            </a:r>
            <a:r>
              <a:rPr lang="en">
                <a:solidFill>
                  <a:srgbClr val="666666"/>
                </a:solidFill>
              </a:rPr>
              <a:t> that can effectively play codenames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Semantic Memory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Long term memory that stores facts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The sky is blue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Birds are animals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Does </a:t>
            </a:r>
            <a:r>
              <a:rPr b="1" lang="en"/>
              <a:t>not</a:t>
            </a:r>
            <a:r>
              <a:rPr lang="en"/>
              <a:t> store experiences or situations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