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6" r:id="rId3"/>
    <p:sldId id="269" r:id="rId4"/>
    <p:sldId id="267" r:id="rId5"/>
    <p:sldId id="268" r:id="rId6"/>
    <p:sldId id="257" r:id="rId7"/>
    <p:sldId id="258" r:id="rId8"/>
    <p:sldId id="273" r:id="rId9"/>
    <p:sldId id="274" r:id="rId10"/>
    <p:sldId id="275" r:id="rId11"/>
    <p:sldId id="272" r:id="rId12"/>
    <p:sldId id="271" r:id="rId13"/>
    <p:sldId id="289" r:id="rId14"/>
    <p:sldId id="279" r:id="rId15"/>
    <p:sldId id="261" r:id="rId16"/>
    <p:sldId id="276" r:id="rId17"/>
    <p:sldId id="277" r:id="rId18"/>
    <p:sldId id="278" r:id="rId19"/>
    <p:sldId id="260" r:id="rId20"/>
    <p:sldId id="288" r:id="rId21"/>
    <p:sldId id="280" r:id="rId22"/>
    <p:sldId id="287" r:id="rId23"/>
    <p:sldId id="281" r:id="rId24"/>
    <p:sldId id="282" r:id="rId25"/>
    <p:sldId id="283" r:id="rId26"/>
    <p:sldId id="284" r:id="rId27"/>
    <p:sldId id="285" r:id="rId28"/>
    <p:sldId id="264" r:id="rId29"/>
    <p:sldId id="290" r:id="rId30"/>
    <p:sldId id="291" r:id="rId31"/>
    <p:sldId id="292" r:id="rId32"/>
    <p:sldId id="293" r:id="rId33"/>
    <p:sldId id="294" r:id="rId34"/>
    <p:sldId id="26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626" y="-96"/>
      </p:cViewPr>
      <p:guideLst>
        <p:guide orient="horz" pos="2160"/>
        <p:guide pos="336"/>
        <p:guide pos="5472"/>
        <p:guide pos="3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0083C-D62A-45F6-9624-BA4079065C1A}" type="datetimeFigureOut">
              <a:rPr lang="en-US" smtClean="0"/>
              <a:t>6/4/2013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3B60A-A802-4514-A819-9CE1E110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6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229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2339-FDE4-4FD4-8F97-32456671770F}" type="datetime1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1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2FC2-0908-4787-B500-BF19F6421045}" type="datetime1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5F4A-771A-4909-98A7-B111D254F0B1}" type="datetime1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8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  <a:cs typeface="Times New Roman" pitchFamily="18" charset="0"/>
              </a:defRPr>
            </a:lvl1pPr>
            <a:lvl2pPr>
              <a:defRPr>
                <a:latin typeface="Cambria" pitchFamily="18" charset="0"/>
                <a:cs typeface="Times New Roman" pitchFamily="18" charset="0"/>
              </a:defRPr>
            </a:lvl2pPr>
            <a:lvl3pPr>
              <a:defRPr>
                <a:latin typeface="Cambria" pitchFamily="18" charset="0"/>
                <a:cs typeface="Times New Roman" pitchFamily="18" charset="0"/>
              </a:defRPr>
            </a:lvl3pPr>
            <a:lvl4pPr>
              <a:defRPr>
                <a:latin typeface="Cambria" pitchFamily="18" charset="0"/>
                <a:cs typeface="Times New Roman" pitchFamily="18" charset="0"/>
              </a:defRPr>
            </a:lvl4pPr>
            <a:lvl5pPr>
              <a:defRPr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312B-5401-4789-BA44-320418E4EDF7}" type="datetime1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3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CB86-6114-479B-8FF5-5A2F1323BCF3}" type="datetime1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2492-DA36-40FE-8A74-F2AA60AC6095}" type="datetime1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1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6D90-08E8-42EE-9634-2CDC7CFDFC6E}" type="datetime1">
              <a:rPr lang="en-US" smtClean="0"/>
              <a:t>6/4/2013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3D37-C949-4B4E-94A2-42830F23DAA0}" type="datetime1">
              <a:rPr lang="en-US" smtClean="0"/>
              <a:t>6/4/2013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5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3D97-0104-44C1-9645-54AED03FD37F}" type="datetime1">
              <a:rPr lang="en-US" smtClean="0"/>
              <a:t>6/4/2013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4CD2-F09C-4474-9C4F-81C887C3CA08}" type="datetime1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F25F-A535-4C25-A388-9D0D734578E3}" type="datetime1">
              <a:rPr lang="en-US" smtClean="0"/>
              <a:t>6/4/2013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C8A1-C319-49C1-861F-6F55582EF61C}" type="datetime1">
              <a:rPr lang="en-US" smtClean="0"/>
              <a:t>6/4/2013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89D3-7E4E-4181-953A-20E3B102B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Spatial Visual</a:t>
            </a:r>
            <a:br>
              <a:rPr lang="en-US" sz="6000" dirty="0" smtClean="0"/>
            </a:br>
            <a:r>
              <a:rPr lang="en-US" sz="6000" dirty="0" smtClean="0"/>
              <a:t>System Tutorial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</a:t>
            </a:r>
            <a:r>
              <a:rPr lang="en-US" dirty="0" err="1" smtClean="0"/>
              <a:t>Xu</a:t>
            </a:r>
            <a:endParaRPr lang="en-US" dirty="0" smtClean="0"/>
          </a:p>
          <a:p>
            <a:r>
              <a:rPr lang="en-US" dirty="0" smtClean="0"/>
              <a:t>Soar Workshop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Viewer Navigation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36496"/>
              </p:ext>
            </p:extLst>
          </p:nvPr>
        </p:nvGraphicFramePr>
        <p:xfrm>
          <a:off x="551970" y="1905000"/>
          <a:ext cx="3943830" cy="43434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9230"/>
                <a:gridCol w="2514600"/>
              </a:tblGrid>
              <a:tr h="6204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Rotate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Hold RMB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Pan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Hold Shift + RMB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Pull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Hold Ctrl + RMB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Zoom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Mouse Wheel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Reset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Press 1, 2, 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Wireframe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Press w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Ortho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Press 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988555"/>
              </p:ext>
            </p:extLst>
          </p:nvPr>
        </p:nvGraphicFramePr>
        <p:xfrm>
          <a:off x="5257800" y="1905000"/>
          <a:ext cx="3429000" cy="24819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9800"/>
                <a:gridCol w="1219200"/>
              </a:tblGrid>
              <a:tr h="6204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Show</a:t>
                      </a:r>
                      <a:r>
                        <a:rPr lang="en-US" sz="2000" b="1" baseline="0" dirty="0" smtClean="0"/>
                        <a:t> names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Show grid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Change</a:t>
                      </a:r>
                      <a:r>
                        <a:rPr lang="en-US" sz="2000" b="1" baseline="0" dirty="0" smtClean="0"/>
                        <a:t> grid scale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=/-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204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Screen shot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5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SGEL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some objects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state.0.scene.sgel a g1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grp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world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state.0.scene.sgel a b2 ball g1 b 1 p 2 0 0</a:t>
            </a:r>
          </a:p>
          <a:p>
            <a:pPr marL="457200" lvl="1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svs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state.0.scene.sgel a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b3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ball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g1 b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1 p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0 2 0</a:t>
            </a:r>
          </a:p>
          <a:p>
            <a:pPr marL="457200" lvl="1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svs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state.0.scene.sgel a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b4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ball g1 b 1 p 0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0 2</a:t>
            </a:r>
          </a:p>
          <a:p>
            <a:r>
              <a:rPr lang="en-US" dirty="0" smtClean="0"/>
              <a:t>Change b1 position (notice b2, b3, b4 positions also change)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state.0.scene.sgel c g1 p 3 0 0</a:t>
            </a:r>
          </a:p>
          <a:p>
            <a:r>
              <a:rPr lang="en-US" dirty="0" smtClean="0"/>
              <a:t>Delete b4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state.0.scene.sgel d b4</a:t>
            </a:r>
            <a:endParaRPr lang="en-US" sz="2000" dirty="0"/>
          </a:p>
          <a:p>
            <a:pPr marL="457200" lvl="1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Ways to Inspect Scene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228600" indent="-228600"/>
            <a:r>
              <a:rPr lang="en-US" dirty="0">
                <a:latin typeface="Cambria" pitchFamily="18" charset="0"/>
                <a:cs typeface="Consolas" pitchFamily="49" charset="0"/>
              </a:rPr>
              <a:t>SVS </a:t>
            </a:r>
            <a:r>
              <a:rPr lang="en-US" dirty="0" smtClean="0">
                <a:latin typeface="Cambria" pitchFamily="18" charset="0"/>
                <a:cs typeface="Consolas" pitchFamily="49" charset="0"/>
              </a:rPr>
              <a:t>Viewer</a:t>
            </a:r>
            <a:endParaRPr lang="en-US" sz="2800" dirty="0" smtClean="0">
              <a:latin typeface="Cambria" pitchFamily="18" charset="0"/>
            </a:endParaRPr>
          </a:p>
          <a:p>
            <a:pPr marL="228600" indent="-228600"/>
            <a:r>
              <a:rPr lang="en-US" sz="2400" dirty="0" smtClean="0">
                <a:latin typeface="Cambria" pitchFamily="18" charset="0"/>
              </a:rPr>
              <a:t>Working memory</a:t>
            </a:r>
          </a:p>
          <a:p>
            <a:pPr marL="22860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(S1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^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svs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S3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2860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(S3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^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spatial-scene S4)</a:t>
            </a:r>
          </a:p>
          <a:p>
            <a:pPr marL="22860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(S4 ^id world ^child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C1 ^child C2)</a:t>
            </a:r>
          </a:p>
          <a:p>
            <a:pPr marL="228600" lvl="1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(C1 ^id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b1)</a:t>
            </a:r>
          </a:p>
          <a:p>
            <a:pPr marL="22860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(C2 ^id g1 ^child C3 ^child C4)</a:t>
            </a:r>
          </a:p>
          <a:p>
            <a:pPr marL="22860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(C3 ^id b2)</a:t>
            </a:r>
          </a:p>
          <a:p>
            <a:pPr marL="228600" lvl="1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(C4 ^id b3)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indent="-228600"/>
            <a:r>
              <a:rPr lang="en-US" sz="2400" dirty="0">
                <a:latin typeface="Cambria" pitchFamily="18" charset="0"/>
              </a:rPr>
              <a:t>Command </a:t>
            </a:r>
            <a:r>
              <a:rPr lang="en-US" sz="2400" dirty="0" smtClean="0">
                <a:latin typeface="Cambria" pitchFamily="18" charset="0"/>
              </a:rPr>
              <a:t>Line</a:t>
            </a:r>
            <a:endParaRPr lang="en-US" sz="2400" dirty="0">
              <a:latin typeface="Cambria" pitchFamily="18" charset="0"/>
            </a:endParaRPr>
          </a:p>
          <a:p>
            <a:pPr marL="230188" lvl="1" indent="0">
              <a:lnSpc>
                <a:spcPct val="110000"/>
              </a:lnSpc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svs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state.0.scene.world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230188" lvl="1" indent="0">
              <a:lnSpc>
                <a:spcPct val="110000"/>
              </a:lnSpc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b1</a:t>
            </a:r>
          </a:p>
          <a:p>
            <a:pPr marL="230188" lvl="1" indent="0">
              <a:lnSpc>
                <a:spcPct val="110000"/>
              </a:lnSpc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g1</a:t>
            </a:r>
          </a:p>
          <a:p>
            <a:pPr marL="230188" lvl="1" indent="0">
              <a:lnSpc>
                <a:spcPct val="110000"/>
              </a:lnSpc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b2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230188" lvl="1" indent="0">
              <a:lnSpc>
                <a:spcPct val="110000"/>
              </a:lnSpc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b3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230188" lvl="1" indent="0">
              <a:lnSpc>
                <a:spcPct val="110000"/>
              </a:lnSpc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svs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state.0.scene.world.b1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230188" lvl="1" indent="0">
              <a:lnSpc>
                <a:spcPct val="110000"/>
              </a:lnSpc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id: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101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230188" lvl="1" indent="0">
              <a:lnSpc>
                <a:spcPct val="110000"/>
              </a:lnSpc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name: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230188" lvl="1" indent="0">
              <a:lnSpc>
                <a:spcPct val="110000"/>
              </a:lnSpc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type: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ball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230188" lvl="1" indent="0">
              <a:lnSpc>
                <a:spcPct val="110000"/>
              </a:lnSpc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parent: world</a:t>
            </a:r>
          </a:p>
          <a:p>
            <a:pPr marL="230188" lvl="1" indent="0">
              <a:lnSpc>
                <a:spcPct val="110000"/>
              </a:lnSpc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230188" lvl="1" indent="0">
              <a:lnSpc>
                <a:spcPct val="110000"/>
              </a:lnSpc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Local transform:</a:t>
            </a:r>
          </a:p>
          <a:p>
            <a:pPr marL="230188" lvl="1" indent="0">
              <a:lnSpc>
                <a:spcPct val="110000"/>
              </a:lnSpc>
              <a:buNone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: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0 0</a:t>
            </a:r>
          </a:p>
          <a:p>
            <a:pPr marL="230188" lvl="1" indent="0">
              <a:lnSpc>
                <a:spcPct val="110000"/>
              </a:lnSpc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rot:   0 0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0 0 1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230188" lvl="1" indent="0">
              <a:lnSpc>
                <a:spcPct val="110000"/>
              </a:lnSpc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scale: 1 1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SVS Command 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interact with most objects in SVS via the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General form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svs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state.0.scene.sgel a g1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grp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world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&lt;path&gt;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# lists children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&lt;path&gt; help  # print help</a:t>
            </a:r>
          </a:p>
          <a:p>
            <a:r>
              <a:rPr lang="en-US" dirty="0" smtClean="0">
                <a:cs typeface="Consolas" pitchFamily="49" charset="0"/>
              </a:rPr>
              <a:t>Paths have dot notation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state.0.scene  # top state scene graph</a:t>
            </a:r>
          </a:p>
          <a:p>
            <a:pPr lvl="1"/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filters.intersect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# intersect filter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1200" y="3124200"/>
            <a:ext cx="3352800" cy="45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7600" y="2754868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3124200"/>
            <a:ext cx="2743200" cy="457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2754868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arguments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Transforms </a:t>
            </a:r>
            <a:r>
              <a:rPr lang="en-US" dirty="0"/>
              <a:t>continuous information from scene graph into symbolic information in working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Implements spatial relations, among other things</a:t>
            </a:r>
          </a:p>
          <a:p>
            <a:r>
              <a:rPr lang="en-US" dirty="0" smtClean="0"/>
              <a:t>Can be combined into pipeline</a:t>
            </a:r>
          </a:p>
          <a:p>
            <a:r>
              <a:rPr lang="en-US" dirty="0" smtClean="0"/>
              <a:t>Caches results and avoids </a:t>
            </a:r>
            <a:r>
              <a:rPr lang="en-US" dirty="0" err="1" smtClean="0"/>
              <a:t>recomputation</a:t>
            </a:r>
            <a:r>
              <a:rPr lang="en-US" dirty="0" smtClean="0"/>
              <a:t> when possible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8896" y="4724400"/>
            <a:ext cx="2057400" cy="1021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Filter</a:t>
            </a:r>
            <a:endParaRPr 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8" name="Straight Arrow Connector 7"/>
          <p:cNvCxnSpPr>
            <a:stCxn id="16" idx="3"/>
            <a:endCxn id="13" idx="1"/>
          </p:cNvCxnSpPr>
          <p:nvPr/>
        </p:nvCxnSpPr>
        <p:spPr>
          <a:xfrm>
            <a:off x="2590800" y="4718953"/>
            <a:ext cx="768096" cy="1775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3"/>
            <a:endCxn id="14" idx="1"/>
          </p:cNvCxnSpPr>
          <p:nvPr/>
        </p:nvCxnSpPr>
        <p:spPr>
          <a:xfrm flipV="1">
            <a:off x="2590800" y="5573381"/>
            <a:ext cx="768096" cy="2885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5416296" y="523494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4848" y="42672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Inputs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9525" y="4267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Output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8896" y="4727185"/>
            <a:ext cx="5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arg1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8896" y="5404104"/>
            <a:ext cx="5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arg2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5475506"/>
            <a:ext cx="2057400" cy="772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Filter</a:t>
            </a:r>
            <a:endParaRPr 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4332506"/>
            <a:ext cx="2057400" cy="772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Filter</a:t>
            </a:r>
            <a:endParaRPr 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8296" y="4517172"/>
            <a:ext cx="2057400" cy="1450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Extract Command (WM)</a:t>
            </a:r>
            <a:endParaRPr lang="en-US" sz="24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2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Memory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05000"/>
            <a:ext cx="3563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(S1 ^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svs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S3)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(S3 ^command C3 ^spatial-scene S4)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(C3 ^extract E2)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(E2 ^a A1 ^b B1 ^type intersect)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(A1 ^id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b1 ^type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node)</a:t>
            </a:r>
          </a:p>
          <a:p>
            <a:r>
              <a:rPr lang="nb-NO" sz="1400" dirty="0">
                <a:latin typeface="Consolas" pitchFamily="49" charset="0"/>
                <a:cs typeface="Consolas" pitchFamily="49" charset="0"/>
              </a:rPr>
              <a:t>(B1 ^id </a:t>
            </a:r>
            <a:r>
              <a:rPr lang="nb-NO" sz="1400" dirty="0" smtClean="0">
                <a:latin typeface="Consolas" pitchFamily="49" charset="0"/>
                <a:cs typeface="Consolas" pitchFamily="49" charset="0"/>
              </a:rPr>
              <a:t>b2 ^type </a:t>
            </a:r>
            <a:r>
              <a:rPr lang="nb-NO" sz="1400" dirty="0">
                <a:latin typeface="Consolas" pitchFamily="49" charset="0"/>
                <a:cs typeface="Consolas" pitchFamily="49" charset="0"/>
              </a:rPr>
              <a:t>node)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/>
          <p:cNvCxnSpPr>
            <a:stCxn id="11" idx="3"/>
          </p:cNvCxnSpPr>
          <p:nvPr/>
        </p:nvCxnSpPr>
        <p:spPr>
          <a:xfrm>
            <a:off x="2983351" y="4923822"/>
            <a:ext cx="445395" cy="26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3"/>
          </p:cNvCxnSpPr>
          <p:nvPr/>
        </p:nvCxnSpPr>
        <p:spPr>
          <a:xfrm>
            <a:off x="4546885" y="5379522"/>
            <a:ext cx="3925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28746" y="5111586"/>
            <a:ext cx="1118139" cy="53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intersect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5212" y="5532680"/>
            <a:ext cx="1118139" cy="53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node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65212" y="4655886"/>
            <a:ext cx="1118139" cy="53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node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983351" y="5532680"/>
            <a:ext cx="445395" cy="26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39448" y="4655886"/>
            <a:ext cx="896126" cy="1412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Command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4642" y="4655886"/>
            <a:ext cx="914400" cy="1412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Scene Graph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endCxn id="11" idx="1"/>
          </p:cNvCxnSpPr>
          <p:nvPr/>
        </p:nvCxnSpPr>
        <p:spPr>
          <a:xfrm>
            <a:off x="1497330" y="4923822"/>
            <a:ext cx="36788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>
            <a:off x="1479042" y="5800616"/>
            <a:ext cx="3861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343400" y="19050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(S1 ^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svs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S3)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(S3 ^command C3 ^spatial-scene S4)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(C3 ^extract E2)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(E2 ^a A1 ^b B1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^type intersect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R7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^status success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(A1 ^id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b1 ^type node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status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success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(B1 ^id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b2 ^type node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status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success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(R7 ^record R17)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(R17 ^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P1 ^value f)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(P1 ^a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b1 ^b b2)</a:t>
            </a:r>
            <a:endParaRPr 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3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Filter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7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{make-filter1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(state &lt;s&gt; ^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superstate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nil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^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svs.command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&lt;c&gt;)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(&lt;c&gt; ^extract &lt;e&gt;)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(&lt;e&gt; ^type intersect ^a &lt;a&gt; ^b &lt;b&gt;)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(&lt;a&gt; ^type node ^id b1)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(&lt;b&gt; ^type node ^id b2)}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16</a:t>
            </a:fld>
            <a:endParaRPr lang="en-US"/>
          </a:p>
        </p:txBody>
      </p:sp>
      <p:cxnSp>
        <p:nvCxnSpPr>
          <p:cNvPr id="5" name="Straight Arrow Connector 4"/>
          <p:cNvCxnSpPr>
            <a:stCxn id="9" idx="3"/>
          </p:cNvCxnSpPr>
          <p:nvPr/>
        </p:nvCxnSpPr>
        <p:spPr>
          <a:xfrm>
            <a:off x="2983351" y="4923822"/>
            <a:ext cx="445395" cy="26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3"/>
          </p:cNvCxnSpPr>
          <p:nvPr/>
        </p:nvCxnSpPr>
        <p:spPr>
          <a:xfrm>
            <a:off x="4546885" y="5379522"/>
            <a:ext cx="3925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28746" y="5111586"/>
            <a:ext cx="1118139" cy="53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intersect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65212" y="5532680"/>
            <a:ext cx="1118139" cy="53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node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65212" y="4655886"/>
            <a:ext cx="1118139" cy="53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node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2983351" y="5532680"/>
            <a:ext cx="445395" cy="26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39448" y="4655886"/>
            <a:ext cx="896126" cy="1412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Command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642" y="4655886"/>
            <a:ext cx="914400" cy="1412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Scene Graph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1497330" y="4923822"/>
            <a:ext cx="36788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1479042" y="5800616"/>
            <a:ext cx="3861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Inputs to Filters</a:t>
            </a:r>
            <a:endParaRPr lang="en-US" dirty="0"/>
          </a:p>
        </p:txBody>
      </p:sp>
      <p:sp>
        <p:nvSpPr>
          <p:cNvPr id="93" name="Content Placeholder 9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8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Sometimes you want to run a filter on many objects</a:t>
            </a:r>
          </a:p>
          <a:p>
            <a:pPr lvl="1"/>
            <a:r>
              <a:rPr lang="en-US" dirty="0" smtClean="0"/>
              <a:t>Example: Does X intersect anything?</a:t>
            </a:r>
          </a:p>
          <a:p>
            <a:pPr lvl="1"/>
            <a:r>
              <a:rPr lang="en-US" dirty="0" smtClean="0"/>
              <a:t>It’s annoying and inefficient to make a filter for every pair of objects</a:t>
            </a:r>
          </a:p>
          <a:p>
            <a:r>
              <a:rPr lang="en-US" dirty="0" smtClean="0"/>
              <a:t>Filters can take multiple objects as inputs and outputs</a:t>
            </a:r>
          </a:p>
          <a:p>
            <a:r>
              <a:rPr lang="en-US" dirty="0" smtClean="0"/>
              <a:t>Different combination methods:</a:t>
            </a:r>
          </a:p>
          <a:p>
            <a:pPr lvl="1"/>
            <a:r>
              <a:rPr lang="en-US" dirty="0" smtClean="0"/>
              <a:t>Cartesian product (most common)</a:t>
            </a:r>
          </a:p>
          <a:p>
            <a:pPr lvl="1"/>
            <a:r>
              <a:rPr lang="en-US" dirty="0" smtClean="0"/>
              <a:t>Grouped</a:t>
            </a:r>
          </a:p>
          <a:p>
            <a:pPr lvl="1"/>
            <a:r>
              <a:rPr lang="en-US" dirty="0" smtClean="0"/>
              <a:t>Flattened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17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36880" y="5181600"/>
            <a:ext cx="20574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intersect</a:t>
            </a:r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34" name="Straight Arrow Connector 33"/>
          <p:cNvCxnSpPr>
            <a:stCxn id="38" idx="3"/>
          </p:cNvCxnSpPr>
          <p:nvPr/>
        </p:nvCxnSpPr>
        <p:spPr>
          <a:xfrm>
            <a:off x="1474880" y="53340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3"/>
          </p:cNvCxnSpPr>
          <p:nvPr/>
        </p:nvCxnSpPr>
        <p:spPr>
          <a:xfrm>
            <a:off x="1474880" y="60960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3"/>
            <a:endCxn id="42" idx="1"/>
          </p:cNvCxnSpPr>
          <p:nvPr/>
        </p:nvCxnSpPr>
        <p:spPr>
          <a:xfrm>
            <a:off x="4294280" y="5715000"/>
            <a:ext cx="4358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65280" y="5181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70080" y="5181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0480" y="5943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5280" y="5943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70080" y="5943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730144" y="55626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f(A,C)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43" name="Straight Connector 42"/>
          <p:cNvCxnSpPr>
            <a:stCxn id="39" idx="0"/>
            <a:endCxn id="37" idx="2"/>
          </p:cNvCxnSpPr>
          <p:nvPr/>
        </p:nvCxnSpPr>
        <p:spPr>
          <a:xfrm flipV="1">
            <a:off x="712880" y="54864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0"/>
            <a:endCxn id="37" idx="2"/>
          </p:cNvCxnSpPr>
          <p:nvPr/>
        </p:nvCxnSpPr>
        <p:spPr>
          <a:xfrm flipV="1">
            <a:off x="1017680" y="5486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0"/>
            <a:endCxn id="37" idx="2"/>
          </p:cNvCxnSpPr>
          <p:nvPr/>
        </p:nvCxnSpPr>
        <p:spPr>
          <a:xfrm flipH="1" flipV="1">
            <a:off x="1017680" y="54864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0"/>
            <a:endCxn id="38" idx="2"/>
          </p:cNvCxnSpPr>
          <p:nvPr/>
        </p:nvCxnSpPr>
        <p:spPr>
          <a:xfrm flipV="1">
            <a:off x="712880" y="54864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0" idx="0"/>
            <a:endCxn id="38" idx="2"/>
          </p:cNvCxnSpPr>
          <p:nvPr/>
        </p:nvCxnSpPr>
        <p:spPr>
          <a:xfrm flipV="1">
            <a:off x="1017680" y="54864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1" idx="0"/>
            <a:endCxn id="38" idx="2"/>
          </p:cNvCxnSpPr>
          <p:nvPr/>
        </p:nvCxnSpPr>
        <p:spPr>
          <a:xfrm flipV="1">
            <a:off x="1322480" y="54864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213252" y="55626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f(A,D)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96360" y="55626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f(A,E)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79468" y="55626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f(B,C)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62576" y="55626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f(B,D)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45684" y="55626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f(B,E)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95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Another Filter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7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{make-filter2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(state &lt;s&gt; ^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superstate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nil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^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svs.command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&lt;c&gt;)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(&lt;c&gt; ^extract &lt;e&gt;)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(&lt;e&gt; ^type intersect ^a &lt;a&gt; ^b &lt;b&gt;)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(&lt;a&gt; ^type node ^id b1)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(&lt;b&gt; ^type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all_nodes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18</a:t>
            </a:fld>
            <a:endParaRPr lang="en-US"/>
          </a:p>
        </p:txBody>
      </p:sp>
      <p:cxnSp>
        <p:nvCxnSpPr>
          <p:cNvPr id="5" name="Straight Arrow Connector 4"/>
          <p:cNvCxnSpPr>
            <a:stCxn id="9" idx="3"/>
          </p:cNvCxnSpPr>
          <p:nvPr/>
        </p:nvCxnSpPr>
        <p:spPr>
          <a:xfrm>
            <a:off x="2983351" y="4923822"/>
            <a:ext cx="445395" cy="267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3"/>
          </p:cNvCxnSpPr>
          <p:nvPr/>
        </p:nvCxnSpPr>
        <p:spPr>
          <a:xfrm>
            <a:off x="4546885" y="5379522"/>
            <a:ext cx="3925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28746" y="5111586"/>
            <a:ext cx="1118139" cy="53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intersect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65212" y="5532680"/>
            <a:ext cx="1118139" cy="53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ambria" pitchFamily="18" charset="0"/>
              </a:rPr>
              <a:t>all_nodes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65212" y="4655886"/>
            <a:ext cx="1118139" cy="535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node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2983351" y="5532680"/>
            <a:ext cx="445395" cy="26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39448" y="4655886"/>
            <a:ext cx="896126" cy="1412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Command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642" y="4655886"/>
            <a:ext cx="914400" cy="1412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Scene Graph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>
            <a:off x="1497330" y="4923822"/>
            <a:ext cx="36788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1479042" y="5800616"/>
            <a:ext cx="38617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Subclasses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8416" y="1905000"/>
            <a:ext cx="20574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map_filter</a:t>
            </a: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dist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, intersect)</a:t>
            </a:r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>
            <a:stCxn id="9" idx="3"/>
          </p:cNvCxnSpPr>
          <p:nvPr/>
        </p:nvCxnSpPr>
        <p:spPr>
          <a:xfrm>
            <a:off x="1506416" y="2057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2" idx="3"/>
          </p:cNvCxnSpPr>
          <p:nvPr/>
        </p:nvCxnSpPr>
        <p:spPr>
          <a:xfrm>
            <a:off x="1506416" y="2819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3"/>
            <a:endCxn id="13" idx="1"/>
          </p:cNvCxnSpPr>
          <p:nvPr/>
        </p:nvCxnSpPr>
        <p:spPr>
          <a:xfrm>
            <a:off x="4325816" y="2438400"/>
            <a:ext cx="4358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96816" y="1905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1616" y="1905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2016" y="2667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6816" y="2667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1616" y="2667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61680" y="22860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f(A,C)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30" name="Straight Connector 29"/>
          <p:cNvCxnSpPr>
            <a:stCxn id="10" idx="0"/>
            <a:endCxn id="8" idx="2"/>
          </p:cNvCxnSpPr>
          <p:nvPr/>
        </p:nvCxnSpPr>
        <p:spPr>
          <a:xfrm flipV="1">
            <a:off x="744416" y="22098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0"/>
            <a:endCxn id="8" idx="2"/>
          </p:cNvCxnSpPr>
          <p:nvPr/>
        </p:nvCxnSpPr>
        <p:spPr>
          <a:xfrm flipV="1">
            <a:off x="1049216" y="2209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0"/>
            <a:endCxn id="8" idx="2"/>
          </p:cNvCxnSpPr>
          <p:nvPr/>
        </p:nvCxnSpPr>
        <p:spPr>
          <a:xfrm flipH="1" flipV="1">
            <a:off x="1049216" y="22098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0"/>
            <a:endCxn id="9" idx="2"/>
          </p:cNvCxnSpPr>
          <p:nvPr/>
        </p:nvCxnSpPr>
        <p:spPr>
          <a:xfrm flipV="1">
            <a:off x="744416" y="22098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1" idx="0"/>
            <a:endCxn id="9" idx="2"/>
          </p:cNvCxnSpPr>
          <p:nvPr/>
        </p:nvCxnSpPr>
        <p:spPr>
          <a:xfrm flipV="1">
            <a:off x="1049216" y="22098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0"/>
            <a:endCxn id="9" idx="2"/>
          </p:cNvCxnSpPr>
          <p:nvPr/>
        </p:nvCxnSpPr>
        <p:spPr>
          <a:xfrm flipV="1">
            <a:off x="1354016" y="2209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268416" y="3581400"/>
            <a:ext cx="20574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reduce_filter</a:t>
            </a: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colinear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53" name="Straight Arrow Connector 52"/>
          <p:cNvCxnSpPr>
            <a:stCxn id="57" idx="3"/>
          </p:cNvCxnSpPr>
          <p:nvPr/>
        </p:nvCxnSpPr>
        <p:spPr>
          <a:xfrm>
            <a:off x="1506416" y="3733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0" idx="3"/>
          </p:cNvCxnSpPr>
          <p:nvPr/>
        </p:nvCxnSpPr>
        <p:spPr>
          <a:xfrm>
            <a:off x="1506416" y="4495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3"/>
          </p:cNvCxnSpPr>
          <p:nvPr/>
        </p:nvCxnSpPr>
        <p:spPr>
          <a:xfrm>
            <a:off x="4325816" y="4114800"/>
            <a:ext cx="4358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96816" y="35814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01616" y="35814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2016" y="43434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96816" y="43434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01616" y="43434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67" name="Straight Connector 66"/>
          <p:cNvCxnSpPr>
            <a:stCxn id="58" idx="0"/>
            <a:endCxn id="56" idx="2"/>
          </p:cNvCxnSpPr>
          <p:nvPr/>
        </p:nvCxnSpPr>
        <p:spPr>
          <a:xfrm flipV="1">
            <a:off x="744416" y="38862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9" idx="0"/>
            <a:endCxn id="56" idx="2"/>
          </p:cNvCxnSpPr>
          <p:nvPr/>
        </p:nvCxnSpPr>
        <p:spPr>
          <a:xfrm flipV="1">
            <a:off x="1049216" y="3886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0" idx="0"/>
            <a:endCxn id="56" idx="2"/>
          </p:cNvCxnSpPr>
          <p:nvPr/>
        </p:nvCxnSpPr>
        <p:spPr>
          <a:xfrm flipH="1" flipV="1">
            <a:off x="1049216" y="38862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8" idx="0"/>
            <a:endCxn id="57" idx="2"/>
          </p:cNvCxnSpPr>
          <p:nvPr/>
        </p:nvCxnSpPr>
        <p:spPr>
          <a:xfrm flipV="1">
            <a:off x="744416" y="38862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9" idx="0"/>
            <a:endCxn id="57" idx="2"/>
          </p:cNvCxnSpPr>
          <p:nvPr/>
        </p:nvCxnSpPr>
        <p:spPr>
          <a:xfrm flipV="1">
            <a:off x="1049216" y="38862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0"/>
            <a:endCxn id="57" idx="2"/>
          </p:cNvCxnSpPr>
          <p:nvPr/>
        </p:nvCxnSpPr>
        <p:spPr>
          <a:xfrm flipV="1">
            <a:off x="1354016" y="3886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268416" y="5257800"/>
            <a:ext cx="20574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ambria" pitchFamily="18" charset="0"/>
              </a:rPr>
              <a:t>rank_filter</a:t>
            </a: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(min, closest)</a:t>
            </a:r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74" name="Straight Arrow Connector 73"/>
          <p:cNvCxnSpPr>
            <a:stCxn id="78" idx="3"/>
          </p:cNvCxnSpPr>
          <p:nvPr/>
        </p:nvCxnSpPr>
        <p:spPr>
          <a:xfrm>
            <a:off x="1506416" y="54102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1" idx="3"/>
          </p:cNvCxnSpPr>
          <p:nvPr/>
        </p:nvCxnSpPr>
        <p:spPr>
          <a:xfrm>
            <a:off x="1506416" y="61722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3" idx="3"/>
          </p:cNvCxnSpPr>
          <p:nvPr/>
        </p:nvCxnSpPr>
        <p:spPr>
          <a:xfrm>
            <a:off x="4325816" y="5791200"/>
            <a:ext cx="4358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96816" y="5257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201616" y="5257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92016" y="6019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96816" y="6019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01616" y="6019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83" name="Straight Connector 82"/>
          <p:cNvCxnSpPr>
            <a:stCxn id="79" idx="0"/>
            <a:endCxn id="77" idx="2"/>
          </p:cNvCxnSpPr>
          <p:nvPr/>
        </p:nvCxnSpPr>
        <p:spPr>
          <a:xfrm flipV="1">
            <a:off x="744416" y="55626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0" idx="0"/>
            <a:endCxn id="77" idx="2"/>
          </p:cNvCxnSpPr>
          <p:nvPr/>
        </p:nvCxnSpPr>
        <p:spPr>
          <a:xfrm flipV="1">
            <a:off x="1049216" y="5562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1" idx="0"/>
            <a:endCxn id="77" idx="2"/>
          </p:cNvCxnSpPr>
          <p:nvPr/>
        </p:nvCxnSpPr>
        <p:spPr>
          <a:xfrm flipH="1" flipV="1">
            <a:off x="1049216" y="55626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9" idx="0"/>
            <a:endCxn id="78" idx="2"/>
          </p:cNvCxnSpPr>
          <p:nvPr/>
        </p:nvCxnSpPr>
        <p:spPr>
          <a:xfrm flipV="1">
            <a:off x="744416" y="5562600"/>
            <a:ext cx="609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0" idx="0"/>
            <a:endCxn id="78" idx="2"/>
          </p:cNvCxnSpPr>
          <p:nvPr/>
        </p:nvCxnSpPr>
        <p:spPr>
          <a:xfrm flipV="1">
            <a:off x="1049216" y="55626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1" idx="0"/>
            <a:endCxn id="78" idx="2"/>
          </p:cNvCxnSpPr>
          <p:nvPr/>
        </p:nvCxnSpPr>
        <p:spPr>
          <a:xfrm flipV="1">
            <a:off x="1354016" y="5562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19</a:t>
            </a:fld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761680" y="3962400"/>
            <a:ext cx="2173986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f(AC,AD,AE,BC,BD,BE)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244788" y="22860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f(A,D)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727896" y="22860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f(A,E)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211004" y="22860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f(B,C)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694112" y="22860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f(B,D)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177220" y="2286000"/>
            <a:ext cx="48310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f(B,E)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61680" y="5537092"/>
                <a:ext cx="1432700" cy="508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b="0" i="0" smtClean="0">
                                <a:latin typeface="Cambria Math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rgmax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80" y="5537092"/>
                <a:ext cx="1432700" cy="5082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9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Tutorial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SVS viewer</a:t>
            </a:r>
          </a:p>
          <a:p>
            <a:r>
              <a:rPr lang="en-US" dirty="0" smtClean="0"/>
              <a:t>Last minute bug fixed </a:t>
            </a:r>
            <a:r>
              <a:rPr lang="en-US" dirty="0" smtClean="0"/>
              <a:t>kernel</a:t>
            </a:r>
            <a:endParaRPr lang="en-US" dirty="0"/>
          </a:p>
          <a:p>
            <a:pPr lvl="1"/>
            <a:r>
              <a:rPr lang="en-US" dirty="0" smtClean="0"/>
              <a:t>Please drop this into the bin/ directory of the Soar </a:t>
            </a:r>
            <a:r>
              <a:rPr lang="en-US" dirty="0" err="1" smtClean="0"/>
              <a:t>distro</a:t>
            </a:r>
            <a:endParaRPr lang="en-US" dirty="0" smtClean="0"/>
          </a:p>
          <a:p>
            <a:r>
              <a:rPr lang="en-US" dirty="0" smtClean="0"/>
              <a:t>text-to-copy.txt</a:t>
            </a:r>
          </a:p>
          <a:p>
            <a:pPr lvl="1"/>
            <a:r>
              <a:rPr lang="en-US" dirty="0" smtClean="0"/>
              <a:t>Contains text from slides that you need to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2738" y="5306924"/>
            <a:ext cx="8821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http://web.eecs.umich.edu/~</a:t>
            </a:r>
            <a:r>
              <a:rPr lang="en-US" sz="2400" dirty="0" smtClean="0"/>
              <a:t>soar/workshop_tutorial/svs_tutorial.zip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18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Built-in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41167"/>
              </p:ext>
            </p:extLst>
          </p:nvPr>
        </p:nvGraphicFramePr>
        <p:xfrm>
          <a:off x="521676" y="1752601"/>
          <a:ext cx="8165123" cy="44196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8460"/>
                <a:gridCol w="1718973"/>
                <a:gridCol w="1718973"/>
                <a:gridCol w="2148717"/>
              </a:tblGrid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Filter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Output type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all_nodes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none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[xyz]-greater-than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a, b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boolean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[xyz]-less-than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a, b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boolean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[xyz]-aligned-than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a, b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map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boolean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on-top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a, b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map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boolean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intersect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a, b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map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boolean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distance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a, b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map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closest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a, b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rank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smaller-than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a, b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map</a:t>
                      </a:r>
                      <a:endParaRPr lang="en-US" sz="1600" dirty="0" smtClean="0">
                        <a:latin typeface="Cambria" pitchFamily="18" charset="0"/>
                      </a:endParaRPr>
                    </a:p>
                  </a:txBody>
                  <a:tcPr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boolean</a:t>
                      </a:r>
                      <a:endParaRPr lang="en-US" sz="1600" dirty="0">
                        <a:latin typeface="Cambria" pitchFamily="18" charset="0"/>
                      </a:endParaRPr>
                    </a:p>
                  </a:txBody>
                  <a:tcPr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36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Sending State Updates via SML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Environment sends SVS state updates via SML call Agent::</a:t>
            </a:r>
            <a:r>
              <a:rPr lang="en-US" dirty="0" err="1" smtClean="0"/>
              <a:t>SendSVSInput</a:t>
            </a:r>
            <a:r>
              <a:rPr lang="en-US" dirty="0" smtClean="0"/>
              <a:t>(</a:t>
            </a:r>
            <a:r>
              <a:rPr lang="en-US" dirty="0" err="1" smtClean="0"/>
              <a:t>sgel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Best called in input event callback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21</a:t>
            </a:fld>
            <a:endParaRPr lang="en-US"/>
          </a:p>
        </p:txBody>
      </p:sp>
      <p:sp>
        <p:nvSpPr>
          <p:cNvPr id="5" name="Circular Arrow 4"/>
          <p:cNvSpPr/>
          <p:nvPr/>
        </p:nvSpPr>
        <p:spPr>
          <a:xfrm rot="9274468">
            <a:off x="4329954" y="4154352"/>
            <a:ext cx="1752600" cy="1752600"/>
          </a:xfrm>
          <a:prstGeom prst="circularArrow">
            <a:avLst>
              <a:gd name="adj1" fmla="val 14470"/>
              <a:gd name="adj2" fmla="val 1188468"/>
              <a:gd name="adj3" fmla="val 20307390"/>
              <a:gd name="adj4" fmla="val 3555227"/>
              <a:gd name="adj5" fmla="val 156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4208" y="4742399"/>
            <a:ext cx="70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</a:rPr>
              <a:t>Input</a:t>
            </a:r>
          </a:p>
          <a:p>
            <a:r>
              <a:rPr lang="en-US" sz="1600" b="1" dirty="0" smtClean="0">
                <a:latin typeface="+mj-lt"/>
              </a:rPr>
              <a:t>Phase</a:t>
            </a:r>
            <a:endParaRPr lang="en-US" sz="1600" b="1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600" y="3723118"/>
            <a:ext cx="3809999" cy="229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Soar Agent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48399" y="4272786"/>
            <a:ext cx="1371599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Scene Graph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0407" y="3723118"/>
            <a:ext cx="2895599" cy="2296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Environment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4343400"/>
            <a:ext cx="2514600" cy="1382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Input Event Callback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11" idx="2"/>
            <a:endCxn id="9" idx="2"/>
          </p:cNvCxnSpPr>
          <p:nvPr/>
        </p:nvCxnSpPr>
        <p:spPr>
          <a:xfrm rot="16200000" flipH="1">
            <a:off x="4441442" y="3304029"/>
            <a:ext cx="70614" cy="4914899"/>
          </a:xfrm>
          <a:prstGeom prst="bentConnector3">
            <a:avLst>
              <a:gd name="adj1" fmla="val 72256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1" idx="3"/>
          </p:cNvCxnSpPr>
          <p:nvPr/>
        </p:nvCxnSpPr>
        <p:spPr>
          <a:xfrm flipH="1" flipV="1">
            <a:off x="3276600" y="5034786"/>
            <a:ext cx="997608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81166" y="4988116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48824" y="4988116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48824" y="4679474"/>
            <a:ext cx="33905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28765" y="5289074"/>
            <a:ext cx="1219201" cy="3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54269" y="6248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SGEL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8538" y="4724400"/>
            <a:ext cx="2143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Update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Generate SGEL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 smtClean="0"/>
              <a:t>Call </a:t>
            </a:r>
            <a:r>
              <a:rPr lang="en-US" sz="1600" dirty="0" err="1" smtClean="0"/>
              <a:t>SendSVSInput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186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Eclipse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Project -&gt; properties -&gt; Run/Debug Settings -&gt; Edit -&gt; Environment -&gt; New…</a:t>
            </a:r>
          </a:p>
          <a:p>
            <a:r>
              <a:rPr lang="en-US" dirty="0" smtClean="0"/>
              <a:t>SOAR_HOME: bin/ directory of Soar </a:t>
            </a:r>
            <a:r>
              <a:rPr lang="en-US" dirty="0" err="1" smtClean="0"/>
              <a:t>distro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22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0206"/>
            <a:ext cx="5342792" cy="364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4648200"/>
            <a:ext cx="434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Input Callback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sml.Agent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sml.Kernel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MySMLClient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static class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SVSInputCallback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sml.Agent.RunEventInterface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SVSInputCallback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2"/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runEventHandler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id, Object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userdata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Agent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agent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phase)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Kernel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kernel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Kernel.CreateKernelInNewThread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Agent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agent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kernel.CreateAgent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("soar");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agent.ExecuteCommandLine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("print s1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Debugger from SML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838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Kernel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kernel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Kernel.CreateKernelInNewThread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Agent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agent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kernel.CreateAgent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("soar");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agent.ExecuteCommandLine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("print s1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"));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agent.ExecuteCommandLine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waitsnc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-e");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agent.ExecuteCommandLine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svs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connect_viewer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8999");</a:t>
            </a:r>
          </a:p>
          <a:p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agent.RegisterForRunEvent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sml.smlRunEventId.smlEVENT_BEFORE_INPUT_PHASE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                     new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SVSInputCallback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(), null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(!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agent.SpawnDebugger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System.err.println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("Debugger spawning failed");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System.exit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(1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(true) {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try {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Thread.sleep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(1000);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}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InterruptedException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e)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{}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debugger_box"/>
          <p:cNvGrpSpPr/>
          <p:nvPr/>
        </p:nvGrpSpPr>
        <p:grpSpPr>
          <a:xfrm>
            <a:off x="762000" y="3581400"/>
            <a:ext cx="7772400" cy="914400"/>
            <a:chOff x="762000" y="3581400"/>
            <a:chExt cx="7772400" cy="914400"/>
          </a:xfrm>
        </p:grpSpPr>
        <p:sp>
          <p:nvSpPr>
            <p:cNvPr id="3" name="Rectangle 2"/>
            <p:cNvSpPr/>
            <p:nvPr/>
          </p:nvSpPr>
          <p:spPr>
            <a:xfrm>
              <a:off x="762000" y="3581400"/>
              <a:ext cx="4495800" cy="914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57800" y="3581400"/>
              <a:ext cx="3276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Cambria" pitchFamily="18" charset="0"/>
                </a:rPr>
                <a:t>Launch Java debugger and connect to this agent</a:t>
              </a:r>
              <a:endParaRPr lang="en-US" sz="1600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grpSp>
        <p:nvGrpSpPr>
          <p:cNvPr id="8" name="setup_box"/>
          <p:cNvGrpSpPr/>
          <p:nvPr/>
        </p:nvGrpSpPr>
        <p:grpSpPr>
          <a:xfrm>
            <a:off x="762000" y="2514600"/>
            <a:ext cx="8001000" cy="533400"/>
            <a:chOff x="609600" y="2362200"/>
            <a:chExt cx="8001000" cy="533400"/>
          </a:xfrm>
        </p:grpSpPr>
        <p:sp>
          <p:nvSpPr>
            <p:cNvPr id="9" name="Rectangle 8"/>
            <p:cNvSpPr/>
            <p:nvPr/>
          </p:nvSpPr>
          <p:spPr>
            <a:xfrm>
              <a:off x="609600" y="2362200"/>
              <a:ext cx="47244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0" y="2362200"/>
              <a:ext cx="327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Cambria" pitchFamily="18" charset="0"/>
                </a:rPr>
                <a:t>Setup</a:t>
              </a:r>
              <a:endParaRPr lang="en-US" sz="1600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grpSp>
        <p:nvGrpSpPr>
          <p:cNvPr id="11" name="callback_box"/>
          <p:cNvGrpSpPr/>
          <p:nvPr/>
        </p:nvGrpSpPr>
        <p:grpSpPr>
          <a:xfrm>
            <a:off x="762000" y="3048000"/>
            <a:ext cx="8415297" cy="584775"/>
            <a:chOff x="609600" y="2362200"/>
            <a:chExt cx="7780180" cy="584775"/>
          </a:xfrm>
        </p:grpSpPr>
        <p:sp>
          <p:nvSpPr>
            <p:cNvPr id="12" name="Rectangle 11"/>
            <p:cNvSpPr/>
            <p:nvPr/>
          </p:nvSpPr>
          <p:spPr>
            <a:xfrm>
              <a:off x="609600" y="2362200"/>
              <a:ext cx="62484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88783" y="2362200"/>
              <a:ext cx="15009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Cambria" pitchFamily="18" charset="0"/>
                </a:rPr>
                <a:t>Register Input callback</a:t>
              </a:r>
              <a:endParaRPr lang="en-US" sz="1600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  <p:grpSp>
        <p:nvGrpSpPr>
          <p:cNvPr id="14" name="loop_box"/>
          <p:cNvGrpSpPr/>
          <p:nvPr/>
        </p:nvGrpSpPr>
        <p:grpSpPr>
          <a:xfrm>
            <a:off x="762000" y="4482169"/>
            <a:ext cx="7772400" cy="1004231"/>
            <a:chOff x="762000" y="3551761"/>
            <a:chExt cx="7772400" cy="1004231"/>
          </a:xfrm>
        </p:grpSpPr>
        <p:sp>
          <p:nvSpPr>
            <p:cNvPr id="15" name="Rectangle 14"/>
            <p:cNvSpPr/>
            <p:nvPr/>
          </p:nvSpPr>
          <p:spPr>
            <a:xfrm>
              <a:off x="762000" y="3581400"/>
              <a:ext cx="4495800" cy="9745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7800" y="3551761"/>
              <a:ext cx="327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Cambria" pitchFamily="18" charset="0"/>
                </a:rPr>
                <a:t>Give control to debugger and wait</a:t>
              </a:r>
              <a:endParaRPr lang="en-US" sz="1600" dirty="0">
                <a:solidFill>
                  <a:srgbClr val="FF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8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Input Callback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78486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static class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SVSInputCallback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sml.Agent.RunEventInterface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x;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first;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SVSInputCallback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x = 0;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first = true;</a:t>
            </a:r>
          </a:p>
          <a:p>
            <a:pPr marL="0" lvl="2"/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runEventHandler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id, Object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userdata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Agent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agent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phase)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sgel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(first) {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sgel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= "a b1 ball world b 1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   first = false;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}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sgel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("c b1 p %d 0 0", x);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    x 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+= 1;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("Sending " +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sgel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agent.SendSVSInput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sgel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);</a:t>
            </a:r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6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5394"/>
            <a:ext cx="8458200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sml.Agent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sml.Kernel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;</a:t>
            </a:r>
            <a:endParaRPr lang="en-US" sz="900" dirty="0" smtClean="0"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MySMLClient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public static class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SVSInputCallback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sml.Agent.RunEventInterface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x;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first;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public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SVSInputCallback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x = 0;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first = true;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public void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runEventHandler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id, Object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userdata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Agent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agent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phase) {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String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sgel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if (first) {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sgel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= "a b1 ball world b 1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     first = false;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latin typeface="Consolas" pitchFamily="49" charset="0"/>
                <a:cs typeface="Consolas" pitchFamily="49" charset="0"/>
              </a:rPr>
              <a:t>            } 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sgel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("c b1 p %d 0 0", x);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    x += 1;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("Sending " +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sgel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agent.SendSVSInput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sgel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Kernel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kernel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Kernel.CreateKernelInNewThread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Agent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agent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kernel.CreateAgent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("soar");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agent.ExecuteCommandLine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("print s1"));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agent.ExecuteCommandLine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waitsnc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-e");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agent.ExecuteCommandLine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svs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connect_viewer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8999");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agent.RegisterForRunEvent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sml.smlRunEventId.smlEVENT_BEFORE_INPUT_PHASE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, new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SVSInputCallback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(), null);        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if (!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agent.SpawnDebugger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System.err.println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("Debugger spawning failed");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System.exit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(1);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while (true) {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try {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Thread.sleep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(1000);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} catch (</a:t>
            </a:r>
            <a:r>
              <a:rPr lang="en-US" sz="900" dirty="0" err="1">
                <a:latin typeface="Consolas" pitchFamily="49" charset="0"/>
                <a:cs typeface="Consolas" pitchFamily="49" charset="0"/>
              </a:rPr>
              <a:t>InterruptedException</a:t>
            </a:r>
            <a:r>
              <a:rPr lang="en-US" sz="900" dirty="0">
                <a:latin typeface="Consolas" pitchFamily="49" charset="0"/>
                <a:cs typeface="Consolas" pitchFamily="49" charset="0"/>
              </a:rPr>
              <a:t> e) {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9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900" dirty="0"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62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New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new class inheriting from an existing filter subclass</a:t>
            </a:r>
          </a:p>
          <a:p>
            <a:pPr lvl="1"/>
            <a:r>
              <a:rPr lang="en-US" dirty="0" smtClean="0"/>
              <a:t>probably </a:t>
            </a:r>
            <a:r>
              <a:rPr lang="en-US" dirty="0" err="1" smtClean="0"/>
              <a:t>typed_map_filter</a:t>
            </a:r>
            <a:endParaRPr lang="en-US" dirty="0" smtClean="0"/>
          </a:p>
          <a:p>
            <a:r>
              <a:rPr lang="en-US" dirty="0" smtClean="0"/>
              <a:t>Register the new filter in the </a:t>
            </a:r>
            <a:r>
              <a:rPr lang="en-US" dirty="0" err="1" smtClean="0"/>
              <a:t>filter_table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Recompile Soar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New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// intersect_filter.cpp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intersect_filter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: public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typed_map_filter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&gt;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public: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intersect_filter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(Symbol *root,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soar_interface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filter_input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*input, scene *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scn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: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typed_map_filter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&gt;(root,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, input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) {}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compute(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filter_params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*p,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adding,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result,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&amp;changed)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new_result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sgnode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 *a, *b;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	if (!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get_filter_param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(this, p, "a", a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) || !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get_filter_param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(this, p, "b", 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))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		return false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new_result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intersects(a, b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if (result ==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new_result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	changed = false;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} else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	changed = true;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result 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new_result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	return true;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sz="11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29</a:t>
            </a:fld>
            <a:endParaRPr lang="en-US"/>
          </a:p>
        </p:txBody>
      </p:sp>
      <p:grpSp>
        <p:nvGrpSpPr>
          <p:cNvPr id="7" name="cons_box"/>
          <p:cNvGrpSpPr/>
          <p:nvPr/>
        </p:nvGrpSpPr>
        <p:grpSpPr>
          <a:xfrm>
            <a:off x="914400" y="1899056"/>
            <a:ext cx="6553200" cy="902760"/>
            <a:chOff x="914400" y="1688040"/>
            <a:chExt cx="6553200" cy="902760"/>
          </a:xfrm>
        </p:grpSpPr>
        <p:sp>
          <p:nvSpPr>
            <p:cNvPr id="5" name="Rectangle 4"/>
            <p:cNvSpPr/>
            <p:nvPr/>
          </p:nvSpPr>
          <p:spPr>
            <a:xfrm>
              <a:off x="914400" y="2057400"/>
              <a:ext cx="65532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48400" y="1688040"/>
              <a:ext cx="121920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0000"/>
                  </a:solidFill>
                </a:rPr>
                <a:t>constructor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params_box"/>
          <p:cNvGrpSpPr/>
          <p:nvPr/>
        </p:nvGrpSpPr>
        <p:grpSpPr>
          <a:xfrm>
            <a:off x="1371600" y="3391012"/>
            <a:ext cx="6019800" cy="908538"/>
            <a:chOff x="1295400" y="1682262"/>
            <a:chExt cx="6019800" cy="908538"/>
          </a:xfrm>
        </p:grpSpPr>
        <p:sp>
          <p:nvSpPr>
            <p:cNvPr id="9" name="Rectangle 8"/>
            <p:cNvSpPr/>
            <p:nvPr/>
          </p:nvSpPr>
          <p:spPr>
            <a:xfrm>
              <a:off x="1295400" y="2057400"/>
              <a:ext cx="60198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1682262"/>
              <a:ext cx="213360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0000"/>
                  </a:solidFill>
                </a:rPr>
                <a:t>get parameter values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logic_box"/>
          <p:cNvGrpSpPr/>
          <p:nvPr/>
        </p:nvGrpSpPr>
        <p:grpSpPr>
          <a:xfrm>
            <a:off x="1371600" y="4388910"/>
            <a:ext cx="4724400" cy="369332"/>
            <a:chOff x="1295400" y="2006084"/>
            <a:chExt cx="4724400" cy="369332"/>
          </a:xfrm>
        </p:grpSpPr>
        <p:sp>
          <p:nvSpPr>
            <p:cNvPr id="16" name="Rectangle 15"/>
            <p:cNvSpPr/>
            <p:nvPr/>
          </p:nvSpPr>
          <p:spPr>
            <a:xfrm>
              <a:off x="1295400" y="2057400"/>
              <a:ext cx="2514600" cy="266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86200" y="2006084"/>
              <a:ext cx="213360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run actual logic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change_box"/>
          <p:cNvGrpSpPr/>
          <p:nvPr/>
        </p:nvGrpSpPr>
        <p:grpSpPr>
          <a:xfrm>
            <a:off x="1371600" y="4630616"/>
            <a:ext cx="4724400" cy="1143000"/>
            <a:chOff x="1295400" y="1625084"/>
            <a:chExt cx="4724400" cy="1143000"/>
          </a:xfrm>
        </p:grpSpPr>
        <p:sp>
          <p:nvSpPr>
            <p:cNvPr id="19" name="Rectangle 18"/>
            <p:cNvSpPr/>
            <p:nvPr/>
          </p:nvSpPr>
          <p:spPr>
            <a:xfrm>
              <a:off x="1295400" y="1625084"/>
              <a:ext cx="2514600" cy="1143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6200" y="2006084"/>
              <a:ext cx="213360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signal value changed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compute_box"/>
          <p:cNvGrpSpPr/>
          <p:nvPr/>
        </p:nvGrpSpPr>
        <p:grpSpPr>
          <a:xfrm>
            <a:off x="914400" y="2552812"/>
            <a:ext cx="6644054" cy="3830404"/>
            <a:chOff x="685800" y="691662"/>
            <a:chExt cx="6644054" cy="3830404"/>
          </a:xfrm>
        </p:grpSpPr>
        <p:sp>
          <p:nvSpPr>
            <p:cNvPr id="22" name="Rectangle 21"/>
            <p:cNvSpPr/>
            <p:nvPr/>
          </p:nvSpPr>
          <p:spPr>
            <a:xfrm>
              <a:off x="685800" y="1093066"/>
              <a:ext cx="6629400" cy="3429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96254" y="691662"/>
              <a:ext cx="213360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0000"/>
                  </a:solidFill>
                </a:rPr>
                <a:t>main virtual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result_box"/>
          <p:cNvGrpSpPr/>
          <p:nvPr/>
        </p:nvGrpSpPr>
        <p:grpSpPr>
          <a:xfrm>
            <a:off x="1371601" y="5703250"/>
            <a:ext cx="3962399" cy="369332"/>
            <a:chOff x="1274886" y="2366486"/>
            <a:chExt cx="3962399" cy="369332"/>
          </a:xfrm>
        </p:grpSpPr>
        <p:sp>
          <p:nvSpPr>
            <p:cNvPr id="25" name="Rectangle 24"/>
            <p:cNvSpPr/>
            <p:nvPr/>
          </p:nvSpPr>
          <p:spPr>
            <a:xfrm>
              <a:off x="1274886" y="2436852"/>
              <a:ext cx="25146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65685" y="2366486"/>
              <a:ext cx="137160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result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41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a general framework for Soar to reason about continuous environments</a:t>
            </a:r>
          </a:p>
          <a:p>
            <a:r>
              <a:rPr lang="en-US" dirty="0" smtClean="0"/>
              <a:t>Environment state is represented as 3D scene</a:t>
            </a:r>
          </a:p>
          <a:p>
            <a:r>
              <a:rPr lang="en-US" dirty="0" smtClean="0"/>
              <a:t>Agent </a:t>
            </a:r>
            <a:r>
              <a:rPr lang="en-US" dirty="0"/>
              <a:t>queries for spatial relationships in scene using </a:t>
            </a:r>
            <a:r>
              <a:rPr lang="en-US" dirty="0" smtClean="0"/>
              <a:t>filters</a:t>
            </a:r>
          </a:p>
          <a:p>
            <a:r>
              <a:rPr lang="en-US" dirty="0" smtClean="0"/>
              <a:t>Has a working memory interface similar to </a:t>
            </a:r>
            <a:r>
              <a:rPr lang="en-US" dirty="0" err="1" smtClean="0"/>
              <a:t>EpMem</a:t>
            </a:r>
            <a:r>
              <a:rPr lang="en-US" dirty="0" smtClean="0"/>
              <a:t> and </a:t>
            </a:r>
            <a:r>
              <a:rPr lang="en-US" dirty="0" err="1" smtClean="0"/>
              <a:t>SMem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Factory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// intersect_filter.cpp</a:t>
            </a:r>
          </a:p>
          <a:p>
            <a:pPr marL="0" indent="0">
              <a:buNone/>
            </a:pP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filter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make_intersect_filter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(Symbol *root,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soar_interface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                  scene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scn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filter_input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*input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return new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intersect_filter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(root,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input,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scn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Filter Table Entry </a:t>
            </a:r>
            <a:r>
              <a:rPr lang="en-US" dirty="0" err="1" smtClean="0"/>
              <a:t>Populator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intersect_filter.cpp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filter_table_entry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intersect_fill_entry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filter_table_entry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*e = new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filter_table_entry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e-&gt;name = "intersect";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e-&gt;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parameters.push_back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("a");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e-&gt;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parameters.push_back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e-&gt;create = &amp;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make_intersect_filter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return e;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 Filter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// filter_table.cpp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filter_table_entry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intersect_fill_entry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filter_table_entry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distance_fill_entry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filter_table_entry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centroid_distance_fill_entry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filter_table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filter_table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add(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intersect_fill_entry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add(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distance_fill_entry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add(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centroid_distance_fill_entry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286000"/>
            <a:ext cx="6400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4267200"/>
            <a:ext cx="4114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Scene graph represents environment as 3D scene</a:t>
            </a:r>
          </a:p>
          <a:p>
            <a:pPr lvl="1"/>
            <a:r>
              <a:rPr lang="en-US" dirty="0" smtClean="0"/>
              <a:t>Tree of nodes with position, rotation, scaling transforms relative to parent</a:t>
            </a:r>
          </a:p>
          <a:p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Composed into pipelines to extract symbolic information from continuous scene representation</a:t>
            </a:r>
          </a:p>
          <a:p>
            <a:r>
              <a:rPr lang="en-US" dirty="0" smtClean="0"/>
              <a:t>Environment talks to SVS using SGEL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22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SVS theory was developed by Sam </a:t>
            </a:r>
            <a:r>
              <a:rPr lang="en-US" dirty="0" err="1" smtClean="0"/>
              <a:t>Wintermute</a:t>
            </a:r>
            <a:endParaRPr lang="en-US" dirty="0" smtClean="0"/>
          </a:p>
          <a:p>
            <a:pPr lvl="1"/>
            <a:r>
              <a:rPr lang="en-US" sz="2000" dirty="0" err="1"/>
              <a:t>Wintermute</a:t>
            </a:r>
            <a:r>
              <a:rPr lang="en-US" sz="2000" dirty="0"/>
              <a:t>, S</a:t>
            </a:r>
            <a:r>
              <a:rPr lang="en-US" sz="2000" dirty="0" smtClean="0"/>
              <a:t>. </a:t>
            </a:r>
            <a:r>
              <a:rPr lang="en-US" sz="2000" i="1" dirty="0"/>
              <a:t>Imagery in Cognitive Architecture: Representation and Control at Multiple Levels of </a:t>
            </a:r>
            <a:r>
              <a:rPr lang="en-US" sz="2000" i="1" dirty="0" smtClean="0"/>
              <a:t>Abstraction</a:t>
            </a:r>
            <a:r>
              <a:rPr lang="en-US" sz="2000" dirty="0" smtClean="0"/>
              <a:t>. </a:t>
            </a:r>
            <a:r>
              <a:rPr lang="en-US" sz="2000" dirty="0"/>
              <a:t>Cognitive Systems Research, </a:t>
            </a:r>
            <a:r>
              <a:rPr lang="en-US" sz="2000" dirty="0" smtClean="0"/>
              <a:t>19-20,1-29.</a:t>
            </a:r>
          </a:p>
          <a:p>
            <a:pPr lvl="1"/>
            <a:r>
              <a:rPr lang="en-US" sz="2000" dirty="0" smtClean="0"/>
              <a:t>“I put a virtual machine on the server where everything is working”</a:t>
            </a:r>
          </a:p>
          <a:p>
            <a:r>
              <a:rPr lang="en-US" dirty="0" smtClean="0"/>
              <a:t>Soar Visual Imagery (SVI) was developed by Scott Lathrop</a:t>
            </a:r>
          </a:p>
          <a:p>
            <a:pPr lvl="1"/>
            <a:r>
              <a:rPr lang="en-US" sz="2000" dirty="0"/>
              <a:t>Lathrop, S.D., and Laird, J.E. (2007). </a:t>
            </a:r>
            <a:r>
              <a:rPr lang="en-US" sz="2000" i="1" dirty="0"/>
              <a:t>Towards Incorporating Visual Imagery into a Cognitive Architecture.</a:t>
            </a:r>
            <a:r>
              <a:rPr lang="en-US" sz="2000" dirty="0"/>
              <a:t> Proceedings of the Eighth International Conference on Cognitive Modeling. Ann Arbor, MI. </a:t>
            </a:r>
            <a:endParaRPr lang="en-US" sz="2000" dirty="0" smtClean="0"/>
          </a:p>
          <a:p>
            <a:pPr lvl="1"/>
            <a:r>
              <a:rPr lang="en-US" sz="2000" dirty="0" smtClean="0"/>
              <a:t>Performed operations on pixel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Environment Setup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Environment reports state with task-specific representation</a:t>
            </a:r>
          </a:p>
          <a:p>
            <a:r>
              <a:rPr lang="en-US" dirty="0" smtClean="0"/>
              <a:t>All possibly important relations are reported all the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084" y="3657600"/>
            <a:ext cx="3649916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Environment Code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4457976"/>
            <a:ext cx="14478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Scene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1" y="5147618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2059" y="5147618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2059" y="4838976"/>
            <a:ext cx="33905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5448576"/>
            <a:ext cx="1219201" cy="3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7800" y="3657600"/>
            <a:ext cx="30480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Soar Agent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62067" y="4191000"/>
            <a:ext cx="2444512" cy="20579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Input Link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5" name="Straight Arrow Connector 14"/>
          <p:cNvCxnSpPr>
            <a:stCxn id="18" idx="3"/>
            <a:endCxn id="12" idx="1"/>
          </p:cNvCxnSpPr>
          <p:nvPr/>
        </p:nvCxnSpPr>
        <p:spPr>
          <a:xfrm>
            <a:off x="4038600" y="5219976"/>
            <a:ext cx="14234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90800" y="4457976"/>
            <a:ext cx="14478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Relations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25" name="Straight Arrow Connector 24"/>
          <p:cNvCxnSpPr>
            <a:stCxn id="5" idx="3"/>
            <a:endCxn id="18" idx="1"/>
          </p:cNvCxnSpPr>
          <p:nvPr/>
        </p:nvCxnSpPr>
        <p:spPr>
          <a:xfrm>
            <a:off x="2133600" y="5219976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61300" y="4838976"/>
            <a:ext cx="13773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on(C, B)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on(A, table)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clear(A)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clear(C)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59750" y="4610138"/>
            <a:ext cx="237116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(I2 ^on O1 ^on O2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^clear C1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^clear C2)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(O1 ^top C ^bot B)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(O2 ^top A ^bot table)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(C1 ^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A)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(C2 ^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C)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19600" y="4548672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SML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With SVS</a:t>
            </a:r>
            <a:endParaRPr lang="en-US" dirty="0"/>
          </a:p>
        </p:txBody>
      </p:sp>
      <p:sp>
        <p:nvSpPr>
          <p:cNvPr id="79" name="Content Placeholder 7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3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Environment reports state with task-agnostic language (Scene Graph Edit Language)</a:t>
            </a:r>
          </a:p>
          <a:p>
            <a:r>
              <a:rPr lang="en-US" dirty="0" smtClean="0"/>
              <a:t>Agent queries only relations of interest</a:t>
            </a:r>
          </a:p>
          <a:p>
            <a:r>
              <a:rPr lang="en-US" dirty="0" smtClean="0"/>
              <a:t>Relations fixed across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429000"/>
            <a:ext cx="17526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Environment Code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419600"/>
            <a:ext cx="14478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Scene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6342" y="5338482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338482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5029840"/>
            <a:ext cx="33905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3941" y="5639440"/>
            <a:ext cx="1219201" cy="3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1798" y="3429000"/>
            <a:ext cx="5943602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Soar Agent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419600"/>
            <a:ext cx="12954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Filters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3" name="Straight Arrow Connector 12"/>
          <p:cNvCxnSpPr>
            <a:stCxn id="34" idx="1"/>
          </p:cNvCxnSpPr>
          <p:nvPr/>
        </p:nvCxnSpPr>
        <p:spPr>
          <a:xfrm flipH="1">
            <a:off x="4683452" y="5029200"/>
            <a:ext cx="484476" cy="0"/>
          </a:xfrm>
          <a:prstGeom prst="straightConnector1">
            <a:avLst/>
          </a:prstGeom>
          <a:ln w="127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9" idx="1"/>
          </p:cNvCxnSpPr>
          <p:nvPr/>
        </p:nvCxnSpPr>
        <p:spPr>
          <a:xfrm>
            <a:off x="2133600" y="5334000"/>
            <a:ext cx="110204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0" y="495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SGEL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5649" y="4419600"/>
            <a:ext cx="14478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Scene Graph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64250" y="5338482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31908" y="5338482"/>
            <a:ext cx="339058" cy="300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31908" y="5029840"/>
            <a:ext cx="33905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11849" y="5639440"/>
            <a:ext cx="1219201" cy="3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7999" y="3886200"/>
            <a:ext cx="3318222" cy="2514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SVS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05598" y="3886200"/>
            <a:ext cx="1981201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WM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67928" y="4876800"/>
            <a:ext cx="858915" cy="304800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50"/>
                </a:solidFill>
                <a:latin typeface="Cambria" pitchFamily="18" charset="0"/>
              </a:rPr>
              <a:t>on(A,B)</a:t>
            </a:r>
            <a:endParaRPr lang="en-US" sz="1400" dirty="0">
              <a:solidFill>
                <a:srgbClr val="00B050"/>
              </a:solidFill>
              <a:latin typeface="Cambria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60884" y="5285975"/>
            <a:ext cx="858915" cy="3009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on(B,C)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40" name="Straight Arrow Connector 39"/>
          <p:cNvCxnSpPr>
            <a:stCxn id="35" idx="1"/>
          </p:cNvCxnSpPr>
          <p:nvPr/>
        </p:nvCxnSpPr>
        <p:spPr>
          <a:xfrm flipH="1">
            <a:off x="4683452" y="5436454"/>
            <a:ext cx="47743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160884" y="5718842"/>
            <a:ext cx="858915" cy="3009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clear(A)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683450" y="5869321"/>
            <a:ext cx="47743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4" idx="3"/>
          </p:cNvCxnSpPr>
          <p:nvPr/>
        </p:nvCxnSpPr>
        <p:spPr>
          <a:xfrm flipH="1">
            <a:off x="6026843" y="5029200"/>
            <a:ext cx="678756" cy="0"/>
          </a:xfrm>
          <a:prstGeom prst="straightConnector1">
            <a:avLst/>
          </a:prstGeom>
          <a:ln w="127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5" idx="3"/>
          </p:cNvCxnSpPr>
          <p:nvPr/>
        </p:nvCxnSpPr>
        <p:spPr>
          <a:xfrm flipH="1">
            <a:off x="6019799" y="5436454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2" idx="3"/>
          </p:cNvCxnSpPr>
          <p:nvPr/>
        </p:nvCxnSpPr>
        <p:spPr>
          <a:xfrm flipH="1">
            <a:off x="6019799" y="5869321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705600" y="4168676"/>
            <a:ext cx="198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(S1 ^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svs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S3)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(S3 ^command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C3)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(C3 ^extract E2)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(E2 ^a A1 ^b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B1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^type on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^result R7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(A1 ^id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A ^type node)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(B1 ^id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B ^type node)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(R7 ^record R17)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(R17 ^</a:t>
            </a:r>
            <a:r>
              <a:rPr lang="en-US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P1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^value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f)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(P1 ^a </a:t>
            </a: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^b B)</a:t>
            </a:r>
            <a:endParaRPr lang="en-US" sz="1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4744" y="4413646"/>
            <a:ext cx="512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world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02958" y="5178623"/>
            <a:ext cx="31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car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5178623"/>
            <a:ext cx="4129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pole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60822" y="6093023"/>
            <a:ext cx="6277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wheel0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964758" y="6092951"/>
            <a:ext cx="6277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wheel1</a:t>
            </a:r>
            <a:endParaRPr lang="en-US" sz="1400" dirty="0"/>
          </a:p>
        </p:txBody>
      </p:sp>
      <p:cxnSp>
        <p:nvCxnSpPr>
          <p:cNvPr id="11" name="Straight Connector 10"/>
          <p:cNvCxnSpPr>
            <a:stCxn id="5" idx="2"/>
            <a:endCxn id="6" idx="0"/>
          </p:cNvCxnSpPr>
          <p:nvPr/>
        </p:nvCxnSpPr>
        <p:spPr>
          <a:xfrm>
            <a:off x="6220872" y="4721423"/>
            <a:ext cx="739726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8" idx="0"/>
          </p:cNvCxnSpPr>
          <p:nvPr/>
        </p:nvCxnSpPr>
        <p:spPr>
          <a:xfrm flipH="1">
            <a:off x="5574690" y="5486400"/>
            <a:ext cx="1385908" cy="606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  <a:endCxn id="6" idx="2"/>
          </p:cNvCxnSpPr>
          <p:nvPr/>
        </p:nvCxnSpPr>
        <p:spPr>
          <a:xfrm flipV="1">
            <a:off x="6278626" y="5486400"/>
            <a:ext cx="681972" cy="606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0"/>
            <a:endCxn id="5" idx="2"/>
          </p:cNvCxnSpPr>
          <p:nvPr/>
        </p:nvCxnSpPr>
        <p:spPr>
          <a:xfrm flipV="1">
            <a:off x="5464267" y="4721423"/>
            <a:ext cx="756605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013" y="6092951"/>
            <a:ext cx="6277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wheel2</a:t>
            </a:r>
            <a:endParaRPr lang="en-US" sz="1400" dirty="0"/>
          </a:p>
        </p:txBody>
      </p:sp>
      <p:cxnSp>
        <p:nvCxnSpPr>
          <p:cNvPr id="26" name="Straight Connector 25"/>
          <p:cNvCxnSpPr>
            <a:stCxn id="25" idx="0"/>
            <a:endCxn id="6" idx="2"/>
          </p:cNvCxnSpPr>
          <p:nvPr/>
        </p:nvCxnSpPr>
        <p:spPr>
          <a:xfrm flipH="1" flipV="1">
            <a:off x="6960598" y="5486400"/>
            <a:ext cx="16283" cy="606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94422" y="6092951"/>
            <a:ext cx="6277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wheel3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098358" y="6092951"/>
            <a:ext cx="6020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45720" rIns="45720" rtlCol="0">
            <a:spAutoFit/>
          </a:bodyPr>
          <a:lstStyle/>
          <a:p>
            <a:r>
              <a:rPr lang="en-US" sz="1400" dirty="0" smtClean="0"/>
              <a:t>chassis</a:t>
            </a:r>
            <a:endParaRPr lang="en-US" sz="1400" dirty="0"/>
          </a:p>
        </p:txBody>
      </p:sp>
      <p:cxnSp>
        <p:nvCxnSpPr>
          <p:cNvPr id="32" name="Straight Connector 31"/>
          <p:cNvCxnSpPr>
            <a:stCxn id="30" idx="0"/>
            <a:endCxn id="6" idx="2"/>
          </p:cNvCxnSpPr>
          <p:nvPr/>
        </p:nvCxnSpPr>
        <p:spPr>
          <a:xfrm flipH="1" flipV="1">
            <a:off x="6960598" y="5486400"/>
            <a:ext cx="747692" cy="606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0"/>
            <a:endCxn id="6" idx="2"/>
          </p:cNvCxnSpPr>
          <p:nvPr/>
        </p:nvCxnSpPr>
        <p:spPr>
          <a:xfrm flipH="1" flipV="1">
            <a:off x="6960598" y="5486400"/>
            <a:ext cx="1438804" cy="606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Organizes objects as tree of nodes</a:t>
            </a:r>
          </a:p>
          <a:p>
            <a:r>
              <a:rPr lang="en-US" dirty="0" smtClean="0"/>
              <a:t>Child nodes are a part of the parent node</a:t>
            </a:r>
          </a:p>
          <a:p>
            <a:pPr lvl="1"/>
            <a:r>
              <a:rPr lang="en-US" dirty="0" smtClean="0"/>
              <a:t>Group nodes</a:t>
            </a:r>
          </a:p>
          <a:p>
            <a:pPr lvl="1"/>
            <a:r>
              <a:rPr lang="en-US" dirty="0" smtClean="0"/>
              <a:t>Geometry nodes</a:t>
            </a:r>
          </a:p>
          <a:p>
            <a:r>
              <a:rPr lang="en-US" dirty="0" smtClean="0"/>
              <a:t>Each node as position, rotation, transform</a:t>
            </a:r>
          </a:p>
          <a:p>
            <a:r>
              <a:rPr lang="en-US" dirty="0" smtClean="0"/>
              <a:t>Transforms are accumulated from parent to child</a:t>
            </a:r>
          </a:p>
        </p:txBody>
      </p:sp>
      <p:pic>
        <p:nvPicPr>
          <p:cNvPr id="3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1" y="4383072"/>
            <a:ext cx="4324350" cy="24200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 Edit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 NAME TYPE PARENT [GEOMETRY] [TRANSFORM]</a:t>
            </a:r>
          </a:p>
          <a:p>
            <a:pPr marL="571500" lvl="2" indent="0">
              <a:buNone/>
            </a:pPr>
            <a:r>
              <a:rPr lang="en-US" sz="1900" dirty="0" smtClean="0">
                <a:cs typeface="Consolas" pitchFamily="49" charset="0"/>
              </a:rPr>
              <a:t>Add object to the scene graph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 NAME</a:t>
            </a:r>
          </a:p>
          <a:p>
            <a:pPr marL="571500" lvl="2" indent="0">
              <a:buNone/>
            </a:pPr>
            <a:r>
              <a:rPr lang="en-US" sz="1900" dirty="0" smtClean="0">
                <a:cs typeface="Consolas" pitchFamily="49" charset="0"/>
              </a:rPr>
              <a:t>Delete object from scene graph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 NAME [GEOMETRY] [TRANSFORM]</a:t>
            </a:r>
          </a:p>
          <a:p>
            <a:pPr marL="571500" lvl="2" indent="0">
              <a:buNone/>
            </a:pPr>
            <a:r>
              <a:rPr lang="en-US" sz="1900" dirty="0" smtClean="0">
                <a:cs typeface="Consolas" pitchFamily="49" charset="0"/>
              </a:rPr>
              <a:t>Change object geometry and/or transform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p NAME PROPERTY VALUE</a:t>
            </a:r>
          </a:p>
          <a:p>
            <a:pPr marL="571500" lvl="2" indent="0">
              <a:buNone/>
            </a:pPr>
            <a:r>
              <a:rPr lang="en-US" sz="1900" dirty="0" smtClean="0">
                <a:cs typeface="Consolas" pitchFamily="49" charset="0"/>
              </a:rPr>
              <a:t>Set custom property</a:t>
            </a:r>
          </a:p>
          <a:p>
            <a:r>
              <a:rPr lang="en-US" sz="2600" dirty="0" smtClean="0">
                <a:cs typeface="Consolas" pitchFamily="49" charset="0"/>
              </a:rPr>
              <a:t>Geometries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 RADIUS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v X1 Y1 Z1 X2 Y2 Z2 ...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Transforms</a:t>
            </a:r>
          </a:p>
          <a:p>
            <a:pPr lvl="1"/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[p X Y Z] [r X Y Z] [s X Y Z]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SVS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00200"/>
            <a:ext cx="3962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Displays scene graph contents</a:t>
            </a:r>
          </a:p>
          <a:p>
            <a:r>
              <a:rPr lang="en-US" dirty="0" smtClean="0"/>
              <a:t>Separate program that SVS communicates with via TCP sockets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8" y="1752600"/>
            <a:ext cx="411939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5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Windows: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run.bat       # windows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run.command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# mac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run.sh        #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linux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svs_viewer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-s 8999</a:t>
            </a:r>
          </a:p>
          <a:p>
            <a:r>
              <a:rPr lang="en-US" dirty="0" smtClean="0">
                <a:cs typeface="Consolas" pitchFamily="49" charset="0"/>
              </a:rPr>
              <a:t>In Soar command line: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state.0.scene.sgel a b1 ball world b 1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connect_viewer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8999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89D3-7E4E-4181-953A-20E3B102B3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ft_align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left_aligned</Template>
  <TotalTime>1342</TotalTime>
  <Words>2207</Words>
  <Application>Microsoft Office PowerPoint</Application>
  <PresentationFormat>On-screen Show (4:3)</PresentationFormat>
  <Paragraphs>599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left_aligned</vt:lpstr>
      <vt:lpstr>Spatial Visual System Tutorial</vt:lpstr>
      <vt:lpstr>Download Tutorial Materials</vt:lpstr>
      <vt:lpstr>Overview</vt:lpstr>
      <vt:lpstr>Typical Environment Setup</vt:lpstr>
      <vt:lpstr>Environment With SVS</vt:lpstr>
      <vt:lpstr>Scene Graph</vt:lpstr>
      <vt:lpstr>Scene Graph Edit Language</vt:lpstr>
      <vt:lpstr>SVS Viewer</vt:lpstr>
      <vt:lpstr>Connect to Viewer</vt:lpstr>
      <vt:lpstr>Viewer Navigation</vt:lpstr>
      <vt:lpstr>Try SGEL Commands</vt:lpstr>
      <vt:lpstr>3 Ways to Inspect Scene Graph</vt:lpstr>
      <vt:lpstr>SVS Command Line</vt:lpstr>
      <vt:lpstr>Filters</vt:lpstr>
      <vt:lpstr>Working Memory Interface</vt:lpstr>
      <vt:lpstr>Create a Filter Pipeline</vt:lpstr>
      <vt:lpstr>Multiple Inputs to Filters</vt:lpstr>
      <vt:lpstr>Create Another Filter Pipeline</vt:lpstr>
      <vt:lpstr>Filter Subclasses</vt:lpstr>
      <vt:lpstr>Some Built-in Filters</vt:lpstr>
      <vt:lpstr>Sending State Updates via SML</vt:lpstr>
      <vt:lpstr>More Eclipse Setup</vt:lpstr>
      <vt:lpstr>Create Input Callback Class</vt:lpstr>
      <vt:lpstr>Run Debugger from SML</vt:lpstr>
      <vt:lpstr>Implement Input Callback</vt:lpstr>
      <vt:lpstr>PowerPoint Presentation</vt:lpstr>
      <vt:lpstr>Run It</vt:lpstr>
      <vt:lpstr>Writing a New Filter</vt:lpstr>
      <vt:lpstr>Write a New Class</vt:lpstr>
      <vt:lpstr>Write Factory Function</vt:lpstr>
      <vt:lpstr>Write Filter Table Entry Populator</vt:lpstr>
      <vt:lpstr>Register In Filter Table</vt:lpstr>
      <vt:lpstr>Summary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Visual System</dc:title>
  <dc:creator>Joseph Xu</dc:creator>
  <cp:lastModifiedBy>Joseph Xu</cp:lastModifiedBy>
  <cp:revision>144</cp:revision>
  <dcterms:created xsi:type="dcterms:W3CDTF">2013-05-30T12:25:21Z</dcterms:created>
  <dcterms:modified xsi:type="dcterms:W3CDTF">2013-06-04T17:29:21Z</dcterms:modified>
</cp:coreProperties>
</file>