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handoutMasterIdLst>
    <p:handoutMasterId r:id="rId22"/>
  </p:handoutMasterIdLst>
  <p:sldIdLst>
    <p:sldId id="256" r:id="rId2"/>
    <p:sldId id="358" r:id="rId3"/>
    <p:sldId id="347" r:id="rId4"/>
    <p:sldId id="356" r:id="rId5"/>
    <p:sldId id="353" r:id="rId6"/>
    <p:sldId id="360" r:id="rId7"/>
    <p:sldId id="363" r:id="rId8"/>
    <p:sldId id="372" r:id="rId9"/>
    <p:sldId id="361" r:id="rId10"/>
    <p:sldId id="362" r:id="rId11"/>
    <p:sldId id="364" r:id="rId12"/>
    <p:sldId id="365" r:id="rId13"/>
    <p:sldId id="367" r:id="rId14"/>
    <p:sldId id="366" r:id="rId15"/>
    <p:sldId id="369" r:id="rId16"/>
    <p:sldId id="370" r:id="rId17"/>
    <p:sldId id="368" r:id="rId18"/>
    <p:sldId id="371" r:id="rId19"/>
    <p:sldId id="346" r:id="rId20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F7EAE9"/>
    <a:srgbClr val="F8EDEC"/>
    <a:srgbClr val="030000"/>
    <a:srgbClr val="82A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0" autoAdjust="0"/>
    <p:restoredTop sz="86368" autoAdjust="0"/>
  </p:normalViewPr>
  <p:slideViewPr>
    <p:cSldViewPr>
      <p:cViewPr varScale="1">
        <p:scale>
          <a:sx n="102" d="100"/>
          <a:sy n="102" d="100"/>
        </p:scale>
        <p:origin x="-96" y="-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A374D-3A1C-45B6-8284-617719DC7E66}" type="datetimeFigureOut">
              <a:rPr lang="en-US" smtClean="0"/>
              <a:pPr/>
              <a:t>6/20/2012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7138"/>
            <a:ext cx="29718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7138"/>
            <a:ext cx="2971800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65420-8AA8-4962-B02E-4DF7BEEFCC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71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6A2EE-BA56-4227-A56F-D0F0BEC4B2FD}" type="datetimeFigureOut">
              <a:rPr lang="en-US" smtClean="0"/>
              <a:pPr/>
              <a:t>6/20/2012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698500"/>
            <a:ext cx="465455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7AF2F-70C2-4566-B53F-C24982DF32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Applies</a:t>
            </a:r>
            <a:r>
              <a:rPr lang="en-US" baseline="0" dirty="0" smtClean="0"/>
              <a:t> to any problem, whether blocks world, planning movement in the world, configuring a computer, … </a:t>
            </a:r>
          </a:p>
          <a:p>
            <a:r>
              <a:rPr lang="en-US" baseline="0" dirty="0" smtClean="0"/>
              <a:t>If Failure – no way to predict future, then can still evaluate – may bias toward exploration or not.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Why is this good? Minimal internal memory – no search through memory – maintains reactivity, …</a:t>
            </a:r>
          </a:p>
          <a:p>
            <a:r>
              <a:rPr lang="en-US" baseline="0" dirty="0" smtClean="0"/>
              <a:t>What knowledge </a:t>
            </a:r>
            <a:r>
              <a:rPr lang="en-US" baseline="0" smtClean="0"/>
              <a:t>is required?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If no model – can just punt and act in the world.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EFA51B-2D15-4538-A5A0-D4CA51A48D3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Applies</a:t>
            </a:r>
            <a:r>
              <a:rPr lang="en-US" baseline="0" dirty="0" smtClean="0"/>
              <a:t> to any problem, whether blocks world, planning movement in the world, configuring a computer, … </a:t>
            </a:r>
          </a:p>
          <a:p>
            <a:r>
              <a:rPr lang="en-US" baseline="0" dirty="0" smtClean="0"/>
              <a:t>If Failure – no way to predict future, then can still evaluate – may bias toward exploration or not.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Why is this good? Minimal internal memory – no search through memory – maintains reactivity, …</a:t>
            </a:r>
          </a:p>
          <a:p>
            <a:r>
              <a:rPr lang="en-US" baseline="0" dirty="0" smtClean="0"/>
              <a:t>What knowledge </a:t>
            </a:r>
            <a:r>
              <a:rPr lang="en-US" baseline="0" smtClean="0"/>
              <a:t>is required?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If no model – can just punt and act in the world.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EFA51B-2D15-4538-A5A0-D4CA51A48D3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Applies</a:t>
            </a:r>
            <a:r>
              <a:rPr lang="en-US" baseline="0" dirty="0" smtClean="0"/>
              <a:t> to any problem, whether blocks world, planning movement in the world, configuring a computer, … </a:t>
            </a:r>
          </a:p>
          <a:p>
            <a:r>
              <a:rPr lang="en-US" baseline="0" dirty="0" smtClean="0"/>
              <a:t>If Failure – no way to predict future, then can still evaluate – may bias toward exploration or not.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Why is this good? Minimal internal memory – no search through memory – maintains reactivity, …</a:t>
            </a:r>
          </a:p>
          <a:p>
            <a:r>
              <a:rPr lang="en-US" baseline="0" dirty="0" smtClean="0"/>
              <a:t>What knowledge </a:t>
            </a:r>
            <a:r>
              <a:rPr lang="en-US" baseline="0" smtClean="0"/>
              <a:t>is required?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If no model – can just punt and act in the world.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EFA51B-2D15-4538-A5A0-D4CA51A48D3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/>
                <a:latin typeface="+mn-lt"/>
                <a:cs typeface="Times New Roman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7877-11FD-4F74-A2BC-6F1753D5D174}" type="datetime1">
              <a:rPr lang="en-US" smtClean="0"/>
              <a:pPr/>
              <a:t>6/20/2012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B0C4A3-9128-488D-8C90-27C1A5DC6A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1CB2A-1A6B-40D3-856F-70DB57D9FF88}" type="datetime1">
              <a:rPr lang="en-US" smtClean="0"/>
              <a:pPr/>
              <a:t>6/20/2012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040CC2-2E74-4C35-8866-D4F55F0A8F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0FA4D-BCBC-4EFF-BA0E-DECCB076DFB6}" type="datetime1">
              <a:rPr lang="en-US" smtClean="0"/>
              <a:pPr/>
              <a:t>6/20/2012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72003F-D117-469F-AA52-F8C5950A60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  <a:latin typeface="+mj-lt"/>
                <a:cs typeface="Times New Roman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cs typeface="Times New Roman" pitchFamily="18" charset="0"/>
              </a:defRPr>
            </a:lvl1pPr>
            <a:lvl2pPr>
              <a:defRPr>
                <a:latin typeface="+mn-lt"/>
                <a:cs typeface="Times New Roman" pitchFamily="18" charset="0"/>
              </a:defRPr>
            </a:lvl2pPr>
            <a:lvl3pPr>
              <a:defRPr>
                <a:latin typeface="+mn-lt"/>
                <a:cs typeface="Times New Roman" pitchFamily="18" charset="0"/>
              </a:defRPr>
            </a:lvl3pPr>
            <a:lvl4pPr>
              <a:defRPr>
                <a:latin typeface="+mn-lt"/>
                <a:cs typeface="Times New Roman" pitchFamily="18" charset="0"/>
              </a:defRPr>
            </a:lvl4pPr>
            <a:lvl5pPr>
              <a:defRPr>
                <a:latin typeface="+mn-lt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cs typeface="Times New Roman" pitchFamily="18" charset="0"/>
              </a:defRPr>
            </a:lvl1pPr>
          </a:lstStyle>
          <a:p>
            <a:fld id="{D48E2B47-444C-45B2-B7BD-24E5C5A76837}" type="datetime1">
              <a:rPr lang="en-US" smtClean="0"/>
              <a:pPr/>
              <a:t>6/20/2012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dirty="0" smtClean="0"/>
              <a:t>Page </a:t>
            </a:r>
            <a:fld id="{7F50E1FC-0880-48B1-808B-C7194B29C63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608F-6563-4AFD-96A9-EC3D4C5AF28A}" type="datetime1">
              <a:rPr lang="en-US" smtClean="0"/>
              <a:pPr/>
              <a:t>6/20/2012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B29731-FA14-4C77-88D0-10F0A2FF13F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000">
                <a:latin typeface="Times New Roman" pitchFamily="18" charset="0"/>
                <a:cs typeface="Times New Roman" pitchFamily="18" charset="0"/>
              </a:defRPr>
            </a:lvl3pPr>
            <a:lvl4pPr>
              <a:defRPr sz="1800">
                <a:latin typeface="Times New Roman" pitchFamily="18" charset="0"/>
                <a:cs typeface="Times New Roman" pitchFamily="18" charset="0"/>
              </a:defRPr>
            </a:lvl4pPr>
            <a:lvl5pPr>
              <a:defRPr sz="1800">
                <a:latin typeface="Times New Roman" pitchFamily="18" charset="0"/>
                <a:cs typeface="Times New Roman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000">
                <a:latin typeface="Times New Roman" pitchFamily="18" charset="0"/>
                <a:cs typeface="Times New Roman" pitchFamily="18" charset="0"/>
              </a:defRPr>
            </a:lvl3pPr>
            <a:lvl4pPr>
              <a:defRPr sz="1800">
                <a:latin typeface="Times New Roman" pitchFamily="18" charset="0"/>
                <a:cs typeface="Times New Roman" pitchFamily="18" charset="0"/>
              </a:defRPr>
            </a:lvl4pPr>
            <a:lvl5pPr>
              <a:defRPr sz="1800">
                <a:latin typeface="Times New Roman" pitchFamily="18" charset="0"/>
                <a:cs typeface="Times New Roman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FA28-D6CA-4E1B-8755-A551F482D72A}" type="datetime1">
              <a:rPr lang="en-US" smtClean="0"/>
              <a:pPr/>
              <a:t>6/20/2012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36E656-E091-4914-91B5-B9C48FA06F3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6DA0-7E71-4137-AB1D-28CE160EF01A}" type="datetime1">
              <a:rPr lang="en-US" smtClean="0"/>
              <a:pPr/>
              <a:t>6/20/2012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1CB7B3-DB11-4330-8ADD-4D902F2CE73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93934-FFC7-4A39-BE02-E306A331EF15}" type="datetime1">
              <a:rPr lang="en-US" smtClean="0"/>
              <a:pPr/>
              <a:t>6/20/2012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F9659-D37A-483E-B40D-45A598AD48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58798-2DCE-4FA1-AEAB-EED7B098A87C}" type="datetime1">
              <a:rPr lang="en-US" smtClean="0"/>
              <a:pPr/>
              <a:t>6/20/2012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CC3AD5-A2F8-40BB-9791-C547DBBC2C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464E6-9B83-45AD-9267-011D67179630}" type="datetime1">
              <a:rPr lang="en-US" smtClean="0"/>
              <a:pPr/>
              <a:t>6/20/2012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B4E1C0-2DA8-4AE3-8261-35239B5777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358-48DF-4D49-9F2A-A6DB5D71B0CF}" type="datetime1">
              <a:rPr lang="en-US" smtClean="0"/>
              <a:pPr/>
              <a:t>6/20/2012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499D13-8B06-400B-9F2A-24338A276F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C1F8274-7CD6-4101-98F3-B2A81EFAEA83}" type="datetime1">
              <a:rPr lang="en-US" smtClean="0"/>
              <a:pPr/>
              <a:t>6/20/2012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Page </a:t>
            </a:r>
            <a:fld id="{BF9A7DBA-4B0C-4632-8271-9CA8E958DF7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95401"/>
            <a:ext cx="8382000" cy="2305050"/>
          </a:xfrm>
          <a:effectLst/>
        </p:spPr>
        <p:txBody>
          <a:bodyPr>
            <a:normAutofit/>
          </a:bodyPr>
          <a:lstStyle/>
          <a:p>
            <a:r>
              <a:rPr lang="en-US" sz="4000" b="1" dirty="0" smtClean="0"/>
              <a:t>The Selection Space</a:t>
            </a:r>
            <a:r>
              <a:rPr lang="en-US" sz="4000" b="1" dirty="0"/>
              <a:t/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429000"/>
            <a:ext cx="7315200" cy="91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John E. Laird</a:t>
            </a:r>
          </a:p>
          <a:p>
            <a:r>
              <a:rPr lang="en-US" sz="2400" dirty="0" smtClean="0"/>
              <a:t>32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Soar Workshop</a:t>
            </a:r>
          </a:p>
          <a:p>
            <a:endParaRPr lang="en-US" sz="2400" dirty="0" smtClean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5029200"/>
            <a:ext cx="1676400" cy="1533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/>
          <p:cNvSpPr/>
          <p:nvPr/>
        </p:nvSpPr>
        <p:spPr>
          <a:xfrm>
            <a:off x="7499095" y="1390170"/>
            <a:ext cx="1459346" cy="1468581"/>
          </a:xfrm>
          <a:prstGeom prst="ellipse">
            <a:avLst/>
          </a:prstGeom>
          <a:solidFill>
            <a:srgbClr val="FFFF66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Overview One-step Look-ahead </a:t>
            </a:r>
            <a:b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Using Selection Problem Space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>
          <a:xfrm>
            <a:off x="31495" y="1699497"/>
            <a:ext cx="1459346" cy="146858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</a:rPr>
              <a:t>(on A Table)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(on B Table)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(on C A)</a:t>
            </a:r>
          </a:p>
          <a:p>
            <a:pPr algn="ctr"/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42645" y="2722274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" tIns="45720" rIns="9144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666495" y="2722274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" tIns="45720" rIns="9144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B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342645" y="2493674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" tIns="45720" rIns="9144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C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29" name="AutoShape 5"/>
          <p:cNvCxnSpPr>
            <a:cxnSpLocks noChangeShapeType="1"/>
          </p:cNvCxnSpPr>
          <p:nvPr/>
        </p:nvCxnSpPr>
        <p:spPr bwMode="auto">
          <a:xfrm>
            <a:off x="280733" y="2950874"/>
            <a:ext cx="9810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grpSp>
        <p:nvGrpSpPr>
          <p:cNvPr id="25" name="Group 24"/>
          <p:cNvGrpSpPr/>
          <p:nvPr/>
        </p:nvGrpSpPr>
        <p:grpSpPr>
          <a:xfrm>
            <a:off x="1490841" y="1745676"/>
            <a:ext cx="2102104" cy="1348506"/>
            <a:chOff x="1490841" y="1745676"/>
            <a:chExt cx="2102104" cy="1348506"/>
          </a:xfrm>
        </p:grpSpPr>
        <p:cxnSp>
          <p:nvCxnSpPr>
            <p:cNvPr id="11" name="Straight Arrow Connector 10"/>
            <p:cNvCxnSpPr>
              <a:stCxn id="9" idx="6"/>
            </p:cNvCxnSpPr>
            <p:nvPr/>
          </p:nvCxnSpPr>
          <p:spPr>
            <a:xfrm flipV="1">
              <a:off x="1490841" y="1773380"/>
              <a:ext cx="1339272" cy="6604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6"/>
            </p:cNvCxnSpPr>
            <p:nvPr/>
          </p:nvCxnSpPr>
          <p:spPr>
            <a:xfrm flipV="1">
              <a:off x="1490841" y="2429162"/>
              <a:ext cx="1339272" cy="46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</p:cNvCxnSpPr>
            <p:nvPr/>
          </p:nvCxnSpPr>
          <p:spPr>
            <a:xfrm>
              <a:off x="1490841" y="2433788"/>
              <a:ext cx="1339272" cy="6603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6923" y="1745676"/>
              <a:ext cx="1223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move(C, B)</a:t>
              </a:r>
              <a:endParaRPr lang="en-US" sz="1400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76923" y="2595425"/>
              <a:ext cx="1306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move(B, C)</a:t>
              </a:r>
              <a:endParaRPr lang="en-US" sz="1400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76923" y="2133605"/>
              <a:ext cx="1616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move(C, Table)</a:t>
              </a:r>
              <a:endParaRPr lang="en-US" sz="1400" dirty="0">
                <a:solidFill>
                  <a:schemeClr val="tx2"/>
                </a:solidFill>
                <a:latin typeface="+mn-lt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676086" y="3059307"/>
            <a:ext cx="950067" cy="1372077"/>
            <a:chOff x="1667540" y="3059307"/>
            <a:chExt cx="950067" cy="1372077"/>
          </a:xfrm>
        </p:grpSpPr>
        <p:cxnSp>
          <p:nvCxnSpPr>
            <p:cNvPr id="27" name="Straight Arrow Connector 26"/>
            <p:cNvCxnSpPr>
              <a:stCxn id="24" idx="3"/>
            </p:cNvCxnSpPr>
            <p:nvPr/>
          </p:nvCxnSpPr>
          <p:spPr>
            <a:xfrm rot="5400000">
              <a:off x="1838203" y="3198833"/>
              <a:ext cx="918930" cy="639878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1667540" y="3956370"/>
              <a:ext cx="475013" cy="47501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983171" y="3716628"/>
            <a:ext cx="2741229" cy="523220"/>
            <a:chOff x="2655313" y="3625568"/>
            <a:chExt cx="2503147" cy="657180"/>
          </a:xfrm>
        </p:grpSpPr>
        <p:cxnSp>
          <p:nvCxnSpPr>
            <p:cNvPr id="40" name="Straight Arrow Connector 39"/>
            <p:cNvCxnSpPr>
              <a:stCxn id="29" idx="6"/>
            </p:cNvCxnSpPr>
            <p:nvPr/>
          </p:nvCxnSpPr>
          <p:spPr>
            <a:xfrm>
              <a:off x="2655313" y="4193877"/>
              <a:ext cx="2009711" cy="15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664645" y="3625568"/>
              <a:ext cx="2493815" cy="657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Evaluate-operator(move(C, Table))</a:t>
              </a:r>
              <a:endParaRPr lang="en-US" sz="1400" dirty="0">
                <a:solidFill>
                  <a:schemeClr val="tx2"/>
                </a:solidFill>
                <a:latin typeface="+mn-lt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990600" y="4061361"/>
            <a:ext cx="1473200" cy="2144816"/>
            <a:chOff x="2089397" y="4061361"/>
            <a:chExt cx="1473200" cy="2144816"/>
          </a:xfrm>
        </p:grpSpPr>
        <p:sp>
          <p:nvSpPr>
            <p:cNvPr id="34" name="Oval 33"/>
            <p:cNvSpPr/>
            <p:nvPr/>
          </p:nvSpPr>
          <p:spPr>
            <a:xfrm>
              <a:off x="2089397" y="5227123"/>
              <a:ext cx="1459346" cy="97905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(on A Table)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(on B Table)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(on C A)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3336966" y="4061361"/>
              <a:ext cx="225631" cy="237507"/>
            </a:xfrm>
            <a:prstGeom prst="ellipse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rot="5400000">
              <a:off x="2601695" y="4431888"/>
              <a:ext cx="918930" cy="639878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958160" y="5136431"/>
            <a:ext cx="2398816" cy="580219"/>
            <a:chOff x="3056957" y="5136431"/>
            <a:chExt cx="2398816" cy="580219"/>
          </a:xfrm>
        </p:grpSpPr>
        <p:cxnSp>
          <p:nvCxnSpPr>
            <p:cNvPr id="47" name="Straight Arrow Connector 46"/>
            <p:cNvCxnSpPr>
              <a:stCxn id="34" idx="6"/>
              <a:endCxn id="68" idx="2"/>
            </p:cNvCxnSpPr>
            <p:nvPr/>
          </p:nvCxnSpPr>
          <p:spPr>
            <a:xfrm flipV="1">
              <a:off x="3548743" y="5716649"/>
              <a:ext cx="1436254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056957" y="5136431"/>
              <a:ext cx="2398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tx2"/>
                  </a:solidFill>
                  <a:latin typeface="+mn-lt"/>
                </a:rPr>
                <a:t>move(C, Table)</a:t>
              </a:r>
              <a:endParaRPr lang="en-US" sz="1800" dirty="0">
                <a:solidFill>
                  <a:schemeClr val="tx2"/>
                </a:solidFill>
                <a:latin typeface="+mn-lt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535869" y="1572166"/>
            <a:ext cx="1702471" cy="1741050"/>
            <a:chOff x="3040083" y="1572166"/>
            <a:chExt cx="1702471" cy="1741050"/>
          </a:xfrm>
        </p:grpSpPr>
        <p:sp>
          <p:nvSpPr>
            <p:cNvPr id="24" name="Oval 23"/>
            <p:cNvSpPr/>
            <p:nvPr/>
          </p:nvSpPr>
          <p:spPr>
            <a:xfrm>
              <a:off x="3040083" y="1579418"/>
              <a:ext cx="558140" cy="1733798"/>
            </a:xfrm>
            <a:prstGeom prst="ellipse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35609" y="1572166"/>
              <a:ext cx="1306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Tie Impasse</a:t>
              </a:r>
              <a:endParaRPr lang="en-US" sz="1400" dirty="0">
                <a:solidFill>
                  <a:schemeClr val="tx2"/>
                </a:solidFill>
                <a:latin typeface="+mn-lt"/>
              </a:endParaRPr>
            </a:p>
          </p:txBody>
        </p:sp>
      </p:grpSp>
      <p:sp>
        <p:nvSpPr>
          <p:cNvPr id="68" name="Oval 67"/>
          <p:cNvSpPr/>
          <p:nvPr/>
        </p:nvSpPr>
        <p:spPr>
          <a:xfrm>
            <a:off x="3886200" y="5227122"/>
            <a:ext cx="1459346" cy="97905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(on A Table)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(on B Table)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(on C Table)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474763" y="3108108"/>
            <a:ext cx="755707" cy="2397652"/>
            <a:chOff x="685088" y="3117190"/>
            <a:chExt cx="1264501" cy="2272147"/>
          </a:xfrm>
        </p:grpSpPr>
        <p:sp>
          <p:nvSpPr>
            <p:cNvPr id="78" name="Freeform 77"/>
            <p:cNvSpPr/>
            <p:nvPr/>
          </p:nvSpPr>
          <p:spPr>
            <a:xfrm>
              <a:off x="685088" y="3117190"/>
              <a:ext cx="921521" cy="2272147"/>
            </a:xfrm>
            <a:custGeom>
              <a:avLst/>
              <a:gdLst>
                <a:gd name="connsiteX0" fmla="*/ 109671 w 921521"/>
                <a:gd name="connsiteY0" fmla="*/ 0 h 2144994"/>
                <a:gd name="connsiteX1" fmla="*/ 135308 w 921521"/>
                <a:gd name="connsiteY1" fmla="*/ 1333144 h 2144994"/>
                <a:gd name="connsiteX2" fmla="*/ 921521 w 921521"/>
                <a:gd name="connsiteY2" fmla="*/ 2144994 h 214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1521" h="2144994">
                  <a:moveTo>
                    <a:pt x="109671" y="0"/>
                  </a:moveTo>
                  <a:cubicBezTo>
                    <a:pt x="54835" y="487822"/>
                    <a:pt x="0" y="975645"/>
                    <a:pt x="135308" y="1333144"/>
                  </a:cubicBezTo>
                  <a:cubicBezTo>
                    <a:pt x="270616" y="1690643"/>
                    <a:pt x="596068" y="1917818"/>
                    <a:pt x="921521" y="2144994"/>
                  </a:cubicBezTo>
                </a:path>
              </a:pathLst>
            </a:custGeom>
            <a:ln w="28575"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23544" y="4142441"/>
              <a:ext cx="1226045" cy="32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  <a:latin typeface="+mn-lt"/>
                </a:rPr>
                <a:t>copy</a:t>
              </a:r>
              <a:endParaRPr lang="en-US" sz="1600" dirty="0">
                <a:solidFill>
                  <a:schemeClr val="tx2"/>
                </a:solidFill>
                <a:latin typeface="+mn-lt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4145285" y="4848958"/>
            <a:ext cx="981075" cy="231569"/>
            <a:chOff x="7051498" y="5554456"/>
            <a:chExt cx="981075" cy="231569"/>
          </a:xfrm>
        </p:grpSpPr>
        <p:sp>
          <p:nvSpPr>
            <p:cNvPr id="112" name="Rectangle 2"/>
            <p:cNvSpPr>
              <a:spLocks noChangeArrowheads="1"/>
            </p:cNvSpPr>
            <p:nvPr/>
          </p:nvSpPr>
          <p:spPr bwMode="auto">
            <a:xfrm>
              <a:off x="7113410" y="5557425"/>
              <a:ext cx="228600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" tIns="45720" rIns="9144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Rectangle 3"/>
            <p:cNvSpPr>
              <a:spLocks noChangeArrowheads="1"/>
            </p:cNvSpPr>
            <p:nvPr/>
          </p:nvSpPr>
          <p:spPr bwMode="auto">
            <a:xfrm>
              <a:off x="7437260" y="5557425"/>
              <a:ext cx="228600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" tIns="45720" rIns="9144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Rectangle 4"/>
            <p:cNvSpPr>
              <a:spLocks noChangeArrowheads="1"/>
            </p:cNvSpPr>
            <p:nvPr/>
          </p:nvSpPr>
          <p:spPr bwMode="auto">
            <a:xfrm>
              <a:off x="7790303" y="5554456"/>
              <a:ext cx="228600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" tIns="45720" rIns="9144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5" name="AutoShape 5"/>
            <p:cNvCxnSpPr>
              <a:cxnSpLocks noChangeShapeType="1"/>
            </p:cNvCxnSpPr>
            <p:nvPr/>
          </p:nvCxnSpPr>
          <p:spPr bwMode="auto">
            <a:xfrm>
              <a:off x="7051498" y="5786025"/>
              <a:ext cx="98107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70" name="Rectangle 2"/>
          <p:cNvSpPr>
            <a:spLocks noChangeArrowheads="1"/>
          </p:cNvSpPr>
          <p:nvPr/>
        </p:nvSpPr>
        <p:spPr bwMode="auto">
          <a:xfrm>
            <a:off x="8136169" y="1625297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" tIns="45720" rIns="9144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Rectangle 3"/>
          <p:cNvSpPr>
            <a:spLocks noChangeArrowheads="1"/>
          </p:cNvSpPr>
          <p:nvPr/>
        </p:nvSpPr>
        <p:spPr bwMode="auto">
          <a:xfrm>
            <a:off x="8136169" y="1864082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" tIns="45720" rIns="9144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B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ectangle 4"/>
          <p:cNvSpPr>
            <a:spLocks noChangeArrowheads="1"/>
          </p:cNvSpPr>
          <p:nvPr/>
        </p:nvSpPr>
        <p:spPr bwMode="auto">
          <a:xfrm>
            <a:off x="8136169" y="2102867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" tIns="45720" rIns="9144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C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3" name="AutoShape 5"/>
          <p:cNvCxnSpPr>
            <a:cxnSpLocks noChangeShapeType="1"/>
          </p:cNvCxnSpPr>
          <p:nvPr/>
        </p:nvCxnSpPr>
        <p:spPr bwMode="auto">
          <a:xfrm>
            <a:off x="7820760" y="2333730"/>
            <a:ext cx="9810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77" name="TextBox 76"/>
          <p:cNvSpPr txBox="1"/>
          <p:nvPr/>
        </p:nvSpPr>
        <p:spPr>
          <a:xfrm>
            <a:off x="7795034" y="2353900"/>
            <a:ext cx="90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Times New Roman" pitchFamily="18" charset="0"/>
              </a:rPr>
              <a:t>Goal</a:t>
            </a:r>
            <a:endParaRPr lang="en-US" sz="1400" dirty="0">
              <a:solidFill>
                <a:schemeClr val="tx2">
                  <a:lumMod val="50000"/>
                </a:schemeClr>
              </a:solidFill>
              <a:latin typeface="+mn-lt"/>
              <a:cs typeface="Times New Roman" pitchFamily="18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5345546" y="4966227"/>
            <a:ext cx="2102104" cy="1348506"/>
            <a:chOff x="1490841" y="1745676"/>
            <a:chExt cx="2102104" cy="1348506"/>
          </a:xfrm>
        </p:grpSpPr>
        <p:cxnSp>
          <p:nvCxnSpPr>
            <p:cNvPr id="87" name="Straight Arrow Connector 86"/>
            <p:cNvCxnSpPr/>
            <p:nvPr/>
          </p:nvCxnSpPr>
          <p:spPr>
            <a:xfrm flipV="1">
              <a:off x="1490841" y="1773380"/>
              <a:ext cx="1339272" cy="6604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1490841" y="2429162"/>
              <a:ext cx="1339272" cy="46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1490841" y="2433788"/>
              <a:ext cx="1339272" cy="6603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1976923" y="1745676"/>
              <a:ext cx="1223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move(C, B)</a:t>
              </a:r>
              <a:endParaRPr lang="en-US" sz="1400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976923" y="2595425"/>
              <a:ext cx="1306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move(B, C)</a:t>
              </a:r>
              <a:endParaRPr lang="en-US" sz="1400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976923" y="2133605"/>
              <a:ext cx="1616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move(A, B)</a:t>
              </a:r>
              <a:endParaRPr lang="en-US" sz="1400" dirty="0">
                <a:solidFill>
                  <a:schemeClr val="tx2"/>
                </a:solidFill>
                <a:latin typeface="+mn-lt"/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6357184" y="4821383"/>
            <a:ext cx="1702471" cy="1741050"/>
            <a:chOff x="3040083" y="1572166"/>
            <a:chExt cx="1702471" cy="1741050"/>
          </a:xfrm>
        </p:grpSpPr>
        <p:sp>
          <p:nvSpPr>
            <p:cNvPr id="99" name="Oval 98"/>
            <p:cNvSpPr/>
            <p:nvPr/>
          </p:nvSpPr>
          <p:spPr>
            <a:xfrm>
              <a:off x="3040083" y="1579418"/>
              <a:ext cx="558140" cy="1733798"/>
            </a:xfrm>
            <a:prstGeom prst="ellipse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435609" y="1572166"/>
              <a:ext cx="1306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Tie Impasse</a:t>
              </a:r>
              <a:endParaRPr lang="en-US" sz="1400" dirty="0">
                <a:solidFill>
                  <a:schemeClr val="tx2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92454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Iterative Deepening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Include an evaluation-depth in the selection space</a:t>
            </a:r>
          </a:p>
          <a:p>
            <a:r>
              <a:rPr lang="en-US" dirty="0" smtClean="0"/>
              <a:t>Evaluate all of the task operators to that depth</a:t>
            </a:r>
          </a:p>
          <a:p>
            <a:pPr lvl="1"/>
            <a:r>
              <a:rPr lang="en-US" dirty="0" smtClean="0"/>
              <a:t>Start with depth = 1</a:t>
            </a:r>
          </a:p>
          <a:p>
            <a:pPr lvl="1"/>
            <a:r>
              <a:rPr lang="en-US" dirty="0" smtClean="0"/>
              <a:t>In each recursive selection substate, decrement depth</a:t>
            </a:r>
          </a:p>
          <a:p>
            <a:r>
              <a:rPr lang="en-US" dirty="0" smtClean="0"/>
              <a:t>Terminate if achieve goal</a:t>
            </a:r>
          </a:p>
          <a:p>
            <a:r>
              <a:rPr lang="en-US" dirty="0" smtClean="0"/>
              <a:t>Increment depth when all task operators have been evaluated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F9659-D37A-483E-B40D-45A598AD48B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0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Deep Search in Soar:</a:t>
            </a:r>
            <a:br>
              <a:rPr lang="en-US" dirty="0" smtClean="0"/>
            </a:br>
            <a:r>
              <a:rPr lang="en-US" dirty="0" smtClean="0"/>
              <a:t> Iterative A*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Assumes task state structure</a:t>
            </a:r>
          </a:p>
          <a:p>
            <a:pPr lvl="1"/>
            <a:r>
              <a:rPr lang="en-US" dirty="0" smtClean="0"/>
              <a:t>Graph structure of ^waypoints, with a ^current-location</a:t>
            </a:r>
          </a:p>
          <a:p>
            <a:r>
              <a:rPr lang="en-US" dirty="0" smtClean="0"/>
              <a:t>Every evaluation maintains</a:t>
            </a:r>
          </a:p>
          <a:p>
            <a:pPr lvl="1"/>
            <a:r>
              <a:rPr lang="en-US" dirty="0" smtClean="0"/>
              <a:t>Path-cost: g(x)</a:t>
            </a:r>
          </a:p>
          <a:p>
            <a:pPr lvl="1"/>
            <a:r>
              <a:rPr lang="en-US" dirty="0" smtClean="0"/>
              <a:t>Estimated-cost: h(x)</a:t>
            </a:r>
          </a:p>
          <a:p>
            <a:pPr lvl="1"/>
            <a:r>
              <a:rPr lang="en-US" dirty="0" smtClean="0"/>
              <a:t>Total-estimated-cost: f(x) = g(x) + h(x)</a:t>
            </a:r>
          </a:p>
          <a:p>
            <a:r>
              <a:rPr lang="en-US" dirty="0" smtClean="0"/>
              <a:t>Prefer an evaluate-operator to another</a:t>
            </a:r>
          </a:p>
          <a:p>
            <a:pPr lvl="1"/>
            <a:r>
              <a:rPr lang="en-US" dirty="0" smtClean="0"/>
              <a:t>If it doesn’t have an estimated-cost    # get initial values</a:t>
            </a:r>
          </a:p>
          <a:p>
            <a:pPr lvl="1"/>
            <a:r>
              <a:rPr lang="en-US" dirty="0" smtClean="0"/>
              <a:t>If its total-estimated-cost is less than the others   # pursue best</a:t>
            </a:r>
          </a:p>
          <a:p>
            <a:r>
              <a:rPr lang="en-US" dirty="0" smtClean="0"/>
              <a:t>Final-cost for an operator is when estimated cost is 0</a:t>
            </a:r>
          </a:p>
          <a:p>
            <a:r>
              <a:rPr lang="en-US" dirty="0" smtClean="0"/>
              <a:t>Create a preference if final-cost(o1) &lt; total-estimated-cost(o2)</a:t>
            </a:r>
          </a:p>
          <a:p>
            <a:r>
              <a:rPr lang="en-US" dirty="0" smtClean="0"/>
              <a:t>Complex rules and operators combine estimates from substates</a:t>
            </a:r>
          </a:p>
          <a:p>
            <a:pPr lvl="1"/>
            <a:r>
              <a:rPr lang="en-US" dirty="0" smtClean="0"/>
              <a:t>Add operators: compute-evaluations, compare-evaluations, compute-best-total-estimate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F9659-D37A-483E-B40D-45A598AD48B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0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/>
          <p:cNvSpPr/>
          <p:nvPr/>
        </p:nvSpPr>
        <p:spPr>
          <a:xfrm>
            <a:off x="5029200" y="2971800"/>
            <a:ext cx="838200" cy="87830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>
                    <a:lumMod val="50000"/>
                  </a:schemeClr>
                </a:solidFill>
              </a:rPr>
              <a:t>4, 4</a:t>
            </a:r>
          </a:p>
          <a:p>
            <a:pPr algn="ctr"/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F50E1FC-0880-48B1-808B-C7194B29C632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1395664" y="1143000"/>
            <a:ext cx="6300536" cy="4535905"/>
            <a:chOff x="1395664" y="1143000"/>
            <a:chExt cx="6300536" cy="4535905"/>
          </a:xfrm>
        </p:grpSpPr>
        <p:sp>
          <p:nvSpPr>
            <p:cNvPr id="5" name="Oval 4"/>
            <p:cNvSpPr/>
            <p:nvPr/>
          </p:nvSpPr>
          <p:spPr>
            <a:xfrm>
              <a:off x="3200400" y="1143000"/>
              <a:ext cx="838200" cy="87830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2">
                      <a:lumMod val="50000"/>
                    </a:schemeClr>
                  </a:solidFill>
                </a:rPr>
                <a:t>3, 5</a:t>
              </a:r>
            </a:p>
            <a:p>
              <a:pPr algn="ctr"/>
              <a:endParaRPr lang="en-US" sz="1200" dirty="0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200400" y="2971800"/>
              <a:ext cx="838200" cy="87830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2">
                      <a:lumMod val="50000"/>
                    </a:schemeClr>
                  </a:solidFill>
                </a:rPr>
                <a:t>3, 4</a:t>
              </a:r>
            </a:p>
            <a:p>
              <a:pPr algn="ctr"/>
              <a:endParaRPr lang="en-US" sz="1200" dirty="0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395664" y="2971799"/>
              <a:ext cx="838200" cy="87830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2">
                      <a:lumMod val="50000"/>
                    </a:schemeClr>
                  </a:solidFill>
                </a:rPr>
                <a:t>2, 4</a:t>
              </a:r>
            </a:p>
            <a:p>
              <a:pPr algn="ctr"/>
              <a:endParaRPr lang="en-US" sz="1200" dirty="0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029200" y="4800600"/>
              <a:ext cx="838200" cy="87830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2">
                      <a:lumMod val="50000"/>
                    </a:schemeClr>
                  </a:solidFill>
                </a:rPr>
                <a:t>4,3</a:t>
              </a:r>
            </a:p>
            <a:p>
              <a:pPr algn="ctr"/>
              <a:endParaRPr lang="en-US" sz="1200" dirty="0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858000" y="4800600"/>
              <a:ext cx="838200" cy="87830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2">
                      <a:lumMod val="50000"/>
                    </a:schemeClr>
                  </a:solidFill>
                </a:rPr>
                <a:t>3, 4</a:t>
              </a:r>
            </a:p>
            <a:p>
              <a:pPr algn="ctr"/>
              <a:endParaRPr lang="en-US" sz="1200" dirty="0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5" idx="3"/>
              <a:endCxn id="13" idx="7"/>
            </p:cNvCxnSpPr>
            <p:nvPr/>
          </p:nvCxnSpPr>
          <p:spPr>
            <a:xfrm flipH="1">
              <a:off x="2111112" y="1892680"/>
              <a:ext cx="1212040" cy="12077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5" idx="4"/>
              <a:endCxn id="12" idx="0"/>
            </p:cNvCxnSpPr>
            <p:nvPr/>
          </p:nvCxnSpPr>
          <p:spPr>
            <a:xfrm>
              <a:off x="3619500" y="2021305"/>
              <a:ext cx="0" cy="9504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5" idx="5"/>
            </p:cNvCxnSpPr>
            <p:nvPr/>
          </p:nvCxnSpPr>
          <p:spPr>
            <a:xfrm>
              <a:off x="3915848" y="1892680"/>
              <a:ext cx="1236104" cy="12077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3" idx="5"/>
              <a:endCxn id="15" idx="2"/>
            </p:cNvCxnSpPr>
            <p:nvPr/>
          </p:nvCxnSpPr>
          <p:spPr>
            <a:xfrm>
              <a:off x="2111112" y="3721479"/>
              <a:ext cx="2918088" cy="15182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5"/>
              <a:endCxn id="16" idx="1"/>
            </p:cNvCxnSpPr>
            <p:nvPr/>
          </p:nvCxnSpPr>
          <p:spPr>
            <a:xfrm>
              <a:off x="3915848" y="3721480"/>
              <a:ext cx="3064904" cy="12077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endCxn id="16" idx="1"/>
            </p:cNvCxnSpPr>
            <p:nvPr/>
          </p:nvCxnSpPr>
          <p:spPr>
            <a:xfrm>
              <a:off x="5744648" y="3721478"/>
              <a:ext cx="1236104" cy="12077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Oval 40"/>
          <p:cNvSpPr/>
          <p:nvPr/>
        </p:nvSpPr>
        <p:spPr>
          <a:xfrm>
            <a:off x="1395664" y="2971800"/>
            <a:ext cx="838200" cy="87830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200400" y="1142999"/>
            <a:ext cx="838200" cy="87830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102660" y="1890857"/>
            <a:ext cx="1212040" cy="1207744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495800" y="177331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63650" algn="l"/>
              </a:tabLst>
            </a:pPr>
            <a:r>
              <a:rPr lang="en-US" dirty="0" smtClean="0"/>
              <a:t>2: Path: 1.4;  Estimated : 2.3;  Total 3.7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261939" y="199687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1.4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41" idx="5"/>
            <a:endCxn id="15" idx="2"/>
          </p:cNvCxnSpPr>
          <p:nvPr/>
        </p:nvCxnSpPr>
        <p:spPr>
          <a:xfrm>
            <a:off x="2111112" y="3721480"/>
            <a:ext cx="2918088" cy="1518273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656545" y="432535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2.3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029200" y="4800600"/>
            <a:ext cx="838200" cy="87830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75084" y="741947"/>
            <a:ext cx="34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641918" y="2551634"/>
            <a:ext cx="34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</a:t>
            </a:r>
            <a:endParaRPr lang="en-US" sz="2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619500" y="2647890"/>
            <a:ext cx="34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3</a:t>
            </a:r>
            <a:endParaRPr lang="en-US" sz="2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293108" y="2590800"/>
            <a:ext cx="34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4</a:t>
            </a:r>
            <a:endParaRPr lang="en-US" sz="20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5293108" y="4432488"/>
            <a:ext cx="34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7121908" y="4419600"/>
            <a:ext cx="34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6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7044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51" grpId="0"/>
      <p:bldP spid="57" grpId="0"/>
      <p:bldP spid="4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F50E1FC-0880-48B1-808B-C7194B29C632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1395664" y="1143000"/>
            <a:ext cx="6300536" cy="4535905"/>
            <a:chOff x="1395664" y="1143000"/>
            <a:chExt cx="6300536" cy="4535905"/>
          </a:xfrm>
        </p:grpSpPr>
        <p:sp>
          <p:nvSpPr>
            <p:cNvPr id="5" name="Oval 4"/>
            <p:cNvSpPr/>
            <p:nvPr/>
          </p:nvSpPr>
          <p:spPr>
            <a:xfrm>
              <a:off x="3200400" y="1143000"/>
              <a:ext cx="838200" cy="87830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2">
                      <a:lumMod val="50000"/>
                    </a:schemeClr>
                  </a:solidFill>
                </a:rPr>
                <a:t>3, 5</a:t>
              </a:r>
            </a:p>
            <a:p>
              <a:pPr algn="ctr"/>
              <a:endParaRPr lang="en-US" sz="1200" dirty="0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200400" y="2971800"/>
              <a:ext cx="838200" cy="87830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2">
                      <a:lumMod val="50000"/>
                    </a:schemeClr>
                  </a:solidFill>
                </a:rPr>
                <a:t>3, 4</a:t>
              </a:r>
            </a:p>
            <a:p>
              <a:pPr algn="ctr"/>
              <a:endParaRPr lang="en-US" sz="1200" dirty="0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395664" y="2971799"/>
              <a:ext cx="838200" cy="87830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2">
                      <a:lumMod val="50000"/>
                    </a:schemeClr>
                  </a:solidFill>
                </a:rPr>
                <a:t>2, 4</a:t>
              </a:r>
            </a:p>
            <a:p>
              <a:pPr algn="ctr"/>
              <a:endParaRPr lang="en-US" sz="1200" dirty="0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029200" y="2959765"/>
              <a:ext cx="838200" cy="87830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2">
                      <a:lumMod val="50000"/>
                    </a:schemeClr>
                  </a:solidFill>
                </a:rPr>
                <a:t>4, 4</a:t>
              </a:r>
            </a:p>
            <a:p>
              <a:pPr algn="ctr"/>
              <a:endParaRPr lang="en-US" sz="1200" dirty="0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029200" y="4800600"/>
              <a:ext cx="838200" cy="87830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2">
                      <a:lumMod val="50000"/>
                    </a:schemeClr>
                  </a:solidFill>
                </a:rPr>
                <a:t>4,3</a:t>
              </a:r>
            </a:p>
            <a:p>
              <a:pPr algn="ctr"/>
              <a:endParaRPr lang="en-US" sz="1200" dirty="0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858000" y="4800600"/>
              <a:ext cx="838200" cy="87830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2">
                      <a:lumMod val="50000"/>
                    </a:schemeClr>
                  </a:solidFill>
                </a:rPr>
                <a:t>3, 4</a:t>
              </a:r>
            </a:p>
            <a:p>
              <a:pPr algn="ctr"/>
              <a:endParaRPr lang="en-US" sz="1200" dirty="0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5" idx="3"/>
              <a:endCxn id="13" idx="7"/>
            </p:cNvCxnSpPr>
            <p:nvPr/>
          </p:nvCxnSpPr>
          <p:spPr>
            <a:xfrm flipH="1">
              <a:off x="2111112" y="1892680"/>
              <a:ext cx="1212040" cy="12077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5" idx="4"/>
              <a:endCxn id="12" idx="0"/>
            </p:cNvCxnSpPr>
            <p:nvPr/>
          </p:nvCxnSpPr>
          <p:spPr>
            <a:xfrm>
              <a:off x="3619500" y="2021305"/>
              <a:ext cx="0" cy="9504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5" idx="5"/>
              <a:endCxn id="14" idx="1"/>
            </p:cNvCxnSpPr>
            <p:nvPr/>
          </p:nvCxnSpPr>
          <p:spPr>
            <a:xfrm>
              <a:off x="3915848" y="1892680"/>
              <a:ext cx="1236104" cy="11957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3" idx="5"/>
              <a:endCxn id="15" idx="2"/>
            </p:cNvCxnSpPr>
            <p:nvPr/>
          </p:nvCxnSpPr>
          <p:spPr>
            <a:xfrm>
              <a:off x="2111112" y="3721479"/>
              <a:ext cx="2918088" cy="15182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5"/>
              <a:endCxn id="16" idx="1"/>
            </p:cNvCxnSpPr>
            <p:nvPr/>
          </p:nvCxnSpPr>
          <p:spPr>
            <a:xfrm>
              <a:off x="3915848" y="3721480"/>
              <a:ext cx="3064904" cy="12077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4" idx="5"/>
              <a:endCxn id="16" idx="1"/>
            </p:cNvCxnSpPr>
            <p:nvPr/>
          </p:nvCxnSpPr>
          <p:spPr>
            <a:xfrm>
              <a:off x="5744648" y="3709445"/>
              <a:ext cx="1236104" cy="12197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/>
          <p:cNvSpPr/>
          <p:nvPr/>
        </p:nvSpPr>
        <p:spPr>
          <a:xfrm>
            <a:off x="3200400" y="1142999"/>
            <a:ext cx="838200" cy="87830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95800" y="177331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63650" algn="l"/>
              </a:tabLst>
            </a:pPr>
            <a:r>
              <a:rPr lang="en-US" dirty="0" smtClean="0"/>
              <a:t>2: Path: 1.4;  Estimated : 2.3;  Total 3.7</a:t>
            </a:r>
          </a:p>
          <a:p>
            <a:pPr>
              <a:tabLst>
                <a:tab pos="1203325" algn="l"/>
              </a:tabLst>
            </a:pPr>
            <a:r>
              <a:rPr lang="en-US" dirty="0" smtClean="0"/>
              <a:t>3: Path: 1; 	Estimated: 1.4;   Total 2.4</a:t>
            </a:r>
          </a:p>
        </p:txBody>
      </p:sp>
      <p:cxnSp>
        <p:nvCxnSpPr>
          <p:cNvPr id="47" name="Straight Arrow Connector 46"/>
          <p:cNvCxnSpPr>
            <a:stCxn id="12" idx="5"/>
            <a:endCxn id="15" idx="1"/>
          </p:cNvCxnSpPr>
          <p:nvPr/>
        </p:nvCxnSpPr>
        <p:spPr>
          <a:xfrm>
            <a:off x="3915848" y="3721480"/>
            <a:ext cx="1236104" cy="1207745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038600" y="414068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1.4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3128212" y="235581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1.0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43" idx="4"/>
            <a:endCxn id="12" idx="0"/>
          </p:cNvCxnSpPr>
          <p:nvPr/>
        </p:nvCxnSpPr>
        <p:spPr>
          <a:xfrm>
            <a:off x="3619500" y="2021304"/>
            <a:ext cx="0" cy="950496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200400" y="2971799"/>
            <a:ext cx="838200" cy="87830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5029200" y="4792761"/>
            <a:ext cx="838200" cy="87830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475084" y="741947"/>
            <a:ext cx="34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</a:t>
            </a:r>
            <a:endParaRPr lang="en-US" sz="20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1641918" y="2551634"/>
            <a:ext cx="34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</a:t>
            </a:r>
            <a:endParaRPr lang="en-US" sz="2000" b="1" dirty="0"/>
          </a:p>
        </p:txBody>
      </p:sp>
      <p:sp>
        <p:nvSpPr>
          <p:cNvPr id="94" name="TextBox 93"/>
          <p:cNvSpPr txBox="1"/>
          <p:nvPr/>
        </p:nvSpPr>
        <p:spPr>
          <a:xfrm>
            <a:off x="3619500" y="2647890"/>
            <a:ext cx="34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3</a:t>
            </a:r>
            <a:endParaRPr lang="en-US" sz="20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5293108" y="2590800"/>
            <a:ext cx="34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4</a:t>
            </a:r>
            <a:endParaRPr lang="en-US" sz="20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5293108" y="4432488"/>
            <a:ext cx="34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7121908" y="4419600"/>
            <a:ext cx="34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6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3282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9" grpId="0"/>
      <p:bldP spid="66" grpId="0" animBg="1"/>
      <p:bldP spid="6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F50E1FC-0880-48B1-808B-C7194B29C632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1395664" y="1143000"/>
            <a:ext cx="6300536" cy="4535905"/>
            <a:chOff x="1395664" y="1143000"/>
            <a:chExt cx="6300536" cy="4535905"/>
          </a:xfrm>
        </p:grpSpPr>
        <p:sp>
          <p:nvSpPr>
            <p:cNvPr id="5" name="Oval 4"/>
            <p:cNvSpPr/>
            <p:nvPr/>
          </p:nvSpPr>
          <p:spPr>
            <a:xfrm>
              <a:off x="3200400" y="1143000"/>
              <a:ext cx="838200" cy="87830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2">
                      <a:lumMod val="50000"/>
                    </a:schemeClr>
                  </a:solidFill>
                </a:rPr>
                <a:t>3, 5</a:t>
              </a:r>
            </a:p>
            <a:p>
              <a:pPr algn="ctr"/>
              <a:endParaRPr lang="en-US" sz="1200" dirty="0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200400" y="2971800"/>
              <a:ext cx="838200" cy="87830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2">
                      <a:lumMod val="50000"/>
                    </a:schemeClr>
                  </a:solidFill>
                </a:rPr>
                <a:t>3, 4</a:t>
              </a:r>
            </a:p>
            <a:p>
              <a:pPr algn="ctr"/>
              <a:endParaRPr lang="en-US" sz="1200" dirty="0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395664" y="2971799"/>
              <a:ext cx="838200" cy="87830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2">
                      <a:lumMod val="50000"/>
                    </a:schemeClr>
                  </a:solidFill>
                </a:rPr>
                <a:t>2, 4</a:t>
              </a:r>
            </a:p>
            <a:p>
              <a:pPr algn="ctr"/>
              <a:endParaRPr lang="en-US" sz="1200" dirty="0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029200" y="2959765"/>
              <a:ext cx="838200" cy="87830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2">
                      <a:lumMod val="50000"/>
                    </a:schemeClr>
                  </a:solidFill>
                </a:rPr>
                <a:t>4, 4</a:t>
              </a:r>
            </a:p>
            <a:p>
              <a:pPr algn="ctr"/>
              <a:endParaRPr lang="en-US" sz="1200" dirty="0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029200" y="4800600"/>
              <a:ext cx="838200" cy="87830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2">
                      <a:lumMod val="50000"/>
                    </a:schemeClr>
                  </a:solidFill>
                </a:rPr>
                <a:t>4,3</a:t>
              </a:r>
            </a:p>
            <a:p>
              <a:pPr algn="ctr"/>
              <a:endParaRPr lang="en-US" sz="1200" dirty="0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858000" y="4800600"/>
              <a:ext cx="838200" cy="87830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2">
                      <a:lumMod val="50000"/>
                    </a:schemeClr>
                  </a:solidFill>
                </a:rPr>
                <a:t>3, 4</a:t>
              </a:r>
            </a:p>
            <a:p>
              <a:pPr algn="ctr"/>
              <a:endParaRPr lang="en-US" sz="1200" dirty="0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5" idx="3"/>
              <a:endCxn id="13" idx="7"/>
            </p:cNvCxnSpPr>
            <p:nvPr/>
          </p:nvCxnSpPr>
          <p:spPr>
            <a:xfrm flipH="1">
              <a:off x="2111112" y="1892680"/>
              <a:ext cx="1212040" cy="12077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5" idx="4"/>
              <a:endCxn id="12" idx="0"/>
            </p:cNvCxnSpPr>
            <p:nvPr/>
          </p:nvCxnSpPr>
          <p:spPr>
            <a:xfrm>
              <a:off x="3619500" y="2021305"/>
              <a:ext cx="0" cy="9504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5" idx="5"/>
              <a:endCxn id="14" idx="1"/>
            </p:cNvCxnSpPr>
            <p:nvPr/>
          </p:nvCxnSpPr>
          <p:spPr>
            <a:xfrm>
              <a:off x="3915848" y="1892680"/>
              <a:ext cx="1236104" cy="11957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3" idx="5"/>
              <a:endCxn id="15" idx="2"/>
            </p:cNvCxnSpPr>
            <p:nvPr/>
          </p:nvCxnSpPr>
          <p:spPr>
            <a:xfrm>
              <a:off x="2111112" y="3721479"/>
              <a:ext cx="2918088" cy="15182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5"/>
              <a:endCxn id="16" idx="1"/>
            </p:cNvCxnSpPr>
            <p:nvPr/>
          </p:nvCxnSpPr>
          <p:spPr>
            <a:xfrm>
              <a:off x="3915848" y="3721480"/>
              <a:ext cx="3064904" cy="12077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4" idx="5"/>
              <a:endCxn id="16" idx="1"/>
            </p:cNvCxnSpPr>
            <p:nvPr/>
          </p:nvCxnSpPr>
          <p:spPr>
            <a:xfrm>
              <a:off x="5744648" y="3709445"/>
              <a:ext cx="1236104" cy="12197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/>
          <p:cNvSpPr/>
          <p:nvPr/>
        </p:nvSpPr>
        <p:spPr>
          <a:xfrm>
            <a:off x="3200400" y="1142999"/>
            <a:ext cx="838200" cy="87830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95800" y="177331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63650" algn="l"/>
              </a:tabLst>
            </a:pPr>
            <a:r>
              <a:rPr lang="en-US" dirty="0" smtClean="0"/>
              <a:t>2: Path: 1.4;  Estimated : 2.3;  Total 3.7</a:t>
            </a:r>
          </a:p>
          <a:p>
            <a:pPr>
              <a:tabLst>
                <a:tab pos="1203325" algn="l"/>
              </a:tabLst>
            </a:pPr>
            <a:r>
              <a:rPr lang="en-US" dirty="0" smtClean="0"/>
              <a:t>3: Path: 1; 	Estimated: 1.4;   Total 2.4</a:t>
            </a:r>
          </a:p>
          <a:p>
            <a:pPr>
              <a:tabLst>
                <a:tab pos="1203325" algn="l"/>
              </a:tabLst>
            </a:pPr>
            <a:r>
              <a:rPr lang="en-US" dirty="0" smtClean="0"/>
              <a:t>4: Path: 1.4;  Estimated: 1.0;   Total 2.4</a:t>
            </a:r>
          </a:p>
        </p:txBody>
      </p:sp>
      <p:cxnSp>
        <p:nvCxnSpPr>
          <p:cNvPr id="48" name="Straight Arrow Connector 47"/>
          <p:cNvCxnSpPr>
            <a:stCxn id="14" idx="4"/>
          </p:cNvCxnSpPr>
          <p:nvPr/>
        </p:nvCxnSpPr>
        <p:spPr>
          <a:xfrm>
            <a:off x="5448300" y="3838070"/>
            <a:ext cx="0" cy="942658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387518" y="218154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1.4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5408197" y="39521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1.0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43" idx="5"/>
            <a:endCxn id="14" idx="1"/>
          </p:cNvCxnSpPr>
          <p:nvPr/>
        </p:nvCxnSpPr>
        <p:spPr>
          <a:xfrm>
            <a:off x="3915848" y="1892679"/>
            <a:ext cx="1236104" cy="1195711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029200" y="2971797"/>
            <a:ext cx="838200" cy="87830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5029200" y="4792761"/>
            <a:ext cx="838200" cy="87830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475084" y="741947"/>
            <a:ext cx="34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</a:t>
            </a:r>
            <a:endParaRPr lang="en-US" sz="20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1641918" y="2551634"/>
            <a:ext cx="34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619500" y="2647890"/>
            <a:ext cx="34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3</a:t>
            </a:r>
            <a:endParaRPr lang="en-US" sz="2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293108" y="2590800"/>
            <a:ext cx="34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4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293108" y="4432488"/>
            <a:ext cx="34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7121908" y="4419600"/>
            <a:ext cx="34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6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2970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6" grpId="0"/>
      <p:bldP spid="58" grpId="0"/>
      <p:bldP spid="67" grpId="0" animBg="1"/>
      <p:bldP spid="6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F50E1FC-0880-48B1-808B-C7194B29C632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1395664" y="1143000"/>
            <a:ext cx="6300536" cy="4535905"/>
            <a:chOff x="1395664" y="1143000"/>
            <a:chExt cx="6300536" cy="4535905"/>
          </a:xfrm>
        </p:grpSpPr>
        <p:sp>
          <p:nvSpPr>
            <p:cNvPr id="5" name="Oval 4"/>
            <p:cNvSpPr/>
            <p:nvPr/>
          </p:nvSpPr>
          <p:spPr>
            <a:xfrm>
              <a:off x="3200400" y="1143000"/>
              <a:ext cx="838200" cy="87830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2">
                      <a:lumMod val="50000"/>
                    </a:schemeClr>
                  </a:solidFill>
                </a:rPr>
                <a:t>3, 5</a:t>
              </a:r>
            </a:p>
            <a:p>
              <a:pPr algn="ctr"/>
              <a:endParaRPr lang="en-US" sz="1200" dirty="0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200400" y="2971800"/>
              <a:ext cx="838200" cy="87830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2">
                      <a:lumMod val="50000"/>
                    </a:schemeClr>
                  </a:solidFill>
                </a:rPr>
                <a:t>3, 4</a:t>
              </a:r>
            </a:p>
            <a:p>
              <a:pPr algn="ctr"/>
              <a:endParaRPr lang="en-US" sz="1200" dirty="0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395664" y="2971799"/>
              <a:ext cx="838200" cy="87830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2">
                      <a:lumMod val="50000"/>
                    </a:schemeClr>
                  </a:solidFill>
                </a:rPr>
                <a:t>2, 4</a:t>
              </a:r>
            </a:p>
            <a:p>
              <a:pPr algn="ctr"/>
              <a:endParaRPr lang="en-US" sz="1200" dirty="0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029200" y="2959765"/>
              <a:ext cx="838200" cy="87830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2">
                      <a:lumMod val="50000"/>
                    </a:schemeClr>
                  </a:solidFill>
                </a:rPr>
                <a:t>4, 4</a:t>
              </a:r>
            </a:p>
            <a:p>
              <a:pPr algn="ctr"/>
              <a:endParaRPr lang="en-US" sz="1200" dirty="0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029200" y="4800600"/>
              <a:ext cx="838200" cy="87830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2">
                      <a:lumMod val="50000"/>
                    </a:schemeClr>
                  </a:solidFill>
                </a:rPr>
                <a:t>4,3</a:t>
              </a:r>
            </a:p>
            <a:p>
              <a:pPr algn="ctr"/>
              <a:endParaRPr lang="en-US" sz="1200" dirty="0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858000" y="4800600"/>
              <a:ext cx="838200" cy="87830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2">
                      <a:lumMod val="50000"/>
                    </a:schemeClr>
                  </a:solidFill>
                </a:rPr>
                <a:t>3, 4</a:t>
              </a:r>
            </a:p>
            <a:p>
              <a:pPr algn="ctr"/>
              <a:endParaRPr lang="en-US" sz="1200" dirty="0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5" idx="3"/>
              <a:endCxn id="13" idx="7"/>
            </p:cNvCxnSpPr>
            <p:nvPr/>
          </p:nvCxnSpPr>
          <p:spPr>
            <a:xfrm flipH="1">
              <a:off x="2111112" y="1892680"/>
              <a:ext cx="1212040" cy="12077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5" idx="4"/>
              <a:endCxn id="12" idx="0"/>
            </p:cNvCxnSpPr>
            <p:nvPr/>
          </p:nvCxnSpPr>
          <p:spPr>
            <a:xfrm>
              <a:off x="3619500" y="2021305"/>
              <a:ext cx="0" cy="9504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5" idx="5"/>
              <a:endCxn id="14" idx="1"/>
            </p:cNvCxnSpPr>
            <p:nvPr/>
          </p:nvCxnSpPr>
          <p:spPr>
            <a:xfrm>
              <a:off x="3915848" y="1892680"/>
              <a:ext cx="1236104" cy="11957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3" idx="5"/>
              <a:endCxn id="15" idx="2"/>
            </p:cNvCxnSpPr>
            <p:nvPr/>
          </p:nvCxnSpPr>
          <p:spPr>
            <a:xfrm>
              <a:off x="2111112" y="3721479"/>
              <a:ext cx="2918088" cy="15182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5"/>
              <a:endCxn id="16" idx="1"/>
            </p:cNvCxnSpPr>
            <p:nvPr/>
          </p:nvCxnSpPr>
          <p:spPr>
            <a:xfrm>
              <a:off x="3915848" y="3721480"/>
              <a:ext cx="3064904" cy="12077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4" idx="5"/>
              <a:endCxn id="16" idx="1"/>
            </p:cNvCxnSpPr>
            <p:nvPr/>
          </p:nvCxnSpPr>
          <p:spPr>
            <a:xfrm>
              <a:off x="5744648" y="3709445"/>
              <a:ext cx="1236104" cy="12197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/>
          <p:cNvSpPr/>
          <p:nvPr/>
        </p:nvSpPr>
        <p:spPr>
          <a:xfrm>
            <a:off x="3200400" y="1142999"/>
            <a:ext cx="838200" cy="87830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95800" y="177331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63650" algn="l"/>
              </a:tabLst>
            </a:pPr>
            <a:r>
              <a:rPr lang="en-US" dirty="0" smtClean="0"/>
              <a:t>2: Path: 1.4;  Estimated : 2.3;  Total 3.7</a:t>
            </a:r>
          </a:p>
          <a:p>
            <a:pPr>
              <a:tabLst>
                <a:tab pos="1203325" algn="l"/>
              </a:tabLst>
            </a:pPr>
            <a:r>
              <a:rPr lang="en-US" dirty="0" smtClean="0"/>
              <a:t>3: Path: 1; 	Estimated: 1.4;   Total 2.4</a:t>
            </a:r>
          </a:p>
          <a:p>
            <a:pPr>
              <a:tabLst>
                <a:tab pos="1203325" algn="l"/>
              </a:tabLst>
            </a:pPr>
            <a:r>
              <a:rPr lang="en-US" dirty="0" smtClean="0"/>
              <a:t>4: Path: 1.4;  Estimated: 1.0;   Total 2.4</a:t>
            </a:r>
          </a:p>
          <a:p>
            <a:pPr>
              <a:tabLst>
                <a:tab pos="1203325" algn="l"/>
              </a:tabLst>
            </a:pPr>
            <a:r>
              <a:rPr lang="en-US" dirty="0" smtClean="0"/>
              <a:t>4: Path: 2.8;  Estimated: 1.0    Total 3.8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387518" y="218154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1.4</a:t>
            </a:r>
            <a:endParaRPr lang="en-US" dirty="0"/>
          </a:p>
        </p:txBody>
      </p:sp>
      <p:cxnSp>
        <p:nvCxnSpPr>
          <p:cNvPr id="63" name="Straight Arrow Connector 62"/>
          <p:cNvCxnSpPr>
            <a:stCxn id="43" idx="5"/>
            <a:endCxn id="14" idx="1"/>
          </p:cNvCxnSpPr>
          <p:nvPr/>
        </p:nvCxnSpPr>
        <p:spPr>
          <a:xfrm>
            <a:off x="3915848" y="1892679"/>
            <a:ext cx="1236104" cy="1195711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5029200" y="2971797"/>
            <a:ext cx="838200" cy="87830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5029200" y="4792761"/>
            <a:ext cx="838200" cy="87830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6858000" y="4792761"/>
            <a:ext cx="838200" cy="87830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70" name="Straight Arrow Connector 69"/>
          <p:cNvCxnSpPr>
            <a:stCxn id="16" idx="2"/>
            <a:endCxn id="68" idx="6"/>
          </p:cNvCxnSpPr>
          <p:nvPr/>
        </p:nvCxnSpPr>
        <p:spPr>
          <a:xfrm flipH="1" flipV="1">
            <a:off x="5867400" y="5231914"/>
            <a:ext cx="990600" cy="7839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057900" y="532360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1.0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6248400" y="385010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1.4</a:t>
            </a:r>
            <a:endParaRPr lang="en-US" dirty="0"/>
          </a:p>
        </p:txBody>
      </p:sp>
      <p:cxnSp>
        <p:nvCxnSpPr>
          <p:cNvPr id="76" name="Straight Arrow Connector 75"/>
          <p:cNvCxnSpPr>
            <a:stCxn id="14" idx="5"/>
            <a:endCxn id="16" idx="1"/>
          </p:cNvCxnSpPr>
          <p:nvPr/>
        </p:nvCxnSpPr>
        <p:spPr>
          <a:xfrm>
            <a:off x="5744648" y="3709445"/>
            <a:ext cx="1236104" cy="121978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75084" y="741947"/>
            <a:ext cx="34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</a:t>
            </a:r>
            <a:endParaRPr lang="en-US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641918" y="2551634"/>
            <a:ext cx="34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</a:t>
            </a:r>
            <a:endParaRPr 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619500" y="2647890"/>
            <a:ext cx="34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3</a:t>
            </a:r>
            <a:endParaRPr 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293108" y="2590800"/>
            <a:ext cx="34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4</a:t>
            </a:r>
            <a:endParaRPr lang="en-US" sz="20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5293108" y="4432488"/>
            <a:ext cx="34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121908" y="4419600"/>
            <a:ext cx="34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6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0224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4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67" grpId="0" animBg="1"/>
      <p:bldP spid="68" grpId="0" animBg="1"/>
      <p:bldP spid="69" grpId="0" animBg="1"/>
      <p:bldP spid="73" grpId="0"/>
      <p:bldP spid="7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F50E1FC-0880-48B1-808B-C7194B29C632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1395664" y="1143000"/>
            <a:ext cx="6300536" cy="4535905"/>
            <a:chOff x="1395664" y="1143000"/>
            <a:chExt cx="6300536" cy="4535905"/>
          </a:xfrm>
        </p:grpSpPr>
        <p:sp>
          <p:nvSpPr>
            <p:cNvPr id="5" name="Oval 4"/>
            <p:cNvSpPr/>
            <p:nvPr/>
          </p:nvSpPr>
          <p:spPr>
            <a:xfrm>
              <a:off x="3200400" y="1143000"/>
              <a:ext cx="838200" cy="87830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2">
                      <a:lumMod val="50000"/>
                    </a:schemeClr>
                  </a:solidFill>
                </a:rPr>
                <a:t>3, 5</a:t>
              </a:r>
            </a:p>
            <a:p>
              <a:pPr algn="ctr"/>
              <a:endParaRPr lang="en-US" sz="1200" dirty="0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200400" y="2971800"/>
              <a:ext cx="838200" cy="87830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2">
                      <a:lumMod val="50000"/>
                    </a:schemeClr>
                  </a:solidFill>
                </a:rPr>
                <a:t>3, 4</a:t>
              </a:r>
            </a:p>
            <a:p>
              <a:pPr algn="ctr"/>
              <a:endParaRPr lang="en-US" sz="1200" dirty="0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395664" y="2971799"/>
              <a:ext cx="838200" cy="87830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2">
                      <a:lumMod val="50000"/>
                    </a:schemeClr>
                  </a:solidFill>
                </a:rPr>
                <a:t>2, 4</a:t>
              </a:r>
            </a:p>
            <a:p>
              <a:pPr algn="ctr"/>
              <a:endParaRPr lang="en-US" sz="1200" dirty="0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029200" y="2959765"/>
              <a:ext cx="838200" cy="87830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2">
                      <a:lumMod val="50000"/>
                    </a:schemeClr>
                  </a:solidFill>
                </a:rPr>
                <a:t>4, 4</a:t>
              </a:r>
            </a:p>
            <a:p>
              <a:pPr algn="ctr"/>
              <a:endParaRPr lang="en-US" sz="1200" dirty="0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029200" y="4800600"/>
              <a:ext cx="838200" cy="87830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2">
                      <a:lumMod val="50000"/>
                    </a:schemeClr>
                  </a:solidFill>
                </a:rPr>
                <a:t>4,3</a:t>
              </a:r>
            </a:p>
            <a:p>
              <a:pPr algn="ctr"/>
              <a:endParaRPr lang="en-US" sz="1200" dirty="0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858000" y="4800600"/>
              <a:ext cx="838200" cy="87830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2">
                      <a:lumMod val="50000"/>
                    </a:schemeClr>
                  </a:solidFill>
                </a:rPr>
                <a:t>3, 4</a:t>
              </a:r>
            </a:p>
            <a:p>
              <a:pPr algn="ctr"/>
              <a:endParaRPr lang="en-US" sz="1200" dirty="0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5" idx="3"/>
              <a:endCxn id="13" idx="7"/>
            </p:cNvCxnSpPr>
            <p:nvPr/>
          </p:nvCxnSpPr>
          <p:spPr>
            <a:xfrm flipH="1">
              <a:off x="2111112" y="1892680"/>
              <a:ext cx="1212040" cy="12077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5" idx="4"/>
              <a:endCxn id="12" idx="0"/>
            </p:cNvCxnSpPr>
            <p:nvPr/>
          </p:nvCxnSpPr>
          <p:spPr>
            <a:xfrm>
              <a:off x="3619500" y="2021305"/>
              <a:ext cx="0" cy="9504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5" idx="5"/>
              <a:endCxn id="14" idx="1"/>
            </p:cNvCxnSpPr>
            <p:nvPr/>
          </p:nvCxnSpPr>
          <p:spPr>
            <a:xfrm>
              <a:off x="3915848" y="1892680"/>
              <a:ext cx="1236104" cy="11957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3" idx="5"/>
              <a:endCxn id="15" idx="2"/>
            </p:cNvCxnSpPr>
            <p:nvPr/>
          </p:nvCxnSpPr>
          <p:spPr>
            <a:xfrm>
              <a:off x="2111112" y="3721479"/>
              <a:ext cx="2918088" cy="15182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5"/>
              <a:endCxn id="16" idx="1"/>
            </p:cNvCxnSpPr>
            <p:nvPr/>
          </p:nvCxnSpPr>
          <p:spPr>
            <a:xfrm>
              <a:off x="3915848" y="3721480"/>
              <a:ext cx="3064904" cy="12077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4" idx="5"/>
              <a:endCxn id="16" idx="1"/>
            </p:cNvCxnSpPr>
            <p:nvPr/>
          </p:nvCxnSpPr>
          <p:spPr>
            <a:xfrm>
              <a:off x="5744648" y="3709445"/>
              <a:ext cx="1236104" cy="12197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/>
          <p:cNvSpPr/>
          <p:nvPr/>
        </p:nvSpPr>
        <p:spPr>
          <a:xfrm>
            <a:off x="3200400" y="1142999"/>
            <a:ext cx="838200" cy="87830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95800" y="177331"/>
            <a:ext cx="472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63650" algn="l"/>
              </a:tabLst>
            </a:pPr>
            <a:r>
              <a:rPr lang="en-US" dirty="0" smtClean="0"/>
              <a:t>2: Path: 1.4;  Estimated : 2.3;  Total 3.7</a:t>
            </a:r>
          </a:p>
          <a:p>
            <a:pPr>
              <a:tabLst>
                <a:tab pos="1203325" algn="l"/>
              </a:tabLst>
            </a:pPr>
            <a:r>
              <a:rPr lang="en-US" dirty="0" smtClean="0"/>
              <a:t>3: Path: 1; 	Estimated: 1.4;   Total 2.4</a:t>
            </a:r>
          </a:p>
          <a:p>
            <a:pPr>
              <a:tabLst>
                <a:tab pos="1203325" algn="l"/>
              </a:tabLst>
            </a:pPr>
            <a:r>
              <a:rPr lang="en-US" dirty="0" smtClean="0"/>
              <a:t> </a:t>
            </a:r>
          </a:p>
          <a:p>
            <a:pPr>
              <a:tabLst>
                <a:tab pos="1203325" algn="l"/>
              </a:tabLst>
            </a:pPr>
            <a:r>
              <a:rPr lang="en-US" dirty="0" smtClean="0"/>
              <a:t>4: Path: 2.8;  Estimated: 1.0    Total 3.8</a:t>
            </a:r>
          </a:p>
          <a:p>
            <a:pPr>
              <a:tabLst>
                <a:tab pos="1203325" algn="l"/>
              </a:tabLst>
            </a:pPr>
            <a:r>
              <a:rPr lang="en-US" dirty="0" smtClean="0"/>
              <a:t>3: Path: 3.3;  Estimated: 1.0    Total 4.3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128212" y="235581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1.0</a:t>
            </a:r>
            <a:endParaRPr lang="en-US" dirty="0"/>
          </a:p>
        </p:txBody>
      </p:sp>
      <p:cxnSp>
        <p:nvCxnSpPr>
          <p:cNvPr id="60" name="Straight Arrow Connector 59"/>
          <p:cNvCxnSpPr>
            <a:stCxn id="43" idx="4"/>
            <a:endCxn id="12" idx="0"/>
          </p:cNvCxnSpPr>
          <p:nvPr/>
        </p:nvCxnSpPr>
        <p:spPr>
          <a:xfrm>
            <a:off x="3619500" y="2021304"/>
            <a:ext cx="0" cy="950496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3200400" y="2971799"/>
            <a:ext cx="838200" cy="87830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5029200" y="4792761"/>
            <a:ext cx="838200" cy="87830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533900" y="372147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2.3</a:t>
            </a:r>
            <a:endParaRPr lang="en-US" dirty="0"/>
          </a:p>
        </p:txBody>
      </p:sp>
      <p:cxnSp>
        <p:nvCxnSpPr>
          <p:cNvPr id="79" name="Straight Arrow Connector 78"/>
          <p:cNvCxnSpPr>
            <a:stCxn id="12" idx="5"/>
            <a:endCxn id="16" idx="1"/>
          </p:cNvCxnSpPr>
          <p:nvPr/>
        </p:nvCxnSpPr>
        <p:spPr>
          <a:xfrm>
            <a:off x="3915848" y="3721480"/>
            <a:ext cx="3064904" cy="1207745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5867400" y="5231914"/>
            <a:ext cx="990600" cy="7839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057900" y="532360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1.0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6858000" y="4792761"/>
            <a:ext cx="838200" cy="87830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75084" y="741947"/>
            <a:ext cx="34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641918" y="2551634"/>
            <a:ext cx="34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</a:t>
            </a:r>
            <a:endParaRPr lang="en-US" sz="2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3619500" y="2647890"/>
            <a:ext cx="34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3</a:t>
            </a:r>
            <a:endParaRPr lang="en-US" sz="20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5293108" y="2590800"/>
            <a:ext cx="34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4</a:t>
            </a:r>
            <a:endParaRPr lang="en-US" sz="20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5293108" y="4432488"/>
            <a:ext cx="34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7121908" y="4419600"/>
            <a:ext cx="34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6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1905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59" grpId="0"/>
      <p:bldP spid="66" grpId="0" animBg="1"/>
      <p:bldP spid="68" grpId="0" animBg="1"/>
      <p:bldP spid="75" grpId="0"/>
      <p:bldP spid="49" grpId="0"/>
      <p:bldP spid="5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F50E1FC-0880-48B1-808B-C7194B29C632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1395664" y="1143000"/>
            <a:ext cx="6300536" cy="4535905"/>
            <a:chOff x="1395664" y="1143000"/>
            <a:chExt cx="6300536" cy="4535905"/>
          </a:xfrm>
        </p:grpSpPr>
        <p:sp>
          <p:nvSpPr>
            <p:cNvPr id="5" name="Oval 4"/>
            <p:cNvSpPr/>
            <p:nvPr/>
          </p:nvSpPr>
          <p:spPr>
            <a:xfrm>
              <a:off x="3200400" y="1143000"/>
              <a:ext cx="838200" cy="87830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2">
                      <a:lumMod val="50000"/>
                    </a:schemeClr>
                  </a:solidFill>
                </a:rPr>
                <a:t>3, 5</a:t>
              </a:r>
            </a:p>
            <a:p>
              <a:pPr algn="ctr"/>
              <a:endParaRPr lang="en-US" sz="1200" dirty="0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200400" y="2971800"/>
              <a:ext cx="838200" cy="87830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2">
                      <a:lumMod val="50000"/>
                    </a:schemeClr>
                  </a:solidFill>
                </a:rPr>
                <a:t>3, 4</a:t>
              </a:r>
            </a:p>
            <a:p>
              <a:pPr algn="ctr"/>
              <a:endParaRPr lang="en-US" sz="1200" dirty="0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395664" y="2971799"/>
              <a:ext cx="838200" cy="87830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2">
                      <a:lumMod val="50000"/>
                    </a:schemeClr>
                  </a:solidFill>
                </a:rPr>
                <a:t>2, 4</a:t>
              </a:r>
            </a:p>
            <a:p>
              <a:pPr algn="ctr"/>
              <a:endParaRPr lang="en-US" sz="1200" dirty="0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029200" y="2959765"/>
              <a:ext cx="838200" cy="87830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2">
                      <a:lumMod val="50000"/>
                    </a:schemeClr>
                  </a:solidFill>
                </a:rPr>
                <a:t>4, 4</a:t>
              </a:r>
            </a:p>
            <a:p>
              <a:pPr algn="ctr"/>
              <a:endParaRPr lang="en-US" sz="1200" dirty="0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5029200" y="4800600"/>
              <a:ext cx="838200" cy="87830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2">
                      <a:lumMod val="50000"/>
                    </a:schemeClr>
                  </a:solidFill>
                </a:rPr>
                <a:t>4,3</a:t>
              </a:r>
            </a:p>
            <a:p>
              <a:pPr algn="ctr"/>
              <a:endParaRPr lang="en-US" sz="1200" dirty="0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858000" y="4800600"/>
              <a:ext cx="838200" cy="878305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2">
                      <a:lumMod val="50000"/>
                    </a:schemeClr>
                  </a:solidFill>
                </a:rPr>
                <a:t>3, 4</a:t>
              </a:r>
            </a:p>
            <a:p>
              <a:pPr algn="ctr"/>
              <a:endParaRPr lang="en-US" sz="1200" dirty="0" smtClean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cxnSp>
          <p:nvCxnSpPr>
            <p:cNvPr id="24" name="Straight Arrow Connector 23"/>
            <p:cNvCxnSpPr>
              <a:stCxn id="5" idx="3"/>
              <a:endCxn id="13" idx="7"/>
            </p:cNvCxnSpPr>
            <p:nvPr/>
          </p:nvCxnSpPr>
          <p:spPr>
            <a:xfrm flipH="1">
              <a:off x="2111112" y="1892680"/>
              <a:ext cx="1212040" cy="120774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5" idx="4"/>
              <a:endCxn id="12" idx="0"/>
            </p:cNvCxnSpPr>
            <p:nvPr/>
          </p:nvCxnSpPr>
          <p:spPr>
            <a:xfrm>
              <a:off x="3619500" y="2021305"/>
              <a:ext cx="0" cy="95049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5" idx="5"/>
              <a:endCxn id="14" idx="1"/>
            </p:cNvCxnSpPr>
            <p:nvPr/>
          </p:nvCxnSpPr>
          <p:spPr>
            <a:xfrm>
              <a:off x="3915848" y="1892680"/>
              <a:ext cx="1236104" cy="11957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3" idx="5"/>
              <a:endCxn id="15" idx="2"/>
            </p:cNvCxnSpPr>
            <p:nvPr/>
          </p:nvCxnSpPr>
          <p:spPr>
            <a:xfrm>
              <a:off x="2111112" y="3721479"/>
              <a:ext cx="2918088" cy="15182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5"/>
              <a:endCxn id="16" idx="1"/>
            </p:cNvCxnSpPr>
            <p:nvPr/>
          </p:nvCxnSpPr>
          <p:spPr>
            <a:xfrm>
              <a:off x="3915848" y="3721480"/>
              <a:ext cx="3064904" cy="120774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4" idx="5"/>
              <a:endCxn id="16" idx="1"/>
            </p:cNvCxnSpPr>
            <p:nvPr/>
          </p:nvCxnSpPr>
          <p:spPr>
            <a:xfrm>
              <a:off x="5744648" y="3709445"/>
              <a:ext cx="1236104" cy="12197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Oval 40"/>
          <p:cNvSpPr/>
          <p:nvPr/>
        </p:nvSpPr>
        <p:spPr>
          <a:xfrm>
            <a:off x="1395664" y="2971800"/>
            <a:ext cx="838200" cy="87830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3" name="Oval 42"/>
          <p:cNvSpPr/>
          <p:nvPr/>
        </p:nvSpPr>
        <p:spPr>
          <a:xfrm>
            <a:off x="3200400" y="1142999"/>
            <a:ext cx="838200" cy="87830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102660" y="1890857"/>
            <a:ext cx="1212040" cy="1207744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495800" y="177331"/>
            <a:ext cx="472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263650" algn="l"/>
              </a:tabLst>
            </a:pPr>
            <a:r>
              <a:rPr lang="en-US" dirty="0" smtClean="0"/>
              <a:t>2: Path: 1.4;  Estimated : 2.3;  Total 3.7</a:t>
            </a:r>
          </a:p>
          <a:p>
            <a:pPr>
              <a:tabLst>
                <a:tab pos="1203325" algn="l"/>
              </a:tabLst>
            </a:pPr>
            <a:r>
              <a:rPr lang="en-US" dirty="0" smtClean="0"/>
              <a:t> </a:t>
            </a:r>
          </a:p>
          <a:p>
            <a:pPr>
              <a:tabLst>
                <a:tab pos="1203325" algn="l"/>
              </a:tabLst>
            </a:pPr>
            <a:r>
              <a:rPr lang="en-US" dirty="0" smtClean="0"/>
              <a:t> </a:t>
            </a:r>
          </a:p>
          <a:p>
            <a:pPr>
              <a:tabLst>
                <a:tab pos="1203325" algn="l"/>
              </a:tabLst>
            </a:pPr>
            <a:r>
              <a:rPr lang="en-US" dirty="0" smtClean="0"/>
              <a:t>4: Path: 2.8;  Estimated: 1.0    Total 3.8</a:t>
            </a:r>
          </a:p>
          <a:p>
            <a:pPr>
              <a:tabLst>
                <a:tab pos="1203325" algn="l"/>
              </a:tabLst>
            </a:pPr>
            <a:r>
              <a:rPr lang="en-US" dirty="0" smtClean="0"/>
              <a:t>3: Path: 3.3;  Estimated: 1.0    Total 4.3</a:t>
            </a:r>
          </a:p>
          <a:p>
            <a:pPr>
              <a:tabLst>
                <a:tab pos="1203325" algn="l"/>
              </a:tabLst>
            </a:pPr>
            <a:r>
              <a:rPr lang="en-US" dirty="0" smtClean="0"/>
              <a:t>2: Path 3.7;   Estimated: 0.0    </a:t>
            </a:r>
            <a:r>
              <a:rPr lang="en-US" dirty="0" smtClean="0">
                <a:solidFill>
                  <a:srgbClr val="FF0000"/>
                </a:solidFill>
              </a:rPr>
              <a:t>Final: 3.7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261939" y="199687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1.4</a:t>
            </a:r>
            <a:endParaRPr lang="en-US" dirty="0"/>
          </a:p>
        </p:txBody>
      </p:sp>
      <p:cxnSp>
        <p:nvCxnSpPr>
          <p:cNvPr id="52" name="Straight Arrow Connector 51"/>
          <p:cNvCxnSpPr>
            <a:stCxn id="41" idx="5"/>
            <a:endCxn id="15" idx="2"/>
          </p:cNvCxnSpPr>
          <p:nvPr/>
        </p:nvCxnSpPr>
        <p:spPr>
          <a:xfrm>
            <a:off x="2111112" y="3721480"/>
            <a:ext cx="2918088" cy="1518273"/>
          </a:xfrm>
          <a:prstGeom prst="straightConnector1">
            <a:avLst/>
          </a:prstGeom>
          <a:ln w="28575">
            <a:solidFill>
              <a:schemeClr val="accent2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656545" y="4325352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2.3</a:t>
            </a:r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533900" y="372147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2.3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5029200" y="4792761"/>
            <a:ext cx="838200" cy="878305"/>
          </a:xfrm>
          <a:prstGeom prst="ellips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475084" y="741947"/>
            <a:ext cx="34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1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641918" y="2551634"/>
            <a:ext cx="34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</a:t>
            </a:r>
            <a:endParaRPr lang="en-US" sz="20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619500" y="2647890"/>
            <a:ext cx="34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3</a:t>
            </a:r>
            <a:endParaRPr lang="en-US" sz="20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5293108" y="2590800"/>
            <a:ext cx="34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4</a:t>
            </a:r>
            <a:endParaRPr lang="en-US" sz="2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293108" y="4432488"/>
            <a:ext cx="34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5</a:t>
            </a:r>
            <a:endParaRPr lang="en-US" sz="20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7121908" y="4419600"/>
            <a:ext cx="3456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6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9162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3" grpId="0" animBg="1"/>
      <p:bldP spid="51" grpId="0"/>
      <p:bldP spid="57" grpId="0"/>
      <p:bldP spid="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Nuggets and Coal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Nuggets: </a:t>
            </a:r>
          </a:p>
          <a:p>
            <a:pPr lvl="1"/>
            <a:r>
              <a:rPr lang="en-US" dirty="0" smtClean="0"/>
              <a:t>Provides task-independent knowledge for controlling deliberate operator evaluation</a:t>
            </a:r>
          </a:p>
          <a:p>
            <a:pPr lvl="1"/>
            <a:r>
              <a:rPr lang="en-US" dirty="0" smtClean="0"/>
              <a:t>Plays well with chunking</a:t>
            </a:r>
            <a:endParaRPr lang="en-US" dirty="0"/>
          </a:p>
          <a:p>
            <a:r>
              <a:rPr lang="en-US" dirty="0" smtClean="0"/>
              <a:t>Coal </a:t>
            </a:r>
          </a:p>
          <a:p>
            <a:pPr lvl="1"/>
            <a:r>
              <a:rPr lang="en-US" dirty="0" smtClean="0"/>
              <a:t>Requires some knowledge of conventions</a:t>
            </a:r>
          </a:p>
          <a:p>
            <a:pPr lvl="1"/>
            <a:r>
              <a:rPr lang="en-US" dirty="0" smtClean="0"/>
              <a:t>More advanced methods are pretty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F50E1FC-0880-48B1-808B-C7194B29C632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34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/>
          <p:cNvSpPr/>
          <p:nvPr/>
        </p:nvSpPr>
        <p:spPr>
          <a:xfrm>
            <a:off x="7499095" y="1390170"/>
            <a:ext cx="1459346" cy="1468581"/>
          </a:xfrm>
          <a:prstGeom prst="ellipse">
            <a:avLst/>
          </a:prstGeom>
          <a:solidFill>
            <a:srgbClr val="FFFF66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Overview One-step Look-ahead </a:t>
            </a:r>
            <a:b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Using Selection Problem Space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>
          <a:xfrm>
            <a:off x="31495" y="1699497"/>
            <a:ext cx="1459346" cy="146858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</a:rPr>
              <a:t>(on A Table)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(on B Table)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(on C A)</a:t>
            </a:r>
          </a:p>
          <a:p>
            <a:pPr algn="ctr"/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42645" y="2722274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" tIns="45720" rIns="9144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666495" y="2722274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" tIns="45720" rIns="9144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B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342645" y="2493674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" tIns="45720" rIns="9144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C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29" name="AutoShape 5"/>
          <p:cNvCxnSpPr>
            <a:cxnSpLocks noChangeShapeType="1"/>
          </p:cNvCxnSpPr>
          <p:nvPr/>
        </p:nvCxnSpPr>
        <p:spPr bwMode="auto">
          <a:xfrm>
            <a:off x="280733" y="2950874"/>
            <a:ext cx="9810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grpSp>
        <p:nvGrpSpPr>
          <p:cNvPr id="25" name="Group 24"/>
          <p:cNvGrpSpPr/>
          <p:nvPr/>
        </p:nvGrpSpPr>
        <p:grpSpPr>
          <a:xfrm>
            <a:off x="1490841" y="1745676"/>
            <a:ext cx="2102104" cy="1348506"/>
            <a:chOff x="1490841" y="1745676"/>
            <a:chExt cx="2102104" cy="1348506"/>
          </a:xfrm>
        </p:grpSpPr>
        <p:cxnSp>
          <p:nvCxnSpPr>
            <p:cNvPr id="11" name="Straight Arrow Connector 10"/>
            <p:cNvCxnSpPr>
              <a:stCxn id="9" idx="6"/>
            </p:cNvCxnSpPr>
            <p:nvPr/>
          </p:nvCxnSpPr>
          <p:spPr>
            <a:xfrm flipV="1">
              <a:off x="1490841" y="1773380"/>
              <a:ext cx="1339272" cy="6604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6"/>
            </p:cNvCxnSpPr>
            <p:nvPr/>
          </p:nvCxnSpPr>
          <p:spPr>
            <a:xfrm flipV="1">
              <a:off x="1490841" y="2429162"/>
              <a:ext cx="1339272" cy="46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</p:cNvCxnSpPr>
            <p:nvPr/>
          </p:nvCxnSpPr>
          <p:spPr>
            <a:xfrm>
              <a:off x="1490841" y="2433788"/>
              <a:ext cx="1339272" cy="6603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6923" y="1745676"/>
              <a:ext cx="1223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move(C, B)</a:t>
              </a:r>
              <a:endParaRPr lang="en-US" sz="1400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76923" y="2595425"/>
              <a:ext cx="1306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move(B, C)</a:t>
              </a:r>
              <a:endParaRPr lang="en-US" sz="1400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76923" y="2133605"/>
              <a:ext cx="1616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move(C, Table)</a:t>
              </a:r>
              <a:endParaRPr lang="en-US" sz="1400" dirty="0">
                <a:solidFill>
                  <a:schemeClr val="tx2"/>
                </a:solidFill>
                <a:latin typeface="+mn-lt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676086" y="3059307"/>
            <a:ext cx="950067" cy="1372077"/>
            <a:chOff x="1667540" y="3059307"/>
            <a:chExt cx="950067" cy="1372077"/>
          </a:xfrm>
        </p:grpSpPr>
        <p:cxnSp>
          <p:nvCxnSpPr>
            <p:cNvPr id="27" name="Straight Arrow Connector 26"/>
            <p:cNvCxnSpPr>
              <a:stCxn id="24" idx="3"/>
            </p:cNvCxnSpPr>
            <p:nvPr/>
          </p:nvCxnSpPr>
          <p:spPr>
            <a:xfrm rot="5400000">
              <a:off x="1838203" y="3198833"/>
              <a:ext cx="918930" cy="639878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1667540" y="3956370"/>
              <a:ext cx="475013" cy="47501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983171" y="3716628"/>
            <a:ext cx="2741229" cy="523220"/>
            <a:chOff x="2655313" y="3625568"/>
            <a:chExt cx="2503147" cy="657180"/>
          </a:xfrm>
        </p:grpSpPr>
        <p:cxnSp>
          <p:nvCxnSpPr>
            <p:cNvPr id="40" name="Straight Arrow Connector 39"/>
            <p:cNvCxnSpPr>
              <a:stCxn id="29" idx="6"/>
              <a:endCxn id="80" idx="2"/>
            </p:cNvCxnSpPr>
            <p:nvPr/>
          </p:nvCxnSpPr>
          <p:spPr>
            <a:xfrm>
              <a:off x="2655313" y="4193877"/>
              <a:ext cx="2009711" cy="15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664645" y="3625568"/>
              <a:ext cx="2493815" cy="657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Evaluate-operator(move(C, Table))</a:t>
              </a:r>
              <a:endParaRPr lang="en-US" sz="1400" dirty="0">
                <a:solidFill>
                  <a:schemeClr val="tx2"/>
                </a:solidFill>
                <a:latin typeface="+mn-lt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585183" y="4061361"/>
            <a:ext cx="1473200" cy="2144816"/>
            <a:chOff x="2089397" y="4061361"/>
            <a:chExt cx="1473200" cy="2144816"/>
          </a:xfrm>
        </p:grpSpPr>
        <p:sp>
          <p:nvSpPr>
            <p:cNvPr id="34" name="Oval 33"/>
            <p:cNvSpPr/>
            <p:nvPr/>
          </p:nvSpPr>
          <p:spPr>
            <a:xfrm>
              <a:off x="2089397" y="5227123"/>
              <a:ext cx="1459346" cy="97905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(on A Table)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(on B Table)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(on C A)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3336966" y="4061361"/>
              <a:ext cx="225631" cy="237507"/>
            </a:xfrm>
            <a:prstGeom prst="ellipse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rot="5400000">
              <a:off x="2601695" y="4431888"/>
              <a:ext cx="918930" cy="639878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3044529" y="5360395"/>
            <a:ext cx="2423886" cy="369332"/>
            <a:chOff x="3548743" y="5360395"/>
            <a:chExt cx="2423886" cy="369332"/>
          </a:xfrm>
        </p:grpSpPr>
        <p:cxnSp>
          <p:nvCxnSpPr>
            <p:cNvPr id="47" name="Straight Arrow Connector 46"/>
            <p:cNvCxnSpPr>
              <a:stCxn id="34" idx="6"/>
              <a:endCxn id="68" idx="2"/>
            </p:cNvCxnSpPr>
            <p:nvPr/>
          </p:nvCxnSpPr>
          <p:spPr>
            <a:xfrm flipV="1">
              <a:off x="3548743" y="5716649"/>
              <a:ext cx="2423886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550723" y="5360395"/>
              <a:ext cx="2398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tx2"/>
                  </a:solidFill>
                  <a:latin typeface="+mn-lt"/>
                </a:rPr>
                <a:t>move(C, Table)</a:t>
              </a:r>
              <a:endParaRPr lang="en-US" sz="1800" dirty="0">
                <a:solidFill>
                  <a:schemeClr val="tx2"/>
                </a:solidFill>
                <a:latin typeface="+mn-lt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535869" y="1572166"/>
            <a:ext cx="1702471" cy="1741050"/>
            <a:chOff x="3040083" y="1572166"/>
            <a:chExt cx="1702471" cy="1741050"/>
          </a:xfrm>
        </p:grpSpPr>
        <p:sp>
          <p:nvSpPr>
            <p:cNvPr id="24" name="Oval 23"/>
            <p:cNvSpPr/>
            <p:nvPr/>
          </p:nvSpPr>
          <p:spPr>
            <a:xfrm>
              <a:off x="3040083" y="1579418"/>
              <a:ext cx="558140" cy="1733798"/>
            </a:xfrm>
            <a:prstGeom prst="ellipse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35609" y="1572166"/>
              <a:ext cx="1306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Tie Impasse</a:t>
              </a:r>
              <a:endParaRPr lang="en-US" sz="1400" dirty="0">
                <a:solidFill>
                  <a:schemeClr val="tx2"/>
                </a:solidFill>
                <a:latin typeface="+mn-lt"/>
              </a:endParaRPr>
            </a:p>
          </p:txBody>
        </p:sp>
      </p:grpSp>
      <p:sp>
        <p:nvSpPr>
          <p:cNvPr id="68" name="Oval 67"/>
          <p:cNvSpPr/>
          <p:nvPr/>
        </p:nvSpPr>
        <p:spPr>
          <a:xfrm>
            <a:off x="5468415" y="5227122"/>
            <a:ext cx="1459346" cy="97905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(on A Table)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(on B Table)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(on C Table)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339521" y="4961314"/>
            <a:ext cx="161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solidFill>
                  <a:schemeClr val="tx2"/>
                </a:solidFill>
                <a:latin typeface="+mn-lt"/>
              </a:rPr>
              <a:t>Evaluation = 1</a:t>
            </a:r>
            <a:endParaRPr lang="en-US" sz="1800" i="1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76" name="Curved Connector 75"/>
          <p:cNvCxnSpPr>
            <a:stCxn id="74" idx="0"/>
            <a:endCxn id="80" idx="4"/>
          </p:cNvCxnSpPr>
          <p:nvPr/>
        </p:nvCxnSpPr>
        <p:spPr>
          <a:xfrm rot="16200000" flipV="1">
            <a:off x="5508056" y="3323157"/>
            <a:ext cx="528419" cy="2747896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4160810" y="3957881"/>
            <a:ext cx="475013" cy="47501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83" name="Group 82"/>
          <p:cNvGrpSpPr/>
          <p:nvPr/>
        </p:nvGrpSpPr>
        <p:grpSpPr>
          <a:xfrm>
            <a:off x="4409413" y="3722640"/>
            <a:ext cx="2441680" cy="468358"/>
            <a:chOff x="2386162" y="3694061"/>
            <a:chExt cx="2441680" cy="588271"/>
          </a:xfrm>
        </p:grpSpPr>
        <p:cxnSp>
          <p:nvCxnSpPr>
            <p:cNvPr id="84" name="Straight Arrow Connector 83"/>
            <p:cNvCxnSpPr/>
            <p:nvPr/>
          </p:nvCxnSpPr>
          <p:spPr>
            <a:xfrm flipV="1">
              <a:off x="2612572" y="4281068"/>
              <a:ext cx="1483855" cy="1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386162" y="3694061"/>
              <a:ext cx="2441680" cy="386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Evaluate-operator(move(C, B))</a:t>
              </a:r>
              <a:endParaRPr lang="en-US" sz="1400" dirty="0">
                <a:solidFill>
                  <a:schemeClr val="tx2"/>
                </a:solidFill>
                <a:latin typeface="+mn-lt"/>
              </a:endParaRPr>
            </a:p>
          </p:txBody>
        </p:sp>
      </p:grpSp>
      <p:sp>
        <p:nvSpPr>
          <p:cNvPr id="51" name="Oval 50"/>
          <p:cNvSpPr/>
          <p:nvPr/>
        </p:nvSpPr>
        <p:spPr>
          <a:xfrm>
            <a:off x="6119678" y="3956617"/>
            <a:ext cx="475013" cy="47501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52" name="Group 51"/>
          <p:cNvGrpSpPr/>
          <p:nvPr/>
        </p:nvGrpSpPr>
        <p:grpSpPr>
          <a:xfrm>
            <a:off x="6594691" y="3745519"/>
            <a:ext cx="2473109" cy="448605"/>
            <a:chOff x="2631501" y="3722878"/>
            <a:chExt cx="3062336" cy="448605"/>
          </a:xfrm>
        </p:grpSpPr>
        <p:cxnSp>
          <p:nvCxnSpPr>
            <p:cNvPr id="53" name="Straight Arrow Connector 52"/>
            <p:cNvCxnSpPr>
              <a:stCxn id="51" idx="6"/>
              <a:endCxn id="67" idx="2"/>
            </p:cNvCxnSpPr>
            <p:nvPr/>
          </p:nvCxnSpPr>
          <p:spPr>
            <a:xfrm flipV="1">
              <a:off x="2631501" y="4170059"/>
              <a:ext cx="1865041" cy="14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708283" y="3722878"/>
              <a:ext cx="29855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Evaluate-operator(move(B,C))</a:t>
              </a:r>
              <a:endParaRPr lang="en-US" sz="1400" dirty="0">
                <a:solidFill>
                  <a:schemeClr val="tx2"/>
                </a:solidFill>
                <a:latin typeface="+mn-lt"/>
              </a:endParaRPr>
            </a:p>
          </p:txBody>
        </p:sp>
      </p:grpSp>
      <p:sp>
        <p:nvSpPr>
          <p:cNvPr id="67" name="Oval 66"/>
          <p:cNvSpPr/>
          <p:nvPr/>
        </p:nvSpPr>
        <p:spPr>
          <a:xfrm>
            <a:off x="8100878" y="3955193"/>
            <a:ext cx="475013" cy="47501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81" name="Group 80"/>
          <p:cNvGrpSpPr/>
          <p:nvPr/>
        </p:nvGrpSpPr>
        <p:grpSpPr>
          <a:xfrm>
            <a:off x="162370" y="3281585"/>
            <a:ext cx="1444239" cy="2144994"/>
            <a:chOff x="162370" y="3281585"/>
            <a:chExt cx="1444239" cy="2144994"/>
          </a:xfrm>
        </p:grpSpPr>
        <p:sp>
          <p:nvSpPr>
            <p:cNvPr id="78" name="Freeform 77"/>
            <p:cNvSpPr/>
            <p:nvPr/>
          </p:nvSpPr>
          <p:spPr>
            <a:xfrm>
              <a:off x="685088" y="3281585"/>
              <a:ext cx="921521" cy="2144994"/>
            </a:xfrm>
            <a:custGeom>
              <a:avLst/>
              <a:gdLst>
                <a:gd name="connsiteX0" fmla="*/ 109671 w 921521"/>
                <a:gd name="connsiteY0" fmla="*/ 0 h 2144994"/>
                <a:gd name="connsiteX1" fmla="*/ 135308 w 921521"/>
                <a:gd name="connsiteY1" fmla="*/ 1333144 h 2144994"/>
                <a:gd name="connsiteX2" fmla="*/ 921521 w 921521"/>
                <a:gd name="connsiteY2" fmla="*/ 2144994 h 214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1521" h="2144994">
                  <a:moveTo>
                    <a:pt x="109671" y="0"/>
                  </a:moveTo>
                  <a:cubicBezTo>
                    <a:pt x="54835" y="487822"/>
                    <a:pt x="0" y="975645"/>
                    <a:pt x="135308" y="1333144"/>
                  </a:cubicBezTo>
                  <a:cubicBezTo>
                    <a:pt x="270616" y="1690643"/>
                    <a:pt x="596068" y="1917818"/>
                    <a:pt x="921521" y="2144994"/>
                  </a:cubicBezTo>
                </a:path>
              </a:pathLst>
            </a:custGeom>
            <a:ln w="28575"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62370" y="4597637"/>
              <a:ext cx="863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  <a:latin typeface="+mn-lt"/>
                </a:rPr>
                <a:t>copy</a:t>
              </a:r>
              <a:endParaRPr lang="en-US" sz="1600" dirty="0">
                <a:solidFill>
                  <a:schemeClr val="tx2"/>
                </a:solidFill>
                <a:latin typeface="+mn-lt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5543338" y="3492017"/>
            <a:ext cx="1613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2"/>
                </a:solidFill>
                <a:latin typeface="+mn-lt"/>
              </a:rPr>
              <a:t>Evaluation = 0</a:t>
            </a:r>
            <a:endParaRPr lang="en-US" sz="1400" i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530617" y="3492017"/>
            <a:ext cx="1613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2"/>
                </a:solidFill>
                <a:latin typeface="+mn-lt"/>
              </a:rPr>
              <a:t>Evaluation = 0</a:t>
            </a:r>
            <a:endParaRPr lang="en-US" sz="1400" i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5187298" y="4110527"/>
            <a:ext cx="179461" cy="188007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0" name="Oval 89"/>
          <p:cNvSpPr/>
          <p:nvPr/>
        </p:nvSpPr>
        <p:spPr>
          <a:xfrm>
            <a:off x="7271047" y="4100557"/>
            <a:ext cx="179461" cy="188007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3" name="TextBox 102"/>
          <p:cNvSpPr txBox="1"/>
          <p:nvPr/>
        </p:nvSpPr>
        <p:spPr>
          <a:xfrm>
            <a:off x="3602722" y="3492017"/>
            <a:ext cx="1613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chemeClr val="tx2"/>
                </a:solidFill>
                <a:latin typeface="+mn-lt"/>
              </a:rPr>
              <a:t>Evaluation = 1</a:t>
            </a:r>
            <a:endParaRPr lang="en-US" sz="1400" i="1" dirty="0">
              <a:solidFill>
                <a:schemeClr val="tx2"/>
              </a:solidFill>
              <a:latin typeface="+mn-lt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3519630" y="1972394"/>
            <a:ext cx="4817679" cy="1519624"/>
            <a:chOff x="3519630" y="1972394"/>
            <a:chExt cx="4817679" cy="1519624"/>
          </a:xfrm>
        </p:grpSpPr>
        <p:cxnSp>
          <p:nvCxnSpPr>
            <p:cNvPr id="93" name="Curved Connector 92"/>
            <p:cNvCxnSpPr>
              <a:stCxn id="82" idx="0"/>
              <a:endCxn id="104" idx="2"/>
            </p:cNvCxnSpPr>
            <p:nvPr/>
          </p:nvCxnSpPr>
          <p:spPr>
            <a:xfrm rot="16200000" flipV="1">
              <a:off x="4910331" y="2052317"/>
              <a:ext cx="1211846" cy="1667553"/>
            </a:xfrm>
            <a:prstGeom prst="curvedConnector3">
              <a:avLst>
                <a:gd name="adj1" fmla="val 50000"/>
              </a:avLst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urved Connector 92"/>
            <p:cNvCxnSpPr>
              <a:stCxn id="86" idx="0"/>
              <a:endCxn id="104" idx="2"/>
            </p:cNvCxnSpPr>
            <p:nvPr/>
          </p:nvCxnSpPr>
          <p:spPr>
            <a:xfrm rot="16200000" flipV="1">
              <a:off x="5903970" y="1058678"/>
              <a:ext cx="1211846" cy="3654832"/>
            </a:xfrm>
            <a:prstGeom prst="curvedConnector3">
              <a:avLst>
                <a:gd name="adj1" fmla="val 50000"/>
              </a:avLst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urved Connector 92"/>
            <p:cNvCxnSpPr>
              <a:stCxn id="103" idx="0"/>
              <a:endCxn id="104" idx="2"/>
            </p:cNvCxnSpPr>
            <p:nvPr/>
          </p:nvCxnSpPr>
          <p:spPr>
            <a:xfrm rot="5400000" flipH="1" flipV="1">
              <a:off x="3940022" y="2749563"/>
              <a:ext cx="1211846" cy="273063"/>
            </a:xfrm>
            <a:prstGeom prst="curvedConnector3">
              <a:avLst>
                <a:gd name="adj1" fmla="val 50000"/>
              </a:avLst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3519630" y="1972394"/>
              <a:ext cx="23256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Prefer move(C, Table)</a:t>
              </a:r>
              <a:endParaRPr lang="en-US" sz="1400" dirty="0">
                <a:solidFill>
                  <a:schemeClr val="tx2"/>
                </a:solidFill>
                <a:latin typeface="+mn-lt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7051498" y="5554456"/>
            <a:ext cx="981075" cy="231569"/>
            <a:chOff x="7051498" y="5554456"/>
            <a:chExt cx="981075" cy="231569"/>
          </a:xfrm>
        </p:grpSpPr>
        <p:sp>
          <p:nvSpPr>
            <p:cNvPr id="112" name="Rectangle 2"/>
            <p:cNvSpPr>
              <a:spLocks noChangeArrowheads="1"/>
            </p:cNvSpPr>
            <p:nvPr/>
          </p:nvSpPr>
          <p:spPr bwMode="auto">
            <a:xfrm>
              <a:off x="7113410" y="5557425"/>
              <a:ext cx="228600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" tIns="45720" rIns="9144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Rectangle 3"/>
            <p:cNvSpPr>
              <a:spLocks noChangeArrowheads="1"/>
            </p:cNvSpPr>
            <p:nvPr/>
          </p:nvSpPr>
          <p:spPr bwMode="auto">
            <a:xfrm>
              <a:off x="7437260" y="5557425"/>
              <a:ext cx="228600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" tIns="45720" rIns="9144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Rectangle 4"/>
            <p:cNvSpPr>
              <a:spLocks noChangeArrowheads="1"/>
            </p:cNvSpPr>
            <p:nvPr/>
          </p:nvSpPr>
          <p:spPr bwMode="auto">
            <a:xfrm>
              <a:off x="7790303" y="5554456"/>
              <a:ext cx="228600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" tIns="45720" rIns="9144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5" name="AutoShape 5"/>
            <p:cNvCxnSpPr>
              <a:cxnSpLocks noChangeShapeType="1"/>
            </p:cNvCxnSpPr>
            <p:nvPr/>
          </p:nvCxnSpPr>
          <p:spPr bwMode="auto">
            <a:xfrm>
              <a:off x="7051498" y="5786025"/>
              <a:ext cx="98107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70" name="Rectangle 2"/>
          <p:cNvSpPr>
            <a:spLocks noChangeArrowheads="1"/>
          </p:cNvSpPr>
          <p:nvPr/>
        </p:nvSpPr>
        <p:spPr bwMode="auto">
          <a:xfrm>
            <a:off x="8136169" y="1625297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" tIns="45720" rIns="9144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Rectangle 3"/>
          <p:cNvSpPr>
            <a:spLocks noChangeArrowheads="1"/>
          </p:cNvSpPr>
          <p:nvPr/>
        </p:nvSpPr>
        <p:spPr bwMode="auto">
          <a:xfrm>
            <a:off x="8136169" y="1864082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" tIns="45720" rIns="9144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B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ectangle 4"/>
          <p:cNvSpPr>
            <a:spLocks noChangeArrowheads="1"/>
          </p:cNvSpPr>
          <p:nvPr/>
        </p:nvSpPr>
        <p:spPr bwMode="auto">
          <a:xfrm>
            <a:off x="8136169" y="2102867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" tIns="45720" rIns="9144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C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3" name="AutoShape 5"/>
          <p:cNvCxnSpPr>
            <a:cxnSpLocks noChangeShapeType="1"/>
          </p:cNvCxnSpPr>
          <p:nvPr/>
        </p:nvCxnSpPr>
        <p:spPr bwMode="auto">
          <a:xfrm>
            <a:off x="7820760" y="2333730"/>
            <a:ext cx="9810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77" name="TextBox 76"/>
          <p:cNvSpPr txBox="1"/>
          <p:nvPr/>
        </p:nvSpPr>
        <p:spPr>
          <a:xfrm>
            <a:off x="7795034" y="2353900"/>
            <a:ext cx="90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Times New Roman" pitchFamily="18" charset="0"/>
              </a:rPr>
              <a:t>Goal</a:t>
            </a:r>
            <a:endParaRPr lang="en-US" sz="1400" dirty="0">
              <a:solidFill>
                <a:schemeClr val="tx2">
                  <a:lumMod val="50000"/>
                </a:schemeClr>
              </a:solidFill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5117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4" grpId="0"/>
      <p:bldP spid="80" grpId="0" animBg="1"/>
      <p:bldP spid="51" grpId="0" animBg="1"/>
      <p:bldP spid="67" grpId="0" animBg="1"/>
      <p:bldP spid="82" grpId="0"/>
      <p:bldP spid="86" grpId="0"/>
      <p:bldP spid="89" grpId="0" animBg="1"/>
      <p:bldP spid="90" grpId="0" animBg="1"/>
      <p:bldP spid="10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Selection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Important state structures created by Soar</a:t>
            </a:r>
          </a:p>
          <a:p>
            <a:pPr lvl="1"/>
            <a:r>
              <a:rPr lang="en-US" dirty="0" smtClean="0"/>
              <a:t>^impasse tie, ^item 01 02 …</a:t>
            </a:r>
          </a:p>
          <a:p>
            <a:r>
              <a:rPr lang="en-US" dirty="0" smtClean="0"/>
              <a:t>Evaluate-operator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Instantiated with every item (every tied operator) that has not been evaluated </a:t>
            </a:r>
            <a:r>
              <a:rPr lang="en-US" sz="2400" dirty="0"/>
              <a:t> </a:t>
            </a:r>
            <a:endParaRPr lang="en-US" sz="2400" dirty="0" smtClean="0"/>
          </a:p>
          <a:p>
            <a:pPr marL="45720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(&lt;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s&gt; ^operator &lt;o&gt;)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(&lt;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o&gt; ^name evaluate-operator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^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superoperator &lt;so&gt;)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US" sz="2400" dirty="0" smtClean="0"/>
              <a:t>Usually randomly select between them (some exceptions)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US" sz="2400" dirty="0" smtClean="0"/>
              <a:t>Create ^evaluation structure on selection state</a:t>
            </a:r>
          </a:p>
          <a:p>
            <a:pPr marL="971550" lvl="1" indent="-514350">
              <a:buFont typeface="+mj-lt"/>
              <a:buAutoNum type="arabicPeriod" startAt="2"/>
            </a:pPr>
            <a:endParaRPr lang="en-US" sz="2400" dirty="0"/>
          </a:p>
          <a:p>
            <a:pPr marL="971550" lvl="1" indent="-514350">
              <a:buFont typeface="+mj-lt"/>
              <a:buAutoNum type="arabicPeriod" startAt="2"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F50E1FC-0880-48B1-808B-C7194B29C632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04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 State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evaluate-operator is selected, create:</a:t>
            </a:r>
          </a:p>
          <a:p>
            <a:pPr lvl="1"/>
            <a:r>
              <a:rPr lang="en-US" dirty="0" smtClean="0"/>
              <a:t>(&lt;s&gt; ^evaluation &lt;e&gt;)</a:t>
            </a:r>
          </a:p>
          <a:p>
            <a:pPr lvl="1"/>
            <a:r>
              <a:rPr lang="en-US" dirty="0" smtClean="0"/>
              <a:t>(&lt;e&gt; ^superoperator &lt;i&gt;)</a:t>
            </a:r>
          </a:p>
          <a:p>
            <a:pPr lvl="1"/>
            <a:r>
              <a:rPr lang="en-US" dirty="0" smtClean="0"/>
              <a:t>(&lt;o&gt; ^evaluation &lt;e&gt;        # on evaluate-operator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^superstate &lt;</a:t>
            </a:r>
            <a:r>
              <a:rPr lang="en-US" dirty="0" err="1" smtClean="0"/>
              <a:t>ss</a:t>
            </a:r>
            <a:r>
              <a:rPr lang="en-US" dirty="0" smtClean="0"/>
              <a:t>&gt;</a:t>
            </a:r>
            <a:r>
              <a:rPr lang="en-US" dirty="0"/>
              <a:t> </a:t>
            </a:r>
            <a:r>
              <a:rPr lang="en-US" dirty="0" smtClean="0"/>
              <a:t>      # task state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       ^</a:t>
            </a:r>
            <a:r>
              <a:rPr lang="en-US" dirty="0" err="1" smtClean="0"/>
              <a:t>superproblem</a:t>
            </a:r>
            <a:r>
              <a:rPr lang="en-US" dirty="0" smtClean="0"/>
              <a:t> space &lt;</a:t>
            </a:r>
            <a:r>
              <a:rPr lang="en-US" dirty="0" err="1" smtClean="0"/>
              <a:t>ps</a:t>
            </a:r>
            <a:r>
              <a:rPr lang="en-US" dirty="0" smtClean="0"/>
              <a:t>&gt;)</a:t>
            </a:r>
          </a:p>
          <a:p>
            <a:r>
              <a:rPr lang="en-US" dirty="0" smtClean="0"/>
              <a:t>Evaluate-operator terminates when a value is created on the associate evaluation</a:t>
            </a:r>
          </a:p>
          <a:p>
            <a:pPr lvl="1"/>
            <a:r>
              <a:rPr lang="en-US" dirty="0" smtClean="0"/>
              <a:t>(&lt;e&gt; ^value true)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F50E1FC-0880-48B1-808B-C7194B29C632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54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Evaluate-operator Substate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i="1" dirty="0" smtClean="0"/>
              <a:t>copy</a:t>
            </a:r>
            <a:r>
              <a:rPr lang="en-US" dirty="0" smtClean="0"/>
              <a:t> of the task state</a:t>
            </a:r>
          </a:p>
          <a:p>
            <a:pPr lvl="1"/>
            <a:r>
              <a:rPr lang="en-US" dirty="0" smtClean="0"/>
              <a:t>Includes ^name, ^desired</a:t>
            </a:r>
          </a:p>
          <a:p>
            <a:pPr lvl="1"/>
            <a:r>
              <a:rPr lang="en-US" dirty="0" smtClean="0"/>
              <a:t>^problem-space determines how to create copy</a:t>
            </a:r>
          </a:p>
          <a:p>
            <a:pPr lvl="2"/>
            <a:r>
              <a:rPr lang="en-US" dirty="0" smtClean="0"/>
              <a:t>Many flags to control what to copy and how deep</a:t>
            </a:r>
          </a:p>
          <a:p>
            <a:pPr lvl="2"/>
            <a:r>
              <a:rPr lang="en-US" dirty="0" smtClean="0"/>
              <a:t>^default-state-copy yes is default</a:t>
            </a:r>
          </a:p>
          <a:p>
            <a:r>
              <a:rPr lang="en-US" dirty="0" smtClean="0"/>
              <a:t>If don’t create copy, original state will change</a:t>
            </a:r>
          </a:p>
          <a:p>
            <a:pPr lvl="2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F9659-D37A-483E-B40D-45A598AD48B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7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Evaluate-operator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Force selection of a copy of the operator being </a:t>
            </a:r>
            <a:r>
              <a:rPr lang="en-US" dirty="0" smtClean="0"/>
              <a:t>evaluated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Operator application rule should fire and generate new state</a:t>
            </a:r>
          </a:p>
          <a:p>
            <a:pPr lvl="1"/>
            <a:r>
              <a:rPr lang="en-US" dirty="0"/>
              <a:t>Requires </a:t>
            </a:r>
            <a:r>
              <a:rPr lang="en-US" i="1" dirty="0"/>
              <a:t>action model: </a:t>
            </a:r>
            <a:r>
              <a:rPr lang="en-US" dirty="0"/>
              <a:t>operator application rule for simulating operator</a:t>
            </a:r>
          </a:p>
          <a:p>
            <a:pPr lvl="1"/>
            <a:r>
              <a:rPr lang="en-US" dirty="0" smtClean="0"/>
              <a:t>If doesn’t, will eventually get impasses that lead to a failed evaluation.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there is state evaluation knowledge, it adds augmentation to state</a:t>
            </a:r>
          </a:p>
          <a:p>
            <a:pPr lvl="1"/>
            <a:r>
              <a:rPr lang="en-US" dirty="0" smtClean="0"/>
              <a:t>^numeric-value, ^symbolic-value, ^expected-value</a:t>
            </a:r>
          </a:p>
          <a:p>
            <a:pPr lvl="1"/>
            <a:r>
              <a:rPr lang="en-US" dirty="0" smtClean="0"/>
              <a:t>Copied up to the evaluation structure in the selection space</a:t>
            </a:r>
          </a:p>
          <a:p>
            <a:pPr lvl="1"/>
            <a:r>
              <a:rPr lang="en-US" dirty="0" smtClean="0"/>
              <a:t>Leads to evaluate-operator terminating</a:t>
            </a:r>
          </a:p>
          <a:p>
            <a:r>
              <a:rPr lang="en-US" dirty="0" smtClean="0"/>
              <a:t>By default, elaboration rules aggressively convert evaluations to preferences.</a:t>
            </a:r>
          </a:p>
          <a:p>
            <a:pPr lvl="1"/>
            <a:r>
              <a:rPr lang="en-US" dirty="0" smtClean="0"/>
              <a:t>Evaluates only as many operators as necessary to generate preferences to break the tie.</a:t>
            </a:r>
          </a:p>
          <a:p>
            <a:r>
              <a:rPr lang="en-US" dirty="0" smtClean="0"/>
              <a:t>Chunks are learned for computing evaluations and preferences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F50E1FC-0880-48B1-808B-C7194B29C63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37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/>
          <p:cNvSpPr/>
          <p:nvPr/>
        </p:nvSpPr>
        <p:spPr>
          <a:xfrm>
            <a:off x="7499095" y="1390170"/>
            <a:ext cx="1459346" cy="1468581"/>
          </a:xfrm>
          <a:prstGeom prst="ellipse">
            <a:avLst/>
          </a:prstGeom>
          <a:solidFill>
            <a:srgbClr val="FFFF66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sz="1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Overview One-step Look-ahead </a:t>
            </a:r>
            <a:b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Using Selection Problem Space</a:t>
            </a:r>
            <a:endPara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Oval 8"/>
          <p:cNvSpPr/>
          <p:nvPr/>
        </p:nvSpPr>
        <p:spPr>
          <a:xfrm>
            <a:off x="31495" y="1699497"/>
            <a:ext cx="1459346" cy="1468581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bg1"/>
                </a:solidFill>
              </a:rPr>
              <a:t>(on A Table)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(on B Table)</a:t>
            </a:r>
          </a:p>
          <a:p>
            <a:r>
              <a:rPr lang="en-US" sz="1200" dirty="0" smtClean="0">
                <a:solidFill>
                  <a:schemeClr val="bg1"/>
                </a:solidFill>
              </a:rPr>
              <a:t>(on C A)</a:t>
            </a:r>
          </a:p>
          <a:p>
            <a:pPr algn="ctr"/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/>
            <a:endParaRPr lang="en-US" sz="12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342645" y="2722274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" tIns="45720" rIns="9144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A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666495" y="2722274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" tIns="45720" rIns="9144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B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342645" y="2493674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" tIns="45720" rIns="9144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C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29" name="AutoShape 5"/>
          <p:cNvCxnSpPr>
            <a:cxnSpLocks noChangeShapeType="1"/>
          </p:cNvCxnSpPr>
          <p:nvPr/>
        </p:nvCxnSpPr>
        <p:spPr bwMode="auto">
          <a:xfrm>
            <a:off x="280733" y="2950874"/>
            <a:ext cx="9810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grpSp>
        <p:nvGrpSpPr>
          <p:cNvPr id="25" name="Group 24"/>
          <p:cNvGrpSpPr/>
          <p:nvPr/>
        </p:nvGrpSpPr>
        <p:grpSpPr>
          <a:xfrm>
            <a:off x="1490841" y="1745676"/>
            <a:ext cx="2102104" cy="1348506"/>
            <a:chOff x="1490841" y="1745676"/>
            <a:chExt cx="2102104" cy="1348506"/>
          </a:xfrm>
        </p:grpSpPr>
        <p:cxnSp>
          <p:nvCxnSpPr>
            <p:cNvPr id="11" name="Straight Arrow Connector 10"/>
            <p:cNvCxnSpPr>
              <a:stCxn id="9" idx="6"/>
            </p:cNvCxnSpPr>
            <p:nvPr/>
          </p:nvCxnSpPr>
          <p:spPr>
            <a:xfrm flipV="1">
              <a:off x="1490841" y="1773380"/>
              <a:ext cx="1339272" cy="6604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9" idx="6"/>
            </p:cNvCxnSpPr>
            <p:nvPr/>
          </p:nvCxnSpPr>
          <p:spPr>
            <a:xfrm flipV="1">
              <a:off x="1490841" y="2429162"/>
              <a:ext cx="1339272" cy="46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6"/>
            </p:cNvCxnSpPr>
            <p:nvPr/>
          </p:nvCxnSpPr>
          <p:spPr>
            <a:xfrm>
              <a:off x="1490841" y="2433788"/>
              <a:ext cx="1339272" cy="6603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6923" y="1745676"/>
              <a:ext cx="1223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move(C, B)</a:t>
              </a:r>
              <a:endParaRPr lang="en-US" sz="1400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76923" y="2595425"/>
              <a:ext cx="1306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move(B, C)</a:t>
              </a:r>
              <a:endParaRPr lang="en-US" sz="1400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76923" y="2133605"/>
              <a:ext cx="16160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move(C, Table)</a:t>
              </a:r>
              <a:endParaRPr lang="en-US" sz="1400" dirty="0">
                <a:solidFill>
                  <a:schemeClr val="tx2"/>
                </a:solidFill>
                <a:latin typeface="+mn-lt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1676086" y="3059307"/>
            <a:ext cx="950067" cy="1372077"/>
            <a:chOff x="1667540" y="3059307"/>
            <a:chExt cx="950067" cy="1372077"/>
          </a:xfrm>
        </p:grpSpPr>
        <p:cxnSp>
          <p:nvCxnSpPr>
            <p:cNvPr id="27" name="Straight Arrow Connector 26"/>
            <p:cNvCxnSpPr>
              <a:stCxn id="24" idx="3"/>
            </p:cNvCxnSpPr>
            <p:nvPr/>
          </p:nvCxnSpPr>
          <p:spPr>
            <a:xfrm rot="5400000">
              <a:off x="1838203" y="3198833"/>
              <a:ext cx="918930" cy="639878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1667540" y="3956370"/>
              <a:ext cx="475013" cy="47501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983171" y="3716628"/>
            <a:ext cx="2741229" cy="523220"/>
            <a:chOff x="2655313" y="3625568"/>
            <a:chExt cx="2503147" cy="657180"/>
          </a:xfrm>
        </p:grpSpPr>
        <p:cxnSp>
          <p:nvCxnSpPr>
            <p:cNvPr id="40" name="Straight Arrow Connector 39"/>
            <p:cNvCxnSpPr>
              <a:stCxn id="29" idx="6"/>
              <a:endCxn id="80" idx="2"/>
            </p:cNvCxnSpPr>
            <p:nvPr/>
          </p:nvCxnSpPr>
          <p:spPr>
            <a:xfrm>
              <a:off x="2655313" y="4193877"/>
              <a:ext cx="2009711" cy="151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664645" y="3625568"/>
              <a:ext cx="2493815" cy="6571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Evaluate-operator(move(C, Table))</a:t>
              </a:r>
              <a:endParaRPr lang="en-US" sz="1400" dirty="0">
                <a:solidFill>
                  <a:schemeClr val="tx2"/>
                </a:solidFill>
                <a:latin typeface="+mn-lt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585183" y="4061361"/>
            <a:ext cx="1473200" cy="2144816"/>
            <a:chOff x="2089397" y="4061361"/>
            <a:chExt cx="1473200" cy="2144816"/>
          </a:xfrm>
        </p:grpSpPr>
        <p:sp>
          <p:nvSpPr>
            <p:cNvPr id="34" name="Oval 33"/>
            <p:cNvSpPr/>
            <p:nvPr/>
          </p:nvSpPr>
          <p:spPr>
            <a:xfrm>
              <a:off x="2089397" y="5227123"/>
              <a:ext cx="1459346" cy="979054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(on A Table)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(on B Table)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</a:rPr>
                <a:t>(on C A)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3336966" y="4061361"/>
              <a:ext cx="225631" cy="237507"/>
            </a:xfrm>
            <a:prstGeom prst="ellipse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rot="5400000">
              <a:off x="2601695" y="4431888"/>
              <a:ext cx="918930" cy="639878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3044529" y="5360395"/>
            <a:ext cx="2423886" cy="369332"/>
            <a:chOff x="3548743" y="5360395"/>
            <a:chExt cx="2423886" cy="369332"/>
          </a:xfrm>
        </p:grpSpPr>
        <p:cxnSp>
          <p:nvCxnSpPr>
            <p:cNvPr id="47" name="Straight Arrow Connector 46"/>
            <p:cNvCxnSpPr>
              <a:stCxn id="34" idx="6"/>
              <a:endCxn id="68" idx="2"/>
            </p:cNvCxnSpPr>
            <p:nvPr/>
          </p:nvCxnSpPr>
          <p:spPr>
            <a:xfrm flipV="1">
              <a:off x="3548743" y="5716649"/>
              <a:ext cx="2423886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550723" y="5360395"/>
              <a:ext cx="2398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solidFill>
                    <a:schemeClr val="tx2"/>
                  </a:solidFill>
                  <a:latin typeface="+mn-lt"/>
                </a:rPr>
                <a:t>move(C, Table)</a:t>
              </a:r>
              <a:endParaRPr lang="en-US" sz="1800" dirty="0">
                <a:solidFill>
                  <a:schemeClr val="tx2"/>
                </a:solidFill>
                <a:latin typeface="+mn-lt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2535869" y="1572166"/>
            <a:ext cx="1702471" cy="1741050"/>
            <a:chOff x="3040083" y="1572166"/>
            <a:chExt cx="1702471" cy="1741050"/>
          </a:xfrm>
        </p:grpSpPr>
        <p:sp>
          <p:nvSpPr>
            <p:cNvPr id="24" name="Oval 23"/>
            <p:cNvSpPr/>
            <p:nvPr/>
          </p:nvSpPr>
          <p:spPr>
            <a:xfrm>
              <a:off x="3040083" y="1579418"/>
              <a:ext cx="558140" cy="1733798"/>
            </a:xfrm>
            <a:prstGeom prst="ellipse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435609" y="1572166"/>
              <a:ext cx="13069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Tie Impasse</a:t>
              </a:r>
              <a:endParaRPr lang="en-US" sz="1400" dirty="0">
                <a:solidFill>
                  <a:schemeClr val="tx2"/>
                </a:solidFill>
                <a:latin typeface="+mn-lt"/>
              </a:endParaRPr>
            </a:p>
          </p:txBody>
        </p:sp>
      </p:grpSp>
      <p:sp>
        <p:nvSpPr>
          <p:cNvPr id="68" name="Oval 67"/>
          <p:cNvSpPr/>
          <p:nvPr/>
        </p:nvSpPr>
        <p:spPr>
          <a:xfrm>
            <a:off x="5468415" y="5227122"/>
            <a:ext cx="1459346" cy="97905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</a:rPr>
              <a:t>(on A Table)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(on B Table)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(on C Table)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339521" y="4961314"/>
            <a:ext cx="1613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 smtClean="0">
                <a:solidFill>
                  <a:schemeClr val="tx2"/>
                </a:solidFill>
                <a:latin typeface="+mn-lt"/>
              </a:rPr>
              <a:t>Evaluation = 1</a:t>
            </a:r>
            <a:endParaRPr lang="en-US" sz="1800" i="1" dirty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76" name="Curved Connector 75"/>
          <p:cNvCxnSpPr>
            <a:stCxn id="74" idx="0"/>
            <a:endCxn id="80" idx="4"/>
          </p:cNvCxnSpPr>
          <p:nvPr/>
        </p:nvCxnSpPr>
        <p:spPr>
          <a:xfrm rot="16200000" flipV="1">
            <a:off x="5508056" y="3323157"/>
            <a:ext cx="528419" cy="2747896"/>
          </a:xfrm>
          <a:prstGeom prst="curved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/>
          <p:cNvSpPr/>
          <p:nvPr/>
        </p:nvSpPr>
        <p:spPr>
          <a:xfrm>
            <a:off x="4160810" y="3957881"/>
            <a:ext cx="475013" cy="47501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83" name="Group 82"/>
          <p:cNvGrpSpPr/>
          <p:nvPr/>
        </p:nvGrpSpPr>
        <p:grpSpPr>
          <a:xfrm>
            <a:off x="4409413" y="3722640"/>
            <a:ext cx="2441680" cy="468358"/>
            <a:chOff x="2386162" y="3694061"/>
            <a:chExt cx="2441680" cy="588271"/>
          </a:xfrm>
        </p:grpSpPr>
        <p:cxnSp>
          <p:nvCxnSpPr>
            <p:cNvPr id="84" name="Straight Arrow Connector 83"/>
            <p:cNvCxnSpPr/>
            <p:nvPr/>
          </p:nvCxnSpPr>
          <p:spPr>
            <a:xfrm flipV="1">
              <a:off x="2612572" y="4281068"/>
              <a:ext cx="1483855" cy="12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386162" y="3694061"/>
              <a:ext cx="2441680" cy="386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Evaluate-operator(move(C, B))</a:t>
              </a:r>
              <a:endParaRPr lang="en-US" sz="1400" dirty="0">
                <a:solidFill>
                  <a:schemeClr val="tx2"/>
                </a:solidFill>
                <a:latin typeface="+mn-lt"/>
              </a:endParaRPr>
            </a:p>
          </p:txBody>
        </p:sp>
      </p:grpSp>
      <p:sp>
        <p:nvSpPr>
          <p:cNvPr id="51" name="Oval 50"/>
          <p:cNvSpPr/>
          <p:nvPr/>
        </p:nvSpPr>
        <p:spPr>
          <a:xfrm>
            <a:off x="6119678" y="3956617"/>
            <a:ext cx="475013" cy="47501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52" name="Group 51"/>
          <p:cNvGrpSpPr/>
          <p:nvPr/>
        </p:nvGrpSpPr>
        <p:grpSpPr>
          <a:xfrm>
            <a:off x="6594691" y="3745519"/>
            <a:ext cx="2473109" cy="448605"/>
            <a:chOff x="2631501" y="3722878"/>
            <a:chExt cx="3062336" cy="448605"/>
          </a:xfrm>
        </p:grpSpPr>
        <p:cxnSp>
          <p:nvCxnSpPr>
            <p:cNvPr id="53" name="Straight Arrow Connector 52"/>
            <p:cNvCxnSpPr>
              <a:stCxn id="51" idx="6"/>
              <a:endCxn id="67" idx="2"/>
            </p:cNvCxnSpPr>
            <p:nvPr/>
          </p:nvCxnSpPr>
          <p:spPr>
            <a:xfrm flipV="1">
              <a:off x="2631501" y="4170059"/>
              <a:ext cx="1865041" cy="14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708283" y="3722878"/>
              <a:ext cx="29855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Evaluate-operator(move(B,C))</a:t>
              </a:r>
              <a:endParaRPr lang="en-US" sz="1400" dirty="0">
                <a:solidFill>
                  <a:schemeClr val="tx2"/>
                </a:solidFill>
                <a:latin typeface="+mn-lt"/>
              </a:endParaRPr>
            </a:p>
          </p:txBody>
        </p:sp>
      </p:grpSp>
      <p:sp>
        <p:nvSpPr>
          <p:cNvPr id="67" name="Oval 66"/>
          <p:cNvSpPr/>
          <p:nvPr/>
        </p:nvSpPr>
        <p:spPr>
          <a:xfrm>
            <a:off x="8100878" y="3955193"/>
            <a:ext cx="475013" cy="47501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81" name="Group 80"/>
          <p:cNvGrpSpPr/>
          <p:nvPr/>
        </p:nvGrpSpPr>
        <p:grpSpPr>
          <a:xfrm>
            <a:off x="162370" y="3281585"/>
            <a:ext cx="1444239" cy="2144994"/>
            <a:chOff x="162370" y="3281585"/>
            <a:chExt cx="1444239" cy="2144994"/>
          </a:xfrm>
        </p:grpSpPr>
        <p:sp>
          <p:nvSpPr>
            <p:cNvPr id="78" name="Freeform 77"/>
            <p:cNvSpPr/>
            <p:nvPr/>
          </p:nvSpPr>
          <p:spPr>
            <a:xfrm>
              <a:off x="685088" y="3281585"/>
              <a:ext cx="921521" cy="2144994"/>
            </a:xfrm>
            <a:custGeom>
              <a:avLst/>
              <a:gdLst>
                <a:gd name="connsiteX0" fmla="*/ 109671 w 921521"/>
                <a:gd name="connsiteY0" fmla="*/ 0 h 2144994"/>
                <a:gd name="connsiteX1" fmla="*/ 135308 w 921521"/>
                <a:gd name="connsiteY1" fmla="*/ 1333144 h 2144994"/>
                <a:gd name="connsiteX2" fmla="*/ 921521 w 921521"/>
                <a:gd name="connsiteY2" fmla="*/ 2144994 h 214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1521" h="2144994">
                  <a:moveTo>
                    <a:pt x="109671" y="0"/>
                  </a:moveTo>
                  <a:cubicBezTo>
                    <a:pt x="54835" y="487822"/>
                    <a:pt x="0" y="975645"/>
                    <a:pt x="135308" y="1333144"/>
                  </a:cubicBezTo>
                  <a:cubicBezTo>
                    <a:pt x="270616" y="1690643"/>
                    <a:pt x="596068" y="1917818"/>
                    <a:pt x="921521" y="2144994"/>
                  </a:cubicBezTo>
                </a:path>
              </a:pathLst>
            </a:custGeom>
            <a:ln w="28575"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62370" y="4597637"/>
              <a:ext cx="863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chemeClr val="tx2"/>
                  </a:solidFill>
                  <a:latin typeface="+mn-lt"/>
                </a:rPr>
                <a:t>copy</a:t>
              </a:r>
              <a:endParaRPr lang="en-US" sz="1600" dirty="0">
                <a:solidFill>
                  <a:schemeClr val="tx2"/>
                </a:solidFill>
                <a:latin typeface="+mn-lt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5543338" y="3492017"/>
            <a:ext cx="1613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  <a:latin typeface="+mn-lt"/>
              </a:rPr>
              <a:t>Evaluation = 0</a:t>
            </a:r>
            <a:endParaRPr lang="en-US" sz="14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530617" y="3492017"/>
            <a:ext cx="1613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  <a:latin typeface="+mn-lt"/>
              </a:rPr>
              <a:t>Evaluation = 0</a:t>
            </a:r>
            <a:endParaRPr lang="en-US" sz="1400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89" name="Oval 88"/>
          <p:cNvSpPr/>
          <p:nvPr/>
        </p:nvSpPr>
        <p:spPr>
          <a:xfrm>
            <a:off x="5187298" y="4110527"/>
            <a:ext cx="179461" cy="188007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0" name="Oval 89"/>
          <p:cNvSpPr/>
          <p:nvPr/>
        </p:nvSpPr>
        <p:spPr>
          <a:xfrm>
            <a:off x="7271047" y="4100557"/>
            <a:ext cx="179461" cy="188007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3" name="TextBox 102"/>
          <p:cNvSpPr txBox="1"/>
          <p:nvPr/>
        </p:nvSpPr>
        <p:spPr>
          <a:xfrm>
            <a:off x="3602722" y="3492017"/>
            <a:ext cx="1613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 smtClean="0">
                <a:solidFill>
                  <a:srgbClr val="FF0000"/>
                </a:solidFill>
                <a:latin typeface="+mn-lt"/>
              </a:rPr>
              <a:t>Evaluation = 1</a:t>
            </a:r>
            <a:endParaRPr lang="en-US" sz="1400" i="1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111" name="Group 110"/>
          <p:cNvGrpSpPr/>
          <p:nvPr/>
        </p:nvGrpSpPr>
        <p:grpSpPr>
          <a:xfrm>
            <a:off x="3519630" y="1972394"/>
            <a:ext cx="4817680" cy="1519624"/>
            <a:chOff x="3519630" y="1972394"/>
            <a:chExt cx="4817680" cy="1519624"/>
          </a:xfrm>
        </p:grpSpPr>
        <p:cxnSp>
          <p:nvCxnSpPr>
            <p:cNvPr id="93" name="Curved Connector 92"/>
            <p:cNvCxnSpPr>
              <a:stCxn id="82" idx="0"/>
              <a:endCxn id="104" idx="2"/>
            </p:cNvCxnSpPr>
            <p:nvPr/>
          </p:nvCxnSpPr>
          <p:spPr>
            <a:xfrm rot="16200000" flipV="1">
              <a:off x="5125775" y="2267761"/>
              <a:ext cx="780959" cy="1667553"/>
            </a:xfrm>
            <a:prstGeom prst="curvedConnector3">
              <a:avLst>
                <a:gd name="adj1" fmla="val 50000"/>
              </a:avLst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urved Connector 92"/>
            <p:cNvCxnSpPr>
              <a:stCxn id="86" idx="0"/>
              <a:endCxn id="104" idx="2"/>
            </p:cNvCxnSpPr>
            <p:nvPr/>
          </p:nvCxnSpPr>
          <p:spPr>
            <a:xfrm rot="16200000" flipV="1">
              <a:off x="6119414" y="1274122"/>
              <a:ext cx="780959" cy="3654832"/>
            </a:xfrm>
            <a:prstGeom prst="curvedConnector3">
              <a:avLst>
                <a:gd name="adj1" fmla="val 50000"/>
              </a:avLst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urved Connector 92"/>
            <p:cNvCxnSpPr>
              <a:stCxn id="103" idx="0"/>
              <a:endCxn id="104" idx="2"/>
            </p:cNvCxnSpPr>
            <p:nvPr/>
          </p:nvCxnSpPr>
          <p:spPr>
            <a:xfrm rot="5400000" flipH="1" flipV="1">
              <a:off x="4155466" y="2965007"/>
              <a:ext cx="780959" cy="273063"/>
            </a:xfrm>
            <a:prstGeom prst="curvedConnector3">
              <a:avLst>
                <a:gd name="adj1" fmla="val 50000"/>
              </a:avLst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3519630" y="1972394"/>
              <a:ext cx="232569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  <a:latin typeface="+mn-lt"/>
                </a:rPr>
                <a:t>move(C, Table) &gt; move(C, B)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m</a:t>
              </a:r>
              <a:r>
                <a:rPr lang="en-US" sz="1400" dirty="0" smtClean="0">
                  <a:solidFill>
                    <a:srgbClr val="FF0000"/>
                  </a:solidFill>
                </a:rPr>
                <a:t>ove(C, Table) &gt; move(B, C)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m</a:t>
              </a:r>
              <a:r>
                <a:rPr lang="en-US" sz="1400" dirty="0" smtClean="0">
                  <a:solidFill>
                    <a:srgbClr val="FF0000"/>
                  </a:solidFill>
                </a:rPr>
                <a:t>ove(B, C) = move(C, B)</a:t>
              </a:r>
              <a:endParaRPr lang="en-US" sz="1400" dirty="0">
                <a:solidFill>
                  <a:srgbClr val="FF0000"/>
                </a:solidFill>
                <a:latin typeface="+mn-lt"/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7051498" y="5554456"/>
            <a:ext cx="981075" cy="231569"/>
            <a:chOff x="7051498" y="5554456"/>
            <a:chExt cx="981075" cy="231569"/>
          </a:xfrm>
        </p:grpSpPr>
        <p:sp>
          <p:nvSpPr>
            <p:cNvPr id="112" name="Rectangle 2"/>
            <p:cNvSpPr>
              <a:spLocks noChangeArrowheads="1"/>
            </p:cNvSpPr>
            <p:nvPr/>
          </p:nvSpPr>
          <p:spPr bwMode="auto">
            <a:xfrm>
              <a:off x="7113410" y="5557425"/>
              <a:ext cx="228600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" tIns="45720" rIns="9144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A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Rectangle 3"/>
            <p:cNvSpPr>
              <a:spLocks noChangeArrowheads="1"/>
            </p:cNvSpPr>
            <p:nvPr/>
          </p:nvSpPr>
          <p:spPr bwMode="auto">
            <a:xfrm>
              <a:off x="7437260" y="5557425"/>
              <a:ext cx="228600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" tIns="45720" rIns="9144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B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Rectangle 4"/>
            <p:cNvSpPr>
              <a:spLocks noChangeArrowheads="1"/>
            </p:cNvSpPr>
            <p:nvPr/>
          </p:nvSpPr>
          <p:spPr bwMode="auto">
            <a:xfrm>
              <a:off x="7790303" y="5554456"/>
              <a:ext cx="228600" cy="22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" tIns="45720" rIns="9144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C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5" name="AutoShape 5"/>
            <p:cNvCxnSpPr>
              <a:cxnSpLocks noChangeShapeType="1"/>
            </p:cNvCxnSpPr>
            <p:nvPr/>
          </p:nvCxnSpPr>
          <p:spPr bwMode="auto">
            <a:xfrm>
              <a:off x="7051498" y="5786025"/>
              <a:ext cx="98107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  <p:sp>
        <p:nvSpPr>
          <p:cNvPr id="70" name="Rectangle 2"/>
          <p:cNvSpPr>
            <a:spLocks noChangeArrowheads="1"/>
          </p:cNvSpPr>
          <p:nvPr/>
        </p:nvSpPr>
        <p:spPr bwMode="auto">
          <a:xfrm>
            <a:off x="8136169" y="1625297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" tIns="45720" rIns="9144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A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" name="Rectangle 3"/>
          <p:cNvSpPr>
            <a:spLocks noChangeArrowheads="1"/>
          </p:cNvSpPr>
          <p:nvPr/>
        </p:nvSpPr>
        <p:spPr bwMode="auto">
          <a:xfrm>
            <a:off x="8136169" y="1864082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" tIns="45720" rIns="9144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B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Rectangle 4"/>
          <p:cNvSpPr>
            <a:spLocks noChangeArrowheads="1"/>
          </p:cNvSpPr>
          <p:nvPr/>
        </p:nvSpPr>
        <p:spPr bwMode="auto">
          <a:xfrm>
            <a:off x="8136169" y="2102867"/>
            <a:ext cx="2286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" tIns="45720" rIns="9144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smtClean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Calibri" pitchFamily="34" charset="0"/>
                <a:cs typeface="Arial" pitchFamily="34" charset="0"/>
              </a:rPr>
              <a:t>C</a:t>
            </a: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3" name="AutoShape 5"/>
          <p:cNvCxnSpPr>
            <a:cxnSpLocks noChangeShapeType="1"/>
          </p:cNvCxnSpPr>
          <p:nvPr/>
        </p:nvCxnSpPr>
        <p:spPr bwMode="auto">
          <a:xfrm>
            <a:off x="7820760" y="2333730"/>
            <a:ext cx="9810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77" name="TextBox 76"/>
          <p:cNvSpPr txBox="1"/>
          <p:nvPr/>
        </p:nvSpPr>
        <p:spPr>
          <a:xfrm>
            <a:off x="7795034" y="2353900"/>
            <a:ext cx="905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tx2">
                    <a:lumMod val="50000"/>
                  </a:schemeClr>
                </a:solidFill>
                <a:latin typeface="+mn-lt"/>
                <a:cs typeface="Times New Roman" pitchFamily="18" charset="0"/>
              </a:rPr>
              <a:t>Goal</a:t>
            </a:r>
            <a:endParaRPr lang="en-US" sz="1400" dirty="0">
              <a:solidFill>
                <a:schemeClr val="tx2">
                  <a:lumMod val="50000"/>
                </a:schemeClr>
              </a:solidFill>
              <a:latin typeface="+mn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82322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Requirements to Use Selection Space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200" y="1600200"/>
            <a:ext cx="8915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Source in </a:t>
            </a:r>
            <a:r>
              <a:rPr lang="en-US" dirty="0" err="1" smtClean="0"/>
              <a:t>selection.soar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Explains the following requirements</a:t>
            </a:r>
            <a:endParaRPr lang="en-US" dirty="0" smtClean="0"/>
          </a:p>
          <a:p>
            <a:r>
              <a:rPr lang="en-US" dirty="0" smtClean="0"/>
              <a:t>Have a ^problem-space structure on the state</a:t>
            </a:r>
          </a:p>
          <a:p>
            <a:r>
              <a:rPr lang="en-US" dirty="0" smtClean="0"/>
              <a:t>Have a ^desired structure on the </a:t>
            </a:r>
            <a:r>
              <a:rPr lang="en-US" dirty="0" smtClean="0"/>
              <a:t>state</a:t>
            </a:r>
          </a:p>
          <a:p>
            <a:r>
              <a:rPr lang="en-US" dirty="0" smtClean="0"/>
              <a:t>Include rules that compute failure/success/evaluation.</a:t>
            </a:r>
            <a:endParaRPr lang="en-US" dirty="0" smtClean="0"/>
          </a:p>
          <a:p>
            <a:r>
              <a:rPr lang="en-US" dirty="0" smtClean="0"/>
              <a:t>Have rules that simulate action of operators</a:t>
            </a:r>
          </a:p>
          <a:p>
            <a:pPr lvl="1"/>
            <a:r>
              <a:rPr lang="en-US" dirty="0" smtClean="0"/>
              <a:t>This is an </a:t>
            </a:r>
            <a:r>
              <a:rPr lang="en-US" i="1" dirty="0" smtClean="0"/>
              <a:t>action model</a:t>
            </a:r>
          </a:p>
          <a:p>
            <a:pPr lvl="1"/>
            <a:r>
              <a:rPr lang="en-US" dirty="0" smtClean="0"/>
              <a:t>Only apply when in state with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^name evaluate-operator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BF9659-D37A-483E-B40D-45A598AD48B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83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in Soar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8392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If no evaluation of the state, continues in substate</a:t>
            </a:r>
          </a:p>
          <a:p>
            <a:pPr lvl="1"/>
            <a:r>
              <a:rPr lang="en-US" dirty="0" smtClean="0"/>
              <a:t>If sufficient knowledge, selects and applies operator</a:t>
            </a:r>
            <a:endParaRPr lang="en-US" dirty="0"/>
          </a:p>
          <a:p>
            <a:pPr lvl="1"/>
            <a:r>
              <a:rPr lang="en-US" dirty="0"/>
              <a:t>If insufficient knowledge, get a tie impasse and recursively get depth-first search. </a:t>
            </a:r>
          </a:p>
          <a:p>
            <a:r>
              <a:rPr lang="en-US" dirty="0" smtClean="0"/>
              <a:t>The state “open” list is represented as the stack of substates.</a:t>
            </a:r>
          </a:p>
          <a:p>
            <a:r>
              <a:rPr lang="en-US" dirty="0" smtClean="0"/>
              <a:t>Elaboration rules pass success up the stack to avoid extra search.</a:t>
            </a:r>
          </a:p>
          <a:p>
            <a:r>
              <a:rPr lang="en-US" dirty="0" smtClean="0"/>
              <a:t>No guarantee of finding shortest path.</a:t>
            </a:r>
          </a:p>
          <a:p>
            <a:r>
              <a:rPr lang="en-US" dirty="0" smtClean="0"/>
              <a:t>Chunking is necessary to avoid repeated search.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7F50E1FC-0880-48B1-808B-C7194B29C63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22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tion-model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untain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50000">
              <a:schemeClr val="phClr">
                <a:tint val="25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100000"/>
                <a:hueMod val="100000"/>
                <a:sat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40000"/>
                <a:shade val="100000"/>
                <a:hueMod val="100000"/>
                <a:satMod val="100000"/>
              </a:schemeClr>
            </a:gs>
            <a:gs pos="30000">
              <a:schemeClr val="phClr">
                <a:tint val="100000"/>
                <a:shade val="100000"/>
                <a:hueMod val="100000"/>
                <a:satMod val="100000"/>
              </a:schemeClr>
            </a:gs>
            <a:gs pos="6800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40000"/>
                <a:shade val="100000"/>
                <a:hueMod val="100000"/>
                <a:sat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br" rotWithShape="0">
              <a:srgbClr val="000000">
                <a:alpha val="0"/>
              </a:srgbClr>
            </a:outerShdw>
          </a:effectLst>
        </a:effectStyle>
        <a:effectStyle>
          <a:effectLst>
            <a:outerShdw blurRad="38100" dist="25400" dir="5400000" algn="ctr" rotWithShape="0">
              <a:srgbClr val="EBE9ED">
                <a:alpha val="0"/>
              </a:srgbClr>
            </a:outerShdw>
          </a:effectLst>
          <a:scene3d>
            <a:camera prst="orthographicFront">
              <a:rot lat="0" lon="0" rev="0"/>
            </a:camera>
            <a:lightRig rig="glow" dir="b"/>
          </a:scene3d>
          <a:sp3d contourW="6350" prstMaterial="softEdge">
            <a:bevelT w="25400" h="25400"/>
            <a:contourClr>
              <a:schemeClr val="phClr">
                <a:tint val="9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reflection blurRad="12700" stA="40000" endPos="40000" dist="25400" dir="5400000" sy="-100000" rotWithShape="0"/>
          </a:effectLst>
          <a:scene3d>
            <a:camera prst="perspectiveFront"/>
            <a:lightRig rig="glow" dir="b"/>
          </a:scene3d>
          <a:sp3d contourW="6350" prstMaterial="softEdge">
            <a:bevelT w="50800" h="25400"/>
            <a:contourClr>
              <a:schemeClr val="phClr">
                <a:tint val="100000"/>
                <a:shade val="8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Action-modeling</Template>
  <TotalTime>10286</TotalTime>
  <Words>1443</Words>
  <Application>Microsoft Office PowerPoint</Application>
  <PresentationFormat>On-screen Show (4:3)</PresentationFormat>
  <Paragraphs>343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Action-modeling</vt:lpstr>
      <vt:lpstr>The Selection Space </vt:lpstr>
      <vt:lpstr>Overview One-step Look-ahead  Using Selection Problem Space</vt:lpstr>
      <vt:lpstr>Selection Space</vt:lpstr>
      <vt:lpstr>Evaluate State Structure</vt:lpstr>
      <vt:lpstr>Evaluate-operator Substate</vt:lpstr>
      <vt:lpstr>Evaluate-operator Processing</vt:lpstr>
      <vt:lpstr>Overview One-step Look-ahead  Using Selection Problem Space</vt:lpstr>
      <vt:lpstr>Requirements to Use Selection Space</vt:lpstr>
      <vt:lpstr>Depth-First Search in Soar</vt:lpstr>
      <vt:lpstr>Overview One-step Look-ahead  Using Selection Problem Space</vt:lpstr>
      <vt:lpstr>Iterative Deepening</vt:lpstr>
      <vt:lpstr>Deep Search in Soar:  Iterative A*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Nuggets and Coal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Laird</dc:creator>
  <cp:lastModifiedBy>John Laird</cp:lastModifiedBy>
  <cp:revision>703</cp:revision>
  <cp:lastPrinted>2011-11-16T13:35:55Z</cp:lastPrinted>
  <dcterms:created xsi:type="dcterms:W3CDTF">2006-08-16T00:00:00Z</dcterms:created>
  <dcterms:modified xsi:type="dcterms:W3CDTF">2012-06-20T12:23:06Z</dcterms:modified>
</cp:coreProperties>
</file>