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62" r:id="rId5"/>
    <p:sldId id="267" r:id="rId6"/>
    <p:sldId id="259" r:id="rId7"/>
    <p:sldId id="260" r:id="rId8"/>
    <p:sldId id="261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0ED7-89F1-C24F-86D6-481EC22DBACC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200B1-A52B-1944-AA75-4BA641E881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018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84F9DF-FD4B-7642-9D2E-969CBAC6DE74}" type="datetimeFigureOut">
              <a:rPr lang="en-US" smtClean="0"/>
              <a:t>6/19/12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DAC70-AC9E-9642-B801-034F53F2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87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7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83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1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85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5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5197D-F648-354C-BEB4-285073013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3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/>
          <a:p>
            <a:r>
              <a:rPr lang="en-US" b="1" dirty="0" smtClean="0"/>
              <a:t>Future Memory Research in Soar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452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Semantic Memory: Architecture (2)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Retrieval</a:t>
            </a:r>
          </a:p>
          <a:p>
            <a:pPr lvl="1"/>
            <a:r>
              <a:rPr lang="en-US" dirty="0" smtClean="0"/>
              <a:t>Besides history of past use, what are effective indicators of relevance (e.g. context)? Efficient support?</a:t>
            </a:r>
            <a:endParaRPr lang="en-US" dirty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Integration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/>
              <a:t>meta-cognitive processes (e.g. recognition)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Semantic Memory: Agents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Representation</a:t>
            </a:r>
          </a:p>
          <a:p>
            <a:pPr lvl="1"/>
            <a:r>
              <a:rPr lang="en-US" dirty="0" smtClean="0"/>
              <a:t>What are useful representational paradigms for LTI augmentations?</a:t>
            </a:r>
          </a:p>
          <a:p>
            <a:pPr lvl="1"/>
            <a:r>
              <a:rPr lang="en-US" dirty="0" smtClean="0"/>
              <a:t>To what extent are semantic concepts “grounded?”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Reasoning</a:t>
            </a:r>
          </a:p>
          <a:p>
            <a:pPr lvl="1"/>
            <a:r>
              <a:rPr lang="en-US" dirty="0" smtClean="0"/>
              <a:t>How does agent reasoning lead to hierarchical semantic knowledge?</a:t>
            </a:r>
          </a:p>
          <a:p>
            <a:pPr lvl="1"/>
            <a:r>
              <a:rPr lang="en-US" dirty="0" smtClean="0"/>
              <a:t>What are general-purpose “inference” rule sets would be efficient and useful across a variety of tasks? Linguistic rule sets?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5763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 smtClean="0"/>
              <a:t>EpMem</a:t>
            </a:r>
            <a:r>
              <a:rPr lang="en-US" dirty="0" smtClean="0"/>
              <a:t> and </a:t>
            </a:r>
            <a:r>
              <a:rPr lang="en-US" dirty="0" err="1" smtClean="0"/>
              <a:t>SMem</a:t>
            </a:r>
            <a:r>
              <a:rPr lang="en-US" dirty="0" smtClean="0"/>
              <a:t> have come a long way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seful and efficient today!</a:t>
            </a:r>
          </a:p>
          <a:p>
            <a:endParaRPr lang="en-US" dirty="0"/>
          </a:p>
          <a:p>
            <a:r>
              <a:rPr lang="en-US" dirty="0" smtClean="0"/>
              <a:t>There are many opportunities for important progress in these mechanisms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Research takes time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8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Retrospective</a:t>
            </a:r>
          </a:p>
          <a:p>
            <a:pPr lvl="1"/>
            <a:r>
              <a:rPr lang="en-US" dirty="0" smtClean="0"/>
              <a:t>Episodic</a:t>
            </a:r>
          </a:p>
          <a:p>
            <a:pPr lvl="1"/>
            <a:r>
              <a:rPr lang="en-US" dirty="0" smtClean="0"/>
              <a:t>Semantic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Next Steps</a:t>
            </a:r>
          </a:p>
          <a:p>
            <a:pPr lvl="1"/>
            <a:r>
              <a:rPr lang="en-US" dirty="0" smtClean="0"/>
              <a:t>Top 3</a:t>
            </a:r>
          </a:p>
          <a:p>
            <a:pPr lvl="1"/>
            <a:r>
              <a:rPr lang="en-US" dirty="0" smtClean="0"/>
              <a:t>Episodic</a:t>
            </a:r>
          </a:p>
          <a:p>
            <a:pPr lvl="1"/>
            <a:r>
              <a:rPr lang="en-US" dirty="0" smtClean="0"/>
              <a:t>Semantic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2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Retrospective</a:t>
            </a:r>
            <a:r>
              <a:rPr lang="en-US" sz="3600" i="1" dirty="0" smtClean="0"/>
              <a:t/>
            </a:r>
            <a:br>
              <a:rPr lang="en-US" sz="3600" i="1" dirty="0" smtClean="0"/>
            </a:br>
            <a:r>
              <a:rPr lang="en-US" sz="3600" i="1" dirty="0" smtClean="0"/>
              <a:t>Episodic Memory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Nuxoll</a:t>
            </a:r>
            <a:r>
              <a:rPr lang="en-US" dirty="0" smtClean="0"/>
              <a:t> (ICCM ‘04, AAAI ‘07, CSR ‘12)</a:t>
            </a:r>
          </a:p>
          <a:p>
            <a:pPr lvl="1"/>
            <a:r>
              <a:rPr lang="en-US" dirty="0" smtClean="0"/>
              <a:t>Why is </a:t>
            </a:r>
            <a:r>
              <a:rPr lang="en-US" dirty="0" err="1" smtClean="0"/>
              <a:t>EpMem</a:t>
            </a:r>
            <a:r>
              <a:rPr lang="en-US" dirty="0" smtClean="0"/>
              <a:t> useful? (cognitive capabilities)</a:t>
            </a:r>
          </a:p>
          <a:p>
            <a:pPr lvl="1"/>
            <a:r>
              <a:rPr lang="en-US" dirty="0" smtClean="0"/>
              <a:t>How to integrate </a:t>
            </a:r>
            <a:r>
              <a:rPr lang="en-US" dirty="0" err="1" smtClean="0"/>
              <a:t>EpMem</a:t>
            </a:r>
            <a:r>
              <a:rPr lang="en-US" dirty="0" smtClean="0"/>
              <a:t> within a cognitive architecture?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Xu</a:t>
            </a:r>
            <a:r>
              <a:rPr lang="en-US" dirty="0" smtClean="0"/>
              <a:t> (AAAI ‘10)</a:t>
            </a:r>
          </a:p>
          <a:p>
            <a:pPr lvl="1"/>
            <a:r>
              <a:rPr lang="en-US" dirty="0" smtClean="0"/>
              <a:t>How can an agent make use of </a:t>
            </a:r>
            <a:r>
              <a:rPr lang="en-US" dirty="0" err="1" smtClean="0"/>
              <a:t>EpMem</a:t>
            </a:r>
            <a:r>
              <a:rPr lang="en-US" dirty="0" smtClean="0"/>
              <a:t> to develop action models?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 smtClean="0"/>
              <a:t>Gorski</a:t>
            </a:r>
            <a:r>
              <a:rPr lang="en-US" dirty="0" smtClean="0"/>
              <a:t> (CSR ‘11)</a:t>
            </a:r>
          </a:p>
          <a:p>
            <a:pPr lvl="1"/>
            <a:r>
              <a:rPr lang="en-US" dirty="0" smtClean="0"/>
              <a:t>To what degree can an agent learn to use </a:t>
            </a:r>
            <a:r>
              <a:rPr lang="en-US" dirty="0" err="1" smtClean="0"/>
              <a:t>EpMem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Derbinsky, Li (ICCBR ‘09, AAMAS ‘12, AAAI </a:t>
            </a:r>
            <a:r>
              <a:rPr lang="fr-FR" dirty="0" smtClean="0"/>
              <a:t>’</a:t>
            </a:r>
            <a:r>
              <a:rPr lang="en-US" dirty="0" smtClean="0"/>
              <a:t>12ab)</a:t>
            </a:r>
          </a:p>
          <a:p>
            <a:pPr lvl="1"/>
            <a:r>
              <a:rPr lang="en-US" dirty="0" smtClean="0"/>
              <a:t>What are efficient &amp; scalable algorithms for </a:t>
            </a:r>
            <a:r>
              <a:rPr lang="en-US" dirty="0" err="1" smtClean="0"/>
              <a:t>EpMem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To what extent are they effective and efficient across a variety of tasks over long periods of time?</a:t>
            </a:r>
          </a:p>
          <a:p>
            <a:pPr lvl="1"/>
            <a:r>
              <a:rPr lang="en-US" dirty="0" smtClean="0"/>
              <a:t>To what extent do they facilitate other cognitive processes?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924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Retrospective</a:t>
            </a:r>
            <a:br>
              <a:rPr lang="en-US" dirty="0" smtClean="0"/>
            </a:br>
            <a:r>
              <a:rPr lang="en-US" sz="3600" i="1" dirty="0" smtClean="0"/>
              <a:t>Semantic Memory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Derbinsky (ICCM ‘10, AAAI </a:t>
            </a:r>
            <a:r>
              <a:rPr lang="fr-FR" dirty="0" smtClean="0"/>
              <a:t>’</a:t>
            </a:r>
            <a:r>
              <a:rPr lang="en-US" dirty="0" smtClean="0"/>
              <a:t>11)</a:t>
            </a:r>
          </a:p>
          <a:p>
            <a:pPr lvl="1"/>
            <a:r>
              <a:rPr lang="en-US" dirty="0" smtClean="0"/>
              <a:t>Architectural integration </a:t>
            </a:r>
            <a:r>
              <a:rPr lang="en-US" dirty="0"/>
              <a:t>[</a:t>
            </a:r>
            <a:r>
              <a:rPr lang="en-US" dirty="0" smtClean="0"/>
              <a:t>Wang; ACT-R]</a:t>
            </a:r>
          </a:p>
          <a:p>
            <a:pPr lvl="1"/>
            <a:r>
              <a:rPr lang="en-US" dirty="0" smtClean="0"/>
              <a:t>How to efficiently retrieve knowledge from large semantic stores?</a:t>
            </a:r>
          </a:p>
          <a:p>
            <a:pPr lvl="1"/>
            <a:r>
              <a:rPr lang="en-US" dirty="0" smtClean="0"/>
              <a:t>How to </a:t>
            </a:r>
            <a:r>
              <a:rPr lang="en-US" dirty="0" smtClean="0"/>
              <a:t>effectively </a:t>
            </a:r>
            <a:r>
              <a:rPr lang="en-US" dirty="0" smtClean="0"/>
              <a:t>and efficiently bias ambiguous retrievals?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Li, Derbinsky (AAAI ‘12)</a:t>
            </a:r>
          </a:p>
          <a:p>
            <a:pPr lvl="1"/>
            <a:r>
              <a:rPr lang="en-US" dirty="0" smtClean="0"/>
              <a:t>To what extent does </a:t>
            </a:r>
            <a:r>
              <a:rPr lang="en-US" dirty="0" err="1" smtClean="0"/>
              <a:t>SMem</a:t>
            </a:r>
            <a:r>
              <a:rPr lang="en-US" dirty="0" smtClean="0"/>
              <a:t> facilitate other cognitive processes?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84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Top 3</a:t>
            </a:r>
            <a:endParaRPr lang="en-US" sz="3600" i="1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Episodic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Diverse usage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Bounded storage – explore interactions with retrievals, recognition, semantic learning, consolidation…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Dynamically representing, reasoning about, and learning from events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Semantic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Diverse usage and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Automatic encoding – explore interactions with recognition, retrievals, episodic consolidation…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Building up and reasoning over hierarchical semantic knowledge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522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Episodic Memory: Architecture (1)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Encoding</a:t>
            </a:r>
          </a:p>
          <a:p>
            <a:pPr lvl="1"/>
            <a:r>
              <a:rPr lang="en-US" dirty="0" smtClean="0"/>
              <a:t>How to provide effective episodic capabilities for continuous modalities (e.g. visual)?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Storage</a:t>
            </a:r>
          </a:p>
          <a:p>
            <a:pPr lvl="1"/>
            <a:r>
              <a:rPr lang="en-US" dirty="0" smtClean="0"/>
              <a:t>How to bound episodic-memory growth while maintaining effective retrievals and support for other processes (e.g. recognition, semantic learning)?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133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Episodic Memory: Architecture (2)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Retrieval</a:t>
            </a:r>
          </a:p>
          <a:p>
            <a:pPr lvl="1"/>
            <a:r>
              <a:rPr lang="en-US" dirty="0" smtClean="0"/>
              <a:t>Beyond cardinality [and WMA], what are effective indicators of relevance across a variety of tasks (e.g. appraisals, LTI spread)? Efficient support?</a:t>
            </a:r>
          </a:p>
          <a:p>
            <a:pPr lvl="1"/>
            <a:r>
              <a:rPr lang="en-US" dirty="0" smtClean="0"/>
              <a:t>What are effective methods to bound per-decision episodic processing (e.g. heuristic search, anytime)?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Integration</a:t>
            </a:r>
          </a:p>
          <a:p>
            <a:pPr lvl="1"/>
            <a:r>
              <a:rPr lang="en-US" dirty="0" smtClean="0"/>
              <a:t>Long-term spatial-visual memory (SVS)</a:t>
            </a:r>
          </a:p>
          <a:p>
            <a:pPr lvl="1"/>
            <a:r>
              <a:rPr lang="en-US" dirty="0" smtClean="0"/>
              <a:t>Consolidation to semantic memory</a:t>
            </a:r>
          </a:p>
          <a:p>
            <a:pPr lvl="1"/>
            <a:r>
              <a:rPr lang="en-US" dirty="0" smtClean="0"/>
              <a:t>Support for </a:t>
            </a:r>
            <a:r>
              <a:rPr lang="en-US" dirty="0" smtClean="0"/>
              <a:t>meta-cognitive processes (e.g. recognition)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542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Episodic Memory: Agents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Reasoning</a:t>
            </a:r>
          </a:p>
          <a:p>
            <a:pPr lvl="1"/>
            <a:r>
              <a:rPr lang="en-US" dirty="0" smtClean="0"/>
              <a:t>How does an agent learn to utilize and weight retrievals with other sources of [possibly conflicting] knowledge?</a:t>
            </a:r>
          </a:p>
          <a:p>
            <a:pPr lvl="2"/>
            <a:r>
              <a:rPr lang="en-US" dirty="0" smtClean="0"/>
              <a:t>Meta-knowledge about [possibly flawed] retrieval processes?</a:t>
            </a:r>
          </a:p>
          <a:p>
            <a:pPr lvl="1"/>
            <a:r>
              <a:rPr lang="en-US" dirty="0" smtClean="0"/>
              <a:t>How can an agent build up, reason about, and describe “events” from primitive episodes (could be architecture)?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Efficiency</a:t>
            </a:r>
            <a:endParaRPr lang="en-US" b="1" dirty="0"/>
          </a:p>
          <a:p>
            <a:pPr lvl="1"/>
            <a:r>
              <a:rPr lang="en-US" dirty="0" smtClean="0"/>
              <a:t>What are useful types of episodic queries across a variety of tasks? </a:t>
            </a:r>
            <a:r>
              <a:rPr lang="en-US" dirty="0"/>
              <a:t>B</a:t>
            </a:r>
            <a:r>
              <a:rPr lang="en-US" dirty="0" smtClean="0"/>
              <a:t>etter task/cue analysis -&gt; better heuristics/approximations!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1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Next Steps</a:t>
            </a:r>
            <a:br>
              <a:rPr lang="en-US" dirty="0" smtClean="0"/>
            </a:br>
            <a:r>
              <a:rPr lang="en-US" sz="3600" i="1" dirty="0" smtClean="0"/>
              <a:t>Semantic Memory: Architecture (1)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Encoding</a:t>
            </a:r>
          </a:p>
          <a:p>
            <a:pPr lvl="1"/>
            <a:r>
              <a:rPr lang="en-US" dirty="0" smtClean="0"/>
              <a:t>What is the source of new LTIs (e.g. environmental/episodic regularities)?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Storage</a:t>
            </a:r>
          </a:p>
          <a:p>
            <a:pPr lvl="1"/>
            <a:r>
              <a:rPr lang="en-US" dirty="0" smtClean="0"/>
              <a:t>Is it useful to forget LTIs?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5197D-F648-354C-BEB4-28507301324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81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747</Words>
  <Application>Microsoft Macintosh PowerPoint</Application>
  <PresentationFormat>On-screen Show (4:3)</PresentationFormat>
  <Paragraphs>128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Future Memory Research in Soar</vt:lpstr>
      <vt:lpstr>Outline</vt:lpstr>
      <vt:lpstr>Retrospective Episodic Memory</vt:lpstr>
      <vt:lpstr>Retrospective Semantic Memory</vt:lpstr>
      <vt:lpstr>Next Steps Top 3</vt:lpstr>
      <vt:lpstr>Next Steps Episodic Memory: Architecture (1)</vt:lpstr>
      <vt:lpstr>Next Steps Episodic Memory: Architecture (2)</vt:lpstr>
      <vt:lpstr>Next Steps Episodic Memory: Agents</vt:lpstr>
      <vt:lpstr>Next Steps Semantic Memory: Architecture (1)</vt:lpstr>
      <vt:lpstr>Next Steps Semantic Memory: Architecture (2)</vt:lpstr>
      <vt:lpstr>Next Steps Semantic Memory: Agents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Memory Research in Soar</dc:title>
  <dc:creator>Nathaniel Derbinsky</dc:creator>
  <cp:lastModifiedBy>Nathaniel Derbinsky</cp:lastModifiedBy>
  <cp:revision>90</cp:revision>
  <dcterms:created xsi:type="dcterms:W3CDTF">2012-06-16T17:18:55Z</dcterms:created>
  <dcterms:modified xsi:type="dcterms:W3CDTF">2012-06-19T10:21:37Z</dcterms:modified>
</cp:coreProperties>
</file>