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CA8BC9C-1AA3-40C3-BE88-1B778A37B22A}">
  <a:tblStyle styleName="Table_0" styleId="{1CA8BC9C-1AA3-40C3-BE88-1B778A37B22A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3.xml"/><Relationship Type="http://schemas.openxmlformats.org/officeDocument/2006/relationships/slide" Id="rId18" Target="slides/slide12.xml"/><Relationship Type="http://schemas.openxmlformats.org/officeDocument/2006/relationships/slide" Id="rId17" Target="slides/slide11.xml"/><Relationship Type="http://schemas.openxmlformats.org/officeDocument/2006/relationships/slide" Id="rId16" Target="slides/slide10.xml"/><Relationship Type="http://schemas.openxmlformats.org/officeDocument/2006/relationships/slide" Id="rId15" Target="slides/slide9.xml"/><Relationship Type="http://schemas.openxmlformats.org/officeDocument/2006/relationships/slide" Id="rId14" Target="slides/slide8.xml"/><Relationship Type="http://schemas.openxmlformats.org/officeDocument/2006/relationships/slide" Id="rId21" Target="slides/slide15.xml"/><Relationship Type="http://schemas.openxmlformats.org/officeDocument/2006/relationships/presProps" Id="rId2" Target="presProps.xml"/><Relationship Type="http://schemas.openxmlformats.org/officeDocument/2006/relationships/slide" Id="rId12" Target="slides/slide6.xml"/><Relationship Type="http://schemas.openxmlformats.org/officeDocument/2006/relationships/slide" Id="rId22" Target="slides/slide16.xml"/><Relationship Type="http://schemas.openxmlformats.org/officeDocument/2006/relationships/theme" Id="rId1" Target="theme/theme3.xml"/><Relationship Type="http://schemas.openxmlformats.org/officeDocument/2006/relationships/slide" Id="rId13" Target="slides/slide7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4.xml"/><Relationship Type="http://schemas.openxmlformats.org/officeDocument/2006/relationships/tableStyles" Id="rId3" Target="tableStyles.xml"/><Relationship Type="http://schemas.openxmlformats.org/officeDocument/2006/relationships/slide" Id="rId11" Target="slides/slide5.xml"/><Relationship Type="http://schemas.openxmlformats.org/officeDocument/2006/relationships/slide" Id="rId20" Target="slides/slide14.xml"/><Relationship Type="http://schemas.openxmlformats.org/officeDocument/2006/relationships/slide" Id="rId9" Target="slides/slide3.xml"/><Relationship Type="http://schemas.openxmlformats.org/officeDocument/2006/relationships/notesMaster" Id="rId6" Target="notesMasters/notesMaster1.xml"/><Relationship Type="http://schemas.openxmlformats.org/officeDocument/2006/relationships/slideMaster" Id="rId5" Target="slideMasters/slideMaster2.xml"/><Relationship Type="http://schemas.openxmlformats.org/officeDocument/2006/relationships/slide" Id="rId8" Target="slides/slide2.xml"/><Relationship Type="http://schemas.openxmlformats.org/officeDocument/2006/relationships/slide" Id="rId7" Target="slides/slide1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3" id="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" id="44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5" id="4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9" id="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0" id="15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1" id="15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5" id="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6" id="15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7" id="15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1" id="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2" id="16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3" id="16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7" id="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8" id="16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9" id="16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3" id="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4" id="17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75" id="17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7" id="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8" id="18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89" id="18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1" id="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2" id="20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03" id="20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9" id="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0" id="5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1" id="5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5" id="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6" id="5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7" id="5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0" id="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1" id="7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2" id="7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4" id="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5" id="9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6" id="9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5" id="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6" id="12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7" id="1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2" id="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3" id="13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4" id="13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8" id="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9" id="13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0" id="14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3" id="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4" id="14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5" id="14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35" id="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" id="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37" id="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" id="38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39" id="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25" id="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" id="26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7" id="27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0" id="30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3" id="33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34" id="34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2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8.xml"/><Relationship Type="http://schemas.openxmlformats.org/officeDocument/2006/relationships/slideLayout" Id="rId1" Target="../slideLayouts/slideLayout7.xml"/><Relationship Type="http://schemas.openxmlformats.org/officeDocument/2006/relationships/slideLayout" Id="rId4" Target="../slideLayouts/slideLayout10.xml"/><Relationship Type="http://schemas.openxmlformats.org/officeDocument/2006/relationships/slideLayout" Id="rId3" Target="../slideLayouts/slideLayout9.xml"/><Relationship Type="http://schemas.openxmlformats.org/officeDocument/2006/relationships/slideLayout" Id="rId6" Target="../slideLayouts/slideLayout12.xml"/><Relationship Type="http://schemas.openxmlformats.org/officeDocument/2006/relationships/slideLayout" Id="rId5" Target="../slideLayouts/slideLayout11.xml"/><Relationship Type="http://schemas.openxmlformats.org/officeDocument/2006/relationships/theme" Id="rId7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4" id="24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1.xml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Relationship Type="http://schemas.openxmlformats.org/officeDocument/2006/relationships/hyperlink" Id="rId3" TargetMode="External" Target="http://www.chiark.greenend.org.uk/~sgtatham/coroutines.html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2.xml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2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Delimited Continuations in Soar</a:t>
            </a:r>
          </a:p>
        </p:txBody>
      </p:sp>
      <p:sp>
        <p:nvSpPr>
          <p:cNvPr name="Shape 42" id="42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(How to think about several things at once without getting confused)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6" id="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7" id="1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Gold and Coal</a:t>
            </a:r>
          </a:p>
        </p:txBody>
      </p:sp>
      <p:sp>
        <p:nvSpPr>
          <p:cNvPr name="Shape 148" id="14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b="1"/>
              <a:t>Gold: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Towards a general-purpose reusable library for concurrency in Soar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Implementing operational semantics of little languages in Soar is easy and fun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Can chunk over (cooperative) task time slices</a:t>
            </a:r>
          </a:p>
          <a:p>
            <a:pPr rtl="0" lvl="0">
              <a:buNone/>
            </a:pPr>
            <a:r>
              <a:rPr lang="en" b="1">
                <a:solidFill>
                  <a:srgbClr val="000000"/>
                </a:solidFill>
              </a:rPr>
              <a:t>Coal</a:t>
            </a:r>
          </a:p>
          <a:p>
            <a:pPr indent="-419100" marL="457200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Example isn't particularly agentish</a:t>
            </a:r>
          </a:p>
          <a:p>
            <a:pPr indent="-419100" marL="457200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Currently fragile, brittle and arcane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2" id="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3" id="1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Future work</a:t>
            </a:r>
          </a:p>
        </p:txBody>
      </p:sp>
      <p:sp>
        <p:nvSpPr>
          <p:cNvPr name="Shape 154" id="15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Build backtracking search via delimited cont's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More sophisticated schedulers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(e.g. Kiselyov and Shan's ZipperFS)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Delimited cont's to implement a Discrete Event Simulations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Delimited continuations might offer a new mechanism for modularity in agents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Delimited cont's to build new operators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8" id="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9" id="15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Thank you very much</a:t>
            </a:r>
          </a:p>
          <a:p>
            <a:pPr rtl="0" lvl="0">
              <a:buNone/>
            </a:pPr>
            <a:r>
              <a:rPr lang="en"/>
              <a:t>The code is on github</a:t>
            </a:r>
          </a:p>
        </p:txBody>
      </p:sp>
      <p:sp>
        <p:nvSpPr>
          <p:cNvPr name="Shape 160" id="160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johnicholas@johnicholas.com</a:t>
            </a: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http://github.com/johnicholas/learn_to_soar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4" id="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5" id="1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References</a:t>
            </a:r>
          </a:p>
        </p:txBody>
      </p:sp>
      <p:sp>
        <p:nvSpPr>
          <p:cNvPr name="Shape 166" id="16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400">
                <a:solidFill>
                  <a:srgbClr val="000000"/>
                </a:solidFill>
              </a:rPr>
              <a:t>"An Operational Foundation for Delimited Continuations in the CPS Hierarchy". Małgorzata Biernacka, Dariusz Biernacki, Olivier Danvy. BRICS Report Series RS-05-24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400"/>
              <a:t>"Coroutines in C", Simon Tatham.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http://www.chiark.greenend.org.uk/~sgtatham/coroutines.html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400">
                <a:solidFill>
                  <a:srgbClr val="000000"/>
                </a:solidFill>
              </a:rPr>
              <a:t>"From Interpreter to Logic Engine</a:t>
            </a:r>
            <a:r>
              <a:rPr lang="en" sz="1400">
                <a:solidFill>
                  <a:srgbClr val="222222"/>
                </a:solidFill>
              </a:rPr>
              <a:t> by. Defunctionalization". Biernacki Dariusz. Danvy Olivier. BRICS Report Series. RS-04-5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400">
                <a:solidFill>
                  <a:srgbClr val="000000"/>
                </a:solidFill>
              </a:rPr>
              <a:t>"Delimited continuations in operating systems" Oleg Kiselyov and Chung-chih Shan Proc. CONTEXT2007: 6th International and Interdisciplinary Conference on Modeling and Using Context. Roskilde, Denmark, August 20-24, 2007. Lecture Notes in Artificial Intelligence 4635, pp. 291-302.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0" id="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1" id="1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Lambda calculus</a:t>
            </a:r>
          </a:p>
        </p:txBody>
      </p:sp>
      <p:sp>
        <p:nvSpPr>
          <p:cNvPr name="Shape 172" id="172"/>
          <p:cNvSpPr txBox="1"/>
          <p:nvPr>
            <p:ph type="body" idx="1"/>
          </p:nvPr>
        </p:nvSpPr>
        <p:spPr>
          <a:xfrm>
            <a:off y="1600200" x="2943333"/>
            <a:ext cy="4967700" cx="58100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Based on BRICS-RS-05-24</a:t>
            </a:r>
          </a:p>
          <a:p>
            <a:pPr algn="ctr"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"An Operational Foundation for Delimited Continuations in the CPS Hierarchy" </a:t>
            </a:r>
          </a:p>
          <a:p>
            <a:pPr algn="ctr"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by Biernacka, Biernacki and Danvy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 sz="1200"/>
              <a:t>eval[Literal[m_], env_, k_] := go[k, m]</a:t>
            </a:r>
          </a:p>
          <a:p>
            <a:pPr algn="ctr" rtl="0" lvl="0">
              <a:buNone/>
            </a:pPr>
            <a:r>
              <a:rPr lang="en" sz="1200"/>
              <a:t>eval[Variable[x_], env_, k_] := go[k, Lookup[env, x]]</a:t>
            </a:r>
          </a:p>
          <a:p>
            <a:pPr algn="ctr" rtl="0" lvl="0">
              <a:buNone/>
            </a:pPr>
            <a:r>
              <a:rPr lang="en" sz="1200"/>
              <a:t>eval[Lam[x_, exp_], env_, k_] := go[k, Closure[x, exp, env]]</a:t>
            </a:r>
          </a:p>
          <a:p>
            <a:pPr algn="ctr" rtl="0" lvl="0">
              <a:buNone/>
            </a:pPr>
            <a:r>
              <a:rPr lang="en" sz="1200"/>
              <a:t>runfun[Closure[x_, exp_, env_], v_, k_] := eval[exp, Bind[x, v, env], k]</a:t>
            </a:r>
          </a:p>
          <a:p>
            <a:pPr algn="ctr" rtl="0" lvl="0">
              <a:buNone/>
            </a:pPr>
            <a:r>
              <a:rPr lang="en" sz="1200"/>
              <a:t>eval[App[exp0_, exp1_], env_, k_] := </a:t>
            </a:r>
          </a:p>
          <a:p>
            <a:pPr algn="ctr" rtl="0" lvl="0">
              <a:buNone/>
            </a:pPr>
            <a:r>
              <a:rPr lang="en" sz="1200"/>
              <a:t> eval[exp0, env, Appk1[exp1, env, k]]</a:t>
            </a:r>
          </a:p>
          <a:p>
            <a:pPr algn="ctr" rtl="0" lvl="0">
              <a:buNone/>
            </a:pPr>
            <a:r>
              <a:rPr lang="en" sz="1200"/>
              <a:t>go[Appk1[exp1_, env_, k_], v_] := eval[exp1, env, Appk2[v, k]]</a:t>
            </a:r>
          </a:p>
          <a:p>
            <a:pPr algn="ctr" rtl="0" lvl="0">
              <a:buNone/>
            </a:pPr>
            <a:r>
              <a:rPr lang="en" sz="1200"/>
              <a:t>go[Appk2[v1_, k_], v2_] := runfun[v1, v2, k]</a:t>
            </a:r>
          </a:p>
          <a:p>
            <a:pPr algn="ctr" rtl="0" lvl="0">
              <a:buNone/>
            </a:pPr>
            <a:r>
              <a:rPr lang="en" sz="1200"/>
              <a:t>eval[Succ[exp_], env_, k_] := eval[exp, env, Succk[k]]</a:t>
            </a:r>
          </a:p>
          <a:p>
            <a:pPr algn="ctr" rtl="0" lvl="0">
              <a:buNone/>
            </a:pPr>
            <a:r>
              <a:rPr lang="en" sz="1200"/>
              <a:t>go[Succk[k_], v_] := go[k, v + 1]</a:t>
            </a:r>
          </a:p>
          <a:p>
            <a:pPr algn="ctr" rtl="0" lvl="0">
              <a:buNone/>
            </a:pPr>
            <a:r>
              <a:rPr lang="en" sz="1200"/>
              <a:t>go[Halt, v_] := v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6" id="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7" id="1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Strategies for concurrency:</a:t>
            </a: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/>
              <a:t>Michigan Style</a:t>
            </a:r>
          </a:p>
        </p:txBody>
      </p:sp>
      <p:sp>
        <p:nvSpPr>
          <p:cNvPr name="Shape 178" id="178"/>
          <p:cNvSpPr txBox="1"/>
          <p:nvPr>
            <p:ph type="body" idx="1"/>
          </p:nvPr>
        </p:nvSpPr>
        <p:spPr>
          <a:xfrm>
            <a:off y="2716150" x="475050"/>
            <a:ext cy="3754500" cx="81939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"Blow away" substates to context switch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Symmetrical, elegant, automatic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Programmers need to relax about their control of control flow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Subtasks still need to tuck state away somewhere ad-hoc to achieve continuity</a:t>
            </a:r>
          </a:p>
          <a:p>
            <a:pPr indent="-419100" marL="45720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Interruptions may prevent chunking</a:t>
            </a:r>
          </a:p>
        </p:txBody>
      </p:sp>
      <p:grpSp>
        <p:nvGrpSpPr>
          <p:cNvPr name="Shape 179" id="179"/>
          <p:cNvGrpSpPr/>
          <p:nvPr/>
        </p:nvGrpSpPr>
        <p:grpSpPr>
          <a:xfrm>
            <a:off y="1417637" x="4603012"/>
            <a:ext cy="1376719" cx="2447887"/>
            <a:chOff y="3603330" x="328614"/>
            <a:chExt cy="1859678" cx="1530790"/>
          </a:xfrm>
        </p:grpSpPr>
        <p:sp>
          <p:nvSpPr>
            <p:cNvPr name="Shape 180" id="180"/>
            <p:cNvSpPr/>
            <p:nvPr/>
          </p:nvSpPr>
          <p:spPr>
            <a:xfrm>
              <a:off y="3603330" x="457200"/>
              <a:ext cy="1162329" cx="1162352"/>
            </a:xfrm>
            <a:custGeom>
              <a:pathLst>
                <a:path extrusionOk="0" h="38939" w="59281">
                  <a:moveTo>
                    <a:pt y="0" x="28479"/>
                  </a:moveTo>
                  <a:lnTo>
                    <a:pt y="38939" x="0"/>
                  </a:lnTo>
                  <a:lnTo>
                    <a:pt y="37777" x="59281"/>
                  </a:lnTo>
                  <a:close/>
                </a:path>
              </a:pathLst>
            </a:custGeom>
            <a:solidFill>
              <a:srgbClr val="00FFFF"/>
            </a:solidFill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sp>
        <p:sp>
          <p:nvSpPr>
            <p:cNvPr name="Shape 181" id="181"/>
            <p:cNvSpPr/>
            <p:nvPr/>
          </p:nvSpPr>
          <p:spPr>
            <a:xfrm>
              <a:off y="4765660" x="1321874"/>
              <a:ext cy="682795" cx="537530"/>
            </a:xfrm>
            <a:custGeom>
              <a:pathLst>
                <a:path extrusionOk="0" h="38939" w="59281">
                  <a:moveTo>
                    <a:pt y="0" x="28479"/>
                  </a:moveTo>
                  <a:lnTo>
                    <a:pt y="38939" x="0"/>
                  </a:lnTo>
                  <a:lnTo>
                    <a:pt y="37777" x="59281"/>
                  </a:lnTo>
                  <a:close/>
                </a:path>
              </a:pathLst>
            </a:custGeom>
            <a:solidFill>
              <a:srgbClr val="00FFFF"/>
            </a:solidFill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sp>
        <p:sp>
          <p:nvSpPr>
            <p:cNvPr name="Shape 182" id="182"/>
            <p:cNvSpPr/>
            <p:nvPr/>
          </p:nvSpPr>
          <p:spPr>
            <a:xfrm>
              <a:off y="4751106" x="328614"/>
              <a:ext cy="711902" cx="770060"/>
            </a:xfrm>
            <a:custGeom>
              <a:pathLst>
                <a:path extrusionOk="0" h="38939" w="59281">
                  <a:moveTo>
                    <a:pt y="0" x="28479"/>
                  </a:moveTo>
                  <a:lnTo>
                    <a:pt y="38939" x="0"/>
                  </a:lnTo>
                  <a:lnTo>
                    <a:pt y="37777" x="59281"/>
                  </a:lnTo>
                  <a:close/>
                </a:path>
              </a:pathLst>
            </a:custGeom>
            <a:solidFill>
              <a:srgbClr val="00FFFF"/>
            </a:solidFill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sp>
      </p:grpSp>
      <p:grpSp>
        <p:nvGrpSpPr>
          <p:cNvPr name="Shape 183" id="183"/>
          <p:cNvGrpSpPr/>
          <p:nvPr/>
        </p:nvGrpSpPr>
        <p:grpSpPr>
          <a:xfrm>
            <a:off y="1417845" x="2093100"/>
            <a:ext cy="1373964" cx="2363674"/>
            <a:chOff y="1990575" x="740489"/>
            <a:chExt cy="1816212" cx="1751000"/>
          </a:xfrm>
        </p:grpSpPr>
        <p:sp>
          <p:nvSpPr>
            <p:cNvPr name="Shape 184" id="184"/>
            <p:cNvSpPr/>
            <p:nvPr/>
          </p:nvSpPr>
          <p:spPr>
            <a:xfrm>
              <a:off y="1990575" x="1009464"/>
              <a:ext cy="973475" cx="1482025"/>
            </a:xfrm>
            <a:custGeom>
              <a:pathLst>
                <a:path extrusionOk="0" h="38939" w="59281">
                  <a:moveTo>
                    <a:pt y="0" x="28479"/>
                  </a:moveTo>
                  <a:lnTo>
                    <a:pt y="38939" x="0"/>
                  </a:lnTo>
                  <a:lnTo>
                    <a:pt y="37777" x="59281"/>
                  </a:lnTo>
                  <a:close/>
                </a:path>
              </a:pathLst>
            </a:cu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sp>
        <p:sp>
          <p:nvSpPr>
            <p:cNvPr name="Shape 185" id="185"/>
            <p:cNvSpPr/>
            <p:nvPr/>
          </p:nvSpPr>
          <p:spPr>
            <a:xfrm>
              <a:off y="2964050" x="740489"/>
              <a:ext cy="639281" cx="915446"/>
            </a:xfrm>
            <a:custGeom>
              <a:pathLst>
                <a:path extrusionOk="0" h="38939" w="59281">
                  <a:moveTo>
                    <a:pt y="0" x="28479"/>
                  </a:moveTo>
                  <a:lnTo>
                    <a:pt y="38939" x="0"/>
                  </a:lnTo>
                  <a:lnTo>
                    <a:pt y="37777" x="59281"/>
                  </a:lnTo>
                  <a:close/>
                </a:path>
              </a:pathLst>
            </a:cu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sp>
        <p:sp>
          <p:nvSpPr>
            <p:cNvPr name="Shape 186" id="186"/>
            <p:cNvSpPr/>
            <p:nvPr/>
          </p:nvSpPr>
          <p:spPr>
            <a:xfrm>
              <a:off y="2964050" x="1830216"/>
              <a:ext cy="842737" cx="392292"/>
            </a:xfrm>
            <a:custGeom>
              <a:pathLst>
                <a:path extrusionOk="0" h="38939" w="59281">
                  <a:moveTo>
                    <a:pt y="0" x="28479"/>
                  </a:moveTo>
                  <a:lnTo>
                    <a:pt y="38939" x="0"/>
                  </a:lnTo>
                  <a:lnTo>
                    <a:pt y="37777" x="59281"/>
                  </a:lnTo>
                  <a:close/>
                </a:path>
              </a:pathLst>
            </a:cu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sp>
      </p:grp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0" id="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1" id="19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Strategies for concurrency:</a:t>
            </a: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/>
              <a:t>NGS</a:t>
            </a:r>
          </a:p>
        </p:txBody>
      </p:sp>
      <p:sp>
        <p:nvSpPr>
          <p:cNvPr name="Shape 192" id="192"/>
          <p:cNvSpPr txBox="1"/>
          <p:nvPr>
            <p:ph type="body" idx="1"/>
          </p:nvPr>
        </p:nvSpPr>
        <p:spPr>
          <a:xfrm>
            <a:off y="2716150" x="475050"/>
            <a:ext cy="3754500" cx="81939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Maintain long-term goals as an explicit data structure rather than on the architectural stack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Goals can be non-hierarchical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Can switch tasks faster than Michigan (?)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Models expert performance; no learning story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Programmer needs to learn NGS library API</a:t>
            </a:r>
          </a:p>
          <a:p>
            <a:r>
              <a:t/>
            </a:r>
          </a:p>
        </p:txBody>
      </p:sp>
      <p:sp>
        <p:nvSpPr>
          <p:cNvPr name="Shape 193" id="193"/>
          <p:cNvSpPr/>
          <p:nvPr/>
        </p:nvSpPr>
        <p:spPr>
          <a:xfrm>
            <a:off y="1417845" x="2456189"/>
            <a:ext cy="217084" cx="4301429"/>
          </a:xfrm>
          <a:custGeom>
            <a:pathLst>
              <a:path extrusionOk="0" h="38939" w="59281">
                <a:moveTo>
                  <a:pt y="0" x="28479"/>
                </a:moveTo>
                <a:lnTo>
                  <a:pt y="38939" x="0"/>
                </a:lnTo>
                <a:lnTo>
                  <a:pt y="37777" x="59281"/>
                </a:lnTo>
                <a:close/>
              </a:path>
            </a:pathLst>
          </a:cu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194" id="194"/>
          <p:cNvSpPr/>
          <p:nvPr/>
        </p:nvSpPr>
        <p:spPr>
          <a:xfrm>
            <a:off y="1647550" x="4305525"/>
            <a:ext cy="324599" cx="3245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95" id="195"/>
          <p:cNvSpPr/>
          <p:nvPr/>
        </p:nvSpPr>
        <p:spPr>
          <a:xfrm>
            <a:off y="1647550" x="5168050"/>
            <a:ext cy="324599" cx="324599"/>
          </a:xfrm>
          <a:prstGeom prst="ellipse">
            <a:avLst/>
          </a:prstGeom>
          <a:solidFill>
            <a:srgbClr val="00FFFF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96" id="196"/>
          <p:cNvSpPr/>
          <p:nvPr/>
        </p:nvSpPr>
        <p:spPr>
          <a:xfrm>
            <a:off y="1972150" x="4630125"/>
            <a:ext cy="324599" cx="3245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97" id="197"/>
          <p:cNvSpPr/>
          <p:nvPr/>
        </p:nvSpPr>
        <p:spPr>
          <a:xfrm>
            <a:off y="1972150" x="5685675"/>
            <a:ext cy="324599" cx="324599"/>
          </a:xfrm>
          <a:prstGeom prst="ellipse">
            <a:avLst/>
          </a:prstGeom>
          <a:solidFill>
            <a:srgbClr val="00FFFF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cxnSp>
        <p:nvCxnSpPr>
          <p:cNvPr name="Shape 198" id="198"/>
          <p:cNvCxnSpPr>
            <a:stCxn id="194" idx="6"/>
          </p:cNvCxnSpPr>
          <p:nvPr/>
        </p:nvCxnSpPr>
        <p:spPr>
          <a:xfrm>
            <a:off y="1809849" x="4630124"/>
            <a:ext cy="162299" cx="182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99" id="199"/>
          <p:cNvCxnSpPr>
            <a:stCxn id="195" idx="6"/>
            <a:endCxn id="197" idx="0"/>
          </p:cNvCxnSpPr>
          <p:nvPr/>
        </p:nvCxnSpPr>
        <p:spPr>
          <a:xfrm>
            <a:off y="1809849" x="5492649"/>
            <a:ext cy="162300" cx="3553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200" id="200"/>
          <p:cNvCxnSpPr>
            <a:stCxn id="197" idx="2"/>
            <a:endCxn id="196" idx="6"/>
          </p:cNvCxnSpPr>
          <p:nvPr/>
        </p:nvCxnSpPr>
        <p:spPr>
          <a:xfrm rot="10800000">
            <a:off y="2134449" x="4954724"/>
            <a:ext cy="0" cx="7309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6" id="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7" id="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Clarification:</a:t>
            </a:r>
            <a:br>
              <a:rPr lang="en"/>
            </a:br>
            <a:r>
              <a:rPr lang="en"/>
              <a:t>Concurrency vs. Parallelism</a:t>
            </a:r>
          </a:p>
        </p:txBody>
      </p:sp>
      <p:sp>
        <p:nvSpPr>
          <p:cNvPr name="Shape 48" id="4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Parallelism: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like having two or more brains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does the same thing faster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opportunity of distributing computation</a:t>
            </a:r>
          </a:p>
          <a:p>
            <a:pPr indent="0" marR="0" algn="l" marL="0" rtl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Concurrency: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like having two or more hands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usually has context switching costs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controlling attention to interleave tasks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problem of dealing with distributed things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2" id="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3" id="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Benefits of easy-to-use concurrency</a:t>
            </a:r>
          </a:p>
        </p:txBody>
      </p:sp>
      <p:sp>
        <p:nvSpPr>
          <p:cNvPr name="Shape 54" id="5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Juggle tasks</a:t>
            </a:r>
          </a:p>
          <a:p>
            <a:pPr indent="-419100" marL="457200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Interleave thinking about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"what I'm doing over here"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with thinking about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"what they're doing over there"</a:t>
            </a:r>
          </a:p>
          <a:p>
            <a:pPr indent="-419100" marL="457200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Take the perspective of everything you meet</a:t>
            </a:r>
          </a:p>
          <a:p>
            <a:pPr indent="-419100" marL="457200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Explicitly balance deliberating and executing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8" id="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9" id="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Concurrency Problems</a:t>
            </a:r>
          </a:p>
        </p:txBody>
      </p:sp>
      <p:sp>
        <p:nvSpPr>
          <p:cNvPr name="Shape 60" id="60"/>
          <p:cNvSpPr txBox="1"/>
          <p:nvPr>
            <p:ph type="body" idx="1"/>
          </p:nvPr>
        </p:nvSpPr>
        <p:spPr>
          <a:xfrm>
            <a:off y="1600200" x="2580803"/>
            <a:ext cy="4967700" cx="61059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Real-time performance</a:t>
            </a:r>
            <a:br>
              <a:rPr lang="en"/>
            </a:br>
            <a:r>
              <a:rPr lang="en"/>
              <a:t>The supertask needs to run the subtask "often enough"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Where to put the state</a:t>
            </a:r>
            <a:br>
              <a:rPr lang="en"/>
            </a:br>
            <a:r>
              <a:rPr lang="en"/>
              <a:t>The subtask needs to choose a stable place to store state</a:t>
            </a:r>
          </a:p>
          <a:p>
            <a:r>
              <a:t/>
            </a:r>
          </a:p>
        </p:txBody>
      </p:sp>
      <p:grpSp>
        <p:nvGrpSpPr>
          <p:cNvPr name="Shape 61" id="61"/>
          <p:cNvGrpSpPr/>
          <p:nvPr/>
        </p:nvGrpSpPr>
        <p:grpSpPr>
          <a:xfrm>
            <a:off y="1789075" x="457200"/>
            <a:ext cy="3773069" cx="1944305"/>
            <a:chOff y="1739125" x="475800"/>
            <a:chExt cy="3773069" cx="1944305"/>
          </a:xfrm>
        </p:grpSpPr>
        <p:grpSp>
          <p:nvGrpSpPr>
            <p:cNvPr name="Shape 62" id="62"/>
            <p:cNvGrpSpPr/>
            <p:nvPr/>
          </p:nvGrpSpPr>
          <p:grpSpPr>
            <a:xfrm>
              <a:off y="1739125" x="576960"/>
              <a:ext cy="2038269" cx="1843145"/>
              <a:chOff y="1739125" x="576960"/>
              <a:chExt cy="2038269" cx="1843145"/>
            </a:xfrm>
          </p:grpSpPr>
          <p:sp>
            <p:nvSpPr>
              <p:cNvPr name="Shape 63" id="63"/>
              <p:cNvSpPr/>
              <p:nvPr/>
            </p:nvSpPr>
            <p:spPr>
              <a:xfrm>
                <a:off y="2915494" x="1859405"/>
                <a:ext cy="861899" cx="560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len="med" type="none" w="med"/>
                <a:tailEnd len="med" type="none" w="med"/>
              </a:ln>
            </p:spPr>
            <p:txBody>
              <a:bodyPr bIns="91425" tIns="91425" lIns="91425" anchor="ctr" anchorCtr="0" rIns="91425">
                <a:spAutoFit/>
              </a:bodyPr>
              <a:lstStyle/>
              <a:p/>
            </p:txBody>
          </p:sp>
          <p:sp>
            <p:nvSpPr>
              <p:cNvPr name="Shape 64" id="64"/>
              <p:cNvSpPr/>
              <p:nvPr/>
            </p:nvSpPr>
            <p:spPr>
              <a:xfrm>
                <a:off y="1739125" x="873050"/>
                <a:ext cy="1152000" cx="15102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len="med" type="none" w="med"/>
                <a:tailEnd len="med" type="none" w="med"/>
              </a:ln>
            </p:spPr>
            <p:txBody>
              <a:bodyPr bIns="91425" tIns="91425" lIns="91425" anchor="ctr" anchorCtr="0" rIns="91425">
                <a:spAutoFit/>
              </a:bodyPr>
              <a:lstStyle/>
              <a:p/>
            </p:txBody>
          </p:sp>
          <p:sp>
            <p:nvSpPr>
              <p:cNvPr name="Shape 65" id="65"/>
              <p:cNvSpPr/>
              <p:nvPr/>
            </p:nvSpPr>
            <p:spPr>
              <a:xfrm>
                <a:off y="2915494" x="576960"/>
                <a:ext cy="692700" cx="10341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len="med" type="none" w="med"/>
                <a:tailEnd len="med" type="none" w="med"/>
              </a:ln>
            </p:spPr>
            <p:txBody>
              <a:bodyPr bIns="91425" tIns="91425" lIns="91425" anchor="ctr" anchorCtr="0" rIns="91425">
                <a:spAutoFit/>
              </a:bodyPr>
              <a:lstStyle/>
              <a:p/>
            </p:txBody>
          </p:sp>
        </p:grpSp>
        <p:grpSp>
          <p:nvGrpSpPr>
            <p:cNvPr name="Shape 66" id="66"/>
            <p:cNvGrpSpPr/>
            <p:nvPr/>
          </p:nvGrpSpPr>
          <p:grpSpPr>
            <a:xfrm>
              <a:off y="3627850" x="475800"/>
              <a:ext cy="1884344" cx="1509514"/>
              <a:chOff y="1739125" x="873050"/>
              <a:chExt cy="1884344" cx="1509514"/>
            </a:xfrm>
          </p:grpSpPr>
          <p:sp>
            <p:nvSpPr>
              <p:cNvPr name="Shape 67" id="67"/>
              <p:cNvSpPr/>
              <p:nvPr/>
            </p:nvSpPr>
            <p:spPr>
              <a:xfrm>
                <a:off y="2765594" x="1633164"/>
                <a:ext cy="567599" cx="749399"/>
              </a:xfrm>
              <a:prstGeom prst="triangle">
                <a:avLst>
                  <a:gd name="adj" fmla="val 50000"/>
                </a:avLst>
              </a:prstGeom>
              <a:solidFill>
                <a:srgbClr val="00FFFF"/>
              </a:solidFill>
              <a:ln w="19050" cap="flat">
                <a:solidFill>
                  <a:schemeClr val="dk2"/>
                </a:solidFill>
                <a:prstDash val="solid"/>
                <a:round/>
                <a:headEnd len="med" type="none" w="med"/>
                <a:tailEnd len="med" type="none" w="med"/>
              </a:ln>
            </p:spPr>
            <p:txBody>
              <a:bodyPr bIns="91425" tIns="91425" lIns="91425" anchor="ctr" anchorCtr="0" rIns="91425">
                <a:spAutoFit/>
              </a:bodyPr>
              <a:lstStyle/>
              <a:p/>
            </p:txBody>
          </p:sp>
          <p:sp>
            <p:nvSpPr>
              <p:cNvPr name="Shape 68" id="68"/>
              <p:cNvSpPr/>
              <p:nvPr/>
            </p:nvSpPr>
            <p:spPr>
              <a:xfrm>
                <a:off y="1739125" x="873050"/>
                <a:ext cy="1005000" cx="1121699"/>
              </a:xfrm>
              <a:prstGeom prst="triangle">
                <a:avLst>
                  <a:gd name="adj" fmla="val 50000"/>
                </a:avLst>
              </a:prstGeom>
              <a:solidFill>
                <a:srgbClr val="00FFFF"/>
              </a:solidFill>
              <a:ln w="19050" cap="flat">
                <a:solidFill>
                  <a:schemeClr val="dk2"/>
                </a:solidFill>
                <a:prstDash val="solid"/>
                <a:round/>
                <a:headEnd len="med" type="none" w="med"/>
                <a:tailEnd len="med" type="none" w="med"/>
              </a:ln>
            </p:spPr>
            <p:txBody>
              <a:bodyPr bIns="91425" tIns="91425" lIns="91425" anchor="ctr" anchorCtr="0" rIns="91425">
                <a:spAutoFit/>
              </a:bodyPr>
              <a:lstStyle/>
              <a:p/>
            </p:txBody>
          </p:sp>
          <p:sp>
            <p:nvSpPr>
              <p:cNvPr name="Shape 69" id="69"/>
              <p:cNvSpPr/>
              <p:nvPr/>
            </p:nvSpPr>
            <p:spPr>
              <a:xfrm>
                <a:off y="2778069" x="974210"/>
                <a:ext cy="845400" cx="682799"/>
              </a:xfrm>
              <a:prstGeom prst="triangle">
                <a:avLst>
                  <a:gd name="adj" fmla="val 50000"/>
                </a:avLst>
              </a:prstGeom>
              <a:solidFill>
                <a:srgbClr val="00FFFF"/>
              </a:solidFill>
              <a:ln w="19050" cap="flat">
                <a:solidFill>
                  <a:schemeClr val="dk2"/>
                </a:solidFill>
                <a:prstDash val="solid"/>
                <a:round/>
                <a:headEnd len="med" type="none" w="med"/>
                <a:tailEnd len="med" type="none" w="med"/>
              </a:ln>
            </p:spPr>
            <p:txBody>
              <a:bodyPr bIns="91425" tIns="91425" lIns="91425" anchor="ctr" anchorCtr="0" rIns="91425">
                <a:spAutoFit/>
              </a:bodyPr>
              <a:lstStyle/>
              <a:p/>
            </p:txBody>
          </p:sp>
        </p:grp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3" id="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4" id="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What delimited cont's are like</a:t>
            </a:r>
          </a:p>
        </p:txBody>
      </p:sp>
      <p:sp>
        <p:nvSpPr>
          <p:cNvPr name="Shape 75" id="75"/>
          <p:cNvSpPr txBox="1"/>
          <p:nvPr>
            <p:ph type="body" idx="1"/>
          </p:nvPr>
        </p:nvSpPr>
        <p:spPr>
          <a:xfrm>
            <a:off y="1600200" x="457200"/>
            <a:ext cy="4967700" cx="41030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operating system</a:t>
            </a:r>
          </a:p>
          <a:p>
            <a:pPr indent="-419100" marL="457200" rtl="0" lv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kernel/userspace boundary</a:t>
            </a:r>
          </a:p>
          <a:p>
            <a:pPr indent="-419100" marL="457200" rtl="0" lv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userspace apps</a:t>
            </a:r>
          </a:p>
          <a:p>
            <a:pPr indent="-419100" marL="457200" rtl="0" lv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system calls</a:t>
            </a:r>
          </a:p>
          <a:p>
            <a:r>
              <a:t/>
            </a:r>
          </a:p>
        </p:txBody>
      </p:sp>
      <p:grpSp>
        <p:nvGrpSpPr>
          <p:cNvPr name="Shape 76" id="76"/>
          <p:cNvGrpSpPr/>
          <p:nvPr/>
        </p:nvGrpSpPr>
        <p:grpSpPr>
          <a:xfrm>
            <a:off y="1517318" x="3909456"/>
            <a:ext cy="4497906" cx="4777343"/>
            <a:chOff y="1582868" x="1229164"/>
            <a:chExt cy="4497906" cx="4777343"/>
          </a:xfrm>
        </p:grpSpPr>
        <p:grpSp>
          <p:nvGrpSpPr>
            <p:cNvPr name="Shape 77" id="77"/>
            <p:cNvGrpSpPr/>
            <p:nvPr/>
          </p:nvGrpSpPr>
          <p:grpSpPr>
            <a:xfrm>
              <a:off y="1582868" x="1229164"/>
              <a:ext cy="4056543" cx="4777343"/>
              <a:chOff y="2189354" x="2535551"/>
              <a:chExt cy="3906532" cx="4595366"/>
            </a:xfrm>
          </p:grpSpPr>
          <p:grpSp>
            <p:nvGrpSpPr>
              <p:cNvPr name="Shape 78" id="78"/>
              <p:cNvGrpSpPr/>
              <p:nvPr/>
            </p:nvGrpSpPr>
            <p:grpSpPr>
              <a:xfrm>
                <a:off y="3290728" x="2535551"/>
                <a:ext cy="2805158" cx="4595366"/>
                <a:chOff y="2755287" x="1464340"/>
                <a:chExt cy="3449955" cx="6047330"/>
              </a:xfrm>
            </p:grpSpPr>
            <p:grpSp>
              <p:nvGrpSpPr>
                <p:cNvPr name="Shape 79" id="79"/>
                <p:cNvGrpSpPr/>
                <p:nvPr/>
              </p:nvGrpSpPr>
              <p:grpSpPr>
                <a:xfrm>
                  <a:off y="2755287" x="5224595"/>
                  <a:ext cy="3449955" cx="2287075"/>
                  <a:chOff y="2798475" x="2218820"/>
                  <a:chExt cy="3449955" cx="2287075"/>
                </a:xfrm>
              </p:grpSpPr>
              <p:sp>
                <p:nvSpPr>
                  <p:cNvPr name="Shape 80" id="80"/>
                  <p:cNvSpPr/>
                  <p:nvPr/>
                </p:nvSpPr>
                <p:spPr>
                  <a:xfrm>
                    <a:off y="2798475" x="2366625"/>
                    <a:ext cy="863700" cx="1520099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FF"/>
                  </a:solidFill>
                  <a:ln w="19050" cap="flat">
                    <a:solidFill>
                      <a:schemeClr val="dk2"/>
                    </a:solidFill>
                    <a:prstDash val="solid"/>
                    <a:round/>
                    <a:headEnd len="med" type="none" w="med"/>
                    <a:tailEnd len="med" type="none" w="med"/>
                  </a:ln>
                </p:spPr>
                <p:txBody>
                  <a:bodyPr bIns="91425" tIns="91425" lIns="91425" anchor="ctr" anchorCtr="0" rIns="91425">
                    <a:spAutoFit/>
                  </a:bodyPr>
                  <a:lstStyle/>
                  <a:p/>
                </p:txBody>
              </p:sp>
              <p:sp>
                <p:nvSpPr>
                  <p:cNvPr name="Shape 81" id="81"/>
                  <p:cNvSpPr/>
                  <p:nvPr/>
                </p:nvSpPr>
                <p:spPr>
                  <a:xfrm>
                    <a:off y="3714100" x="2218820"/>
                    <a:ext cy="1157400" cx="725699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FF"/>
                  </a:solidFill>
                  <a:ln w="19050" cap="flat">
                    <a:solidFill>
                      <a:schemeClr val="dk2"/>
                    </a:solidFill>
                    <a:prstDash val="solid"/>
                    <a:round/>
                    <a:headEnd len="med" type="none" w="med"/>
                    <a:tailEnd len="med" type="none" w="med"/>
                  </a:ln>
                </p:spPr>
                <p:txBody>
                  <a:bodyPr bIns="91425" tIns="91425" lIns="91425" anchor="ctr" anchorCtr="0" rIns="91425">
                    <a:spAutoFit/>
                  </a:bodyPr>
                  <a:lstStyle/>
                  <a:p/>
                </p:txBody>
              </p:sp>
              <p:sp>
                <p:nvSpPr>
                  <p:cNvPr name="Shape 82" id="82"/>
                  <p:cNvSpPr/>
                  <p:nvPr/>
                </p:nvSpPr>
                <p:spPr>
                  <a:xfrm>
                    <a:off y="3817675" x="3140896"/>
                    <a:ext cy="1157400" cx="13650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FF"/>
                  </a:solidFill>
                  <a:ln w="19050" cap="flat">
                    <a:solidFill>
                      <a:schemeClr val="dk2"/>
                    </a:solidFill>
                    <a:prstDash val="solid"/>
                    <a:round/>
                    <a:headEnd len="med" type="none" w="med"/>
                    <a:tailEnd len="med" type="none" w="med"/>
                  </a:ln>
                </p:spPr>
                <p:txBody>
                  <a:bodyPr bIns="91425" tIns="91425" lIns="91425" anchor="ctr" anchorCtr="0" rIns="91425">
                    <a:spAutoFit/>
                  </a:bodyPr>
                  <a:lstStyle/>
                  <a:p/>
                </p:txBody>
              </p:sp>
              <p:sp>
                <p:nvSpPr>
                  <p:cNvPr name="Shape 83" id="83"/>
                  <p:cNvSpPr/>
                  <p:nvPr/>
                </p:nvSpPr>
                <p:spPr>
                  <a:xfrm>
                    <a:off y="5091030" x="3592466"/>
                    <a:ext cy="1157400" cx="725699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FF"/>
                  </a:solidFill>
                  <a:ln w="19050" cap="flat">
                    <a:solidFill>
                      <a:schemeClr val="dk2"/>
                    </a:solidFill>
                    <a:prstDash val="solid"/>
                    <a:round/>
                    <a:headEnd len="med" type="none" w="med"/>
                    <a:tailEnd len="med" type="none" w="med"/>
                  </a:ln>
                </p:spPr>
                <p:txBody>
                  <a:bodyPr bIns="91425" tIns="91425" lIns="91425" anchor="ctr" anchorCtr="0" rIns="91425">
                    <a:spAutoFit/>
                  </a:bodyPr>
                  <a:lstStyle/>
                  <a:p/>
                </p:txBody>
              </p:sp>
            </p:grpSp>
            <p:grpSp>
              <p:nvGrpSpPr>
                <p:cNvPr name="Shape 84" id="84"/>
                <p:cNvGrpSpPr/>
                <p:nvPr/>
              </p:nvGrpSpPr>
              <p:grpSpPr>
                <a:xfrm>
                  <a:off y="2755287" x="1464340"/>
                  <a:ext cy="3334000" cx="2160409"/>
                  <a:chOff y="2798475" x="2345340"/>
                  <a:chExt cy="3334000" cx="2160409"/>
                </a:xfrm>
              </p:grpSpPr>
              <p:sp>
                <p:nvSpPr>
                  <p:cNvPr name="Shape 85" id="85"/>
                  <p:cNvSpPr/>
                  <p:nvPr/>
                </p:nvSpPr>
                <p:spPr>
                  <a:xfrm>
                    <a:off y="2798475" x="2366625"/>
                    <a:ext cy="863700" cx="1520099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D0E0E3"/>
                  </a:solidFill>
                  <a:ln w="19050" cap="flat">
                    <a:solidFill>
                      <a:schemeClr val="dk2"/>
                    </a:solidFill>
                    <a:prstDash val="solid"/>
                    <a:round/>
                    <a:headEnd len="med" type="none" w="med"/>
                    <a:tailEnd len="med" type="none" w="med"/>
                  </a:ln>
                </p:spPr>
                <p:txBody>
                  <a:bodyPr bIns="91425" tIns="91425" lIns="91425" anchor="ctr" anchorCtr="0" rIns="91425">
                    <a:spAutoFit/>
                  </a:bodyPr>
                  <a:lstStyle/>
                  <a:p/>
                </p:txBody>
              </p:sp>
              <p:sp>
                <p:nvSpPr>
                  <p:cNvPr name="Shape 86" id="86"/>
                  <p:cNvSpPr/>
                  <p:nvPr/>
                </p:nvSpPr>
                <p:spPr>
                  <a:xfrm>
                    <a:off y="3758485" x="2345340"/>
                    <a:ext cy="1157400" cx="725699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D0E0E3"/>
                  </a:solidFill>
                  <a:ln w="19050" cap="flat">
                    <a:solidFill>
                      <a:schemeClr val="dk2"/>
                    </a:solidFill>
                    <a:prstDash val="solid"/>
                    <a:round/>
                    <a:headEnd len="med" type="none" w="med"/>
                    <a:tailEnd len="med" type="none" w="med"/>
                  </a:ln>
                </p:spPr>
                <p:txBody>
                  <a:bodyPr bIns="91425" tIns="91425" lIns="91425" anchor="ctr" anchorCtr="0" rIns="91425">
                    <a:spAutoFit/>
                  </a:bodyPr>
                  <a:lstStyle/>
                  <a:p/>
                </p:txBody>
              </p:sp>
              <p:sp>
                <p:nvSpPr>
                  <p:cNvPr name="Shape 87" id="87"/>
                  <p:cNvSpPr/>
                  <p:nvPr/>
                </p:nvSpPr>
                <p:spPr>
                  <a:xfrm>
                    <a:off y="3817675" x="3780050"/>
                    <a:ext cy="1157400" cx="725699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D0E0E3"/>
                  </a:solidFill>
                  <a:ln w="19050" cap="flat">
                    <a:solidFill>
                      <a:schemeClr val="dk2"/>
                    </a:solidFill>
                    <a:prstDash val="solid"/>
                    <a:round/>
                    <a:headEnd len="med" type="none" w="med"/>
                    <a:tailEnd len="med" type="none" w="med"/>
                  </a:ln>
                </p:spPr>
                <p:txBody>
                  <a:bodyPr bIns="91425" tIns="91425" lIns="91425" anchor="ctr" anchorCtr="0" rIns="91425">
                    <a:spAutoFit/>
                  </a:bodyPr>
                  <a:lstStyle/>
                  <a:p/>
                </p:txBody>
              </p:sp>
              <p:sp>
                <p:nvSpPr>
                  <p:cNvPr name="Shape 88" id="88"/>
                  <p:cNvSpPr/>
                  <p:nvPr/>
                </p:nvSpPr>
                <p:spPr>
                  <a:xfrm>
                    <a:off y="4975075" x="3161025"/>
                    <a:ext cy="1157400" cx="725699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D0E0E3"/>
                  </a:solidFill>
                  <a:ln w="19050" cap="flat">
                    <a:solidFill>
                      <a:schemeClr val="dk2"/>
                    </a:solidFill>
                    <a:prstDash val="solid"/>
                    <a:round/>
                    <a:headEnd len="med" type="none" w="med"/>
                    <a:tailEnd len="med" type="none" w="med"/>
                  </a:ln>
                </p:spPr>
                <p:txBody>
                  <a:bodyPr bIns="91425" tIns="91425" lIns="91425" anchor="ctr" anchorCtr="0" rIns="91425">
                    <a:spAutoFit/>
                  </a:bodyPr>
                  <a:lstStyle/>
                  <a:p/>
                </p:txBody>
              </p:sp>
            </p:grpSp>
          </p:grpSp>
          <p:sp>
            <p:nvSpPr>
              <p:cNvPr name="Shape 89" id="89"/>
              <p:cNvSpPr/>
              <p:nvPr/>
            </p:nvSpPr>
            <p:spPr>
              <a:xfrm>
                <a:off y="2189354" x="3143975"/>
                <a:ext cy="449100" cx="314399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19050" cap="flat">
                <a:solidFill>
                  <a:schemeClr val="dk2"/>
                </a:solidFill>
                <a:prstDash val="solid"/>
                <a:round/>
                <a:headEnd len="med" type="none" w="med"/>
                <a:tailEnd len="med" type="none" w="med"/>
              </a:ln>
            </p:spPr>
            <p:txBody>
              <a:bodyPr bIns="91425" tIns="91425" lIns="91425" anchor="ctr" anchorCtr="0" rIns="91425">
                <a:spAutoFit/>
              </a:bodyPr>
              <a:lstStyle/>
              <a:p/>
            </p:txBody>
          </p:sp>
        </p:grpSp>
        <p:sp>
          <p:nvSpPr>
            <p:cNvPr name="Shape 90" id="90"/>
            <p:cNvSpPr/>
            <p:nvPr/>
          </p:nvSpPr>
          <p:spPr>
            <a:xfrm>
              <a:off y="5648775" x="1986575"/>
              <a:ext cy="431999" cx="276300"/>
            </a:xfrm>
            <a:prstGeom prst="triangle">
              <a:avLst>
                <a:gd name="adj" fmla="val 50000"/>
              </a:avLst>
            </a:prstGeom>
            <a:solidFill>
              <a:srgbClr val="9900FF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91" id="91"/>
            <p:cNvSpPr/>
            <p:nvPr/>
          </p:nvSpPr>
          <p:spPr>
            <a:xfrm>
              <a:off y="4521775" x="4339250"/>
              <a:ext cy="431999" cx="276300"/>
            </a:xfrm>
            <a:prstGeom prst="triangle">
              <a:avLst>
                <a:gd name="adj" fmla="val 50000"/>
              </a:avLst>
            </a:prstGeom>
            <a:solidFill>
              <a:srgbClr val="9900FF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92" id="92"/>
            <p:cNvSpPr/>
            <p:nvPr/>
          </p:nvSpPr>
          <p:spPr>
            <a:xfrm>
              <a:off y="2173500" x="1710275"/>
              <a:ext cy="431999" cx="276300"/>
            </a:xfrm>
            <a:prstGeom prst="triangle">
              <a:avLst>
                <a:gd name="adj" fmla="val 50000"/>
              </a:avLst>
            </a:prstGeom>
            <a:solidFill>
              <a:srgbClr val="FF00FF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93" id="93"/>
            <p:cNvSpPr/>
            <p:nvPr/>
          </p:nvSpPr>
          <p:spPr>
            <a:xfrm>
              <a:off y="2173500" x="4782075"/>
              <a:ext cy="431999" cx="276300"/>
            </a:xfrm>
            <a:prstGeom prst="triangle">
              <a:avLst>
                <a:gd name="adj" fmla="val 50000"/>
              </a:avLst>
            </a:prstGeom>
            <a:solidFill>
              <a:srgbClr val="FF00FF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</p:grp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7" id="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8" id="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 delimited cont's are like</a:t>
            </a:r>
          </a:p>
        </p:txBody>
      </p:sp>
      <p:sp>
        <p:nvSpPr>
          <p:cNvPr name="Shape 99" id="99"/>
          <p:cNvSpPr txBox="1"/>
          <p:nvPr>
            <p:ph type="body" idx="1"/>
          </p:nvPr>
        </p:nvSpPr>
        <p:spPr>
          <a:xfrm>
            <a:off y="1600200" x="457200"/>
            <a:ext cy="4967700" cx="41030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operating system</a:t>
            </a:r>
          </a:p>
          <a:p>
            <a:pPr indent="-419100" marL="457200" rtl="0" lv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kernel/userspace boundary</a:t>
            </a:r>
          </a:p>
          <a:p>
            <a:pPr indent="-419100" marL="457200" rtl="0" lv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userspace apps</a:t>
            </a:r>
          </a:p>
          <a:p>
            <a:pPr indent="-419100" marL="457200" rtl="0" lv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system calls</a:t>
            </a:r>
          </a:p>
          <a:p>
            <a:pPr indent="-419100" marL="457200" rtl="0" lv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userspace stack</a:t>
            </a:r>
            <a:br>
              <a:rPr lang="en"/>
            </a:br>
            <a:r>
              <a:rPr lang="en"/>
              <a:t>(delimited</a:t>
            </a:r>
            <a:br>
              <a:rPr lang="en"/>
            </a:br>
            <a:r>
              <a:rPr lang="en"/>
              <a:t>continuation)</a:t>
            </a:r>
          </a:p>
          <a:p>
            <a:r>
              <a:t/>
            </a:r>
          </a:p>
        </p:txBody>
      </p:sp>
      <p:grpSp>
        <p:nvGrpSpPr>
          <p:cNvPr name="Shape 100" id="100"/>
          <p:cNvGrpSpPr/>
          <p:nvPr/>
        </p:nvGrpSpPr>
        <p:grpSpPr>
          <a:xfrm>
            <a:off y="1517318" x="3909456"/>
            <a:ext cy="4885881" cx="4777343"/>
            <a:chOff y="1582868" x="1229164"/>
            <a:chExt cy="4885881" cx="4777343"/>
          </a:xfrm>
        </p:grpSpPr>
        <p:grpSp>
          <p:nvGrpSpPr>
            <p:cNvPr name="Shape 101" id="101"/>
            <p:cNvGrpSpPr/>
            <p:nvPr/>
          </p:nvGrpSpPr>
          <p:grpSpPr>
            <a:xfrm>
              <a:off y="1582868" x="1229164"/>
              <a:ext cy="4056543" cx="4777343"/>
              <a:chOff y="2189354" x="2535551"/>
              <a:chExt cy="3906532" cx="4595366"/>
            </a:xfrm>
          </p:grpSpPr>
          <p:grpSp>
            <p:nvGrpSpPr>
              <p:cNvPr name="Shape 102" id="102"/>
              <p:cNvGrpSpPr/>
              <p:nvPr/>
            </p:nvGrpSpPr>
            <p:grpSpPr>
              <a:xfrm>
                <a:off y="3290728" x="2535551"/>
                <a:ext cy="2805158" cx="4595366"/>
                <a:chOff y="2755287" x="1464340"/>
                <a:chExt cy="3449955" cx="6047330"/>
              </a:xfrm>
            </p:grpSpPr>
            <p:grpSp>
              <p:nvGrpSpPr>
                <p:cNvPr name="Shape 103" id="103"/>
                <p:cNvGrpSpPr/>
                <p:nvPr/>
              </p:nvGrpSpPr>
              <p:grpSpPr>
                <a:xfrm>
                  <a:off y="2755287" x="5224595"/>
                  <a:ext cy="3449955" cx="2287075"/>
                  <a:chOff y="2798475" x="2218820"/>
                  <a:chExt cy="3449955" cx="2287075"/>
                </a:xfrm>
              </p:grpSpPr>
              <p:sp>
                <p:nvSpPr>
                  <p:cNvPr name="Shape 104" id="104"/>
                  <p:cNvSpPr/>
                  <p:nvPr/>
                </p:nvSpPr>
                <p:spPr>
                  <a:xfrm>
                    <a:off y="2798475" x="2366625"/>
                    <a:ext cy="863700" cx="1520099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FF"/>
                  </a:solidFill>
                  <a:ln w="19050" cap="flat">
                    <a:solidFill>
                      <a:schemeClr val="dk2"/>
                    </a:solidFill>
                    <a:prstDash val="solid"/>
                    <a:round/>
                    <a:headEnd len="med" type="none" w="med"/>
                    <a:tailEnd len="med" type="none" w="med"/>
                  </a:ln>
                </p:spPr>
                <p:txBody>
                  <a:bodyPr bIns="91425" tIns="91425" lIns="91425" anchor="ctr" anchorCtr="0" rIns="91425">
                    <a:spAutoFit/>
                  </a:bodyPr>
                  <a:lstStyle/>
                  <a:p/>
                </p:txBody>
              </p:sp>
              <p:sp>
                <p:nvSpPr>
                  <p:cNvPr name="Shape 105" id="105"/>
                  <p:cNvSpPr/>
                  <p:nvPr/>
                </p:nvSpPr>
                <p:spPr>
                  <a:xfrm>
                    <a:off y="3714100" x="2218820"/>
                    <a:ext cy="1157400" cx="725699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FF"/>
                  </a:solidFill>
                  <a:ln w="19050" cap="flat">
                    <a:solidFill>
                      <a:schemeClr val="dk2"/>
                    </a:solidFill>
                    <a:prstDash val="solid"/>
                    <a:round/>
                    <a:headEnd len="med" type="none" w="med"/>
                    <a:tailEnd len="med" type="none" w="med"/>
                  </a:ln>
                </p:spPr>
                <p:txBody>
                  <a:bodyPr bIns="91425" tIns="91425" lIns="91425" anchor="ctr" anchorCtr="0" rIns="91425">
                    <a:spAutoFit/>
                  </a:bodyPr>
                  <a:lstStyle/>
                  <a:p/>
                </p:txBody>
              </p:sp>
              <p:sp>
                <p:nvSpPr>
                  <p:cNvPr name="Shape 106" id="106"/>
                  <p:cNvSpPr/>
                  <p:nvPr/>
                </p:nvSpPr>
                <p:spPr>
                  <a:xfrm>
                    <a:off y="3817675" x="3140896"/>
                    <a:ext cy="1157400" cx="13650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FF"/>
                  </a:solidFill>
                  <a:ln w="19050" cap="flat">
                    <a:solidFill>
                      <a:schemeClr val="dk2"/>
                    </a:solidFill>
                    <a:prstDash val="solid"/>
                    <a:round/>
                    <a:headEnd len="med" type="none" w="med"/>
                    <a:tailEnd len="med" type="none" w="med"/>
                  </a:ln>
                </p:spPr>
                <p:txBody>
                  <a:bodyPr bIns="91425" tIns="91425" lIns="91425" anchor="ctr" anchorCtr="0" rIns="91425">
                    <a:spAutoFit/>
                  </a:bodyPr>
                  <a:lstStyle/>
                  <a:p/>
                </p:txBody>
              </p:sp>
              <p:sp>
                <p:nvSpPr>
                  <p:cNvPr name="Shape 107" id="107"/>
                  <p:cNvSpPr/>
                  <p:nvPr/>
                </p:nvSpPr>
                <p:spPr>
                  <a:xfrm>
                    <a:off y="5091030" x="3592466"/>
                    <a:ext cy="1157400" cx="725699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FF"/>
                  </a:solidFill>
                  <a:ln w="19050" cap="flat">
                    <a:solidFill>
                      <a:schemeClr val="dk2"/>
                    </a:solidFill>
                    <a:prstDash val="solid"/>
                    <a:round/>
                    <a:headEnd len="med" type="none" w="med"/>
                    <a:tailEnd len="med" type="none" w="med"/>
                  </a:ln>
                </p:spPr>
                <p:txBody>
                  <a:bodyPr bIns="91425" tIns="91425" lIns="91425" anchor="ctr" anchorCtr="0" rIns="91425">
                    <a:spAutoFit/>
                  </a:bodyPr>
                  <a:lstStyle/>
                  <a:p/>
                </p:txBody>
              </p:sp>
            </p:grpSp>
            <p:grpSp>
              <p:nvGrpSpPr>
                <p:cNvPr name="Shape 108" id="108"/>
                <p:cNvGrpSpPr/>
                <p:nvPr/>
              </p:nvGrpSpPr>
              <p:grpSpPr>
                <a:xfrm>
                  <a:off y="2755287" x="1464340"/>
                  <a:ext cy="3334000" cx="2160409"/>
                  <a:chOff y="2798475" x="2345340"/>
                  <a:chExt cy="3334000" cx="2160409"/>
                </a:xfrm>
              </p:grpSpPr>
              <p:sp>
                <p:nvSpPr>
                  <p:cNvPr name="Shape 109" id="109"/>
                  <p:cNvSpPr/>
                  <p:nvPr/>
                </p:nvSpPr>
                <p:spPr>
                  <a:xfrm>
                    <a:off y="2798475" x="2366625"/>
                    <a:ext cy="863700" cx="1520099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D0E0E3"/>
                  </a:solidFill>
                  <a:ln w="19050" cap="flat">
                    <a:solidFill>
                      <a:schemeClr val="dk2"/>
                    </a:solidFill>
                    <a:prstDash val="solid"/>
                    <a:round/>
                    <a:headEnd len="med" type="none" w="med"/>
                    <a:tailEnd len="med" type="none" w="med"/>
                  </a:ln>
                </p:spPr>
                <p:txBody>
                  <a:bodyPr bIns="91425" tIns="91425" lIns="91425" anchor="ctr" anchorCtr="0" rIns="91425">
                    <a:spAutoFit/>
                  </a:bodyPr>
                  <a:lstStyle/>
                  <a:p/>
                </p:txBody>
              </p:sp>
              <p:sp>
                <p:nvSpPr>
                  <p:cNvPr name="Shape 110" id="110"/>
                  <p:cNvSpPr/>
                  <p:nvPr/>
                </p:nvSpPr>
                <p:spPr>
                  <a:xfrm>
                    <a:off y="3758485" x="2345340"/>
                    <a:ext cy="1157400" cx="725699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D0E0E3"/>
                  </a:solidFill>
                  <a:ln w="19050" cap="flat">
                    <a:solidFill>
                      <a:schemeClr val="dk2"/>
                    </a:solidFill>
                    <a:prstDash val="solid"/>
                    <a:round/>
                    <a:headEnd len="med" type="none" w="med"/>
                    <a:tailEnd len="med" type="none" w="med"/>
                  </a:ln>
                </p:spPr>
                <p:txBody>
                  <a:bodyPr bIns="91425" tIns="91425" lIns="91425" anchor="ctr" anchorCtr="0" rIns="91425">
                    <a:spAutoFit/>
                  </a:bodyPr>
                  <a:lstStyle/>
                  <a:p/>
                </p:txBody>
              </p:sp>
              <p:sp>
                <p:nvSpPr>
                  <p:cNvPr name="Shape 111" id="111"/>
                  <p:cNvSpPr/>
                  <p:nvPr/>
                </p:nvSpPr>
                <p:spPr>
                  <a:xfrm>
                    <a:off y="3817675" x="3780050"/>
                    <a:ext cy="1157400" cx="725699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D0E0E3"/>
                  </a:solidFill>
                  <a:ln w="19050" cap="flat">
                    <a:solidFill>
                      <a:schemeClr val="dk2"/>
                    </a:solidFill>
                    <a:prstDash val="solid"/>
                    <a:round/>
                    <a:headEnd len="med" type="none" w="med"/>
                    <a:tailEnd len="med" type="none" w="med"/>
                  </a:ln>
                </p:spPr>
                <p:txBody>
                  <a:bodyPr bIns="91425" tIns="91425" lIns="91425" anchor="ctr" anchorCtr="0" rIns="91425">
                    <a:spAutoFit/>
                  </a:bodyPr>
                  <a:lstStyle/>
                  <a:p/>
                </p:txBody>
              </p:sp>
              <p:sp>
                <p:nvSpPr>
                  <p:cNvPr name="Shape 112" id="112"/>
                  <p:cNvSpPr/>
                  <p:nvPr/>
                </p:nvSpPr>
                <p:spPr>
                  <a:xfrm>
                    <a:off y="4975075" x="3161025"/>
                    <a:ext cy="1157400" cx="725699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D0E0E3"/>
                  </a:solidFill>
                  <a:ln w="19050" cap="flat">
                    <a:solidFill>
                      <a:schemeClr val="dk2"/>
                    </a:solidFill>
                    <a:prstDash val="solid"/>
                    <a:round/>
                    <a:headEnd len="med" type="none" w="med"/>
                    <a:tailEnd len="med" type="none" w="med"/>
                  </a:ln>
                </p:spPr>
                <p:txBody>
                  <a:bodyPr bIns="91425" tIns="91425" lIns="91425" anchor="ctr" anchorCtr="0" rIns="91425">
                    <a:spAutoFit/>
                  </a:bodyPr>
                  <a:lstStyle/>
                  <a:p/>
                </p:txBody>
              </p:sp>
            </p:grpSp>
          </p:grpSp>
          <p:sp>
            <p:nvSpPr>
              <p:cNvPr name="Shape 113" id="113"/>
              <p:cNvSpPr/>
              <p:nvPr/>
            </p:nvSpPr>
            <p:spPr>
              <a:xfrm>
                <a:off y="2189354" x="3143975"/>
                <a:ext cy="449100" cx="314399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19050" cap="flat">
                <a:solidFill>
                  <a:schemeClr val="dk2"/>
                </a:solidFill>
                <a:prstDash val="solid"/>
                <a:round/>
                <a:headEnd len="med" type="none" w="med"/>
                <a:tailEnd len="med" type="none" w="med"/>
              </a:ln>
            </p:spPr>
            <p:txBody>
              <a:bodyPr bIns="91425" tIns="91425" lIns="91425" anchor="ctr" anchorCtr="0" rIns="91425">
                <a:spAutoFit/>
              </a:bodyPr>
              <a:lstStyle/>
              <a:p/>
            </p:txBody>
          </p:sp>
        </p:grpSp>
        <p:sp>
          <p:nvSpPr>
            <p:cNvPr name="Shape 114" id="114"/>
            <p:cNvSpPr/>
            <p:nvPr/>
          </p:nvSpPr>
          <p:spPr>
            <a:xfrm>
              <a:off y="5648775" x="1986575"/>
              <a:ext cy="431999" cx="276300"/>
            </a:xfrm>
            <a:prstGeom prst="triangle">
              <a:avLst>
                <a:gd name="adj" fmla="val 50000"/>
              </a:avLst>
            </a:prstGeom>
            <a:solidFill>
              <a:srgbClr val="9900FF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15" id="115"/>
            <p:cNvSpPr/>
            <p:nvPr/>
          </p:nvSpPr>
          <p:spPr>
            <a:xfrm>
              <a:off y="4521775" x="4339250"/>
              <a:ext cy="431999" cx="276300"/>
            </a:xfrm>
            <a:prstGeom prst="triangle">
              <a:avLst>
                <a:gd name="adj" fmla="val 50000"/>
              </a:avLst>
            </a:prstGeom>
            <a:solidFill>
              <a:srgbClr val="9900FF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16" id="116"/>
            <p:cNvSpPr txBox="1"/>
            <p:nvPr/>
          </p:nvSpPr>
          <p:spPr>
            <a:xfrm>
              <a:off y="6011550" x="4920225"/>
              <a:ext cy="457200" cx="602700"/>
            </a:xfrm>
            <a:prstGeom prst="rect">
              <a:avLst/>
            </a:prstGeom>
            <a:noFill/>
          </p:spPr>
          <p:txBody>
            <a:bodyPr bIns="91425" tIns="91425" lIns="91425" anchor="t" anchorCtr="0" rIns="91425">
              <a:spAutoFit/>
            </a:bodyPr>
            <a:lstStyle/>
            <a:p>
              <a:pPr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Shift</a:t>
              </a:r>
            </a:p>
          </p:txBody>
        </p:sp>
        <p:sp>
          <p:nvSpPr>
            <p:cNvPr name="Shape 117" id="117"/>
            <p:cNvSpPr txBox="1"/>
            <p:nvPr/>
          </p:nvSpPr>
          <p:spPr>
            <a:xfrm>
              <a:off y="2557218" x="3060027"/>
              <a:ext cy="457200" cx="696299"/>
            </a:xfrm>
            <a:prstGeom prst="rect">
              <a:avLst/>
            </a:prstGeom>
            <a:noFill/>
          </p:spPr>
          <p:txBody>
            <a:bodyPr bIns="91425" tIns="91425" lIns="91425" anchor="t" anchorCtr="0" rIns="91425">
              <a:spAutoFit/>
            </a:bodyPr>
            <a:lstStyle/>
            <a:p>
              <a:pPr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Reset</a:t>
              </a:r>
            </a:p>
          </p:txBody>
        </p:sp>
        <p:sp>
          <p:nvSpPr>
            <p:cNvPr name="Shape 118" id="118"/>
            <p:cNvSpPr/>
            <p:nvPr/>
          </p:nvSpPr>
          <p:spPr>
            <a:xfrm>
              <a:off y="2173500" x="1710275"/>
              <a:ext cy="431999" cx="276300"/>
            </a:xfrm>
            <a:prstGeom prst="triangle">
              <a:avLst>
                <a:gd name="adj" fmla="val 50000"/>
              </a:avLst>
            </a:prstGeom>
            <a:solidFill>
              <a:srgbClr val="FF00FF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19" id="119"/>
            <p:cNvSpPr/>
            <p:nvPr/>
          </p:nvSpPr>
          <p:spPr>
            <a:xfrm>
              <a:off y="2173500" x="4782075"/>
              <a:ext cy="431999" cx="276300"/>
            </a:xfrm>
            <a:prstGeom prst="triangle">
              <a:avLst>
                <a:gd name="adj" fmla="val 50000"/>
              </a:avLst>
            </a:prstGeom>
            <a:solidFill>
              <a:srgbClr val="FF00FF"/>
            </a:solidFill>
            <a:ln w="19050" cap="flat">
              <a:solidFill>
                <a:schemeClr val="dk2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cxnSp>
          <p:nvCxnSpPr>
            <p:cNvPr name="Shape 120" id="120"/>
            <p:cNvCxnSpPr/>
            <p:nvPr/>
          </p:nvCxnSpPr>
          <p:spPr>
            <a:xfrm rot="10800000" flipH="1">
              <a:off y="2645723" x="3708208"/>
              <a:ext cy="117899" cx="9981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121" id="121"/>
            <p:cNvCxnSpPr/>
            <p:nvPr/>
          </p:nvCxnSpPr>
          <p:spPr>
            <a:xfrm rot="10800000">
              <a:off y="2583223" x="2008733"/>
              <a:ext cy="192900" cx="10749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122" id="122"/>
            <p:cNvCxnSpPr/>
            <p:nvPr/>
          </p:nvCxnSpPr>
          <p:spPr>
            <a:xfrm rot="10800000">
              <a:off y="5031449" x="4463625"/>
              <a:ext cy="1208700" cx="456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  <p:cxnSp>
          <p:nvCxnSpPr>
            <p:cNvPr name="Shape 123" id="123"/>
            <p:cNvCxnSpPr>
              <a:stCxn id="116" idx="1"/>
              <a:endCxn id="114" idx="3"/>
            </p:cNvCxnSpPr>
            <p:nvPr/>
          </p:nvCxnSpPr>
          <p:spPr>
            <a:xfrm rot="10800000">
              <a:off y="6080774" x="2124725"/>
              <a:ext cy="159375" cx="27954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len="lg" type="none" w="lg"/>
              <a:tailEnd len="lg" type="none" w="lg"/>
            </a:ln>
          </p:spPr>
        </p:cxnSp>
      </p:grpSp>
      <p:sp>
        <p:nvSpPr>
          <p:cNvPr name="Shape 124" id="124"/>
          <p:cNvSpPr/>
          <p:nvPr/>
        </p:nvSpPr>
        <p:spPr>
          <a:xfrm>
            <a:off y="2676025" x="4374263"/>
            <a:ext cy="2848125" cx="1092100"/>
          </a:xfrm>
          <a:custGeom>
            <a:pathLst>
              <a:path extrusionOk="0" h="113925" w="43684">
                <a:moveTo>
                  <a:pt y="113925" x="18846"/>
                </a:moveTo>
                <a:cubicBezTo>
                  <a:pt y="112009" x="19595"/>
                  <a:pt y="105181" x="23842"/>
                  <a:pt y="102433" x="23343"/>
                </a:cubicBezTo>
                <a:cubicBezTo>
                  <a:pt y="99684" x="22843"/>
                  <a:pt y="102266" x="16430"/>
                  <a:pt y="97436" x="15848"/>
                </a:cubicBezTo>
                <a:cubicBezTo>
                  <a:pt y="92605" x="15265"/>
                  <a:pt y="77532" x="17597"/>
                  <a:pt y="73452" x="19846"/>
                </a:cubicBezTo>
                <a:cubicBezTo>
                  <a:pt y="69371" x="22094"/>
                  <a:pt y="75283" x="25425"/>
                  <a:pt y="72952" x="29339"/>
                </a:cubicBezTo>
                <a:cubicBezTo>
                  <a:pt y="70620" x="33253"/>
                  <a:pt y="63291" x="41914"/>
                  <a:pt y="59461" x="43330"/>
                </a:cubicBezTo>
                <a:cubicBezTo>
                  <a:pt y="55630" x="44745"/>
                  <a:pt y="53714" x="38500"/>
                  <a:pt y="49967" x="37834"/>
                </a:cubicBezTo>
                <a:cubicBezTo>
                  <a:pt y="46219" x="37167"/>
                  <a:pt y="40723" x="40915"/>
                  <a:pt y="36976" x="39333"/>
                </a:cubicBezTo>
                <a:cubicBezTo>
                  <a:pt y="33228" x="37750"/>
                  <a:pt y="31146" x="34752"/>
                  <a:pt y="27482" x="28340"/>
                </a:cubicBezTo>
                <a:cubicBezTo>
                  <a:pt y="23817" x="21927"/>
                  <a:pt y="19570" x="4355"/>
                  <a:pt y="14990" x="858"/>
                </a:cubicBezTo>
                <a:cubicBezTo>
                  <a:pt y="10409" x="-2639"/>
                  <a:pt y="2498" x="6271"/>
                  <a:pt y="0" x="7354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8" id="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9" id="1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Lambda calculus with shift and reset</a:t>
            </a:r>
          </a:p>
        </p:txBody>
      </p:sp>
      <p:sp>
        <p:nvSpPr>
          <p:cNvPr name="Shape 130" id="130"/>
          <p:cNvSpPr txBox="1"/>
          <p:nvPr>
            <p:ph type="body" idx="1"/>
          </p:nvPr>
        </p:nvSpPr>
        <p:spPr>
          <a:xfrm>
            <a:off y="1600200" x="2943333"/>
            <a:ext cy="4967700" cx="58100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None/>
            </a:pPr>
            <a:r>
              <a:rPr lang="en" sz="1200"/>
              <a:t>Based on "An Operational Foundation for Delimited Continuations" </a:t>
            </a:r>
          </a:p>
          <a:p>
            <a:pPr algn="ctr" rtl="0" lvl="0">
              <a:buNone/>
            </a:pPr>
            <a:r>
              <a:rPr lang="en" sz="1200"/>
              <a:t>by Biernacka, Biernacki and Danvy</a:t>
            </a:r>
          </a:p>
          <a:p>
            <a:pPr algn="ctr" rtl="0" lvl="0">
              <a:buNone/>
            </a:pPr>
            <a:r>
              <a:rPr lang="en" sz="1200"/>
              <a:t>run[t_] := eval[t, empty, hole, hole]</a:t>
            </a:r>
          </a:p>
          <a:p>
            <a:pPr algn="ctr" rtl="0" lvl="0">
              <a:buNone/>
            </a:pPr>
            <a:r>
              <a:rPr lang="en" sz="1200"/>
              <a:t>eval[int[n_], e_, C1_, C2_] := cont1[C1, int[n], C2]</a:t>
            </a:r>
          </a:p>
          <a:p>
            <a:pPr algn="ctr" rtl="0" lvl="0">
              <a:buNone/>
            </a:pPr>
            <a:r>
              <a:rPr lang="en" sz="1200"/>
              <a:t>eval[var[x_], e_, C1_, C2_] := cont1[C1, lookup[e, x], C2]</a:t>
            </a:r>
          </a:p>
          <a:p>
            <a:pPr algn="ctr" rtl="0" lvl="0">
              <a:buNone/>
            </a:pPr>
            <a:r>
              <a:rPr lang="en" sz="1200"/>
              <a:t>eval[lam[x_, t_], e_, C1_, C2_] := cont1[C1, clo[x, t, e], C2]</a:t>
            </a:r>
          </a:p>
          <a:p>
            <a:pPr algn="ctr" rtl="0" lvl="0">
              <a:buNone/>
            </a:pPr>
            <a:r>
              <a:rPr lang="en" sz="1200"/>
              <a:t>eval[app[t0_, t1_], e_, C1_, C2_] := eval[t0, e, appk1[t1, e, C1], C2]</a:t>
            </a:r>
          </a:p>
          <a:p>
            <a:pPr algn="ctr" rtl="0" lvl="0">
              <a:buNone/>
            </a:pPr>
            <a:r>
              <a:rPr lang="en" sz="1200"/>
              <a:t>eval[succ[t_], e_, C1_, C2_] := eval[t, e, succk[C1], C2]</a:t>
            </a:r>
          </a:p>
          <a:p>
            <a:pPr algn="ctr" rtl="0" lvl="0">
              <a:buNone/>
            </a:pPr>
            <a:r>
              <a:rPr lang="en" sz="1200"/>
              <a:t>eval[shift[x_, t_], e_, C1_, C2_] := </a:t>
            </a:r>
          </a:p>
          <a:p>
            <a:pPr algn="ctr" rtl="0" lvl="0">
              <a:buNone/>
            </a:pPr>
            <a:r>
              <a:rPr lang="en" sz="1200"/>
              <a:t> eval[t, bind[x, cap[C1], e], hole, C2]</a:t>
            </a:r>
          </a:p>
          <a:p>
            <a:pPr algn="ctr" rtl="0" lvl="0">
              <a:buNone/>
            </a:pPr>
            <a:r>
              <a:rPr lang="en" sz="1200"/>
              <a:t>eval[reset[t_], e_, C1_, C2_] := eval[t, e, hole, compose[C1, C2]]</a:t>
            </a:r>
          </a:p>
          <a:p>
            <a:pPr algn="ctr" rtl="0" lvl="0">
              <a:buNone/>
            </a:pPr>
            <a:r>
              <a:rPr lang="en" sz="1200"/>
              <a:t>cont1[hole, v_, C2_] := cont2[C2, v]</a:t>
            </a:r>
          </a:p>
          <a:p>
            <a:pPr algn="ctr" rtl="0" lvl="0">
              <a:buNone/>
            </a:pPr>
            <a:r>
              <a:rPr lang="en" sz="1200"/>
              <a:t>cont1[appk1[t1_, e_, C1_], v_, C2_] := eval[t1, e, appk2[v, C1], C2]</a:t>
            </a:r>
          </a:p>
          <a:p>
            <a:pPr algn="ctr" rtl="0" lvl="0">
              <a:buNone/>
            </a:pPr>
            <a:r>
              <a:rPr lang="en" sz="1200"/>
              <a:t>cont1[appk2[clo[x_, t_, e_], C1_], v_, C2_] := </a:t>
            </a:r>
          </a:p>
          <a:p>
            <a:pPr algn="ctr" rtl="0" lvl="0">
              <a:buNone/>
            </a:pPr>
            <a:r>
              <a:rPr lang="en" sz="1200"/>
              <a:t> eval[t, bind[x, v, e], C1, C2]</a:t>
            </a:r>
          </a:p>
          <a:p>
            <a:pPr algn="ctr" rtl="0" lvl="0">
              <a:buNone/>
            </a:pPr>
            <a:r>
              <a:rPr lang="en" sz="1200"/>
              <a:t>cont1[appk2[cap[C1p_], C1_], v_, C2_] := cont1[C1p, v, compose[C1, C2]]</a:t>
            </a:r>
          </a:p>
          <a:p>
            <a:pPr algn="ctr" rtl="0" lvl="0">
              <a:buNone/>
            </a:pPr>
            <a:r>
              <a:rPr lang="en" sz="1200"/>
              <a:t>cont1[succk[C1_], int[v_], C2_] := cont1[C1, int[v + 1], C2]</a:t>
            </a:r>
          </a:p>
          <a:p>
            <a:pPr algn="ctr" rtl="0" lvl="0">
              <a:buNone/>
            </a:pPr>
            <a:r>
              <a:rPr lang="en" sz="1200"/>
              <a:t>cont2[compose[C1_, C2_], v_] := cont1[C1, v, C2]</a:t>
            </a:r>
          </a:p>
          <a:p>
            <a:pPr algn="ctr" rtl="0" lvl="0">
              <a:buNone/>
            </a:pPr>
            <a:r>
              <a:rPr lang="en" sz="1200"/>
              <a:t>cont2[hole, v_] := v</a:t>
            </a:r>
          </a:p>
          <a:p>
            <a:r>
              <a:t/>
            </a:r>
          </a:p>
        </p:txBody>
      </p:sp>
      <p:sp>
        <p:nvSpPr>
          <p:cNvPr name="Shape 131" id="131"/>
          <p:cNvSpPr txBox="1"/>
          <p:nvPr/>
        </p:nvSpPr>
        <p:spPr>
          <a:xfrm>
            <a:off y="1600200" x="457200"/>
            <a:ext cy="4994400" cx="25958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indent="-317500" marL="457200" rtl="0" lvl="0">
              <a:buClr>
                <a:srgbClr val="000000"/>
              </a:buClr>
              <a:buSzPct val="77777"/>
              <a:buFont typeface="Arial"/>
              <a:buChar char="•"/>
            </a:pPr>
            <a:r>
              <a:rPr lang="en" sz="3000"/>
              <a:t>A simple (15 rules) first order operational semantics.</a:t>
            </a:r>
          </a:p>
          <a:p>
            <a:pPr indent="-317500" marL="457200" rtl="0" lvl="0">
              <a:buClr>
                <a:srgbClr val="000000"/>
              </a:buClr>
              <a:buSzPct val="77777"/>
              <a:buFont typeface="Arial"/>
              <a:buChar char="•"/>
            </a:pPr>
            <a:r>
              <a:rPr lang="en" sz="3000"/>
              <a:t>Easy to translate into Soar.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5" id="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6" id="1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Concurrency Example</a:t>
            </a:r>
          </a:p>
        </p:txBody>
      </p:sp>
      <p:graphicFrame>
        <p:nvGraphicFramePr>
          <p:cNvPr name="Shape 137" id="137"/>
          <p:cNvGraphicFramePr/>
          <p:nvPr/>
        </p:nvGraphicFramePr>
        <p:xfrm>
          <a:off y="158125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{1CA8BC9C-1AA3-40C3-BE88-1B778A37B22A}</a:tableStyleId>
              </a:tblPr>
              <a:tblGrid>
                <a:gridCol w="3619500"/>
                <a:gridCol w="3619500"/>
              </a:tblGrid>
              <a:tr h="480930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/* Decompression code */</a:t>
                      </a:r>
                      <a:br>
                        <a:rPr lang="en" sz="1800"/>
                      </a:br>
                      <a:r>
                        <a:rPr lang="en" sz="1800"/>
                        <a:t>    while (1) {</a:t>
                      </a:r>
                      <a:br>
                        <a:rPr lang="en" sz="1800"/>
                      </a:br>
                      <a:r>
                        <a:rPr lang="en" sz="1800"/>
                        <a:t>        c = getchar();</a:t>
                      </a:r>
                      <a:br>
                        <a:rPr lang="en" sz="1800"/>
                      </a:br>
                      <a:r>
                        <a:rPr lang="en" sz="1800"/>
                        <a:t>        if (c == EOF)</a:t>
                      </a:r>
                      <a:br>
                        <a:rPr lang="en" sz="1800"/>
                      </a:br>
                      <a:r>
                        <a:rPr lang="en" sz="1800"/>
                        <a:t>            break;</a:t>
                      </a:r>
                      <a:br>
                        <a:rPr lang="en" sz="1800"/>
                      </a:br>
                      <a:r>
                        <a:rPr lang="en" sz="1800"/>
                        <a:t>        if (c == 123) {</a:t>
                      </a:r>
                      <a:br>
                        <a:rPr lang="en" sz="1800"/>
                      </a:br>
                      <a:r>
                        <a:rPr lang="en" sz="1800"/>
                        <a:t>            len = getchar();</a:t>
                      </a:r>
                      <a:br>
                        <a:rPr lang="en" sz="1800"/>
                      </a:br>
                      <a:r>
                        <a:rPr lang="en" sz="1800"/>
                        <a:t>            c = getchar();</a:t>
                      </a:r>
                      <a:br>
                        <a:rPr lang="en" sz="1800"/>
                      </a:br>
                      <a:r>
                        <a:rPr lang="en" sz="1800"/>
                        <a:t>            while (len--)</a:t>
                      </a:r>
                      <a:br>
                        <a:rPr lang="en" sz="1800"/>
                      </a:br>
                      <a:r>
                        <a:rPr lang="en" sz="1800"/>
                        <a:t>                emit(c);</a:t>
                      </a:r>
                      <a:br>
                        <a:rPr lang="en" sz="1800"/>
                      </a:br>
                      <a:r>
                        <a:rPr lang="en" sz="1800"/>
                        <a:t>        } else</a:t>
                      </a:r>
                      <a:br>
                        <a:rPr lang="en" sz="1800"/>
                      </a:br>
                      <a:r>
                        <a:rPr lang="en" sz="1800"/>
                        <a:t>            emit(c);</a:t>
                      </a:r>
                      <a:br>
                        <a:rPr lang="en" sz="1800"/>
                      </a:br>
                      <a:r>
                        <a:rPr lang="en" sz="1800"/>
                        <a:t>    }</a:t>
                      </a:r>
                      <a:br>
                        <a:rPr lang="en" sz="1800"/>
                      </a:br>
                      <a:r>
                        <a:rPr lang="en" sz="1800"/>
                        <a:t>    emit(EOF)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" sz="1100"/>
                        <a:t>/</a:t>
                      </a:r>
                      <a:r>
                        <a:rPr lang="en" sz="1800"/>
                        <a:t>* Parser code */</a:t>
                      </a:r>
                      <a:br>
                        <a:rPr lang="en" sz="1800"/>
                      </a:br>
                      <a:r>
                        <a:rPr lang="en" sz="1800"/>
                        <a:t>    while (1) {</a:t>
                      </a:r>
                      <a:br>
                        <a:rPr lang="en" sz="1800"/>
                      </a:br>
                      <a:r>
                        <a:rPr lang="en" sz="1800"/>
                        <a:t>        c = getchar();</a:t>
                      </a:r>
                      <a:br>
                        <a:rPr lang="en" sz="1800"/>
                      </a:br>
                      <a:r>
                        <a:rPr lang="en" sz="1800"/>
                        <a:t>        if (c == EOF)</a:t>
                      </a:r>
                      <a:br>
                        <a:rPr lang="en" sz="1800"/>
                      </a:br>
                      <a:r>
                        <a:rPr lang="en" sz="1800"/>
                        <a:t>            break;</a:t>
                      </a:r>
                      <a:br>
                        <a:rPr lang="en" sz="1800"/>
                      </a:br>
                      <a:r>
                        <a:rPr lang="en" sz="1800"/>
                        <a:t>        if (isalpha(c)) {</a:t>
                      </a:r>
                      <a:br>
                        <a:rPr lang="en" sz="1800"/>
                      </a:br>
                      <a:r>
                        <a:rPr lang="en" sz="1800"/>
                        <a:t>            do {</a:t>
                      </a:r>
                      <a:br>
                        <a:rPr lang="en" sz="1800"/>
                      </a:br>
                      <a:r>
                        <a:rPr lang="en" sz="1800"/>
                        <a:t>                add_to_token(c);</a:t>
                      </a:r>
                      <a:br>
                        <a:rPr lang="en" sz="1800"/>
                      </a:br>
                      <a:r>
                        <a:rPr lang="en" sz="1800"/>
                        <a:t>                c = getchar();</a:t>
                      </a:r>
                      <a:br>
                        <a:rPr lang="en" sz="1800"/>
                      </a:br>
                      <a:r>
                        <a:rPr lang="en" sz="1800"/>
                        <a:t>            } while (isalpha(c));</a:t>
                      </a:r>
                      <a:br>
                        <a:rPr lang="en" sz="1800"/>
                      </a:br>
                      <a:r>
                        <a:rPr lang="en" sz="1800"/>
                        <a:t>            got_token(WORD);</a:t>
                      </a:r>
                      <a:br>
                        <a:rPr lang="en" sz="1800"/>
                      </a:br>
                      <a:r>
                        <a:rPr lang="en" sz="1800"/>
                        <a:t>        }</a:t>
                      </a:r>
                      <a:br>
                        <a:rPr lang="en" sz="1800"/>
                      </a:br>
                      <a:r>
                        <a:rPr lang="en" sz="1800"/>
                        <a:t>        add_to_token(c);</a:t>
                      </a:r>
                      <a:br>
                        <a:rPr lang="en" sz="1800"/>
                      </a:br>
                      <a:r>
                        <a:rPr lang="en" sz="1800"/>
                        <a:t>        got_token(PUNCT);</a:t>
                      </a:r>
                      <a:br>
                        <a:rPr lang="en" sz="1800"/>
                      </a:br>
                      <a:r>
                        <a:rPr lang="en" sz="1800"/>
                        <a:t>    }</a:t>
                      </a:r>
                    </a:p>
                  </a:txBody>
                  <a:tcPr marB="91425" marT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1" id="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2" id="142"/>
          <p:cNvSpPr txBox="1"/>
          <p:nvPr>
            <p:ph type="title"/>
          </p:nvPr>
        </p:nvSpPr>
        <p:spPr>
          <a:xfrm>
            <a:off y="2748012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