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ppt/embeddings/Microsoft_Equation3.bin" ContentType="application/vnd.openxmlformats-officedocument.oleObject"/>
  <Override PartName="/ppt/embeddings/Microsoft_Equation4.bin" ContentType="application/vnd.openxmlformats-officedocument.oleObject"/>
  <Override PartName="/ppt/embeddings/Microsoft_Equation5.bin" ContentType="application/vnd.openxmlformats-officedocument.oleObject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Microsoft_Equation6.bin" ContentType="application/vnd.openxmlformats-officedocument.oleObject"/>
  <Override PartName="/ppt/embeddings/Microsoft_Equation7.bin" ContentType="application/vnd.openxmlformats-officedocument.oleObject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83" r:id="rId4"/>
    <p:sldId id="261" r:id="rId5"/>
    <p:sldId id="262" r:id="rId6"/>
    <p:sldId id="284" r:id="rId7"/>
    <p:sldId id="285" r:id="rId8"/>
    <p:sldId id="286" r:id="rId9"/>
    <p:sldId id="287" r:id="rId10"/>
    <p:sldId id="290" r:id="rId11"/>
    <p:sldId id="288" r:id="rId12"/>
    <p:sldId id="289" r:id="rId13"/>
    <p:sldId id="278" r:id="rId14"/>
    <p:sldId id="272" r:id="rId15"/>
    <p:sldId id="274" r:id="rId16"/>
    <p:sldId id="273" r:id="rId17"/>
    <p:sldId id="291" r:id="rId18"/>
    <p:sldId id="292" r:id="rId19"/>
    <p:sldId id="293" r:id="rId20"/>
    <p:sldId id="281" r:id="rId21"/>
    <p:sldId id="279" r:id="rId22"/>
    <p:sldId id="282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-140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uh\Documents\work\aaai2012\learning_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uh\Documents\work\aaai2012\learning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uh\Documents\work\aaai2012\learning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gluh\Documents\work\aaai2012\abstra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MM x</c:v>
          </c:tx>
          <c:spPr>
            <a:ln w="25400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cat>
            <c:numRef>
              <c:f>Sheet1!$A$11:$A$18</c:f>
              <c:numCache>
                <c:formatCode>General</c:formatCode>
                <c:ptCount val="8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</c:numCache>
            </c:numRef>
          </c:cat>
          <c:val>
            <c:numRef>
              <c:f>Sheet1!$B$11:$B$18</c:f>
              <c:numCache>
                <c:formatCode>General</c:formatCode>
                <c:ptCount val="8"/>
                <c:pt idx="0">
                  <c:v>1.57294964847</c:v>
                </c:pt>
                <c:pt idx="1">
                  <c:v>1.49823144974</c:v>
                </c:pt>
                <c:pt idx="2">
                  <c:v>0.868836324827</c:v>
                </c:pt>
                <c:pt idx="3">
                  <c:v>0.128292878883</c:v>
                </c:pt>
                <c:pt idx="4">
                  <c:v>0.010402260904</c:v>
                </c:pt>
                <c:pt idx="5">
                  <c:v>0.00566903752445</c:v>
                </c:pt>
                <c:pt idx="6">
                  <c:v>0.00472178606953</c:v>
                </c:pt>
                <c:pt idx="7">
                  <c:v>0.00518717928647</c:v>
                </c:pt>
              </c:numCache>
            </c:numRef>
          </c:val>
          <c:smooth val="0"/>
        </c:ser>
        <c:ser>
          <c:idx val="1"/>
          <c:order val="1"/>
          <c:tx>
            <c:v>MM y</c:v>
          </c:tx>
          <c:spPr>
            <a:ln w="25400">
              <a:solidFill>
                <a:schemeClr val="accent1"/>
              </a:solidFill>
            </a:ln>
          </c:spPr>
          <c:marker>
            <c:symbol val="none"/>
          </c:marker>
          <c:cat>
            <c:numRef>
              <c:f>Sheet1!$A$11:$A$18</c:f>
              <c:numCache>
                <c:formatCode>General</c:formatCode>
                <c:ptCount val="8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</c:numCache>
            </c:numRef>
          </c:cat>
          <c:val>
            <c:numRef>
              <c:f>Sheet1!$C$11:$C$18</c:f>
              <c:numCache>
                <c:formatCode>General</c:formatCode>
                <c:ptCount val="8"/>
                <c:pt idx="0">
                  <c:v>129.7739607889999</c:v>
                </c:pt>
                <c:pt idx="1">
                  <c:v>95.77711117079994</c:v>
                </c:pt>
                <c:pt idx="2">
                  <c:v>0.172866180247</c:v>
                </c:pt>
                <c:pt idx="3">
                  <c:v>0.0107247271803</c:v>
                </c:pt>
                <c:pt idx="4">
                  <c:v>0.00598782801757</c:v>
                </c:pt>
                <c:pt idx="5">
                  <c:v>0.00361027532352</c:v>
                </c:pt>
                <c:pt idx="6">
                  <c:v>0.00254258139619</c:v>
                </c:pt>
                <c:pt idx="7" formatCode="0.00E+00">
                  <c:v>2.84820806371E-8</c:v>
                </c:pt>
              </c:numCache>
            </c:numRef>
          </c:val>
          <c:smooth val="0"/>
        </c:ser>
        <c:ser>
          <c:idx val="2"/>
          <c:order val="2"/>
          <c:tx>
            <c:v>SM x</c:v>
          </c:tx>
          <c:spPr>
            <a:ln w="25400">
              <a:solidFill>
                <a:schemeClr val="accent1"/>
              </a:solidFill>
              <a:prstDash val="dash"/>
            </a:ln>
          </c:spPr>
          <c:marker>
            <c:symbol val="none"/>
          </c:marker>
          <c:cat>
            <c:numRef>
              <c:f>Sheet1!$A$11:$A$18</c:f>
              <c:numCache>
                <c:formatCode>General</c:formatCode>
                <c:ptCount val="8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</c:numCache>
            </c:numRef>
          </c:cat>
          <c:val>
            <c:numRef>
              <c:f>Sheet1!$G$11:$G$18</c:f>
              <c:numCache>
                <c:formatCode>General</c:formatCode>
                <c:ptCount val="8"/>
                <c:pt idx="0">
                  <c:v>0.781979930056</c:v>
                </c:pt>
                <c:pt idx="1">
                  <c:v>0.58854879334175</c:v>
                </c:pt>
                <c:pt idx="2">
                  <c:v>0.480869082551</c:v>
                </c:pt>
                <c:pt idx="3">
                  <c:v>0.36248461505625</c:v>
                </c:pt>
                <c:pt idx="4">
                  <c:v>0.320048393646</c:v>
                </c:pt>
                <c:pt idx="5">
                  <c:v>0.265358293648</c:v>
                </c:pt>
                <c:pt idx="6">
                  <c:v>0.314867784656</c:v>
                </c:pt>
                <c:pt idx="7">
                  <c:v>0.24265507708575</c:v>
                </c:pt>
              </c:numCache>
            </c:numRef>
          </c:val>
          <c:smooth val="0"/>
        </c:ser>
        <c:ser>
          <c:idx val="3"/>
          <c:order val="3"/>
          <c:tx>
            <c:v>SM y</c:v>
          </c:tx>
          <c:spPr>
            <a:ln w="25400">
              <a:solidFill>
                <a:schemeClr val="accent6">
                  <a:lumMod val="75000"/>
                </a:schemeClr>
              </a:solidFill>
              <a:prstDash val="dash"/>
            </a:ln>
          </c:spPr>
          <c:marker>
            <c:symbol val="none"/>
          </c:marker>
          <c:cat>
            <c:numRef>
              <c:f>Sheet1!$A$11:$A$18</c:f>
              <c:numCache>
                <c:formatCode>General</c:formatCode>
                <c:ptCount val="8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</c:numCache>
            </c:numRef>
          </c:cat>
          <c:val>
            <c:numRef>
              <c:f>Sheet1!$H$11:$H$18</c:f>
              <c:numCache>
                <c:formatCode>General</c:formatCode>
                <c:ptCount val="8"/>
                <c:pt idx="0">
                  <c:v>0.99336009581225</c:v>
                </c:pt>
                <c:pt idx="1">
                  <c:v>2.912263405024996</c:v>
                </c:pt>
                <c:pt idx="2">
                  <c:v>0.5559785072655</c:v>
                </c:pt>
                <c:pt idx="3">
                  <c:v>0.58146236756625</c:v>
                </c:pt>
                <c:pt idx="4">
                  <c:v>0.41360064108175</c:v>
                </c:pt>
                <c:pt idx="5">
                  <c:v>0.36631539781775</c:v>
                </c:pt>
                <c:pt idx="6">
                  <c:v>0.258687198359</c:v>
                </c:pt>
                <c:pt idx="7">
                  <c:v>0.2471408151535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02788440"/>
        <c:axId val="2111001464"/>
      </c:lineChart>
      <c:catAx>
        <c:axId val="21027884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Training Scenarios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11001464"/>
        <c:crossesAt val="1.0E-8"/>
        <c:auto val="1"/>
        <c:lblAlgn val="ctr"/>
        <c:lblOffset val="100"/>
        <c:noMultiLvlLbl val="0"/>
      </c:catAx>
      <c:valAx>
        <c:axId val="2111001464"/>
        <c:scaling>
          <c:logBase val="10.0"/>
          <c:orientation val="minMax"/>
          <c:min val="1.0E-8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Average</a:t>
                </a:r>
                <a:r>
                  <a:rPr lang="en-US" sz="1600" baseline="0" dirty="0" smtClean="0"/>
                  <a:t> Error</a:t>
                </a:r>
                <a:endParaRPr lang="en-US" sz="1600" dirty="0"/>
              </a:p>
            </c:rich>
          </c:tx>
          <c:layout/>
          <c:overlay val="0"/>
        </c:title>
        <c:numFmt formatCode="0E+0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02788440"/>
        <c:crosses val="autoZero"/>
        <c:crossBetween val="between"/>
        <c:majorUnit val="100.0"/>
      </c:valAx>
      <c:spPr>
        <a:ln>
          <a:solidFill>
            <a:schemeClr val="tx1"/>
          </a:solidFill>
        </a:ln>
      </c:spPr>
    </c:plotArea>
    <c:legend>
      <c:legendPos val="r"/>
      <c:layout/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X errors</c:v>
          </c:tx>
          <c:spPr>
            <a:ln w="28575">
              <a:solidFill>
                <a:schemeClr val="accent6">
                  <a:lumMod val="75000"/>
                </a:schemeClr>
              </a:solidFill>
            </a:ln>
          </c:spPr>
          <c:marker>
            <c:symbol val="none"/>
          </c:marker>
          <c:xVal>
            <c:numRef>
              <c:f>Sheet1!$A$1:$A$10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</c:numCache>
            </c:numRef>
          </c:xVal>
          <c:yVal>
            <c:numRef>
              <c:f>Sheet1!$B$1:$B$10</c:f>
              <c:numCache>
                <c:formatCode>General</c:formatCode>
                <c:ptCount val="10"/>
                <c:pt idx="0">
                  <c:v>5.512195121949996</c:v>
                </c:pt>
                <c:pt idx="1">
                  <c:v>4.024390243899995</c:v>
                </c:pt>
                <c:pt idx="2">
                  <c:v>2.09756097561</c:v>
                </c:pt>
                <c:pt idx="3">
                  <c:v>0.609756097561</c:v>
                </c:pt>
                <c:pt idx="4">
                  <c:v>0.439024390244</c:v>
                </c:pt>
                <c:pt idx="5">
                  <c:v>0.292682926829</c:v>
                </c:pt>
                <c:pt idx="6">
                  <c:v>0.243902439024</c:v>
                </c:pt>
                <c:pt idx="7">
                  <c:v>0.268292682927</c:v>
                </c:pt>
              </c:numCache>
            </c:numRef>
          </c:yVal>
          <c:smooth val="0"/>
        </c:ser>
        <c:ser>
          <c:idx val="1"/>
          <c:order val="1"/>
          <c:tx>
            <c:v>Y errors</c:v>
          </c:tx>
          <c:spPr>
            <a:ln w="28575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Sheet1!$A$1:$A$10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0">
                  <c:v>8.39024390244</c:v>
                </c:pt>
                <c:pt idx="1">
                  <c:v>4.0487804878</c:v>
                </c:pt>
                <c:pt idx="2">
                  <c:v>2.341463414629997</c:v>
                </c:pt>
                <c:pt idx="3">
                  <c:v>0.658536585366</c:v>
                </c:pt>
                <c:pt idx="4">
                  <c:v>0.341463414634</c:v>
                </c:pt>
                <c:pt idx="5">
                  <c:v>0.243902439024</c:v>
                </c:pt>
                <c:pt idx="6">
                  <c:v>0.19512195122</c:v>
                </c:pt>
                <c:pt idx="7">
                  <c:v>0.0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921464"/>
        <c:axId val="2111737976"/>
      </c:scatterChart>
      <c:valAx>
        <c:axId val="21109214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Training Scenarios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11737976"/>
        <c:crosses val="autoZero"/>
        <c:crossBetween val="midCat"/>
      </c:valAx>
      <c:valAx>
        <c:axId val="2111737976"/>
        <c:scaling>
          <c:orientation val="minMax"/>
          <c:max val="9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 smtClean="0"/>
                  <a:t>Errors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10921464"/>
        <c:crosses val="autoZero"/>
        <c:crossBetween val="midCat"/>
        <c:majorUnit val="3.0"/>
      </c:valAx>
      <c:spPr>
        <a:ln>
          <a:solidFill>
            <a:schemeClr val="tx1">
              <a:lumMod val="50000"/>
              <a:lumOff val="50000"/>
            </a:schemeClr>
          </a:solidFill>
        </a:ln>
      </c:spPr>
    </c:plotArea>
    <c:legend>
      <c:legendPos val="r"/>
      <c:layout>
        <c:manualLayout>
          <c:xMode val="edge"/>
          <c:yMode val="edge"/>
          <c:x val="0.706763342082239"/>
          <c:y val="0.106097623213765"/>
          <c:w val="0.19323665791776"/>
          <c:h val="0.1674343832021"/>
        </c:manualLayout>
      </c:layout>
      <c:overlay val="1"/>
      <c:spPr>
        <a:solidFill>
          <a:sysClr val="window" lastClr="FFFFFF"/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Best X</c:v>
          </c:tx>
          <c:spPr>
            <a:ln w="19050">
              <a:solidFill>
                <a:schemeClr val="accent6">
                  <a:lumMod val="75000"/>
                </a:schemeClr>
              </a:solidFill>
              <a:prstDash val="sysDash"/>
            </a:ln>
          </c:spPr>
          <c:marker>
            <c:symbol val="circle"/>
            <c:size val="5"/>
            <c:spPr>
              <a:noFill/>
              <a:ln w="19050">
                <a:solidFill>
                  <a:schemeClr val="accent6">
                    <a:lumMod val="75000"/>
                  </a:schemeClr>
                </a:solidFill>
                <a:prstDash val="sysDash"/>
              </a:ln>
            </c:spPr>
          </c:marker>
          <c:xVal>
            <c:numRef>
              <c:f>Sheet1!$A$12:$A$21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</c:numCache>
            </c:numRef>
          </c:xVal>
          <c:yVal>
            <c:numRef>
              <c:f>Sheet1!$B$12:$B$21</c:f>
              <c:numCache>
                <c:formatCode>General</c:formatCode>
                <c:ptCount val="10"/>
                <c:pt idx="0">
                  <c:v>0.0661148146351</c:v>
                </c:pt>
                <c:pt idx="1">
                  <c:v>0.0356607743459</c:v>
                </c:pt>
                <c:pt idx="2">
                  <c:v>0.0186994599574</c:v>
                </c:pt>
                <c:pt idx="3">
                  <c:v>0.00592945808251</c:v>
                </c:pt>
                <c:pt idx="4">
                  <c:v>0.00184916877601</c:v>
                </c:pt>
                <c:pt idx="5" formatCode="0.00E+00">
                  <c:v>3.74629478049E-7</c:v>
                </c:pt>
                <c:pt idx="6" formatCode="0.00E+00">
                  <c:v>3.78502039024E-7</c:v>
                </c:pt>
                <c:pt idx="7" formatCode="0.00E+00">
                  <c:v>3.70505968293E-7</c:v>
                </c:pt>
              </c:numCache>
            </c:numRef>
          </c:yVal>
          <c:smooth val="0"/>
        </c:ser>
        <c:ser>
          <c:idx val="1"/>
          <c:order val="1"/>
          <c:tx>
            <c:v>Best Y</c:v>
          </c:tx>
          <c:spPr>
            <a:ln w="28575">
              <a:solidFill>
                <a:srgbClr val="0070C0"/>
              </a:solidFill>
              <a:prstDash val="dash"/>
            </a:ln>
          </c:spPr>
          <c:marker>
            <c:symbol val="none"/>
          </c:marker>
          <c:xVal>
            <c:numRef>
              <c:f>Sheet1!$A$12:$A$21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</c:numCache>
            </c:numRef>
          </c:xVal>
          <c:yVal>
            <c:numRef>
              <c:f>Sheet1!$C$12:$C$21</c:f>
              <c:numCache>
                <c:formatCode>General</c:formatCode>
                <c:ptCount val="10"/>
                <c:pt idx="0">
                  <c:v>0.0552764519865</c:v>
                </c:pt>
                <c:pt idx="1">
                  <c:v>0.0273520328983</c:v>
                </c:pt>
                <c:pt idx="2">
                  <c:v>0.0102716228775</c:v>
                </c:pt>
                <c:pt idx="3">
                  <c:v>0.000946390237537</c:v>
                </c:pt>
                <c:pt idx="4">
                  <c:v>0.000946177399976</c:v>
                </c:pt>
                <c:pt idx="5">
                  <c:v>0.000946019255073</c:v>
                </c:pt>
                <c:pt idx="6" formatCode="0.00E+00">
                  <c:v>6.55194487805E-7</c:v>
                </c:pt>
                <c:pt idx="7" formatCode="0.00E+00">
                  <c:v>2.79124390244E-8</c:v>
                </c:pt>
              </c:numCache>
            </c:numRef>
          </c:yVal>
          <c:smooth val="0"/>
        </c:ser>
        <c:ser>
          <c:idx val="2"/>
          <c:order val="2"/>
          <c:tx>
            <c:v>Real X</c:v>
          </c:tx>
          <c:spPr>
            <a:ln w="19050">
              <a:solidFill>
                <a:schemeClr val="accent6">
                  <a:lumMod val="75000"/>
                </a:schemeClr>
              </a:solidFill>
              <a:prstDash val="solid"/>
            </a:ln>
          </c:spPr>
          <c:marker>
            <c:symbol val="circle"/>
            <c:size val="5"/>
            <c:spPr>
              <a:noFill/>
              <a:ln w="19050">
                <a:solidFill>
                  <a:schemeClr val="accent6">
                    <a:lumMod val="75000"/>
                  </a:schemeClr>
                </a:solidFill>
              </a:ln>
            </c:spPr>
          </c:marker>
          <c:xVal>
            <c:numRef>
              <c:f>Sheet1!$A$12:$A$21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</c:numCache>
            </c:numRef>
          </c:xVal>
          <c:yVal>
            <c:numRef>
              <c:f>Sheet1!$D$12:$D$21</c:f>
              <c:numCache>
                <c:formatCode>General</c:formatCode>
                <c:ptCount val="10"/>
                <c:pt idx="0">
                  <c:v>1.56036942582</c:v>
                </c:pt>
                <c:pt idx="1">
                  <c:v>1.46927322603</c:v>
                </c:pt>
                <c:pt idx="2">
                  <c:v>0.85145954835</c:v>
                </c:pt>
                <c:pt idx="3">
                  <c:v>0.125726931415</c:v>
                </c:pt>
                <c:pt idx="4">
                  <c:v>0.0101942165579</c:v>
                </c:pt>
                <c:pt idx="5">
                  <c:v>0.00555565626027</c:v>
                </c:pt>
                <c:pt idx="6">
                  <c:v>0.00462734939184</c:v>
                </c:pt>
                <c:pt idx="7">
                  <c:v>0.00508343520963</c:v>
                </c:pt>
              </c:numCache>
            </c:numRef>
          </c:yVal>
          <c:smooth val="0"/>
        </c:ser>
        <c:ser>
          <c:idx val="3"/>
          <c:order val="3"/>
          <c:tx>
            <c:v>Real Y</c:v>
          </c:tx>
          <c:spPr>
            <a:ln w="19050">
              <a:solidFill>
                <a:srgbClr val="0070C0"/>
              </a:solidFill>
            </a:ln>
          </c:spPr>
          <c:marker>
            <c:symbol val="plus"/>
            <c:size val="5"/>
            <c:spPr>
              <a:noFill/>
              <a:ln w="19050">
                <a:solidFill>
                  <a:srgbClr val="0070C0"/>
                </a:solidFill>
              </a:ln>
            </c:spPr>
          </c:marker>
          <c:xVal>
            <c:numRef>
              <c:f>Sheet1!$A$12:$A$21</c:f>
              <c:numCache>
                <c:formatCode>General</c:formatCode>
                <c:ptCount val="1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</c:numCache>
            </c:numRef>
          </c:xVal>
          <c:yVal>
            <c:numRef>
              <c:f>Sheet1!$E$12:$E$21</c:f>
              <c:numCache>
                <c:formatCode>General</c:formatCode>
                <c:ptCount val="10"/>
                <c:pt idx="0">
                  <c:v>127.187095392</c:v>
                </c:pt>
                <c:pt idx="1">
                  <c:v>93.8657576338999</c:v>
                </c:pt>
                <c:pt idx="2">
                  <c:v>0.16987179765</c:v>
                </c:pt>
                <c:pt idx="3">
                  <c:v>0.0105102349728</c:v>
                </c:pt>
                <c:pt idx="4">
                  <c:v>0.0058680715548</c:v>
                </c:pt>
                <c:pt idx="5">
                  <c:v>0.00353806841893</c:v>
                </c:pt>
                <c:pt idx="6">
                  <c:v>0.00249172952078</c:v>
                </c:pt>
                <c:pt idx="7" formatCode="0.00E+00">
                  <c:v>2.79124390244E-8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0848040"/>
        <c:axId val="2110840312"/>
      </c:scatterChart>
      <c:valAx>
        <c:axId val="2110848040"/>
        <c:scaling>
          <c:orientation val="minMax"/>
          <c:max val="9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Training Scenarios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in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10840312"/>
        <c:crossesAt val="1.0E-8"/>
        <c:crossBetween val="midCat"/>
      </c:valAx>
      <c:valAx>
        <c:axId val="2110840312"/>
        <c:scaling>
          <c:logBase val="10.0"/>
          <c:orientation val="minMax"/>
          <c:max val="10000.0"/>
          <c:min val="1.0E-8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 smtClean="0"/>
                  <a:t>Average Error</a:t>
                </a:r>
                <a:endParaRPr lang="en-US" sz="1600" dirty="0"/>
              </a:p>
            </c:rich>
          </c:tx>
          <c:layout/>
          <c:overlay val="0"/>
        </c:title>
        <c:numFmt formatCode="0E+00" sourceLinked="0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2110848040"/>
        <c:crosses val="autoZero"/>
        <c:crossBetween val="midCat"/>
        <c:majorUnit val="1000.0"/>
      </c:valAx>
      <c:spPr>
        <a:ln>
          <a:solidFill>
            <a:schemeClr val="tx1">
              <a:lumMod val="50000"/>
              <a:lumOff val="50000"/>
            </a:schemeClr>
          </a:solidFill>
        </a:ln>
      </c:spPr>
    </c:plotArea>
    <c:legend>
      <c:legendPos val="r"/>
      <c:layout/>
      <c:overlay val="0"/>
      <c:spPr>
        <a:solidFill>
          <a:schemeClr val="bg1"/>
        </a:solidFill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0877320890444"/>
          <c:y val="0.0514005540974045"/>
          <c:w val="0.861344901331778"/>
          <c:h val="0.75685660709113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c:spPr>
          <c:invertIfNegative val="0"/>
          <c:dLbls>
            <c:spPr>
              <a:solidFill>
                <a:schemeClr val="bg1"/>
              </a:solidFill>
            </c:spPr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errBars>
            <c:errBarType val="both"/>
            <c:errValType val="cust"/>
            <c:noEndCap val="0"/>
            <c:plus>
              <c:numRef>
                <c:f>Sheet1!$A$3:$E$3</c:f>
                <c:numCache>
                  <c:formatCode>General</c:formatCode>
                  <c:ptCount val="5"/>
                  <c:pt idx="0">
                    <c:v>12.34188892439979</c:v>
                  </c:pt>
                  <c:pt idx="1">
                    <c:v>1.418136492412176</c:v>
                  </c:pt>
                  <c:pt idx="2">
                    <c:v>1.632993161855452</c:v>
                  </c:pt>
                  <c:pt idx="3">
                    <c:v>0.875595035770913</c:v>
                  </c:pt>
                  <c:pt idx="4">
                    <c:v>1.337493509849255</c:v>
                  </c:pt>
                </c:numCache>
              </c:numRef>
            </c:plus>
            <c:minus>
              <c:numRef>
                <c:f>Sheet1!$A$3:$E$3</c:f>
                <c:numCache>
                  <c:formatCode>General</c:formatCode>
                  <c:ptCount val="5"/>
                  <c:pt idx="0">
                    <c:v>12.34188892439979</c:v>
                  </c:pt>
                  <c:pt idx="1">
                    <c:v>1.418136492412176</c:v>
                  </c:pt>
                  <c:pt idx="2">
                    <c:v>1.632993161855452</c:v>
                  </c:pt>
                  <c:pt idx="3">
                    <c:v>0.875595035770913</c:v>
                  </c:pt>
                  <c:pt idx="4">
                    <c:v>1.337493509849255</c:v>
                  </c:pt>
                </c:numCache>
              </c:numRef>
            </c:minus>
          </c:errBars>
          <c:cat>
            <c:strRef>
              <c:f>Sheet1!$A$1:$E$1</c:f>
              <c:strCache>
                <c:ptCount val="5"/>
                <c:pt idx="0">
                  <c:v>Learned</c:v>
                </c:pt>
                <c:pt idx="1">
                  <c:v>10 Rnd</c:v>
                </c:pt>
                <c:pt idx="2">
                  <c:v>40 Rnd</c:v>
                </c:pt>
                <c:pt idx="3">
                  <c:v>80 Rnd</c:v>
                </c:pt>
                <c:pt idx="4">
                  <c:v>All</c:v>
                </c:pt>
              </c:strCache>
            </c:strRef>
          </c:cat>
          <c:val>
            <c:numRef>
              <c:f>Sheet1!$A$2:$E$2</c:f>
              <c:numCache>
                <c:formatCode>General</c:formatCode>
                <c:ptCount val="5"/>
                <c:pt idx="0">
                  <c:v>28.1</c:v>
                </c:pt>
                <c:pt idx="1">
                  <c:v>1.7</c:v>
                </c:pt>
                <c:pt idx="2">
                  <c:v>7.0</c:v>
                </c:pt>
                <c:pt idx="3">
                  <c:v>10.1</c:v>
                </c:pt>
                <c:pt idx="4">
                  <c:v>10.3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2355416"/>
        <c:axId val="2132361016"/>
      </c:barChart>
      <c:catAx>
        <c:axId val="21323554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Abstraction Type</a:t>
                </a:r>
                <a:endParaRPr lang="en-US" sz="1600" dirty="0"/>
              </a:p>
            </c:rich>
          </c:tx>
          <c:layout>
            <c:manualLayout>
              <c:xMode val="edge"/>
              <c:yMode val="edge"/>
              <c:x val="0.443710265383494"/>
              <c:y val="0.907805697925502"/>
            </c:manualLayout>
          </c:layout>
          <c:overlay val="0"/>
        </c:title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32361016"/>
        <c:crosses val="autoZero"/>
        <c:auto val="1"/>
        <c:lblAlgn val="ctr"/>
        <c:lblOffset val="100"/>
        <c:noMultiLvlLbl val="0"/>
      </c:catAx>
      <c:valAx>
        <c:axId val="2132361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Number of Tasks Solved</a:t>
                </a:r>
              </a:p>
            </c:rich>
          </c:tx>
          <c:layout>
            <c:manualLayout>
              <c:xMode val="edge"/>
              <c:yMode val="edge"/>
              <c:x val="0.0175967240206085"/>
              <c:y val="0.23753132758707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32355416"/>
        <c:crosses val="autoZero"/>
        <c:crossBetween val="between"/>
        <c:majorUnit val="5.0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CD6A3-5BE0-46CC-98EA-11169B00DA1D}" type="datetimeFigureOut">
              <a:rPr lang="en-US" smtClean="0"/>
              <a:t>6/20/12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B0138-8956-4F10-B83C-852394A70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10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E13B0-5FD1-4EA9-A3F4-7639DF4DEC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DAAA1-AD66-284B-99FD-95FF61F4B7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8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(6/15/12 15:13) -----</a:t>
            </a:r>
          </a:p>
          <a:p>
            <a:r>
              <a:rPr lang="en-US"/>
              <a:t>Talk about how data points are assigned (MAP)</a:t>
            </a:r>
          </a:p>
          <a:p>
            <a:r>
              <a:rPr lang="en-US"/>
              <a:t>Learning all models simultaneously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B0138-8956-4F10-B83C-852394A70B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80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62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----- Meeting Notes (6/15/12 15:13) -----</a:t>
            </a:r>
          </a:p>
          <a:p>
            <a:r>
              <a:rPr lang="en-US"/>
              <a:t>Due to overfitting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0B0138-8956-4F10-B83C-852394A70B7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24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B4CDC-5EDF-4EA6-8239-B30224AE203B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1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B2F31-8B9F-4458-B800-C1554D1C9ECB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01AC-3927-4C22-B50A-A7D2C1C5028C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95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5177-8700-4064-BE32-042695F518D3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1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D48A-6FC0-4BF7-8C2D-A7244BBD6AE1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3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28B9-E8E9-4B32-963C-18ADD23C2751}" type="datetime1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81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7DAC-E6EC-42F9-B961-8C7FAB42BFD9}" type="datetime1">
              <a:rPr lang="en-US" smtClean="0"/>
              <a:t>6/20/12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5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7AFEE-4AB1-448E-8B85-058EC8009064}" type="datetime1">
              <a:rPr lang="en-US" smtClean="0"/>
              <a:t>6/20/12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6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F3BE-ACB4-46D5-B49A-411753906FB6}" type="datetime1">
              <a:rPr lang="en-US" smtClean="0"/>
              <a:t>6/20/12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5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F968-C052-4F97-8F6D-E5DCCB4D0355}" type="datetime1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8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525B5-04AF-45A1-8EFC-51C6DE34C2E1}" type="datetime1">
              <a:rPr lang="en-US" smtClean="0"/>
              <a:t>6/20/12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1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65C38-A2D5-4237-A108-80B9D80875CD}" type="datetime1">
              <a:rPr lang="en-US" smtClean="0"/>
              <a:t>6/20/12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F3351-698D-4D2D-AEA3-0DFDFC5DA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9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Microsoft_Equation6.bin"/><Relationship Id="rId5" Type="http://schemas.openxmlformats.org/officeDocument/2006/relationships/image" Target="../media/image6.emf"/><Relationship Id="rId6" Type="http://schemas.openxmlformats.org/officeDocument/2006/relationships/oleObject" Target="../embeddings/Microsoft_Equation7.bin"/><Relationship Id="rId7" Type="http://schemas.openxmlformats.org/officeDocument/2006/relationships/image" Target="../media/image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2.xml"/><Relationship Id="rId5" Type="http://schemas.openxmlformats.org/officeDocument/2006/relationships/oleObject" Target="../embeddings/oleObject2.bin"/><Relationship Id="rId6" Type="http://schemas.openxmlformats.org/officeDocument/2006/relationships/image" Target="../media/image2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3.emf"/><Relationship Id="rId1" Type="http://schemas.openxmlformats.org/officeDocument/2006/relationships/vmlDrawing" Target="../drawings/vmlDrawing2.vml"/><Relationship Id="rId2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oleObject" Target="../embeddings/Microsoft_Equation5.bin"/><Relationship Id="rId13" Type="http://schemas.openxmlformats.org/officeDocument/2006/relationships/image" Target="../media/image8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4.emf"/><Relationship Id="rId5" Type="http://schemas.openxmlformats.org/officeDocument/2006/relationships/oleObject" Target="../embeddings/Microsoft_Equation2.bin"/><Relationship Id="rId6" Type="http://schemas.openxmlformats.org/officeDocument/2006/relationships/image" Target="../media/image5.emf"/><Relationship Id="rId7" Type="http://schemas.openxmlformats.org/officeDocument/2006/relationships/oleObject" Target="../embeddings/Microsoft_Equation3.bin"/><Relationship Id="rId8" Type="http://schemas.openxmlformats.org/officeDocument/2006/relationships/image" Target="../media/image6.emf"/><Relationship Id="rId9" Type="http://schemas.openxmlformats.org/officeDocument/2006/relationships/oleObject" Target="../embeddings/Microsoft_Equation4.bin"/><Relationship Id="rId10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Xu</a:t>
            </a:r>
          </a:p>
          <a:p>
            <a:r>
              <a:rPr lang="en-US" dirty="0" smtClean="0"/>
              <a:t>Soar Workshop 2012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1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Learning Modal Continuous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47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Expectation Maximization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Expectation</a:t>
            </a:r>
          </a:p>
          <a:p>
            <a:pPr marL="457200" lvl="1" indent="0">
              <a:buNone/>
            </a:pPr>
            <a:r>
              <a:rPr lang="en-US" dirty="0" smtClean="0"/>
              <a:t>Assuming your current model parameters are correct, </a:t>
            </a:r>
            <a:r>
              <a:rPr lang="en-US" dirty="0" smtClean="0">
                <a:solidFill>
                  <a:srgbClr val="C0504D"/>
                </a:solidFill>
              </a:rPr>
              <a:t>what is the likelihood that the model </a:t>
            </a:r>
            <a:r>
              <a:rPr lang="en-US" i="1" dirty="0" smtClean="0">
                <a:solidFill>
                  <a:srgbClr val="C0504D"/>
                </a:solidFill>
                <a:latin typeface="Times"/>
                <a:cs typeface="Times"/>
              </a:rPr>
              <a:t>m</a:t>
            </a:r>
            <a:r>
              <a:rPr lang="en-US" dirty="0" smtClean="0">
                <a:solidFill>
                  <a:srgbClr val="C0504D"/>
                </a:solidFill>
              </a:rPr>
              <a:t> generated data point </a:t>
            </a:r>
            <a:r>
              <a:rPr lang="en-US" i="1" dirty="0" err="1" smtClean="0">
                <a:solidFill>
                  <a:srgbClr val="C0504D"/>
                </a:solidFill>
                <a:latin typeface="Times"/>
                <a:cs typeface="Times"/>
              </a:rPr>
              <a:t>i</a:t>
            </a:r>
            <a:r>
              <a:rPr lang="en-US" dirty="0" smtClean="0"/>
              <a:t>?</a:t>
            </a:r>
          </a:p>
          <a:p>
            <a:r>
              <a:rPr lang="en-US" dirty="0" smtClean="0"/>
              <a:t>Maximization</a:t>
            </a:r>
          </a:p>
          <a:p>
            <a:pPr marL="457200" lvl="1" indent="0">
              <a:buNone/>
            </a:pPr>
            <a:r>
              <a:rPr lang="en-US" dirty="0" smtClean="0"/>
              <a:t>Assuming each data point was generated by the most probable model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504D"/>
                </a:solidFill>
              </a:rPr>
              <a:t>modify </a:t>
            </a:r>
            <a:r>
              <a:rPr lang="en-US" dirty="0" smtClean="0">
                <a:solidFill>
                  <a:srgbClr val="C0504D"/>
                </a:solidFill>
              </a:rPr>
              <a:t>each model’s </a:t>
            </a:r>
            <a:r>
              <a:rPr lang="en-US" dirty="0" smtClean="0">
                <a:solidFill>
                  <a:srgbClr val="C0504D"/>
                </a:solidFill>
              </a:rPr>
              <a:t>parameters to maximize </a:t>
            </a:r>
            <a:r>
              <a:rPr lang="en-US" dirty="0" smtClean="0">
                <a:solidFill>
                  <a:srgbClr val="C0504D"/>
                </a:solidFill>
              </a:rPr>
              <a:t>likelihood of generating data</a:t>
            </a:r>
            <a:endParaRPr lang="en-US" dirty="0">
              <a:solidFill>
                <a:srgbClr val="C0504D"/>
              </a:solidFill>
            </a:endParaRPr>
          </a:p>
          <a:p>
            <a:r>
              <a:rPr lang="en-US" dirty="0" smtClean="0"/>
              <a:t>Iterate until convergence to local maximum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9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5D54C-3D8F-4176-BC0E-475A315CEBD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333535" y="1871246"/>
            <a:ext cx="19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+mj-lt"/>
              </a:rPr>
              <a:t>Spatial Relations</a:t>
            </a:r>
          </a:p>
          <a:p>
            <a:pPr algn="ctr"/>
            <a:r>
              <a:rPr lang="en-US" sz="2000" dirty="0" smtClean="0">
                <a:latin typeface="+mj-lt"/>
              </a:rPr>
              <a:t>Training Data</a:t>
            </a:r>
            <a:endParaRPr lang="en-US" sz="2000" dirty="0">
              <a:latin typeface="+mj-lt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048000" y="2897184"/>
            <a:ext cx="2590800" cy="283923"/>
            <a:chOff x="3124200" y="2079466"/>
            <a:chExt cx="2590800" cy="283923"/>
          </a:xfrm>
        </p:grpSpPr>
        <p:sp>
          <p:nvSpPr>
            <p:cNvPr id="16" name="Rectangle 15"/>
            <p:cNvSpPr/>
            <p:nvPr/>
          </p:nvSpPr>
          <p:spPr>
            <a:xfrm>
              <a:off x="3124200" y="2079466"/>
              <a:ext cx="19812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0.5, 1.1, -0.2, 4, 17</a:t>
              </a:r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05400" y="2079466"/>
              <a:ext cx="6096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rPr>
                <a:t>21.9</a:t>
              </a:r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048000" y="3167855"/>
            <a:ext cx="2590800" cy="283923"/>
            <a:chOff x="3124200" y="2079466"/>
            <a:chExt cx="2590800" cy="283923"/>
          </a:xfrm>
        </p:grpSpPr>
        <p:sp>
          <p:nvSpPr>
            <p:cNvPr id="20" name="Rectangle 19"/>
            <p:cNvSpPr/>
            <p:nvPr/>
          </p:nvSpPr>
          <p:spPr>
            <a:xfrm>
              <a:off x="3124200" y="2079466"/>
              <a:ext cx="19812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105400" y="2079466"/>
              <a:ext cx="6096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048000" y="3451778"/>
            <a:ext cx="2590800" cy="283923"/>
            <a:chOff x="3124200" y="2079466"/>
            <a:chExt cx="2590800" cy="283923"/>
          </a:xfrm>
        </p:grpSpPr>
        <p:sp>
          <p:nvSpPr>
            <p:cNvPr id="23" name="Rectangle 22"/>
            <p:cNvSpPr/>
            <p:nvPr/>
          </p:nvSpPr>
          <p:spPr>
            <a:xfrm>
              <a:off x="3124200" y="2079466"/>
              <a:ext cx="19812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105400" y="2079466"/>
              <a:ext cx="6096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048000" y="3735701"/>
            <a:ext cx="2590800" cy="283923"/>
            <a:chOff x="3124200" y="2079466"/>
            <a:chExt cx="2590800" cy="283923"/>
          </a:xfrm>
        </p:grpSpPr>
        <p:sp>
          <p:nvSpPr>
            <p:cNvPr id="26" name="Rectangle 25"/>
            <p:cNvSpPr/>
            <p:nvPr/>
          </p:nvSpPr>
          <p:spPr>
            <a:xfrm>
              <a:off x="3124200" y="2079466"/>
              <a:ext cx="19812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05400" y="2079466"/>
              <a:ext cx="6096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048000" y="4019813"/>
            <a:ext cx="2590800" cy="283923"/>
            <a:chOff x="3124200" y="2079466"/>
            <a:chExt cx="2590800" cy="283923"/>
          </a:xfrm>
        </p:grpSpPr>
        <p:sp>
          <p:nvSpPr>
            <p:cNvPr id="29" name="Rectangle 28"/>
            <p:cNvSpPr/>
            <p:nvPr/>
          </p:nvSpPr>
          <p:spPr>
            <a:xfrm>
              <a:off x="3124200" y="2079466"/>
              <a:ext cx="19812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105400" y="2079466"/>
              <a:ext cx="6096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3048000" y="4303736"/>
            <a:ext cx="2590800" cy="283923"/>
            <a:chOff x="3124200" y="2079466"/>
            <a:chExt cx="2590800" cy="283923"/>
          </a:xfrm>
        </p:grpSpPr>
        <p:sp>
          <p:nvSpPr>
            <p:cNvPr id="32" name="Rectangle 31"/>
            <p:cNvSpPr/>
            <p:nvPr/>
          </p:nvSpPr>
          <p:spPr>
            <a:xfrm>
              <a:off x="3124200" y="2079466"/>
              <a:ext cx="19812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105400" y="2079466"/>
              <a:ext cx="6096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048000" y="4587659"/>
            <a:ext cx="2590800" cy="283923"/>
            <a:chOff x="3124200" y="2079466"/>
            <a:chExt cx="2590800" cy="283923"/>
          </a:xfrm>
        </p:grpSpPr>
        <p:sp>
          <p:nvSpPr>
            <p:cNvPr id="35" name="Rectangle 34"/>
            <p:cNvSpPr/>
            <p:nvPr/>
          </p:nvSpPr>
          <p:spPr>
            <a:xfrm>
              <a:off x="3124200" y="2079466"/>
              <a:ext cx="19812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05400" y="2079466"/>
              <a:ext cx="6096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48000" y="4871582"/>
            <a:ext cx="2590800" cy="283923"/>
            <a:chOff x="3124200" y="2079466"/>
            <a:chExt cx="2590800" cy="283923"/>
          </a:xfrm>
        </p:grpSpPr>
        <p:sp>
          <p:nvSpPr>
            <p:cNvPr id="38" name="Rectangle 37"/>
            <p:cNvSpPr/>
            <p:nvPr/>
          </p:nvSpPr>
          <p:spPr>
            <a:xfrm>
              <a:off x="3124200" y="2079466"/>
              <a:ext cx="19812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05400" y="2079466"/>
              <a:ext cx="6096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048000" y="5155505"/>
            <a:ext cx="2590800" cy="283923"/>
            <a:chOff x="3124200" y="2079466"/>
            <a:chExt cx="2590800" cy="283923"/>
          </a:xfrm>
        </p:grpSpPr>
        <p:sp>
          <p:nvSpPr>
            <p:cNvPr id="41" name="Rectangle 40"/>
            <p:cNvSpPr/>
            <p:nvPr/>
          </p:nvSpPr>
          <p:spPr>
            <a:xfrm>
              <a:off x="3124200" y="2079466"/>
              <a:ext cx="19812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105400" y="2079466"/>
              <a:ext cx="6096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048000" y="5439428"/>
            <a:ext cx="2590800" cy="283923"/>
            <a:chOff x="3124200" y="2079466"/>
            <a:chExt cx="2590800" cy="283923"/>
          </a:xfrm>
        </p:grpSpPr>
        <p:sp>
          <p:nvSpPr>
            <p:cNvPr id="44" name="Rectangle 43"/>
            <p:cNvSpPr/>
            <p:nvPr/>
          </p:nvSpPr>
          <p:spPr>
            <a:xfrm>
              <a:off x="3124200" y="2079466"/>
              <a:ext cx="19812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105400" y="2079466"/>
              <a:ext cx="6096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48000" y="5723351"/>
            <a:ext cx="2590800" cy="283923"/>
            <a:chOff x="3124200" y="2079466"/>
            <a:chExt cx="2590800" cy="283923"/>
          </a:xfrm>
        </p:grpSpPr>
        <p:sp>
          <p:nvSpPr>
            <p:cNvPr id="47" name="Rectangle 46"/>
            <p:cNvSpPr/>
            <p:nvPr/>
          </p:nvSpPr>
          <p:spPr>
            <a:xfrm>
              <a:off x="3124200" y="2079466"/>
              <a:ext cx="19812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105400" y="2079466"/>
              <a:ext cx="609600" cy="2839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147" name="Straight Arrow Connector 146"/>
          <p:cNvCxnSpPr/>
          <p:nvPr/>
        </p:nvCxnSpPr>
        <p:spPr>
          <a:xfrm>
            <a:off x="5706192" y="3025894"/>
            <a:ext cx="0" cy="319624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5401392" y="615760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time</a:t>
            </a:r>
            <a:endParaRPr lang="en-US" b="0" dirty="0"/>
          </a:p>
        </p:txBody>
      </p:sp>
      <p:grpSp>
        <p:nvGrpSpPr>
          <p:cNvPr id="56" name="Group 55"/>
          <p:cNvGrpSpPr/>
          <p:nvPr/>
        </p:nvGrpSpPr>
        <p:grpSpPr>
          <a:xfrm>
            <a:off x="228600" y="1645358"/>
            <a:ext cx="2743200" cy="2802938"/>
            <a:chOff x="228600" y="1645358"/>
            <a:chExt cx="2743200" cy="2802938"/>
          </a:xfrm>
        </p:grpSpPr>
        <p:sp>
          <p:nvSpPr>
            <p:cNvPr id="85" name="Rectangle 84"/>
            <p:cNvSpPr/>
            <p:nvPr/>
          </p:nvSpPr>
          <p:spPr>
            <a:xfrm>
              <a:off x="228600" y="2057399"/>
              <a:ext cx="2209800" cy="11922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Cube 86"/>
            <p:cNvSpPr/>
            <p:nvPr/>
          </p:nvSpPr>
          <p:spPr>
            <a:xfrm>
              <a:off x="446625" y="2290532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Cube 87"/>
            <p:cNvSpPr/>
            <p:nvPr/>
          </p:nvSpPr>
          <p:spPr>
            <a:xfrm>
              <a:off x="1578225" y="2290532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/>
            <p:cNvCxnSpPr/>
            <p:nvPr/>
          </p:nvCxnSpPr>
          <p:spPr>
            <a:xfrm>
              <a:off x="675135" y="2655332"/>
              <a:ext cx="42423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1748025" y="2579132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919935" y="1645358"/>
              <a:ext cx="8114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Scene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7380" y="3371078"/>
              <a:ext cx="209223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left-of(A,B)  = 1</a:t>
              </a: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right-of(A,B) = 0</a:t>
              </a: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on-top(A,B)   = 0</a:t>
              </a:r>
            </a:p>
            <a:p>
              <a:r>
                <a:rPr lang="en-US" sz="1600" dirty="0" smtClean="0">
                  <a:latin typeface="Consolas" pitchFamily="49" charset="0"/>
                  <a:cs typeface="Consolas" pitchFamily="49" charset="0"/>
                </a:rPr>
                <a:t>touch(A,B)    = 0</a:t>
              </a:r>
              <a:endParaRPr lang="en-US" sz="1600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Right Arrow 10"/>
            <p:cNvSpPr/>
            <p:nvPr/>
          </p:nvSpPr>
          <p:spPr>
            <a:xfrm rot="10800000">
              <a:off x="2590800" y="2915081"/>
              <a:ext cx="381000" cy="240268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33400" y="2883932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A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654146" y="2876490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B</a:t>
              </a:r>
              <a:endParaRPr lang="en-US" sz="2000" dirty="0">
                <a:latin typeface="+mj-lt"/>
              </a:endParaRP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3048000" y="2895600"/>
            <a:ext cx="25908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1000101011011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048000" y="3167854"/>
            <a:ext cx="2590800" cy="2839420"/>
            <a:chOff x="3048000" y="3167854"/>
            <a:chExt cx="2590800" cy="2839420"/>
          </a:xfrm>
        </p:grpSpPr>
        <p:sp>
          <p:nvSpPr>
            <p:cNvPr id="120" name="Rectangle 119"/>
            <p:cNvSpPr/>
            <p:nvPr/>
          </p:nvSpPr>
          <p:spPr>
            <a:xfrm>
              <a:off x="3048000" y="3167854"/>
              <a:ext cx="25908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0101011010100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3048000" y="3452378"/>
              <a:ext cx="25908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1100101100000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3048000" y="3735700"/>
              <a:ext cx="25908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1010111010100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048000" y="4019623"/>
              <a:ext cx="25908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0010100010101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048000" y="4303546"/>
              <a:ext cx="25908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1110100010100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3048000" y="4587659"/>
              <a:ext cx="25908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0001010100111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048000" y="4871581"/>
              <a:ext cx="25908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1111010101010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3048000" y="5155504"/>
              <a:ext cx="25908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1010100001001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3048000" y="5439427"/>
              <a:ext cx="25908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1010101010011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3048000" y="5723351"/>
              <a:ext cx="25908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0100110010101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876800" y="2524657"/>
            <a:ext cx="762000" cy="3495143"/>
            <a:chOff x="9182099" y="2587232"/>
            <a:chExt cx="762000" cy="3495143"/>
          </a:xfrm>
        </p:grpSpPr>
        <p:sp>
          <p:nvSpPr>
            <p:cNvPr id="86" name="Rectangle 85"/>
            <p:cNvSpPr/>
            <p:nvPr/>
          </p:nvSpPr>
          <p:spPr>
            <a:xfrm>
              <a:off x="9182099" y="2959034"/>
              <a:ext cx="7620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9196968" y="258723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class</a:t>
              </a:r>
              <a:endParaRPr lang="en-US" b="0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9182099" y="3242956"/>
              <a:ext cx="7620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9182099" y="3526879"/>
              <a:ext cx="7620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9182099" y="3811404"/>
              <a:ext cx="7620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9182099" y="4095327"/>
              <a:ext cx="7620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9182099" y="4378648"/>
              <a:ext cx="7620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9182099" y="4662571"/>
              <a:ext cx="7620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9182099" y="4946343"/>
              <a:ext cx="7620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9182099" y="5230608"/>
              <a:ext cx="7620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9182099" y="5514529"/>
              <a:ext cx="7620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9182099" y="5798452"/>
              <a:ext cx="762000" cy="2839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16" name="TextBox 115"/>
          <p:cNvSpPr txBox="1"/>
          <p:nvPr/>
        </p:nvSpPr>
        <p:spPr>
          <a:xfrm>
            <a:off x="3265792" y="252787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attributes</a:t>
            </a:r>
            <a:endParaRPr lang="en-US" b="0" dirty="0"/>
          </a:p>
        </p:txBody>
      </p:sp>
      <p:sp>
        <p:nvSpPr>
          <p:cNvPr id="119" name="Rectangle 118"/>
          <p:cNvSpPr/>
          <p:nvPr/>
        </p:nvSpPr>
        <p:spPr>
          <a:xfrm>
            <a:off x="76200" y="4475192"/>
            <a:ext cx="25908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1000101011011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638800" y="2133600"/>
            <a:ext cx="3302889" cy="3962400"/>
            <a:chOff x="5638800" y="2133600"/>
            <a:chExt cx="3302889" cy="3962400"/>
          </a:xfrm>
        </p:grpSpPr>
        <p:sp>
          <p:nvSpPr>
            <p:cNvPr id="122" name="Rectangle 121"/>
            <p:cNvSpPr/>
            <p:nvPr/>
          </p:nvSpPr>
          <p:spPr>
            <a:xfrm>
              <a:off x="6096000" y="2667000"/>
              <a:ext cx="27432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5993510" y="2133600"/>
              <a:ext cx="2948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Expectation Maximization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6628503" y="3200400"/>
              <a:ext cx="19812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6704703" y="3249600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Learned Mode 1</a:t>
              </a:r>
              <a:endParaRPr lang="en-US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6628503" y="4572000"/>
              <a:ext cx="19812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704703" y="4621200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Learned Mode 2</a:t>
              </a:r>
              <a:endParaRPr lang="en-US" dirty="0"/>
            </a:p>
          </p:txBody>
        </p:sp>
        <p:cxnSp>
          <p:nvCxnSpPr>
            <p:cNvPr id="130" name="Straight Arrow Connector 129"/>
            <p:cNvCxnSpPr>
              <a:endCxn id="125" idx="1"/>
            </p:cNvCxnSpPr>
            <p:nvPr/>
          </p:nvCxnSpPr>
          <p:spPr>
            <a:xfrm>
              <a:off x="5638800" y="3025894"/>
              <a:ext cx="989703" cy="6317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>
              <a:endCxn id="125" idx="1"/>
            </p:cNvCxnSpPr>
            <p:nvPr/>
          </p:nvCxnSpPr>
          <p:spPr>
            <a:xfrm>
              <a:off x="5638800" y="3309817"/>
              <a:ext cx="989703" cy="347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endCxn id="125" idx="1"/>
            </p:cNvCxnSpPr>
            <p:nvPr/>
          </p:nvCxnSpPr>
          <p:spPr>
            <a:xfrm>
              <a:off x="5638800" y="3593740"/>
              <a:ext cx="989703" cy="63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endCxn id="125" idx="1"/>
            </p:cNvCxnSpPr>
            <p:nvPr/>
          </p:nvCxnSpPr>
          <p:spPr>
            <a:xfrm flipV="1">
              <a:off x="5638800" y="3657600"/>
              <a:ext cx="989703" cy="22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>
              <a:endCxn id="125" idx="1"/>
            </p:cNvCxnSpPr>
            <p:nvPr/>
          </p:nvCxnSpPr>
          <p:spPr>
            <a:xfrm flipV="1">
              <a:off x="5638800" y="3657600"/>
              <a:ext cx="989703" cy="504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endCxn id="128" idx="1"/>
            </p:cNvCxnSpPr>
            <p:nvPr/>
          </p:nvCxnSpPr>
          <p:spPr>
            <a:xfrm>
              <a:off x="5638800" y="4445698"/>
              <a:ext cx="989703" cy="5835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endCxn id="128" idx="1"/>
            </p:cNvCxnSpPr>
            <p:nvPr/>
          </p:nvCxnSpPr>
          <p:spPr>
            <a:xfrm>
              <a:off x="5638800" y="4729621"/>
              <a:ext cx="989703" cy="2995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/>
            <p:cNvCxnSpPr>
              <a:endCxn id="128" idx="1"/>
            </p:cNvCxnSpPr>
            <p:nvPr/>
          </p:nvCxnSpPr>
          <p:spPr>
            <a:xfrm>
              <a:off x="5638800" y="5013544"/>
              <a:ext cx="989703" cy="15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Arrow Connector 153"/>
            <p:cNvCxnSpPr>
              <a:endCxn id="128" idx="1"/>
            </p:cNvCxnSpPr>
            <p:nvPr/>
          </p:nvCxnSpPr>
          <p:spPr>
            <a:xfrm flipV="1">
              <a:off x="5638800" y="5029200"/>
              <a:ext cx="989703" cy="2682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>
              <a:endCxn id="125" idx="1"/>
            </p:cNvCxnSpPr>
            <p:nvPr/>
          </p:nvCxnSpPr>
          <p:spPr>
            <a:xfrm flipV="1">
              <a:off x="5638800" y="3657600"/>
              <a:ext cx="989703" cy="1923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endCxn id="125" idx="1"/>
            </p:cNvCxnSpPr>
            <p:nvPr/>
          </p:nvCxnSpPr>
          <p:spPr>
            <a:xfrm flipV="1">
              <a:off x="5638800" y="3657600"/>
              <a:ext cx="989703" cy="2207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7" name="Object 1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0786573"/>
                </p:ext>
              </p:extLst>
            </p:nvPr>
          </p:nvGraphicFramePr>
          <p:xfrm>
            <a:off x="6635750" y="3733800"/>
            <a:ext cx="205105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4" imgW="1244600" imgH="203200" progId="Equation.3">
                    <p:embed/>
                  </p:oleObj>
                </mc:Choice>
                <mc:Fallback>
                  <p:oleObj name="Equation" r:id="rId4" imgW="12446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635750" y="3733800"/>
                          <a:ext cx="205105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" name="Object 1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2997338"/>
                </p:ext>
              </p:extLst>
            </p:nvPr>
          </p:nvGraphicFramePr>
          <p:xfrm>
            <a:off x="6629400" y="5075237"/>
            <a:ext cx="2028825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Equation" r:id="rId6" imgW="1231900" imgH="203200" progId="Equation.3">
                    <p:embed/>
                  </p:oleObj>
                </mc:Choice>
                <mc:Fallback>
                  <p:oleObj name="Equation" r:id="rId6" imgW="1231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629400" y="5075237"/>
                          <a:ext cx="2028825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59776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117" grpId="0" animBg="1"/>
      <p:bldP spid="116" grpId="0"/>
      <p:bldP spid="1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167"/>
          <p:cNvCxnSpPr/>
          <p:nvPr/>
        </p:nvCxnSpPr>
        <p:spPr>
          <a:xfrm>
            <a:off x="5562600" y="4206895"/>
            <a:ext cx="1524000" cy="1423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 flipH="1">
            <a:off x="4648200" y="4113944"/>
            <a:ext cx="990600" cy="141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553200" y="2830581"/>
            <a:ext cx="1524000" cy="14239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Classifier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5D54C-3D8F-4176-BC0E-475A315CEBDE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548185" y="3167854"/>
            <a:ext cx="19812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0101011010100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548185" y="3452378"/>
            <a:ext cx="19812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1100101100000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548185" y="3735700"/>
            <a:ext cx="19812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1010111010100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548185" y="4019623"/>
            <a:ext cx="19812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0010100010101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548185" y="4303546"/>
            <a:ext cx="19812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1110100010100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548185" y="4587659"/>
            <a:ext cx="19812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0001010100111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548185" y="4871581"/>
            <a:ext cx="19812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1111010101010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548185" y="5155504"/>
            <a:ext cx="19812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1010100001001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48185" y="5439427"/>
            <a:ext cx="19812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1010101010011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548185" y="5723351"/>
            <a:ext cx="19812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0100110010101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548185" y="2883931"/>
            <a:ext cx="19812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1000101011011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2529385" y="2883931"/>
            <a:ext cx="7620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09600" y="2133600"/>
            <a:ext cx="2605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Classifier Training Data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5385" y="251212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attributes</a:t>
            </a:r>
            <a:endParaRPr lang="en-US" b="0" dirty="0"/>
          </a:p>
        </p:txBody>
      </p:sp>
      <p:sp>
        <p:nvSpPr>
          <p:cNvPr id="99" name="TextBox 98"/>
          <p:cNvSpPr txBox="1"/>
          <p:nvPr/>
        </p:nvSpPr>
        <p:spPr>
          <a:xfrm>
            <a:off x="2544254" y="25121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/>
              <a:t>class</a:t>
            </a:r>
            <a:endParaRPr lang="en-US" b="0" dirty="0"/>
          </a:p>
        </p:txBody>
      </p:sp>
      <p:sp>
        <p:nvSpPr>
          <p:cNvPr id="123" name="Rectangle 122"/>
          <p:cNvSpPr/>
          <p:nvPr/>
        </p:nvSpPr>
        <p:spPr>
          <a:xfrm>
            <a:off x="2529385" y="3167853"/>
            <a:ext cx="7620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529385" y="3451776"/>
            <a:ext cx="7620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2529385" y="3736301"/>
            <a:ext cx="7620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2529385" y="4020224"/>
            <a:ext cx="7620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2529385" y="4303545"/>
            <a:ext cx="7620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2529385" y="4587468"/>
            <a:ext cx="7620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2529385" y="4871240"/>
            <a:ext cx="7620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2529385" y="5155505"/>
            <a:ext cx="7620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529385" y="5439426"/>
            <a:ext cx="7620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2529385" y="5723349"/>
            <a:ext cx="762000" cy="2839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16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5562600" y="2789703"/>
            <a:ext cx="990600" cy="14183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>
            <a:off x="5867400" y="2443747"/>
            <a:ext cx="1371600" cy="773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touch(A,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876800" y="3821261"/>
            <a:ext cx="1371600" cy="773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left-of(A, B)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4038600" y="5093731"/>
            <a:ext cx="1371600" cy="773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324600" y="5093730"/>
            <a:ext cx="1371600" cy="773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7391400" y="3821261"/>
            <a:ext cx="1371600" cy="7736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38800" y="3194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338000" y="319427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4735800" y="4549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1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6324600" y="4549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57600" y="5884689"/>
            <a:ext cx="2292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+mn-lt"/>
              </a:rPr>
              <a:t>Use linear model for items in same model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0961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Accuracy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2 Block Environment</a:t>
            </a:r>
          </a:p>
          <a:p>
            <a:pPr lvl="1"/>
            <a:r>
              <a:rPr lang="en-US" dirty="0" smtClean="0"/>
              <a:t>Agent has two outputs (dx, </a:t>
            </a:r>
            <a:r>
              <a:rPr lang="en-US" dirty="0" err="1" smtClean="0"/>
              <a:t>dy</a:t>
            </a:r>
            <a:r>
              <a:rPr lang="en-US" dirty="0" smtClean="0"/>
              <a:t>) which control the x and y offsets of the </a:t>
            </a:r>
            <a:r>
              <a:rPr lang="en-US" i="1" dirty="0" smtClean="0"/>
              <a:t>controlled block</a:t>
            </a:r>
            <a:r>
              <a:rPr lang="en-US" dirty="0" smtClean="0"/>
              <a:t> at every times </a:t>
            </a:r>
            <a:r>
              <a:rPr lang="en-US" dirty="0" err="1" smtClean="0"/>
              <a:t>tep</a:t>
            </a:r>
            <a:endParaRPr lang="en-US" i="1" dirty="0"/>
          </a:p>
          <a:p>
            <a:pPr lvl="1"/>
            <a:r>
              <a:rPr lang="en-US" dirty="0" smtClean="0"/>
              <a:t>The </a:t>
            </a:r>
            <a:r>
              <a:rPr lang="en-US" i="1" dirty="0" smtClean="0"/>
              <a:t>pushed block</a:t>
            </a:r>
            <a:r>
              <a:rPr lang="en-US" dirty="0" smtClean="0"/>
              <a:t> can’t be moved except by pushing it with the controlled block</a:t>
            </a:r>
          </a:p>
          <a:p>
            <a:pPr lvl="1"/>
            <a:r>
              <a:rPr lang="en-US" dirty="0" smtClean="0"/>
              <a:t>Blocks are always axis-aligned, there’s no momentum</a:t>
            </a:r>
          </a:p>
          <a:p>
            <a:r>
              <a:rPr lang="en-US" dirty="0" smtClean="0"/>
              <a:t>Training</a:t>
            </a:r>
          </a:p>
          <a:p>
            <a:pPr lvl="1"/>
            <a:r>
              <a:rPr lang="en-US" dirty="0" smtClean="0"/>
              <a:t>Instantiate Soar agent in a variety of spatial configurations</a:t>
            </a:r>
          </a:p>
          <a:p>
            <a:pPr lvl="1"/>
            <a:r>
              <a:rPr lang="en-US" dirty="0" smtClean="0"/>
              <a:t>Run 10 time steps, each step is a training example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Instantiate Soar agent in some configuration</a:t>
            </a:r>
            <a:endParaRPr lang="en-US" dirty="0"/>
          </a:p>
          <a:p>
            <a:pPr lvl="1"/>
            <a:r>
              <a:rPr lang="en-US" dirty="0" smtClean="0"/>
              <a:t>Check accuracy of prediction for next time step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4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Accuracy – Pushed Block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9512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9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Performance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73134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726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Performance Without Classification Errors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76882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05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Problem Solving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7100" y="58293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Motor Babbling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4572000"/>
            <a:ext cx="23622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Continuous Sampling Methods (RRT)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0900" y="3276600"/>
            <a:ext cx="19812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Symbolic Model Free Methods (RL)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V="1">
            <a:off x="4381500" y="4038600"/>
            <a:ext cx="0" cy="5334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V="1">
            <a:off x="4381500" y="5334000"/>
            <a:ext cx="0" cy="4953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86500" y="46101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Continuous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86500" y="33147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Symbolic Abstraction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90900" y="2362200"/>
            <a:ext cx="1981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Symbolic Planning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7" idx="0"/>
            <a:endCxn id="35" idx="2"/>
          </p:cNvCxnSpPr>
          <p:nvPr/>
        </p:nvCxnSpPr>
        <p:spPr>
          <a:xfrm flipV="1">
            <a:off x="4381500" y="2895600"/>
            <a:ext cx="0" cy="3810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286500" y="22860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Symbolic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" y="5791200"/>
            <a:ext cx="25146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Slower Task Completion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Specific Solutions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0500" y="2286000"/>
            <a:ext cx="24384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Faster Task Completion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General Solutions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1" name="Straight Arrow Connector 50"/>
          <p:cNvCxnSpPr>
            <a:stCxn id="40" idx="0"/>
            <a:endCxn id="50" idx="2"/>
          </p:cNvCxnSpPr>
          <p:nvPr/>
        </p:nvCxnSpPr>
        <p:spPr>
          <a:xfrm flipV="1">
            <a:off x="1409700" y="2971800"/>
            <a:ext cx="0" cy="28194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90900" y="14478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Problem Solving Method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28600" y="2209800"/>
            <a:ext cx="8610600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286500" y="14478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Knowledge Required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3400" y="14478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Characteristics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24600" y="56388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86500" y="58293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 Recognition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3124200"/>
            <a:ext cx="5334000" cy="12192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223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955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Lump continuous states sharing symbolic properties into a single symbolic state</a:t>
            </a:r>
          </a:p>
          <a:p>
            <a:r>
              <a:rPr lang="en-US" dirty="0" smtClean="0"/>
              <a:t>Should be Predictable</a:t>
            </a:r>
            <a:endParaRPr lang="en-US" dirty="0" smtClean="0"/>
          </a:p>
          <a:p>
            <a:pPr lvl="1"/>
            <a:r>
              <a:rPr lang="en-US" dirty="0" smtClean="0"/>
              <a:t>Planning requires accurate model (ex. STRIPS operators)</a:t>
            </a:r>
          </a:p>
          <a:p>
            <a:pPr lvl="1"/>
            <a:r>
              <a:rPr lang="en-US" dirty="0" smtClean="0"/>
              <a:t>Tends to require more states, more symbolic properties</a:t>
            </a:r>
          </a:p>
          <a:p>
            <a:r>
              <a:rPr lang="en-US" dirty="0" smtClean="0"/>
              <a:t>Should be General</a:t>
            </a:r>
            <a:endParaRPr lang="en-US" dirty="0" smtClean="0"/>
          </a:p>
          <a:p>
            <a:pPr lvl="1"/>
            <a:r>
              <a:rPr lang="en-US" dirty="0" smtClean="0"/>
              <a:t>Fast planning and transferrable solutions</a:t>
            </a:r>
          </a:p>
          <a:p>
            <a:pPr lvl="1"/>
            <a:r>
              <a:rPr lang="en-US" dirty="0" smtClean="0"/>
              <a:t>Tends to require fewer states, fewer symbolic properties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18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1066800" y="4572000"/>
            <a:ext cx="3733800" cy="2047568"/>
            <a:chOff x="228600" y="4114800"/>
            <a:chExt cx="4724400" cy="2590800"/>
          </a:xfrm>
        </p:grpSpPr>
        <p:sp>
          <p:nvSpPr>
            <p:cNvPr id="5" name="Rectangle 4"/>
            <p:cNvSpPr/>
            <p:nvPr/>
          </p:nvSpPr>
          <p:spPr>
            <a:xfrm>
              <a:off x="2438400" y="5030908"/>
              <a:ext cx="481568" cy="428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C2</a:t>
              </a:r>
              <a:endParaRPr lang="en-US" sz="14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41195" y="5161788"/>
              <a:ext cx="497205" cy="4419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1676400" y="4343400"/>
              <a:ext cx="1981200" cy="1828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02004" y="4648200"/>
              <a:ext cx="519742" cy="467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S1</a:t>
              </a:r>
              <a:endParaRPr lang="en-U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28600" y="4114800"/>
              <a:ext cx="4724400" cy="2590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11002" y="5431643"/>
              <a:ext cx="525732" cy="4673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S2</a:t>
              </a:r>
              <a:endParaRPr lang="en-US" b="1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81979" y="5458968"/>
              <a:ext cx="497205" cy="4419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608897" y="5458968"/>
              <a:ext cx="497205" cy="4419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919968" y="5081016"/>
              <a:ext cx="497205" cy="4419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04799" y="4579804"/>
              <a:ext cx="497205" cy="4419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176073" y="4588948"/>
              <a:ext cx="497205" cy="4419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962400" y="4747260"/>
              <a:ext cx="497205" cy="4419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066800" y="5498592"/>
              <a:ext cx="497205" cy="4419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99909" y="4588948"/>
              <a:ext cx="497205" cy="4419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57200" y="5204460"/>
              <a:ext cx="497205" cy="4419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572794" y="5893308"/>
              <a:ext cx="497205" cy="44196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C1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410200" y="5029200"/>
            <a:ext cx="24167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S1: intersect(C1, C2)</a:t>
            </a:r>
          </a:p>
          <a:p>
            <a:r>
              <a:rPr lang="en-US" sz="2000" dirty="0" smtClean="0"/>
              <a:t>S2: ~intersect(C1, C2)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494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Hypothesis</a:t>
            </a:r>
            <a:r>
              <a:rPr lang="en-US" dirty="0"/>
              <a:t>: contiguous regions of continuous space that share a single behavioral mode is a good abstract </a:t>
            </a:r>
            <a:r>
              <a:rPr lang="en-US" dirty="0" smtClean="0"/>
              <a:t>state</a:t>
            </a:r>
          </a:p>
          <a:p>
            <a:pPr lvl="1"/>
            <a:r>
              <a:rPr lang="en-US" dirty="0" smtClean="0"/>
              <a:t>Planning within modes is simple because of linear behavior</a:t>
            </a:r>
          </a:p>
          <a:p>
            <a:pPr lvl="1"/>
            <a:r>
              <a:rPr lang="en-US" dirty="0" smtClean="0"/>
              <a:t>Combinatorial search occurs at symbolic level</a:t>
            </a:r>
          </a:p>
          <a:p>
            <a:r>
              <a:rPr lang="en-US" dirty="0" smtClean="0"/>
              <a:t>Spatial predicates used in continuous model decision tree are a reasonable approximation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14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Setting: Continuous Environment</a:t>
            </a:r>
            <a:endParaRPr lang="en-US" dirty="0"/>
          </a:p>
        </p:txBody>
      </p:sp>
      <p:sp>
        <p:nvSpPr>
          <p:cNvPr id="28" name="Content Placeholder 27"/>
          <p:cNvSpPr>
            <a:spLocks noGrp="1"/>
          </p:cNvSpPr>
          <p:nvPr>
            <p:ph sz="half" idx="2"/>
          </p:nvPr>
        </p:nvSpPr>
        <p:spPr>
          <a:xfrm>
            <a:off x="4114800" y="1595435"/>
            <a:ext cx="4724400" cy="4909174"/>
          </a:xfrm>
        </p:spPr>
        <p:txBody>
          <a:bodyPr>
            <a:normAutofit/>
          </a:bodyPr>
          <a:lstStyle/>
          <a:p>
            <a:r>
              <a:rPr lang="en-US" dirty="0" smtClean="0"/>
              <a:t>Input to the agent is a set of objects with continuous properties</a:t>
            </a:r>
          </a:p>
          <a:p>
            <a:pPr lvl="1"/>
            <a:r>
              <a:rPr lang="en-US" dirty="0" smtClean="0"/>
              <a:t>Position, rotation, scaling, ...</a:t>
            </a:r>
          </a:p>
          <a:p>
            <a:r>
              <a:rPr lang="en-US" dirty="0" smtClean="0"/>
              <a:t>Output is fixed-length vector of continuous numbers</a:t>
            </a:r>
          </a:p>
          <a:p>
            <a:r>
              <a:rPr lang="en-US" dirty="0" smtClean="0"/>
              <a:t>Agent runs in lock-step with environment</a:t>
            </a:r>
          </a:p>
          <a:p>
            <a:r>
              <a:rPr lang="en-US" dirty="0" smtClean="0"/>
              <a:t>Fully observable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4C88-3716-410D-9CE4-FA25F874F37E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2257399"/>
            <a:ext cx="1234025" cy="2229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1661728" y="2790329"/>
            <a:ext cx="935982" cy="4626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Output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894316" y="2209800"/>
            <a:ext cx="340302" cy="544484"/>
            <a:chOff x="1798455" y="3983275"/>
            <a:chExt cx="381000" cy="609600"/>
          </a:xfrm>
        </p:grpSpPr>
        <p:sp>
          <p:nvSpPr>
            <p:cNvPr id="10" name="Rectangle 9"/>
            <p:cNvSpPr/>
            <p:nvPr/>
          </p:nvSpPr>
          <p:spPr>
            <a:xfrm>
              <a:off x="1798455" y="3983275"/>
              <a:ext cx="381000" cy="3048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-9.0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798455" y="4288075"/>
              <a:ext cx="381000" cy="30480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5.8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flipH="1">
            <a:off x="1661727" y="3806644"/>
            <a:ext cx="935980" cy="46264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Input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60119" y="1895727"/>
            <a:ext cx="1240145" cy="329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69846" y="1895728"/>
            <a:ext cx="658157" cy="329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130" y="5468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6578" y="5468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057182" y="5468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97484" y="5468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41130" y="5743699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6578" y="5743974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057182" y="5741041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397484" y="574755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116854" y="408834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194411" y="2473537"/>
            <a:ext cx="479489" cy="4794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3145933" y="3578892"/>
            <a:ext cx="168302" cy="289301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16880" y="5468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1737786" y="5468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16880" y="5743974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pz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737786" y="574755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rz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078088" y="5468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3.4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418390" y="5468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3.9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758692" y="5468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2089065" y="5743699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424513" y="5743974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2764815" y="5743974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pz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924606" y="4225660"/>
            <a:ext cx="283012" cy="20239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Left Brace 83"/>
          <p:cNvSpPr/>
          <p:nvPr/>
        </p:nvSpPr>
        <p:spPr>
          <a:xfrm rot="5400000">
            <a:off x="2958615" y="4225661"/>
            <a:ext cx="283012" cy="202395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105117" y="5471732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434196" y="5468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774498" y="5468799"/>
            <a:ext cx="340302" cy="27224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0.0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093894" y="5741041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3434196" y="574755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774498" y="574755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rz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01893" y="479132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939890" y="4791328"/>
            <a:ext cx="340302" cy="27224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211281" y="4486528"/>
            <a:ext cx="1830393" cy="4409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 flipV="1">
            <a:off x="2078089" y="4486529"/>
            <a:ext cx="1994556" cy="38099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2726127" y="2263801"/>
            <a:ext cx="1157028" cy="2229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 rot="18088105">
            <a:off x="2732780" y="3933413"/>
            <a:ext cx="543416" cy="380372"/>
            <a:chOff x="2489142" y="745268"/>
            <a:chExt cx="1027570" cy="719264"/>
          </a:xfrm>
        </p:grpSpPr>
        <p:sp>
          <p:nvSpPr>
            <p:cNvPr id="99" name="Rectangle 98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 rot="18088105">
            <a:off x="3178279" y="3201272"/>
            <a:ext cx="543416" cy="380372"/>
            <a:chOff x="2489142" y="745268"/>
            <a:chExt cx="1027570" cy="719264"/>
          </a:xfrm>
          <a:solidFill>
            <a:schemeClr val="bg1"/>
          </a:solidFill>
        </p:grpSpPr>
        <p:sp>
          <p:nvSpPr>
            <p:cNvPr id="105" name="Rectangle 104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grpFill/>
            <a:ln w="19050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grpFill/>
            <a:ln w="19050" cmpd="sng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grpFill/>
            <a:ln w="19050">
              <a:solidFill>
                <a:srgbClr val="000000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6374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Experiment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127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3 blocks, goal is to push c2 to t</a:t>
            </a:r>
          </a:p>
          <a:p>
            <a:r>
              <a:rPr lang="en-US" dirty="0" smtClean="0"/>
              <a:t>Demonstrate a solution trace to agent</a:t>
            </a:r>
          </a:p>
          <a:p>
            <a:r>
              <a:rPr lang="en-US" dirty="0" smtClean="0"/>
              <a:t>Agent stores sequence of abstract states in solution in </a:t>
            </a:r>
            <a:r>
              <a:rPr lang="en-US" dirty="0" err="1" smtClean="0"/>
              <a:t>epmem</a:t>
            </a:r>
            <a:endParaRPr lang="en-US" dirty="0" smtClean="0"/>
          </a:p>
          <a:p>
            <a:r>
              <a:rPr lang="en-US" dirty="0" smtClean="0"/>
              <a:t>Agent tries to follow plan in analogous task</a:t>
            </a:r>
          </a:p>
          <a:p>
            <a:r>
              <a:rPr lang="en-US" dirty="0" smtClean="0"/>
              <a:t>Abstraction should include predicates about c1, c2, t, avoid predicates about d1, d2, d3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16008" y="5257800"/>
            <a:ext cx="465744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9144" y="6251448"/>
            <a:ext cx="465744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827944" y="4553712"/>
            <a:ext cx="465744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33400" y="4303776"/>
            <a:ext cx="465744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523144" y="6022848"/>
            <a:ext cx="465744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589944" y="4879848"/>
            <a:ext cx="465744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3"/>
          </p:cNvCxnSpPr>
          <p:nvPr/>
        </p:nvCxnSpPr>
        <p:spPr>
          <a:xfrm>
            <a:off x="1464888" y="6480048"/>
            <a:ext cx="58399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2" idx="2"/>
          </p:cNvCxnSpPr>
          <p:nvPr/>
        </p:nvCxnSpPr>
        <p:spPr>
          <a:xfrm flipV="1">
            <a:off x="2048880" y="5023104"/>
            <a:ext cx="0" cy="2407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048880" y="6172200"/>
            <a:ext cx="0" cy="30784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22" idx="3"/>
            <a:endCxn id="7" idx="1"/>
          </p:cNvCxnSpPr>
          <p:nvPr/>
        </p:nvCxnSpPr>
        <p:spPr>
          <a:xfrm flipV="1">
            <a:off x="2281752" y="4782312"/>
            <a:ext cx="546192" cy="1219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816008" y="4565904"/>
            <a:ext cx="465744" cy="4572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80144" y="4562856"/>
            <a:ext cx="465744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816008" y="5715000"/>
            <a:ext cx="465744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315432" y="4974336"/>
            <a:ext cx="465744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498568" y="6272784"/>
            <a:ext cx="465744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623624" y="4191000"/>
            <a:ext cx="465744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936968" y="5736336"/>
            <a:ext cx="465744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d1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297256" y="4194048"/>
            <a:ext cx="465744" cy="4572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d2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350440" y="5010912"/>
            <a:ext cx="465744" cy="4785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d3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30" idx="3"/>
          </p:cNvCxnSpPr>
          <p:nvPr/>
        </p:nvCxnSpPr>
        <p:spPr>
          <a:xfrm>
            <a:off x="5964312" y="6501384"/>
            <a:ext cx="583992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9" idx="0"/>
            <a:endCxn id="39" idx="2"/>
          </p:cNvCxnSpPr>
          <p:nvPr/>
        </p:nvCxnSpPr>
        <p:spPr>
          <a:xfrm flipV="1">
            <a:off x="6548304" y="4663440"/>
            <a:ext cx="0" cy="31089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41" idx="2"/>
          </p:cNvCxnSpPr>
          <p:nvPr/>
        </p:nvCxnSpPr>
        <p:spPr>
          <a:xfrm flipV="1">
            <a:off x="6548304" y="5888736"/>
            <a:ext cx="0" cy="61264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3"/>
            <a:endCxn id="31" idx="1"/>
          </p:cNvCxnSpPr>
          <p:nvPr/>
        </p:nvCxnSpPr>
        <p:spPr>
          <a:xfrm flipV="1">
            <a:off x="6781176" y="4419600"/>
            <a:ext cx="842448" cy="152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315432" y="4206240"/>
            <a:ext cx="465744" cy="457200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C2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879568" y="4203192"/>
            <a:ext cx="465744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315432" y="5431536"/>
            <a:ext cx="465744" cy="45720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013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Performance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09628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096000" y="2209800"/>
            <a:ext cx="1462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 Tasks Total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800" y="556260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(16 average)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48436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continuous environments with interacting objects, modal models are more general and accurate than uniform model</a:t>
            </a:r>
          </a:p>
          <a:p>
            <a:r>
              <a:rPr lang="en-US" dirty="0" smtClean="0"/>
              <a:t>The relationships that distinguish between modes serve as useful symbolic abstraction over continuous state</a:t>
            </a:r>
          </a:p>
          <a:p>
            <a:r>
              <a:rPr lang="en-US" dirty="0" smtClean="0"/>
              <a:t>All this work takes Soar toward being able to autonomously learn and improve behavior in continuous environments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2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Scaling issues: linear regression is exponential in number of objects</a:t>
            </a:r>
          </a:p>
          <a:p>
            <a:r>
              <a:rPr lang="en-US" dirty="0" smtClean="0"/>
              <a:t>Linear modes is insufficient for more complex physics such as bouncing -&gt; catastrophic failure</a:t>
            </a:r>
          </a:p>
          <a:p>
            <a:endParaRPr lang="en-US" dirty="0" smtClean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Modal model learning is more accurate and general than uniform models</a:t>
            </a:r>
          </a:p>
          <a:p>
            <a:r>
              <a:rPr lang="en-US" dirty="0" smtClean="0"/>
              <a:t>Abstraction learning results are promising, but preliminary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36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Problem Solving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F3351-698D-4D2D-AEA3-0DFDFC5DAAC7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67100" y="58293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Motor Babbling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00400" y="4572000"/>
            <a:ext cx="23622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Continuous Sampling Methods (RRT)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90900" y="3276600"/>
            <a:ext cx="19812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Symbolic Model Free Methods (RL)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" name="Straight Arrow Connector 8"/>
          <p:cNvCxnSpPr>
            <a:stCxn id="6" idx="0"/>
            <a:endCxn id="7" idx="2"/>
          </p:cNvCxnSpPr>
          <p:nvPr/>
        </p:nvCxnSpPr>
        <p:spPr>
          <a:xfrm flipV="1">
            <a:off x="4381500" y="4038600"/>
            <a:ext cx="0" cy="5334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  <a:endCxn id="6" idx="2"/>
          </p:cNvCxnSpPr>
          <p:nvPr/>
        </p:nvCxnSpPr>
        <p:spPr>
          <a:xfrm flipV="1">
            <a:off x="4381500" y="5334000"/>
            <a:ext cx="0" cy="4953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286500" y="46101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Continuous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86500" y="33147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Symbolic Abstraction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390900" y="2362200"/>
            <a:ext cx="19812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Symbolic Planning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7" idx="0"/>
            <a:endCxn id="35" idx="2"/>
          </p:cNvCxnSpPr>
          <p:nvPr/>
        </p:nvCxnSpPr>
        <p:spPr>
          <a:xfrm flipV="1">
            <a:off x="4381500" y="2895600"/>
            <a:ext cx="0" cy="38100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286500" y="22860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Symbolic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" y="5791200"/>
            <a:ext cx="25146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Slower Task Completion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Specific Solutions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190500" y="2286000"/>
            <a:ext cx="24384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Faster Task Completion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General Solutions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1" name="Straight Arrow Connector 50"/>
          <p:cNvCxnSpPr>
            <a:stCxn id="40" idx="0"/>
            <a:endCxn id="50" idx="2"/>
          </p:cNvCxnSpPr>
          <p:nvPr/>
        </p:nvCxnSpPr>
        <p:spPr>
          <a:xfrm flipV="1">
            <a:off x="1409700" y="2971800"/>
            <a:ext cx="0" cy="2819400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390900" y="14478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Problem Solving Method</a:t>
            </a:r>
            <a:endParaRPr lang="en-US" sz="2000" dirty="0">
              <a:solidFill>
                <a:srgbClr val="000000"/>
              </a:solidFill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>
            <a:off x="228600" y="2209800"/>
            <a:ext cx="8610600" cy="0"/>
          </a:xfrm>
          <a:prstGeom prst="line">
            <a:avLst/>
          </a:prstGeom>
          <a:ln>
            <a:solidFill>
              <a:srgbClr val="00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6286500" y="14478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Knowledge Required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533400" y="14478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Characteristics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324600" y="56388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None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6286500" y="5829300"/>
            <a:ext cx="1828800" cy="6858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Goal Recognition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3124200"/>
            <a:ext cx="5334000" cy="3352800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78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Learn a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x: current continuous state vector</a:t>
            </a:r>
          </a:p>
          <a:p>
            <a:r>
              <a:rPr lang="en-US" dirty="0" smtClean="0"/>
              <a:t>u: current output vector</a:t>
            </a:r>
          </a:p>
          <a:p>
            <a:r>
              <a:rPr lang="en-US" dirty="0" smtClean="0"/>
              <a:t>y: state vector in next </a:t>
            </a:r>
            <a:r>
              <a:rPr lang="en-US" smtClean="0"/>
              <a:t>time step</a:t>
            </a:r>
            <a:endParaRPr lang="en-US" dirty="0"/>
          </a:p>
        </p:txBody>
      </p:sp>
      <p:sp>
        <p:nvSpPr>
          <p:cNvPr id="150" name="Slide Number Placeholder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979173" y="2779054"/>
            <a:ext cx="2314451" cy="2643192"/>
            <a:chOff x="2937862" y="1869765"/>
            <a:chExt cx="3855433" cy="4403054"/>
          </a:xfrm>
        </p:grpSpPr>
        <p:cxnSp>
          <p:nvCxnSpPr>
            <p:cNvPr id="4" name="Straight Arrow Connector 3"/>
            <p:cNvCxnSpPr>
              <a:endCxn id="12" idx="0"/>
            </p:cNvCxnSpPr>
            <p:nvPr/>
          </p:nvCxnSpPr>
          <p:spPr>
            <a:xfrm>
              <a:off x="4436045" y="1869765"/>
              <a:ext cx="434380" cy="3861001"/>
            </a:xfrm>
            <a:prstGeom prst="straightConnector1">
              <a:avLst/>
            </a:prstGeom>
            <a:ln w="5715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947553" y="5730767"/>
              <a:ext cx="1503771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89524" y="5730767"/>
              <a:ext cx="1503771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1325" y="5730767"/>
              <a:ext cx="8382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588247" y="5903487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"/>
                  <a:cs typeface="Times"/>
                </a:rPr>
                <a:t>x</a:t>
              </a:r>
              <a:endParaRPr lang="en-US" i="1" dirty="0">
                <a:latin typeface="Times"/>
                <a:cs typeface="Time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726405" y="5903487"/>
              <a:ext cx="361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"/>
                  <a:cs typeface="Times"/>
                </a:rPr>
                <a:t>u</a:t>
              </a:r>
              <a:endParaRPr lang="en-US" i="1" dirty="0">
                <a:latin typeface="Times"/>
                <a:cs typeface="Time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75142" y="5903487"/>
              <a:ext cx="361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"/>
                  <a:cs typeface="Times"/>
                </a:rPr>
                <a:t>y</a:t>
              </a:r>
              <a:endParaRPr lang="en-US" i="1" dirty="0">
                <a:latin typeface="Times"/>
                <a:cs typeface="Times"/>
              </a:endParaRPr>
            </a:p>
          </p:txBody>
        </p:sp>
        <p:cxnSp>
          <p:nvCxnSpPr>
            <p:cNvPr id="40" name="Straight Arrow Connector 39"/>
            <p:cNvCxnSpPr>
              <a:endCxn id="10" idx="0"/>
            </p:cNvCxnSpPr>
            <p:nvPr/>
          </p:nvCxnSpPr>
          <p:spPr>
            <a:xfrm>
              <a:off x="2937862" y="2317778"/>
              <a:ext cx="761578" cy="3412989"/>
            </a:xfrm>
            <a:prstGeom prst="straightConnector1">
              <a:avLst/>
            </a:prstGeom>
            <a:ln w="5715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11" idx="0"/>
            </p:cNvCxnSpPr>
            <p:nvPr/>
          </p:nvCxnSpPr>
          <p:spPr>
            <a:xfrm>
              <a:off x="5998734" y="2317778"/>
              <a:ext cx="42676" cy="3412989"/>
            </a:xfrm>
            <a:prstGeom prst="straightConnector1">
              <a:avLst/>
            </a:prstGeom>
            <a:ln w="5715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4805999" y="2162745"/>
            <a:ext cx="4134235" cy="757003"/>
            <a:chOff x="1502738" y="2808602"/>
            <a:chExt cx="6886848" cy="1261021"/>
          </a:xfrm>
        </p:grpSpPr>
        <p:grpSp>
          <p:nvGrpSpPr>
            <p:cNvPr id="52" name="Group 51"/>
            <p:cNvGrpSpPr/>
            <p:nvPr/>
          </p:nvGrpSpPr>
          <p:grpSpPr>
            <a:xfrm>
              <a:off x="2688151" y="2818685"/>
              <a:ext cx="1344287" cy="1240854"/>
              <a:chOff x="2539277" y="2097863"/>
              <a:chExt cx="1344287" cy="1240854"/>
            </a:xfrm>
          </p:grpSpPr>
          <p:grpSp>
            <p:nvGrpSpPr>
              <p:cNvPr id="14" name="Group 13"/>
              <p:cNvGrpSpPr/>
              <p:nvPr/>
            </p:nvGrpSpPr>
            <p:grpSpPr>
              <a:xfrm rot="19800000">
                <a:off x="2844322" y="2661077"/>
                <a:ext cx="589603" cy="412704"/>
                <a:chOff x="3074080" y="899220"/>
                <a:chExt cx="1027573" cy="719272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074080" y="1204029"/>
                  <a:ext cx="322564" cy="929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59635" y="992155"/>
                  <a:ext cx="842018" cy="533399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3632499" y="1144550"/>
                  <a:ext cx="343305" cy="245330"/>
                </a:xfrm>
                <a:prstGeom prst="rect">
                  <a:avLst/>
                </a:prstGeom>
                <a:solidFill>
                  <a:srgbClr val="3366FF"/>
                </a:solidFill>
                <a:ln w="3810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632945" y="1525560"/>
                  <a:ext cx="449506" cy="929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3632492" y="899220"/>
                  <a:ext cx="449506" cy="929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2539277" y="2097863"/>
                <a:ext cx="1344287" cy="12408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>
              <a:off x="4100889" y="2915150"/>
              <a:ext cx="1708634" cy="898575"/>
            </a:xfrm>
            <a:prstGeom prst="rightArrow">
              <a:avLst>
                <a:gd name="adj1" fmla="val 73738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b="0" dirty="0" smtClean="0">
                  <a:solidFill>
                    <a:prstClr val="black"/>
                  </a:solidFill>
                </a:rPr>
                <a:t>Continuous</a:t>
              </a:r>
            </a:p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 smtClean="0">
                  <a:solidFill>
                    <a:prstClr val="black"/>
                  </a:solidFill>
                </a:rPr>
                <a:t>Output</a:t>
              </a:r>
              <a:endParaRPr lang="en-US" sz="1400" b="0" dirty="0">
                <a:solidFill>
                  <a:prstClr val="black"/>
                </a:solidFill>
              </a:endParaRP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5803182" y="2808602"/>
              <a:ext cx="1344076" cy="1261021"/>
              <a:chOff x="4992298" y="2097863"/>
              <a:chExt cx="1344076" cy="1261021"/>
            </a:xfrm>
          </p:grpSpPr>
          <p:grpSp>
            <p:nvGrpSpPr>
              <p:cNvPr id="22" name="Group 21"/>
              <p:cNvGrpSpPr/>
              <p:nvPr/>
            </p:nvGrpSpPr>
            <p:grpSpPr>
              <a:xfrm rot="18000000">
                <a:off x="5322512" y="2431930"/>
                <a:ext cx="589598" cy="412698"/>
                <a:chOff x="2489142" y="745268"/>
                <a:chExt cx="1027570" cy="719264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2489142" y="1050068"/>
                  <a:ext cx="322567" cy="929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2674691" y="838200"/>
                  <a:ext cx="842021" cy="533400"/>
                </a:xfrm>
                <a:prstGeom prst="rect">
                  <a:avLst/>
                </a:prstGeom>
                <a:solidFill>
                  <a:srgbClr val="3366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047546" y="990600"/>
                  <a:ext cx="343307" cy="245332"/>
                </a:xfrm>
                <a:prstGeom prst="rect">
                  <a:avLst/>
                </a:prstGeom>
                <a:solidFill>
                  <a:srgbClr val="3366FF"/>
                </a:solidFill>
                <a:ln w="38100" cmpd="sng"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6" name="Rectangle 25"/>
                <p:cNvSpPr/>
                <p:nvPr/>
              </p:nvSpPr>
              <p:spPr>
                <a:xfrm>
                  <a:off x="3048000" y="1371600"/>
                  <a:ext cx="449509" cy="929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3047546" y="745268"/>
                  <a:ext cx="449509" cy="92932"/>
                </a:xfrm>
                <a:prstGeom prst="rect">
                  <a:avLst/>
                </a:prstGeom>
                <a:solidFill>
                  <a:srgbClr val="000000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 eaLnBrk="1" fontAlgn="auto" hangingPunct="1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b="0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8" name="Rectangle 27"/>
              <p:cNvSpPr/>
              <p:nvPr/>
            </p:nvSpPr>
            <p:spPr>
              <a:xfrm>
                <a:off x="4992298" y="2097863"/>
                <a:ext cx="1344076" cy="12610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5200870" y="2904513"/>
                <a:ext cx="250538" cy="220002"/>
              </a:xfrm>
              <a:custGeom>
                <a:avLst/>
                <a:gdLst>
                  <a:gd name="connsiteX0" fmla="*/ 0 w 389466"/>
                  <a:gd name="connsiteY0" fmla="*/ 211667 h 211667"/>
                  <a:gd name="connsiteX1" fmla="*/ 262466 w 389466"/>
                  <a:gd name="connsiteY1" fmla="*/ 152400 h 211667"/>
                  <a:gd name="connsiteX2" fmla="*/ 389466 w 389466"/>
                  <a:gd name="connsiteY2" fmla="*/ 0 h 211667"/>
                  <a:gd name="connsiteX0" fmla="*/ 0 w 389466"/>
                  <a:gd name="connsiteY0" fmla="*/ 211667 h 211667"/>
                  <a:gd name="connsiteX1" fmla="*/ 254000 w 389466"/>
                  <a:gd name="connsiteY1" fmla="*/ 143933 h 211667"/>
                  <a:gd name="connsiteX2" fmla="*/ 389466 w 389466"/>
                  <a:gd name="connsiteY2" fmla="*/ 0 h 211667"/>
                  <a:gd name="connsiteX0" fmla="*/ 0 w 355600"/>
                  <a:gd name="connsiteY0" fmla="*/ 262467 h 262467"/>
                  <a:gd name="connsiteX1" fmla="*/ 254000 w 355600"/>
                  <a:gd name="connsiteY1" fmla="*/ 194733 h 262467"/>
                  <a:gd name="connsiteX2" fmla="*/ 355600 w 355600"/>
                  <a:gd name="connsiteY2" fmla="*/ 0 h 262467"/>
                  <a:gd name="connsiteX0" fmla="*/ 0 w 355600"/>
                  <a:gd name="connsiteY0" fmla="*/ 262467 h 262467"/>
                  <a:gd name="connsiteX1" fmla="*/ 245534 w 355600"/>
                  <a:gd name="connsiteY1" fmla="*/ 186266 h 262467"/>
                  <a:gd name="connsiteX2" fmla="*/ 355600 w 355600"/>
                  <a:gd name="connsiteY2" fmla="*/ 0 h 262467"/>
                  <a:gd name="connsiteX0" fmla="*/ 0 w 355600"/>
                  <a:gd name="connsiteY0" fmla="*/ 262467 h 262467"/>
                  <a:gd name="connsiteX1" fmla="*/ 228601 w 355600"/>
                  <a:gd name="connsiteY1" fmla="*/ 169332 h 262467"/>
                  <a:gd name="connsiteX2" fmla="*/ 355600 w 355600"/>
                  <a:gd name="connsiteY2" fmla="*/ 0 h 26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5600" h="262467">
                    <a:moveTo>
                      <a:pt x="0" y="262467"/>
                    </a:moveTo>
                    <a:cubicBezTo>
                      <a:pt x="98777" y="250472"/>
                      <a:pt x="169335" y="213076"/>
                      <a:pt x="228601" y="169332"/>
                    </a:cubicBezTo>
                    <a:cubicBezTo>
                      <a:pt x="287867" y="125588"/>
                      <a:pt x="355600" y="0"/>
                      <a:pt x="355600" y="0"/>
                    </a:cubicBezTo>
                  </a:path>
                </a:pathLst>
              </a:custGeom>
              <a:ln w="9525" cmpd="sng">
                <a:solidFill>
                  <a:srgbClr val="000000"/>
                </a:solidFill>
                <a:prstDash val="dash"/>
                <a:headEnd type="none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61" name="Right Arrow 60"/>
            <p:cNvSpPr/>
            <p:nvPr/>
          </p:nvSpPr>
          <p:spPr>
            <a:xfrm>
              <a:off x="1502738" y="3000308"/>
              <a:ext cx="1006484" cy="834946"/>
            </a:xfrm>
            <a:prstGeom prst="rightArrow">
              <a:avLst>
                <a:gd name="adj1" fmla="val 73738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400" b="0" dirty="0">
                <a:solidFill>
                  <a:prstClr val="black"/>
                </a:solidFill>
              </a:endParaRPr>
            </a:p>
          </p:txBody>
        </p:sp>
        <p:sp>
          <p:nvSpPr>
            <p:cNvPr id="62" name="Right Arrow 61"/>
            <p:cNvSpPr/>
            <p:nvPr/>
          </p:nvSpPr>
          <p:spPr>
            <a:xfrm>
              <a:off x="7305373" y="3000308"/>
              <a:ext cx="1084213" cy="834946"/>
            </a:xfrm>
            <a:prstGeom prst="rightArrow">
              <a:avLst>
                <a:gd name="adj1" fmla="val 73738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400" b="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93049" y="4051311"/>
            <a:ext cx="2308634" cy="990706"/>
            <a:chOff x="2947552" y="4017634"/>
            <a:chExt cx="3845743" cy="16503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9" name="Rectangle 98"/>
            <p:cNvSpPr/>
            <p:nvPr/>
          </p:nvSpPr>
          <p:spPr>
            <a:xfrm>
              <a:off x="2947552" y="4017634"/>
              <a:ext cx="1503772" cy="1650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0" i="1" dirty="0" smtClean="0">
                  <a:solidFill>
                    <a:schemeClr val="tx1"/>
                  </a:solidFill>
                  <a:latin typeface="Times"/>
                  <a:cs typeface="Times"/>
                </a:rPr>
                <a:t>X</a:t>
              </a: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451324" y="4017634"/>
              <a:ext cx="838200" cy="1650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0" i="1" dirty="0" smtClean="0">
                  <a:solidFill>
                    <a:schemeClr val="tx1"/>
                  </a:solidFill>
                  <a:latin typeface="Times"/>
                  <a:cs typeface="Times"/>
                </a:rPr>
                <a:t>U</a:t>
              </a: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89525" y="4017634"/>
              <a:ext cx="1503770" cy="1650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0" i="1" dirty="0" smtClean="0">
                  <a:solidFill>
                    <a:schemeClr val="tx1"/>
                  </a:solidFill>
                  <a:latin typeface="Times"/>
                  <a:cs typeface="Times"/>
                </a:rPr>
                <a:t>Y</a:t>
              </a: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</p:grp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838033"/>
              </p:ext>
            </p:extLst>
          </p:nvPr>
        </p:nvGraphicFramePr>
        <p:xfrm>
          <a:off x="1219200" y="2209800"/>
          <a:ext cx="1933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3" imgW="736600" imgH="203200" progId="Equation.3">
                  <p:embed/>
                </p:oleObj>
              </mc:Choice>
              <mc:Fallback>
                <p:oleObj name="Equation" r:id="rId3" imgW="736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9200" y="2209800"/>
                        <a:ext cx="1933575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8172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18"/>
    </mc:Choice>
    <mc:Fallback xmlns="">
      <p:transition spd="slow" advTm="77418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Locally Weighted Regression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rot="12837405">
            <a:off x="1290118" y="2169875"/>
            <a:ext cx="589598" cy="412698"/>
            <a:chOff x="2489142" y="745268"/>
            <a:chExt cx="1027570" cy="719264"/>
          </a:xfrm>
        </p:grpSpPr>
        <p:sp>
          <p:nvSpPr>
            <p:cNvPr id="23" name="Rectangle 22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881295" y="1516030"/>
            <a:ext cx="1179670" cy="12408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209811" y="1592231"/>
            <a:ext cx="1142999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Motor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Command</a:t>
            </a: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8501" y="2212011"/>
            <a:ext cx="1420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alibri"/>
              </a:rPr>
              <a:t>left voltage: -0.6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alibri"/>
              </a:rPr>
              <a:t>right voltage: 1.2</a:t>
            </a:r>
            <a:endParaRPr lang="en-US" sz="1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16804" y="1516030"/>
            <a:ext cx="1174491" cy="12408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lang="en-US" sz="8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61259" y="2735231"/>
            <a:ext cx="2227696" cy="567699"/>
            <a:chOff x="1573877" y="2649069"/>
            <a:chExt cx="2227696" cy="567699"/>
          </a:xfrm>
        </p:grpSpPr>
        <p:sp>
          <p:nvSpPr>
            <p:cNvPr id="32" name="Rectangle 31"/>
            <p:cNvSpPr/>
            <p:nvPr/>
          </p:nvSpPr>
          <p:spPr>
            <a:xfrm>
              <a:off x="1573877" y="3008170"/>
              <a:ext cx="1331949" cy="2085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i="1" dirty="0" smtClean="0">
                  <a:solidFill>
                    <a:schemeClr val="tx1"/>
                  </a:solidFill>
                  <a:latin typeface="Times"/>
                  <a:cs typeface="Times"/>
                </a:rPr>
                <a:t>x</a:t>
              </a:r>
              <a:endParaRPr lang="en-US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05826" y="3008170"/>
              <a:ext cx="756885" cy="2085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i="1" dirty="0" smtClean="0">
                  <a:solidFill>
                    <a:schemeClr val="tx1"/>
                  </a:solidFill>
                  <a:latin typeface="Times"/>
                  <a:cs typeface="Times"/>
                </a:rPr>
                <a:t>u</a:t>
              </a:r>
              <a:endParaRPr lang="en-US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cxnSp>
          <p:nvCxnSpPr>
            <p:cNvPr id="35" name="Straight Arrow Connector 34"/>
            <p:cNvCxnSpPr>
              <a:stCxn id="28" idx="2"/>
              <a:endCxn id="32" idx="0"/>
            </p:cNvCxnSpPr>
            <p:nvPr/>
          </p:nvCxnSpPr>
          <p:spPr>
            <a:xfrm flipH="1">
              <a:off x="2239852" y="2670722"/>
              <a:ext cx="243896" cy="337448"/>
            </a:xfrm>
            <a:prstGeom prst="straightConnector1">
              <a:avLst/>
            </a:prstGeom>
            <a:ln w="57150" cmpd="sng">
              <a:solidFill>
                <a:srgbClr val="558ED5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2"/>
              <a:endCxn id="33" idx="0"/>
            </p:cNvCxnSpPr>
            <p:nvPr/>
          </p:nvCxnSpPr>
          <p:spPr>
            <a:xfrm flipH="1">
              <a:off x="3284269" y="2649069"/>
              <a:ext cx="517304" cy="359101"/>
            </a:xfrm>
            <a:prstGeom prst="straightConnector1">
              <a:avLst/>
            </a:prstGeom>
            <a:ln w="57150" cmpd="sng">
              <a:solidFill>
                <a:srgbClr val="558ED5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565515" y="4346208"/>
            <a:ext cx="3348674" cy="2145214"/>
            <a:chOff x="1324926" y="4346208"/>
            <a:chExt cx="3348674" cy="2145214"/>
          </a:xfrm>
        </p:grpSpPr>
        <p:sp>
          <p:nvSpPr>
            <p:cNvPr id="5" name="Rectangle 4"/>
            <p:cNvSpPr/>
            <p:nvPr/>
          </p:nvSpPr>
          <p:spPr>
            <a:xfrm>
              <a:off x="1324926" y="4346208"/>
              <a:ext cx="3348674" cy="2145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672080" y="4346208"/>
              <a:ext cx="0" cy="214521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413760" y="4346208"/>
              <a:ext cx="0" cy="214521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565516" y="4907280"/>
            <a:ext cx="3348673" cy="995680"/>
            <a:chOff x="1324927" y="4907280"/>
            <a:chExt cx="3348673" cy="995680"/>
          </a:xfrm>
        </p:grpSpPr>
        <p:sp>
          <p:nvSpPr>
            <p:cNvPr id="48" name="Rectangle 47"/>
            <p:cNvSpPr/>
            <p:nvPr/>
          </p:nvSpPr>
          <p:spPr>
            <a:xfrm>
              <a:off x="1324927" y="4907280"/>
              <a:ext cx="3348673" cy="9956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11217" y="5203558"/>
              <a:ext cx="2036397" cy="369332"/>
            </a:xfrm>
            <a:prstGeom prst="rect">
              <a:avLst/>
            </a:prstGeom>
            <a:solidFill>
              <a:srgbClr val="D7E4BD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 nearest neighbors</a:t>
              </a:r>
              <a:endParaRPr lang="en-US" dirty="0"/>
            </a:p>
          </p:txBody>
        </p:sp>
      </p:grpSp>
      <p:sp>
        <p:nvSpPr>
          <p:cNvPr id="72" name="Right Arrow 71"/>
          <p:cNvSpPr/>
          <p:nvPr/>
        </p:nvSpPr>
        <p:spPr>
          <a:xfrm>
            <a:off x="3330097" y="4872990"/>
            <a:ext cx="1330960" cy="1076960"/>
          </a:xfrm>
          <a:prstGeom prst="rightArrow">
            <a:avLst>
              <a:gd name="adj1" fmla="val 72642"/>
              <a:gd name="adj2" fmla="val 37736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Weighted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Linear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Regression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881560"/>
              </p:ext>
            </p:extLst>
          </p:nvPr>
        </p:nvGraphicFramePr>
        <p:xfrm>
          <a:off x="4788648" y="5148263"/>
          <a:ext cx="3378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" name="Equation" r:id="rId5" imgW="1663560" imgH="355320" progId="Equation.3">
                  <p:embed/>
                </p:oleObj>
              </mc:Choice>
              <mc:Fallback>
                <p:oleObj name="Equation" r:id="rId5" imgW="166356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8648" y="5148263"/>
                        <a:ext cx="3378200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Curved Connector 77"/>
          <p:cNvCxnSpPr>
            <a:stCxn id="33" idx="3"/>
          </p:cNvCxnSpPr>
          <p:nvPr/>
        </p:nvCxnSpPr>
        <p:spPr>
          <a:xfrm>
            <a:off x="2650093" y="3198631"/>
            <a:ext cx="2750582" cy="2058850"/>
          </a:xfrm>
          <a:prstGeom prst="curvedConnector3">
            <a:avLst>
              <a:gd name="adj1" fmla="val 9952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02644"/>
              </p:ext>
            </p:extLst>
          </p:nvPr>
        </p:nvGraphicFramePr>
        <p:xfrm>
          <a:off x="8103348" y="5257481"/>
          <a:ext cx="516667" cy="35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" name="Equation" r:id="rId7" imgW="241300" imgH="165100" progId="Equation.3">
                  <p:embed/>
                </p:oleObj>
              </mc:Choice>
              <mc:Fallback>
                <p:oleObj name="Equation" r:id="rId7" imgW="241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03348" y="5257481"/>
                        <a:ext cx="516667" cy="35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Slide Number Placeholder 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519487" y="1514699"/>
            <a:ext cx="1179670" cy="1240854"/>
            <a:chOff x="6243870" y="1818508"/>
            <a:chExt cx="1179670" cy="1240854"/>
          </a:xfrm>
        </p:grpSpPr>
        <p:sp>
          <p:nvSpPr>
            <p:cNvPr id="63" name="Rectangle 62"/>
            <p:cNvSpPr/>
            <p:nvPr/>
          </p:nvSpPr>
          <p:spPr>
            <a:xfrm>
              <a:off x="6243870" y="1818508"/>
              <a:ext cx="1179670" cy="1240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 rot="13759895">
              <a:off x="6512865" y="2309457"/>
              <a:ext cx="589598" cy="412698"/>
              <a:chOff x="2489142" y="745268"/>
              <a:chExt cx="1027570" cy="71926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9142" y="1050068"/>
                <a:ext cx="322567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74691" y="838200"/>
                <a:ext cx="842021" cy="533400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7546" y="990600"/>
                <a:ext cx="343307" cy="245332"/>
              </a:xfrm>
              <a:prstGeom prst="rect">
                <a:avLst/>
              </a:prstGeom>
              <a:solidFill>
                <a:srgbClr val="3366FF"/>
              </a:solidFill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48000" y="1371600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47546" y="745268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65" name="Curved Connector 64"/>
          <p:cNvCxnSpPr>
            <a:endCxn id="31" idx="3"/>
          </p:cNvCxnSpPr>
          <p:nvPr/>
        </p:nvCxnSpPr>
        <p:spPr>
          <a:xfrm rot="10800000">
            <a:off x="4691296" y="2136458"/>
            <a:ext cx="3805005" cy="3067101"/>
          </a:xfrm>
          <a:prstGeom prst="curvedConnector3">
            <a:avLst>
              <a:gd name="adj1" fmla="val 43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567587" y="3302930"/>
            <a:ext cx="0" cy="1604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128660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41"/>
    </mc:Choice>
    <mc:Fallback xmlns="">
      <p:transition spd="slow" advTm="39141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800600" y="3429000"/>
            <a:ext cx="1905000" cy="13381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25912" y="5105400"/>
            <a:ext cx="1905000" cy="13381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867400" y="1786016"/>
            <a:ext cx="1905000" cy="12619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Problems with LWR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17518"/>
            <a:ext cx="4267200" cy="41742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Euclidean distance doesn’t capture relational similarity</a:t>
            </a:r>
          </a:p>
          <a:p>
            <a:r>
              <a:rPr lang="en-US" dirty="0" smtClean="0"/>
              <a:t>Averages over neighbors exhibiting different types of interactions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BA5C3-B649-4FD5-B13A-82B1BD1D1F8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090069" y="1905000"/>
            <a:ext cx="386931" cy="593400"/>
            <a:chOff x="5904450" y="3276600"/>
            <a:chExt cx="685050" cy="1050600"/>
          </a:xfrm>
        </p:grpSpPr>
        <p:sp>
          <p:nvSpPr>
            <p:cNvPr id="12" name="Cube 11"/>
            <p:cNvSpPr/>
            <p:nvPr/>
          </p:nvSpPr>
          <p:spPr>
            <a:xfrm>
              <a:off x="5904450" y="37338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5904450" y="32766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165270" y="4100400"/>
              <a:ext cx="42423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4966123" y="3657600"/>
            <a:ext cx="884436" cy="294128"/>
            <a:chOff x="1221150" y="5595000"/>
            <a:chExt cx="1784340" cy="593400"/>
          </a:xfrm>
        </p:grpSpPr>
        <p:sp>
          <p:nvSpPr>
            <p:cNvPr id="10" name="Cube 9"/>
            <p:cNvSpPr/>
            <p:nvPr/>
          </p:nvSpPr>
          <p:spPr>
            <a:xfrm>
              <a:off x="1221150" y="55950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2352750" y="55950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449660" y="5959800"/>
              <a:ext cx="42423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22550" y="58836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8296237" y="5774492"/>
            <a:ext cx="386931" cy="593400"/>
            <a:chOff x="5904450" y="3276600"/>
            <a:chExt cx="685050" cy="1050600"/>
          </a:xfrm>
        </p:grpSpPr>
        <p:sp>
          <p:nvSpPr>
            <p:cNvPr id="40" name="Cube 39"/>
            <p:cNvSpPr/>
            <p:nvPr/>
          </p:nvSpPr>
          <p:spPr>
            <a:xfrm>
              <a:off x="5904450" y="37338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5904450" y="32766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165270" y="4100400"/>
              <a:ext cx="42423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165270" y="3657600"/>
              <a:ext cx="42423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/>
          <p:cNvSpPr/>
          <p:nvPr/>
        </p:nvSpPr>
        <p:spPr>
          <a:xfrm>
            <a:off x="6925912" y="3429000"/>
            <a:ext cx="1905000" cy="13381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7082123" y="3657600"/>
            <a:ext cx="751289" cy="294128"/>
            <a:chOff x="2077804" y="5595000"/>
            <a:chExt cx="1515716" cy="593400"/>
          </a:xfrm>
        </p:grpSpPr>
        <p:sp>
          <p:nvSpPr>
            <p:cNvPr id="53" name="Cube 52"/>
            <p:cNvSpPr/>
            <p:nvPr/>
          </p:nvSpPr>
          <p:spPr>
            <a:xfrm>
              <a:off x="2940780" y="55950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Cube 53"/>
            <p:cNvSpPr/>
            <p:nvPr/>
          </p:nvSpPr>
          <p:spPr>
            <a:xfrm>
              <a:off x="2077804" y="55950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3169291" y="5959800"/>
              <a:ext cx="42422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2247604" y="5883600"/>
              <a:ext cx="152399" cy="15239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 56"/>
          <p:cNvSpPr/>
          <p:nvPr/>
        </p:nvSpPr>
        <p:spPr>
          <a:xfrm>
            <a:off x="4800600" y="5105400"/>
            <a:ext cx="1905000" cy="133818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127893" y="5334000"/>
            <a:ext cx="722666" cy="294128"/>
            <a:chOff x="1547519" y="5595000"/>
            <a:chExt cx="1457971" cy="593400"/>
          </a:xfrm>
        </p:grpSpPr>
        <p:sp>
          <p:nvSpPr>
            <p:cNvPr id="59" name="Cube 58"/>
            <p:cNvSpPr/>
            <p:nvPr/>
          </p:nvSpPr>
          <p:spPr>
            <a:xfrm>
              <a:off x="1547519" y="55950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ube 59"/>
            <p:cNvSpPr/>
            <p:nvPr/>
          </p:nvSpPr>
          <p:spPr>
            <a:xfrm>
              <a:off x="2352750" y="55950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1776030" y="5959800"/>
              <a:ext cx="42423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2522550" y="58836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6356703" y="1459468"/>
            <a:ext cx="77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Query</a:t>
            </a:r>
            <a:endParaRPr lang="en-US" dirty="0">
              <a:latin typeface="+mj-lt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11534" y="30596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Neighbor</a:t>
            </a:r>
            <a:endParaRPr lang="en-US" dirty="0">
              <a:latin typeface="+mj-lt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892617" y="47360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Neighbor</a:t>
            </a:r>
            <a:endParaRPr lang="en-US" dirty="0">
              <a:latin typeface="+mj-lt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28274" y="47360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Neighbor</a:t>
            </a:r>
            <a:endParaRPr lang="en-US" dirty="0">
              <a:latin typeface="+mj-l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679077" y="30596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Neighbor</a:t>
            </a:r>
            <a:endParaRPr lang="en-US" dirty="0">
              <a:latin typeface="+mj-lt"/>
            </a:endParaRPr>
          </a:p>
        </p:txBody>
      </p:sp>
      <p:cxnSp>
        <p:nvCxnSpPr>
          <p:cNvPr id="68" name="Straight Arrow Connector 67"/>
          <p:cNvCxnSpPr>
            <a:stCxn id="19" idx="2"/>
          </p:cNvCxnSpPr>
          <p:nvPr/>
        </p:nvCxnSpPr>
        <p:spPr>
          <a:xfrm flipH="1">
            <a:off x="6237386" y="3048000"/>
            <a:ext cx="582514" cy="381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9" idx="2"/>
          </p:cNvCxnSpPr>
          <p:nvPr/>
        </p:nvCxnSpPr>
        <p:spPr>
          <a:xfrm flipH="1">
            <a:off x="6237386" y="3048000"/>
            <a:ext cx="582514" cy="20574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19" idx="2"/>
          </p:cNvCxnSpPr>
          <p:nvPr/>
        </p:nvCxnSpPr>
        <p:spPr>
          <a:xfrm>
            <a:off x="6819900" y="3048000"/>
            <a:ext cx="423993" cy="3810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726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4800600" y="3505200"/>
            <a:ext cx="1905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6925654" y="3505200"/>
            <a:ext cx="1905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1963004"/>
            <a:ext cx="1905000" cy="93259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</a:t>
            </a:r>
            <a:r>
              <a:rPr lang="en-US" dirty="0" smtClean="0"/>
              <a:t>LWR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BA5C3-B649-4FD5-B13A-82B1BD1D1F8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385606" y="2070586"/>
            <a:ext cx="737695" cy="593400"/>
            <a:chOff x="5904450" y="3276600"/>
            <a:chExt cx="1306067" cy="1050600"/>
          </a:xfrm>
        </p:grpSpPr>
        <p:sp>
          <p:nvSpPr>
            <p:cNvPr id="12" name="Cube 11"/>
            <p:cNvSpPr/>
            <p:nvPr/>
          </p:nvSpPr>
          <p:spPr>
            <a:xfrm>
              <a:off x="5904450" y="37338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ube 12"/>
            <p:cNvSpPr/>
            <p:nvPr/>
          </p:nvSpPr>
          <p:spPr>
            <a:xfrm>
              <a:off x="5904450" y="32766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6165270" y="4100400"/>
              <a:ext cx="1045247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5317082" y="3919497"/>
            <a:ext cx="884436" cy="294128"/>
            <a:chOff x="1221150" y="5595000"/>
            <a:chExt cx="1784340" cy="593400"/>
          </a:xfrm>
        </p:grpSpPr>
        <p:sp>
          <p:nvSpPr>
            <p:cNvPr id="10" name="Cube 9"/>
            <p:cNvSpPr/>
            <p:nvPr/>
          </p:nvSpPr>
          <p:spPr>
            <a:xfrm>
              <a:off x="1221150" y="55950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Cube 10"/>
            <p:cNvSpPr/>
            <p:nvPr/>
          </p:nvSpPr>
          <p:spPr>
            <a:xfrm>
              <a:off x="2352750" y="55950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449661" y="5959800"/>
              <a:ext cx="821142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522550" y="588360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88248" y="3733800"/>
            <a:ext cx="800100" cy="593400"/>
            <a:chOff x="5904450" y="3276600"/>
            <a:chExt cx="1416553" cy="1050600"/>
          </a:xfrm>
        </p:grpSpPr>
        <p:sp>
          <p:nvSpPr>
            <p:cNvPr id="40" name="Cube 39"/>
            <p:cNvSpPr/>
            <p:nvPr/>
          </p:nvSpPr>
          <p:spPr>
            <a:xfrm>
              <a:off x="5904450" y="37338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ube 40"/>
            <p:cNvSpPr/>
            <p:nvPr/>
          </p:nvSpPr>
          <p:spPr>
            <a:xfrm>
              <a:off x="5904450" y="32766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6165270" y="4100400"/>
              <a:ext cx="115573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6165270" y="3657599"/>
              <a:ext cx="1155731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5797397" y="5481853"/>
            <a:ext cx="19050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6454710" y="5802853"/>
            <a:ext cx="1010079" cy="593400"/>
            <a:chOff x="5904450" y="3276600"/>
            <a:chExt cx="1788314" cy="1050600"/>
          </a:xfrm>
        </p:grpSpPr>
        <p:sp>
          <p:nvSpPr>
            <p:cNvPr id="33" name="Cube 32"/>
            <p:cNvSpPr/>
            <p:nvPr/>
          </p:nvSpPr>
          <p:spPr>
            <a:xfrm>
              <a:off x="5904450" y="37338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Cube 33"/>
            <p:cNvSpPr/>
            <p:nvPr/>
          </p:nvSpPr>
          <p:spPr>
            <a:xfrm>
              <a:off x="5904450" y="32766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ube 44"/>
            <p:cNvSpPr/>
            <p:nvPr/>
          </p:nvSpPr>
          <p:spPr>
            <a:xfrm>
              <a:off x="7040024" y="3733800"/>
              <a:ext cx="652740" cy="593400"/>
            </a:xfrm>
            <a:prstGeom prst="cub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be 45"/>
            <p:cNvSpPr/>
            <p:nvPr/>
          </p:nvSpPr>
          <p:spPr>
            <a:xfrm>
              <a:off x="6526418" y="32766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6165270" y="4100400"/>
              <a:ext cx="1155733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6165270" y="3657599"/>
              <a:ext cx="63310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356703" y="1574801"/>
            <a:ext cx="77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Query</a:t>
            </a:r>
            <a:endParaRPr lang="en-US" dirty="0">
              <a:latin typeface="+mj-lt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892617" y="31358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Neighbor</a:t>
            </a:r>
            <a:endParaRPr lang="en-US" dirty="0"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664755" y="31358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Neighbor</a:t>
            </a:r>
            <a:endParaRPr lang="en-US" dirty="0">
              <a:latin typeface="+mj-lt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200056" y="5112521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Prediction</a:t>
            </a:r>
            <a:endParaRPr lang="en-US" dirty="0">
              <a:latin typeface="+mj-lt"/>
            </a:endParaRPr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>
            <a:off x="6019800" y="2895600"/>
            <a:ext cx="723900" cy="6096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9" idx="2"/>
          </p:cNvCxnSpPr>
          <p:nvPr/>
        </p:nvCxnSpPr>
        <p:spPr>
          <a:xfrm>
            <a:off x="6743700" y="2895600"/>
            <a:ext cx="791092" cy="6096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5999910" y="4648200"/>
            <a:ext cx="672120" cy="4572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7029624" y="4648200"/>
            <a:ext cx="642965" cy="4572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717518"/>
            <a:ext cx="4267200" cy="417429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Euclidean distance doesn’t capture relational similarity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Averages over neighbors exhibiting different types of interactions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169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Modal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2667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Object behavior can be categorized into different </a:t>
            </a:r>
            <a:r>
              <a:rPr lang="en-US" sz="2000" b="1" dirty="0" smtClean="0"/>
              <a:t>Modes</a:t>
            </a:r>
          </a:p>
          <a:p>
            <a:pPr lvl="1"/>
            <a:r>
              <a:rPr lang="en-US" sz="1800" dirty="0" smtClean="0"/>
              <a:t>Behavior within a single mode is usually simple and smooth (inertia, gravity, etc...)</a:t>
            </a:r>
          </a:p>
          <a:p>
            <a:pPr lvl="1"/>
            <a:r>
              <a:rPr lang="en-US" sz="1800" dirty="0" smtClean="0"/>
              <a:t>Behaviors across modes can be discontinuous and complex (collisions, drops)</a:t>
            </a:r>
          </a:p>
          <a:p>
            <a:pPr lvl="1"/>
            <a:r>
              <a:rPr lang="en-US" sz="1800" dirty="0"/>
              <a:t>Modes can often be distinguished by discrete spatial relationships between </a:t>
            </a:r>
            <a:r>
              <a:rPr lang="en-US" sz="1800" dirty="0" smtClean="0"/>
              <a:t>objects</a:t>
            </a:r>
          </a:p>
          <a:p>
            <a:r>
              <a:rPr lang="en-US" sz="2000" dirty="0" smtClean="0"/>
              <a:t>Learn two-level models composed of:</a:t>
            </a:r>
          </a:p>
          <a:p>
            <a:pPr lvl="1"/>
            <a:r>
              <a:rPr lang="en-US" sz="1800" dirty="0" smtClean="0"/>
              <a:t>A classifier that determines the active mode using spatial relationships</a:t>
            </a:r>
          </a:p>
          <a:p>
            <a:pPr lvl="1"/>
            <a:r>
              <a:rPr lang="en-US" sz="1800" dirty="0" smtClean="0"/>
              <a:t>A set of linear functions (initial hypothesis), one for each model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8BA5C3-B649-4FD5-B13A-82B1BD1D1F8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514600" y="4648200"/>
            <a:ext cx="152400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 anchorCtr="0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Classifier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654800" y="4645500"/>
            <a:ext cx="1593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1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654800" y="5372100"/>
            <a:ext cx="1593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2 model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54800" y="6096000"/>
            <a:ext cx="15936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 3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8" idx="1"/>
          </p:cNvCxnSpPr>
          <p:nvPr/>
        </p:nvCxnSpPr>
        <p:spPr>
          <a:xfrm>
            <a:off x="4038600" y="4912200"/>
            <a:ext cx="6162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3"/>
            <a:endCxn id="19" idx="1"/>
          </p:cNvCxnSpPr>
          <p:nvPr/>
        </p:nvCxnSpPr>
        <p:spPr>
          <a:xfrm>
            <a:off x="4038600" y="5638800"/>
            <a:ext cx="6162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970736" y="4800600"/>
            <a:ext cx="916527" cy="304800"/>
            <a:chOff x="1221150" y="5595000"/>
            <a:chExt cx="1784340" cy="593400"/>
          </a:xfrm>
        </p:grpSpPr>
        <p:sp>
          <p:nvSpPr>
            <p:cNvPr id="27" name="Cube 26"/>
            <p:cNvSpPr/>
            <p:nvPr/>
          </p:nvSpPr>
          <p:spPr>
            <a:xfrm>
              <a:off x="1221150" y="55950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ube 27"/>
            <p:cNvSpPr/>
            <p:nvPr/>
          </p:nvSpPr>
          <p:spPr>
            <a:xfrm>
              <a:off x="2352750" y="55950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107726" y="5486400"/>
            <a:ext cx="570615" cy="296700"/>
            <a:chOff x="1111710" y="5603100"/>
            <a:chExt cx="1141230" cy="593400"/>
          </a:xfrm>
        </p:grpSpPr>
        <p:sp>
          <p:nvSpPr>
            <p:cNvPr id="32" name="Cube 31"/>
            <p:cNvSpPr/>
            <p:nvPr/>
          </p:nvSpPr>
          <p:spPr>
            <a:xfrm>
              <a:off x="1111710" y="56031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Cube 32"/>
            <p:cNvSpPr/>
            <p:nvPr/>
          </p:nvSpPr>
          <p:spPr>
            <a:xfrm>
              <a:off x="1600200" y="56031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275761" y="6096000"/>
            <a:ext cx="301393" cy="485100"/>
            <a:chOff x="6084255" y="5442600"/>
            <a:chExt cx="652740" cy="1050600"/>
          </a:xfrm>
        </p:grpSpPr>
        <p:sp>
          <p:nvSpPr>
            <p:cNvPr id="36" name="Cube 35"/>
            <p:cNvSpPr/>
            <p:nvPr/>
          </p:nvSpPr>
          <p:spPr>
            <a:xfrm>
              <a:off x="6084255" y="5899800"/>
              <a:ext cx="652740" cy="593400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Cube 36"/>
            <p:cNvSpPr/>
            <p:nvPr/>
          </p:nvSpPr>
          <p:spPr>
            <a:xfrm>
              <a:off x="6084255" y="5442600"/>
              <a:ext cx="652740" cy="593400"/>
            </a:xfrm>
            <a:prstGeom prst="cub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Cube 47"/>
          <p:cNvSpPr/>
          <p:nvPr/>
        </p:nvSpPr>
        <p:spPr>
          <a:xfrm>
            <a:off x="838200" y="5731200"/>
            <a:ext cx="652740" cy="5934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ube 48"/>
          <p:cNvSpPr/>
          <p:nvPr/>
        </p:nvSpPr>
        <p:spPr>
          <a:xfrm>
            <a:off x="838200" y="5274000"/>
            <a:ext cx="652740" cy="5934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99020" y="6097800"/>
            <a:ext cx="4242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41200" y="48006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Scene</a:t>
            </a:r>
            <a:endParaRPr lang="en-US" dirty="0">
              <a:latin typeface="+mj-lt"/>
            </a:endParaRPr>
          </a:p>
        </p:txBody>
      </p:sp>
      <p:sp>
        <p:nvSpPr>
          <p:cNvPr id="53" name="Cube 52"/>
          <p:cNvSpPr/>
          <p:nvPr/>
        </p:nvSpPr>
        <p:spPr>
          <a:xfrm>
            <a:off x="7340998" y="5731200"/>
            <a:ext cx="652740" cy="5934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ube 53"/>
          <p:cNvSpPr/>
          <p:nvPr/>
        </p:nvSpPr>
        <p:spPr>
          <a:xfrm>
            <a:off x="7340998" y="5274000"/>
            <a:ext cx="652740" cy="5934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601818" y="6097800"/>
            <a:ext cx="4242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7086600" y="4800600"/>
            <a:ext cx="1161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Prediction</a:t>
            </a:r>
            <a:endParaRPr lang="en-US" dirty="0">
              <a:latin typeface="+mj-lt"/>
            </a:endParaRP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7601818" y="5634150"/>
            <a:ext cx="4242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Arrow 57"/>
          <p:cNvSpPr/>
          <p:nvPr/>
        </p:nvSpPr>
        <p:spPr>
          <a:xfrm>
            <a:off x="1752600" y="5486400"/>
            <a:ext cx="533400" cy="3729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Arrow 58"/>
          <p:cNvSpPr/>
          <p:nvPr/>
        </p:nvSpPr>
        <p:spPr>
          <a:xfrm>
            <a:off x="4080000" y="6176250"/>
            <a:ext cx="533400" cy="3729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6553200" y="5486400"/>
            <a:ext cx="533400" cy="372900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55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Unsupervised Learning of </a:t>
            </a:r>
            <a:br>
              <a:rPr lang="en-US" dirty="0" smtClean="0"/>
            </a:br>
            <a:r>
              <a:rPr lang="en-US" dirty="0" smtClean="0"/>
              <a:t>Modes From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15D54C-3D8F-4176-BC0E-475A315CEBD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" y="2667000"/>
            <a:ext cx="21336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8278" y="2819400"/>
            <a:ext cx="1807722" cy="13745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7430" y="2123400"/>
            <a:ext cx="1554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Environment</a:t>
            </a:r>
            <a:endParaRPr lang="en-US" sz="2000" dirty="0">
              <a:latin typeface="+mj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8278" y="4417257"/>
            <a:ext cx="1807722" cy="137394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93446" y="442909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 2</a:t>
            </a:r>
            <a:endParaRPr lang="en-US" dirty="0"/>
          </a:p>
        </p:txBody>
      </p:sp>
      <p:grpSp>
        <p:nvGrpSpPr>
          <p:cNvPr id="103" name="Group 102"/>
          <p:cNvGrpSpPr/>
          <p:nvPr/>
        </p:nvGrpSpPr>
        <p:grpSpPr>
          <a:xfrm>
            <a:off x="2286000" y="4303736"/>
            <a:ext cx="3352800" cy="1135692"/>
            <a:chOff x="2286000" y="4303736"/>
            <a:chExt cx="3352800" cy="1135692"/>
          </a:xfrm>
        </p:grpSpPr>
        <p:grpSp>
          <p:nvGrpSpPr>
            <p:cNvPr id="31" name="Group 30"/>
            <p:cNvGrpSpPr/>
            <p:nvPr/>
          </p:nvGrpSpPr>
          <p:grpSpPr>
            <a:xfrm>
              <a:off x="3048000" y="4303736"/>
              <a:ext cx="2590800" cy="283923"/>
              <a:chOff x="3124200" y="2079466"/>
              <a:chExt cx="2590800" cy="283923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124200" y="2079466"/>
                <a:ext cx="19812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105400" y="2079466"/>
                <a:ext cx="6096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048000" y="4587659"/>
              <a:ext cx="2590800" cy="283923"/>
              <a:chOff x="3124200" y="2079466"/>
              <a:chExt cx="2590800" cy="283923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3124200" y="2079466"/>
                <a:ext cx="19812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105400" y="2079466"/>
                <a:ext cx="6096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048000" y="4871582"/>
              <a:ext cx="2590800" cy="283923"/>
              <a:chOff x="3124200" y="2079466"/>
              <a:chExt cx="2590800" cy="283923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3124200" y="2079466"/>
                <a:ext cx="19812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5105400" y="2079466"/>
                <a:ext cx="6096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048000" y="5155505"/>
              <a:ext cx="2590800" cy="283923"/>
              <a:chOff x="3124200" y="2079466"/>
              <a:chExt cx="2590800" cy="283923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3124200" y="2079466"/>
                <a:ext cx="19812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105400" y="2079466"/>
                <a:ext cx="6096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66" name="Straight Arrow Connector 65"/>
            <p:cNvCxnSpPr>
              <a:stCxn id="13" idx="3"/>
              <a:endCxn id="32" idx="1"/>
            </p:cNvCxnSpPr>
            <p:nvPr/>
          </p:nvCxnSpPr>
          <p:spPr>
            <a:xfrm flipV="1">
              <a:off x="2286000" y="4445698"/>
              <a:ext cx="762000" cy="6585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3" idx="3"/>
              <a:endCxn id="35" idx="1"/>
            </p:cNvCxnSpPr>
            <p:nvPr/>
          </p:nvCxnSpPr>
          <p:spPr>
            <a:xfrm flipV="1">
              <a:off x="2286000" y="4729621"/>
              <a:ext cx="762000" cy="3746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3" idx="3"/>
              <a:endCxn id="38" idx="1"/>
            </p:cNvCxnSpPr>
            <p:nvPr/>
          </p:nvCxnSpPr>
          <p:spPr>
            <a:xfrm flipV="1">
              <a:off x="2286000" y="5013544"/>
              <a:ext cx="762000" cy="9068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13" idx="3"/>
              <a:endCxn id="41" idx="1"/>
            </p:cNvCxnSpPr>
            <p:nvPr/>
          </p:nvCxnSpPr>
          <p:spPr>
            <a:xfrm>
              <a:off x="2286000" y="5104229"/>
              <a:ext cx="762000" cy="1932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2286000" y="3506689"/>
            <a:ext cx="3352800" cy="2500585"/>
            <a:chOff x="2286000" y="3506689"/>
            <a:chExt cx="3352800" cy="2500585"/>
          </a:xfrm>
        </p:grpSpPr>
        <p:grpSp>
          <p:nvGrpSpPr>
            <p:cNvPr id="43" name="Group 42"/>
            <p:cNvGrpSpPr/>
            <p:nvPr/>
          </p:nvGrpSpPr>
          <p:grpSpPr>
            <a:xfrm>
              <a:off x="3048000" y="5439428"/>
              <a:ext cx="2590800" cy="283923"/>
              <a:chOff x="3124200" y="2079466"/>
              <a:chExt cx="2590800" cy="283923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3124200" y="2079466"/>
                <a:ext cx="19812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5105400" y="2079466"/>
                <a:ext cx="6096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3048000" y="5723351"/>
              <a:ext cx="2590800" cy="283923"/>
              <a:chOff x="3124200" y="2079466"/>
              <a:chExt cx="2590800" cy="283923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3124200" y="2079466"/>
                <a:ext cx="19812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5105400" y="2079466"/>
                <a:ext cx="6096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70" name="Straight Arrow Connector 69"/>
            <p:cNvCxnSpPr>
              <a:stCxn id="7" idx="3"/>
              <a:endCxn id="44" idx="1"/>
            </p:cNvCxnSpPr>
            <p:nvPr/>
          </p:nvCxnSpPr>
          <p:spPr>
            <a:xfrm>
              <a:off x="2286000" y="3506689"/>
              <a:ext cx="762000" cy="20747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" idx="3"/>
              <a:endCxn id="47" idx="1"/>
            </p:cNvCxnSpPr>
            <p:nvPr/>
          </p:nvCxnSpPr>
          <p:spPr>
            <a:xfrm>
              <a:off x="2286000" y="3506689"/>
              <a:ext cx="762000" cy="23586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/>
          <p:cNvGrpSpPr/>
          <p:nvPr/>
        </p:nvGrpSpPr>
        <p:grpSpPr>
          <a:xfrm>
            <a:off x="2286000" y="3025894"/>
            <a:ext cx="3710427" cy="3501041"/>
            <a:chOff x="2286000" y="3025894"/>
            <a:chExt cx="3710427" cy="3501041"/>
          </a:xfrm>
        </p:grpSpPr>
        <p:grpSp>
          <p:nvGrpSpPr>
            <p:cNvPr id="19" name="Group 18"/>
            <p:cNvGrpSpPr/>
            <p:nvPr/>
          </p:nvGrpSpPr>
          <p:grpSpPr>
            <a:xfrm>
              <a:off x="3048000" y="3167855"/>
              <a:ext cx="2590800" cy="283923"/>
              <a:chOff x="3124200" y="2079466"/>
              <a:chExt cx="2590800" cy="28392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3124200" y="2079466"/>
                <a:ext cx="19812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105400" y="2079466"/>
                <a:ext cx="6096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3048000" y="3451778"/>
              <a:ext cx="2590800" cy="283923"/>
              <a:chOff x="3124200" y="2079466"/>
              <a:chExt cx="2590800" cy="283923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3124200" y="2079466"/>
                <a:ext cx="19812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105400" y="2079466"/>
                <a:ext cx="6096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048000" y="3735701"/>
              <a:ext cx="2590800" cy="283923"/>
              <a:chOff x="3124200" y="2079466"/>
              <a:chExt cx="2590800" cy="283923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124200" y="2079466"/>
                <a:ext cx="19812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5105400" y="2079466"/>
                <a:ext cx="6096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3048000" y="4019813"/>
              <a:ext cx="2590800" cy="283923"/>
              <a:chOff x="3124200" y="2079466"/>
              <a:chExt cx="2590800" cy="283923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124200" y="2079466"/>
                <a:ext cx="19812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105400" y="2079466"/>
                <a:ext cx="609600" cy="28392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cxnSp>
          <p:nvCxnSpPr>
            <p:cNvPr id="54" name="Straight Arrow Connector 53"/>
            <p:cNvCxnSpPr>
              <a:stCxn id="7" idx="3"/>
              <a:endCxn id="20" idx="1"/>
            </p:cNvCxnSpPr>
            <p:nvPr/>
          </p:nvCxnSpPr>
          <p:spPr>
            <a:xfrm flipV="1">
              <a:off x="2286000" y="3309817"/>
              <a:ext cx="762000" cy="19687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stCxn id="7" idx="3"/>
              <a:endCxn id="23" idx="1"/>
            </p:cNvCxnSpPr>
            <p:nvPr/>
          </p:nvCxnSpPr>
          <p:spPr>
            <a:xfrm>
              <a:off x="2286000" y="3506689"/>
              <a:ext cx="762000" cy="870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7" idx="3"/>
              <a:endCxn id="26" idx="1"/>
            </p:cNvCxnSpPr>
            <p:nvPr/>
          </p:nvCxnSpPr>
          <p:spPr>
            <a:xfrm>
              <a:off x="2286000" y="3506689"/>
              <a:ext cx="762000" cy="37097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" idx="3"/>
              <a:endCxn id="29" idx="1"/>
            </p:cNvCxnSpPr>
            <p:nvPr/>
          </p:nvCxnSpPr>
          <p:spPr>
            <a:xfrm>
              <a:off x="2286000" y="3506689"/>
              <a:ext cx="762000" cy="6550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5706192" y="3025894"/>
              <a:ext cx="0" cy="319624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5401392" y="6157603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/>
                <a:t>time</a:t>
              </a:r>
              <a:endParaRPr lang="en-US" b="0" dirty="0"/>
            </a:p>
          </p:txBody>
        </p:sp>
      </p:grpSp>
      <p:sp>
        <p:nvSpPr>
          <p:cNvPr id="159" name="Cube 158"/>
          <p:cNvSpPr/>
          <p:nvPr/>
        </p:nvSpPr>
        <p:spPr>
          <a:xfrm>
            <a:off x="609600" y="3309816"/>
            <a:ext cx="652740" cy="5934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Cube 159"/>
          <p:cNvSpPr/>
          <p:nvPr/>
        </p:nvSpPr>
        <p:spPr>
          <a:xfrm>
            <a:off x="1557060" y="3309816"/>
            <a:ext cx="652740" cy="5934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838110" y="3674616"/>
            <a:ext cx="4242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/>
          <p:nvPr/>
        </p:nvSpPr>
        <p:spPr>
          <a:xfrm>
            <a:off x="1726860" y="3598416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/>
          <p:cNvSpPr txBox="1"/>
          <p:nvPr/>
        </p:nvSpPr>
        <p:spPr>
          <a:xfrm>
            <a:off x="921115" y="28412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 1</a:t>
            </a:r>
            <a:endParaRPr lang="en-US" dirty="0"/>
          </a:p>
        </p:txBody>
      </p:sp>
      <p:sp>
        <p:nvSpPr>
          <p:cNvPr id="176" name="Cube 175"/>
          <p:cNvSpPr/>
          <p:nvPr/>
        </p:nvSpPr>
        <p:spPr>
          <a:xfrm>
            <a:off x="729399" y="4830529"/>
            <a:ext cx="652740" cy="59340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Cube 176"/>
          <p:cNvSpPr/>
          <p:nvPr/>
        </p:nvSpPr>
        <p:spPr>
          <a:xfrm>
            <a:off x="1258029" y="4830529"/>
            <a:ext cx="652740" cy="593400"/>
          </a:xfrm>
          <a:prstGeom prst="cube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974079" y="5195329"/>
            <a:ext cx="4242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1486539" y="5195329"/>
            <a:ext cx="42423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948343"/>
              </p:ext>
            </p:extLst>
          </p:nvPr>
        </p:nvGraphicFramePr>
        <p:xfrm>
          <a:off x="444500" y="3856182"/>
          <a:ext cx="1841500" cy="334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3" imgW="1117600" imgH="203200" progId="Equation.3">
                  <p:embed/>
                </p:oleObj>
              </mc:Choice>
              <mc:Fallback>
                <p:oleObj name="Equation" r:id="rId3" imgW="1117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4500" y="3856182"/>
                        <a:ext cx="1841500" cy="3348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ct 9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615138"/>
              </p:ext>
            </p:extLst>
          </p:nvPr>
        </p:nvGraphicFramePr>
        <p:xfrm>
          <a:off x="466725" y="5456238"/>
          <a:ext cx="18208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5" imgW="1104900" imgH="203200" progId="Equation.3">
                  <p:embed/>
                </p:oleObj>
              </mc:Choice>
              <mc:Fallback>
                <p:oleObj name="Equation" r:id="rId5" imgW="11049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6725" y="5456238"/>
                        <a:ext cx="1820863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5638800" y="2133600"/>
            <a:ext cx="3302889" cy="3962400"/>
            <a:chOff x="5638800" y="2133600"/>
            <a:chExt cx="3302889" cy="3962400"/>
          </a:xfrm>
        </p:grpSpPr>
        <p:sp>
          <p:nvSpPr>
            <p:cNvPr id="90" name="Rectangle 89"/>
            <p:cNvSpPr/>
            <p:nvPr/>
          </p:nvSpPr>
          <p:spPr>
            <a:xfrm>
              <a:off x="6096000" y="2667000"/>
              <a:ext cx="2743200" cy="3429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93510" y="2133600"/>
              <a:ext cx="2948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Expectation Maximization</a:t>
              </a:r>
              <a:endParaRPr lang="en-US" sz="2000" dirty="0">
                <a:latin typeface="+mj-lt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628503" y="3200400"/>
              <a:ext cx="19812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04703" y="3249600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Learned Mode 1</a:t>
              </a:r>
              <a:endParaRPr lang="en-US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6628503" y="4572000"/>
              <a:ext cx="1981200" cy="914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04703" y="4621200"/>
              <a:ext cx="1813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Learned Mode 2</a:t>
              </a:r>
              <a:endParaRPr lang="en-US" dirty="0"/>
            </a:p>
          </p:txBody>
        </p:sp>
        <p:cxnSp>
          <p:nvCxnSpPr>
            <p:cNvPr id="114" name="Straight Arrow Connector 113"/>
            <p:cNvCxnSpPr>
              <a:stCxn id="17" idx="3"/>
              <a:endCxn id="105" idx="1"/>
            </p:cNvCxnSpPr>
            <p:nvPr/>
          </p:nvCxnSpPr>
          <p:spPr>
            <a:xfrm>
              <a:off x="5638800" y="3025894"/>
              <a:ext cx="989703" cy="63170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stCxn id="21" idx="3"/>
              <a:endCxn id="105" idx="1"/>
            </p:cNvCxnSpPr>
            <p:nvPr/>
          </p:nvCxnSpPr>
          <p:spPr>
            <a:xfrm>
              <a:off x="5638800" y="3309817"/>
              <a:ext cx="989703" cy="3477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>
              <a:stCxn id="24" idx="3"/>
              <a:endCxn id="105" idx="1"/>
            </p:cNvCxnSpPr>
            <p:nvPr/>
          </p:nvCxnSpPr>
          <p:spPr>
            <a:xfrm>
              <a:off x="5638800" y="3593740"/>
              <a:ext cx="989703" cy="6386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27" idx="3"/>
              <a:endCxn id="105" idx="1"/>
            </p:cNvCxnSpPr>
            <p:nvPr/>
          </p:nvCxnSpPr>
          <p:spPr>
            <a:xfrm flipV="1">
              <a:off x="5638800" y="3657600"/>
              <a:ext cx="989703" cy="220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>
              <a:stCxn id="30" idx="3"/>
              <a:endCxn id="105" idx="1"/>
            </p:cNvCxnSpPr>
            <p:nvPr/>
          </p:nvCxnSpPr>
          <p:spPr>
            <a:xfrm flipV="1">
              <a:off x="5638800" y="3657600"/>
              <a:ext cx="989703" cy="504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>
              <a:stCxn id="33" idx="3"/>
              <a:endCxn id="107" idx="1"/>
            </p:cNvCxnSpPr>
            <p:nvPr/>
          </p:nvCxnSpPr>
          <p:spPr>
            <a:xfrm>
              <a:off x="5638800" y="4445698"/>
              <a:ext cx="989703" cy="5835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36" idx="3"/>
              <a:endCxn id="107" idx="1"/>
            </p:cNvCxnSpPr>
            <p:nvPr/>
          </p:nvCxnSpPr>
          <p:spPr>
            <a:xfrm>
              <a:off x="5638800" y="4729621"/>
              <a:ext cx="989703" cy="29957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>
              <a:stCxn id="39" idx="3"/>
              <a:endCxn id="107" idx="1"/>
            </p:cNvCxnSpPr>
            <p:nvPr/>
          </p:nvCxnSpPr>
          <p:spPr>
            <a:xfrm>
              <a:off x="5638800" y="5013544"/>
              <a:ext cx="989703" cy="15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42" idx="3"/>
              <a:endCxn id="107" idx="1"/>
            </p:cNvCxnSpPr>
            <p:nvPr/>
          </p:nvCxnSpPr>
          <p:spPr>
            <a:xfrm flipV="1">
              <a:off x="5638800" y="5029200"/>
              <a:ext cx="989703" cy="2682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>
              <a:stCxn id="45" idx="3"/>
              <a:endCxn id="105" idx="1"/>
            </p:cNvCxnSpPr>
            <p:nvPr/>
          </p:nvCxnSpPr>
          <p:spPr>
            <a:xfrm flipV="1">
              <a:off x="5638800" y="3657600"/>
              <a:ext cx="989703" cy="19237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>
              <a:stCxn id="48" idx="3"/>
              <a:endCxn id="105" idx="1"/>
            </p:cNvCxnSpPr>
            <p:nvPr/>
          </p:nvCxnSpPr>
          <p:spPr>
            <a:xfrm flipV="1">
              <a:off x="5638800" y="3657600"/>
              <a:ext cx="989703" cy="220771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8" name="Object 9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1457619"/>
                </p:ext>
              </p:extLst>
            </p:nvPr>
          </p:nvGraphicFramePr>
          <p:xfrm>
            <a:off x="6635750" y="3733800"/>
            <a:ext cx="2051050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Equation" r:id="rId7" imgW="1244600" imgH="203200" progId="Equation.3">
                    <p:embed/>
                  </p:oleObj>
                </mc:Choice>
                <mc:Fallback>
                  <p:oleObj name="Equation" r:id="rId7" imgW="12446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635750" y="3733800"/>
                          <a:ext cx="2051050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" name="Object 9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5935298"/>
                </p:ext>
              </p:extLst>
            </p:nvPr>
          </p:nvGraphicFramePr>
          <p:xfrm>
            <a:off x="6629400" y="5075237"/>
            <a:ext cx="2028825" cy="334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Equation" r:id="rId9" imgW="1231900" imgH="203200" progId="Equation.3">
                    <p:embed/>
                  </p:oleObj>
                </mc:Choice>
                <mc:Fallback>
                  <p:oleObj name="Equation" r:id="rId9" imgW="12319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629400" y="5075237"/>
                          <a:ext cx="2028825" cy="3349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2286000" y="1959114"/>
            <a:ext cx="3352800" cy="1547575"/>
            <a:chOff x="2286000" y="1959114"/>
            <a:chExt cx="3352800" cy="15475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105400" y="2514600"/>
                  <a:ext cx="3802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=""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2514600"/>
                  <a:ext cx="380232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3094784" y="1959114"/>
              <a:ext cx="23709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Continuous Features</a:t>
              </a:r>
            </a:p>
            <a:p>
              <a:pPr algn="ctr"/>
              <a:r>
                <a:rPr lang="en-US" sz="2000" dirty="0" smtClean="0">
                  <a:latin typeface="+mj-lt"/>
                </a:rPr>
                <a:t>Training Data</a:t>
              </a:r>
              <a:endParaRPr lang="en-US" sz="2000" dirty="0">
                <a:latin typeface="+mj-lt"/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2286000" y="2883932"/>
              <a:ext cx="3352800" cy="622757"/>
              <a:chOff x="2286000" y="2883932"/>
              <a:chExt cx="3352800" cy="622757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048000" y="2883932"/>
                <a:ext cx="2590800" cy="283923"/>
                <a:chOff x="3124200" y="2079466"/>
                <a:chExt cx="2590800" cy="283923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3124200" y="2079466"/>
                  <a:ext cx="1981200" cy="28392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0.5, 1.1, -0.2, 4, 17</a:t>
                  </a:r>
                  <a:endParaRPr lang="en-US" b="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5105400" y="2079466"/>
                  <a:ext cx="609600" cy="283923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0" dirty="0" smtClean="0">
                      <a:solidFill>
                        <a:schemeClr val="tx1"/>
                      </a:solidFill>
                      <a:latin typeface="Times New Roman" pitchFamily="18" charset="0"/>
                      <a:cs typeface="Times New Roman" pitchFamily="18" charset="0"/>
                    </a:rPr>
                    <a:t>21.9</a:t>
                  </a:r>
                  <a:endParaRPr lang="en-US" b="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53" name="Straight Arrow Connector 52"/>
              <p:cNvCxnSpPr>
                <a:stCxn id="7" idx="3"/>
                <a:endCxn id="16" idx="1"/>
              </p:cNvCxnSpPr>
              <p:nvPr/>
            </p:nvCxnSpPr>
            <p:spPr>
              <a:xfrm flipV="1">
                <a:off x="2286000" y="3025894"/>
                <a:ext cx="762000" cy="48079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102" name="Object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1761126"/>
                    </p:ext>
                  </p:extLst>
                </p:nvPr>
              </p:nvGraphicFramePr>
              <p:xfrm>
                <a:off x="3470275" y="2540000"/>
                <a:ext cx="1025525" cy="355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121" name="Equation" r:id="rId12" imgW="622300" imgH="215900" progId="Equation.3">
                        <p:embed/>
                      </p:oleObj>
                    </mc:Choice>
                    <mc:Fallback>
                      <p:oleObj name="Equation" r:id="rId12" imgW="622300" imgH="2159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70275" y="2540000"/>
                              <a:ext cx="1025525" cy="355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102" name="Object 10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11761126"/>
                    </p:ext>
                  </p:extLst>
                </p:nvPr>
              </p:nvGraphicFramePr>
              <p:xfrm>
                <a:off x="3470275" y="2540000"/>
                <a:ext cx="1025525" cy="3556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3121" name="Equation" r:id="rId12" imgW="622300" imgH="215900" progId="Equation.3">
                        <p:embed/>
                      </p:oleObj>
                    </mc:Choice>
                    <mc:Fallback>
                      <p:oleObj name="Equation" r:id="rId12" imgW="622300" imgH="2159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70275" y="2540000"/>
                              <a:ext cx="1025525" cy="35560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  <p:extLst>
      <p:ext uri="{BB962C8B-B14F-4D97-AF65-F5344CB8AC3E}">
        <p14:creationId xmlns:p14="http://schemas.microsoft.com/office/powerpoint/2010/main" val="1224696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7.9|3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>
          <a:solidFill>
            <a:schemeClr val="tx1"/>
          </a:solidFill>
        </a:ln>
        <a:effectLst/>
      </a:spPr>
      <a:bodyPr rtlCol="0" anchor="ctr"/>
      <a:lstStyle>
        <a:defPPr algn="ctr">
          <a:defRPr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000000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</TotalTime>
  <Words>1135</Words>
  <Application>Microsoft Macintosh PowerPoint</Application>
  <PresentationFormat>On-screen Show (4:3)</PresentationFormat>
  <Paragraphs>353</Paragraphs>
  <Slides>23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Office Theme</vt:lpstr>
      <vt:lpstr>Equation</vt:lpstr>
      <vt:lpstr>Microsoft Equation</vt:lpstr>
      <vt:lpstr>Learning Modal Continuous Models</vt:lpstr>
      <vt:lpstr>Setting: Continuous Environment</vt:lpstr>
      <vt:lpstr>Levels of Problem Solving</vt:lpstr>
      <vt:lpstr>Continuous Model Learning</vt:lpstr>
      <vt:lpstr>Locally Weighted Regression</vt:lpstr>
      <vt:lpstr>Problems with LWR</vt:lpstr>
      <vt:lpstr>Problems with LWR</vt:lpstr>
      <vt:lpstr>Modal Models</vt:lpstr>
      <vt:lpstr>Unsupervised Learning of  Modes From Data</vt:lpstr>
      <vt:lpstr>Expectation Maximization</vt:lpstr>
      <vt:lpstr>Learning Classifier</vt:lpstr>
      <vt:lpstr>Learning Classifier</vt:lpstr>
      <vt:lpstr>Prediction Accuracy Experiment</vt:lpstr>
      <vt:lpstr>Prediction Accuracy – Pushed Block</vt:lpstr>
      <vt:lpstr>Classification Performance</vt:lpstr>
      <vt:lpstr>Prediction Performance Without Classification Errors</vt:lpstr>
      <vt:lpstr>Levels of Problem Solving</vt:lpstr>
      <vt:lpstr>Symbolic Abstraction</vt:lpstr>
      <vt:lpstr>Symbolic Abstraction</vt:lpstr>
      <vt:lpstr>Abstraction Experiment</vt:lpstr>
      <vt:lpstr>Generalization Performance</vt:lpstr>
      <vt:lpstr>Conclusions</vt:lpstr>
      <vt:lpstr>Evaluation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Work in SVS</dc:title>
  <dc:creator>Joseph Xu</dc:creator>
  <cp:lastModifiedBy>Joseph Xu</cp:lastModifiedBy>
  <cp:revision>112</cp:revision>
  <dcterms:created xsi:type="dcterms:W3CDTF">2012-02-06T22:42:29Z</dcterms:created>
  <dcterms:modified xsi:type="dcterms:W3CDTF">2012-06-20T15:31:55Z</dcterms:modified>
</cp:coreProperties>
</file>