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67" r:id="rId2"/>
    <p:sldId id="269" r:id="rId3"/>
    <p:sldId id="258" r:id="rId4"/>
    <p:sldId id="284" r:id="rId5"/>
    <p:sldId id="263" r:id="rId6"/>
    <p:sldId id="264" r:id="rId7"/>
    <p:sldId id="265" r:id="rId8"/>
    <p:sldId id="262" r:id="rId9"/>
    <p:sldId id="279" r:id="rId10"/>
    <p:sldId id="280" r:id="rId11"/>
    <p:sldId id="287" r:id="rId12"/>
    <p:sldId id="292" r:id="rId13"/>
    <p:sldId id="277" r:id="rId14"/>
    <p:sldId id="278" r:id="rId15"/>
    <p:sldId id="296" r:id="rId16"/>
    <p:sldId id="294" r:id="rId17"/>
    <p:sldId id="281" r:id="rId18"/>
    <p:sldId id="282" r:id="rId19"/>
    <p:sldId id="299" r:id="rId20"/>
    <p:sldId id="298" r:id="rId21"/>
    <p:sldId id="301" r:id="rId22"/>
    <p:sldId id="300" r:id="rId23"/>
    <p:sldId id="275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83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348EEF-C2FE-254B-AC7D-D3A653F32C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35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ヒラギノ角ゴ Pro W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A79419-4C4E-F843-A776-A3AD50F4EB74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201644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7A460-61B4-C34F-A09B-F85C76659512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6340F-F27E-6E40-9460-EA04BEE13F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8138D-4AC2-534B-9F7D-4C5119DC3EFD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E5CFB-9F2C-A742-8E88-19F8B57B61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7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4AA83-0803-5144-BF4A-F89DFB100EB8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61C24-6D6E-D64F-9D9A-CD8FB45583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6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05476-3593-9A42-B031-C9EEA3DBD934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736D3-BB49-094B-BA28-C391B2E73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6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A6F22-B161-CF4C-A39F-CEEFA70468CD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95FEC-420F-D345-B9D9-E4A11CEF7B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B4C15-A2F0-9F42-81A1-3151E3A4371F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4E992-8318-EB4F-9E54-2F6C9645C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2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7CCA9-4FFA-134F-B603-6D5264201AA3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F93E2-E86C-314B-A751-C01420C0F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7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115DF-F30F-A346-A189-C0FE7FDAF541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35187-D89D-354C-B79B-025F6212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3282E-ABF5-374C-B8C8-D7BA6A5950E6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B0795-671A-2C49-93C3-1FBA8A5093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22C30-0F73-844D-BBA0-6C3930BDE5EC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1769D-46E6-C84B-A561-F1B42929D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4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Calibri" charset="0"/>
              </a:defRPr>
            </a:lvl1pPr>
          </a:lstStyle>
          <a:p>
            <a:pPr>
              <a:defRPr/>
            </a:pPr>
            <a:fld id="{88408356-E1E0-7847-B36C-E5F582193193}" type="datetime1">
              <a:rPr lang="en-US"/>
              <a:pPr>
                <a:defRPr/>
              </a:pPr>
              <a:t>6/21/12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Calibri" charset="0"/>
              </a:defRPr>
            </a:lvl1pPr>
          </a:lstStyle>
          <a:p>
            <a:pPr>
              <a:defRPr/>
            </a:pPr>
            <a:fld id="{4FD9B117-3231-474C-8382-DC394E9BC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ヒラギノ角ゴ Pro W3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  <a:cs typeface="ヒラギノ角ゴ Pro W3" charset="0"/>
        </a:defRPr>
      </a:lvl1pPr>
      <a:lvl2pPr marL="460375" indent="-17621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  <a:cs typeface="ヒラギノ角ゴ Pro W3" charset="0"/>
        </a:defRPr>
      </a:lvl2pPr>
      <a:lvl3pPr marL="741363" indent="-166688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  <a:cs typeface="ヒラギノ角ゴ Pro W3" charset="0"/>
        </a:defRPr>
      </a:lvl3pPr>
      <a:lvl4pPr marL="1082675" indent="-171450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  <a:cs typeface="ヒラギノ角ゴ Pro W3" charset="0"/>
        </a:defRPr>
      </a:lvl4pPr>
      <a:lvl5pPr marL="1371600" indent="-174625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  <a:cs typeface="ヒラギノ角ゴ Pro W3" charset="0"/>
        </a:defRPr>
      </a:lvl5pPr>
      <a:lvl6pPr marL="18288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8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232926BE-223C-D74A-9ECA-1A3FE198E03C}" type="datetime1">
              <a:rPr lang="en-US" sz="1600">
                <a:solidFill>
                  <a:schemeClr val="bg1"/>
                </a:solidFill>
                <a:latin typeface="Calibri" charset="0"/>
              </a:rPr>
              <a:pPr/>
              <a:t>6/21/12</a:t>
            </a:fld>
            <a:endParaRPr lang="en-US" sz="16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ヒラギノ角ゴ Pro W3" charset="0"/>
              </a:rPr>
              <a:t>Leveraging Cognitive Context for Language </a:t>
            </a:r>
            <a:r>
              <a:rPr lang="en-US" dirty="0">
                <a:latin typeface="Calibri" charset="0"/>
                <a:ea typeface="ヒラギノ角ゴ Pro W3" charset="0"/>
              </a:rPr>
              <a:t>Processing in Soar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Prepositional Phrase Attachment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was modified to put all valid parses in Working Memory</a:t>
            </a:r>
          </a:p>
          <a:p>
            <a:r>
              <a:rPr lang="en-US" dirty="0" smtClean="0"/>
              <a:t>Select-parse </a:t>
            </a:r>
            <a:r>
              <a:rPr lang="en-US" dirty="0" err="1" smtClean="0"/>
              <a:t>subgoal</a:t>
            </a:r>
            <a:r>
              <a:rPr lang="en-US" dirty="0" smtClean="0"/>
              <a:t> was added to choose a single parse</a:t>
            </a:r>
          </a:p>
          <a:p>
            <a:pPr lvl="1"/>
            <a:r>
              <a:rPr lang="en-US" dirty="0" smtClean="0"/>
              <a:t>Scores from the parser are used to rank parses</a:t>
            </a:r>
          </a:p>
          <a:p>
            <a:pPr lvl="1"/>
            <a:r>
              <a:rPr lang="en-US" dirty="0" smtClean="0"/>
              <a:t>If there is an alternative to the highest-ranked parse with a different </a:t>
            </a:r>
            <a:r>
              <a:rPr lang="en-US" dirty="0" err="1" smtClean="0"/>
              <a:t>pp</a:t>
            </a:r>
            <a:r>
              <a:rPr lang="en-US" dirty="0"/>
              <a:t> </a:t>
            </a:r>
            <a:r>
              <a:rPr lang="en-US" dirty="0" smtClean="0"/>
              <a:t>attachment, a conflict is identified</a:t>
            </a:r>
          </a:p>
          <a:p>
            <a:pPr lvl="1"/>
            <a:r>
              <a:rPr lang="en-US" dirty="0" smtClean="0"/>
              <a:t>Heuristic rules resolve conflicts, losing sentence is removed from consideration</a:t>
            </a:r>
          </a:p>
          <a:p>
            <a:pPr lvl="2"/>
            <a:r>
              <a:rPr lang="en-US" dirty="0" smtClean="0"/>
              <a:t>Future work: semantic memory verb knowledge</a:t>
            </a:r>
          </a:p>
          <a:p>
            <a:pPr lvl="1"/>
            <a:r>
              <a:rPr lang="en-US" dirty="0" smtClean="0"/>
              <a:t>Attachments are resolved iteratively left to right in the sentence</a:t>
            </a:r>
          </a:p>
          <a:p>
            <a:pPr lvl="2"/>
            <a:r>
              <a:rPr lang="en-US" dirty="0" smtClean="0"/>
              <a:t>Rough approximation of incremental parsing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32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ight Arrow 42"/>
          <p:cNvSpPr/>
          <p:nvPr/>
        </p:nvSpPr>
        <p:spPr bwMode="auto">
          <a:xfrm rot="9307569">
            <a:off x="3056616" y="3519594"/>
            <a:ext cx="3044204" cy="3500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Language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953000" y="2819400"/>
            <a:ext cx="13716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interpret-sentence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LGSoar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524000" y="2819400"/>
            <a:ext cx="11430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124200" y="2819400"/>
            <a:ext cx="1524000" cy="4572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 Parser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DRS predicates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400" y="4343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interpret-message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1628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message structure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4648200" y="28956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3200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ight Arrow 44"/>
          <p:cNvSpPr/>
          <p:nvPr/>
        </p:nvSpPr>
        <p:spPr bwMode="auto">
          <a:xfrm>
            <a:off x="50292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67056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ight Arrow 47"/>
          <p:cNvSpPr/>
          <p:nvPr/>
        </p:nvSpPr>
        <p:spPr bwMode="auto">
          <a:xfrm>
            <a:off x="8534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ight Arrow 48"/>
          <p:cNvSpPr/>
          <p:nvPr/>
        </p:nvSpPr>
        <p:spPr bwMode="auto">
          <a:xfrm>
            <a:off x="2667000" y="28956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7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ight Arrow 42"/>
          <p:cNvSpPr/>
          <p:nvPr/>
        </p:nvSpPr>
        <p:spPr bwMode="auto">
          <a:xfrm rot="9949717">
            <a:off x="3112212" y="3565026"/>
            <a:ext cx="5158787" cy="3220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6104012" y="18969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Language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467600" y="2819400"/>
            <a:ext cx="13716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interpret-sentence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LGSoar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14800" y="1981200"/>
            <a:ext cx="1524000" cy="1143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1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2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…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N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425662"/>
            <a:ext cx="11430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86000" y="2425662"/>
            <a:ext cx="1524000" cy="4572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 Parser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943600" y="2438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select-parse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DRS predicates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400" y="4343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interpret-message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1628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message structure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3810000" y="25146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 bwMode="auto">
          <a:xfrm>
            <a:off x="5638800" y="2590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>
            <a:off x="7162800" y="2819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3200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ight Arrow 44"/>
          <p:cNvSpPr/>
          <p:nvPr/>
        </p:nvSpPr>
        <p:spPr bwMode="auto">
          <a:xfrm>
            <a:off x="50292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67056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ight Arrow 47"/>
          <p:cNvSpPr/>
          <p:nvPr/>
        </p:nvSpPr>
        <p:spPr bwMode="auto">
          <a:xfrm>
            <a:off x="8534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ight Arrow 32"/>
          <p:cNvSpPr/>
          <p:nvPr/>
        </p:nvSpPr>
        <p:spPr bwMode="auto">
          <a:xfrm>
            <a:off x="1828800" y="2501862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ounded Rectangle 26"/>
          <p:cNvSpPr/>
          <p:nvPr/>
        </p:nvSpPr>
        <p:spPr bwMode="auto">
          <a:xfrm>
            <a:off x="5943600" y="1066800"/>
            <a:ext cx="1447800" cy="9144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Word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Knowledge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720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Implicit Quoting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Robot is learning the word “circle”, used to describe an object</a:t>
            </a:r>
          </a:p>
          <a:p>
            <a:r>
              <a:rPr lang="en-US" dirty="0" smtClean="0"/>
              <a:t>Robot knows perceptual categories like shape, color, and size</a:t>
            </a:r>
          </a:p>
          <a:p>
            <a:r>
              <a:rPr lang="en-US" dirty="0" smtClean="0"/>
              <a:t>Dialog:</a:t>
            </a:r>
          </a:p>
          <a:p>
            <a:pPr lvl="1"/>
            <a:r>
              <a:rPr lang="en-US" dirty="0" smtClean="0"/>
              <a:t>Human: “This is a circle.”</a:t>
            </a:r>
          </a:p>
          <a:p>
            <a:pPr lvl="1"/>
            <a:r>
              <a:rPr lang="en-US" dirty="0" smtClean="0"/>
              <a:t>Robot: “What category does circle belong to?”</a:t>
            </a:r>
          </a:p>
          <a:p>
            <a:pPr lvl="1"/>
            <a:r>
              <a:rPr lang="en-US" dirty="0" smtClean="0"/>
              <a:t>Human: “Circle is a shape word.”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LG Parser cannot handle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286000" y="4724400"/>
            <a:ext cx="449423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nl-NL" sz="1400" b="1" dirty="0" smtClean="0">
                <a:latin typeface="Courier New" charset="0"/>
                <a:cs typeface="Courier New" charset="0"/>
              </a:rPr>
              <a:t>              +----------Os----------+</a:t>
            </a:r>
          </a:p>
          <a:p>
            <a:r>
              <a:rPr lang="nl-NL" sz="1400" b="1" dirty="0" smtClean="0">
                <a:latin typeface="Courier New" charset="0"/>
                <a:cs typeface="Courier New" charset="0"/>
              </a:rPr>
              <a:t>              |         +-----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Ds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-----+</a:t>
            </a:r>
          </a:p>
          <a:p>
            <a:r>
              <a:rPr lang="nl-NL" sz="1400" b="1" dirty="0" smtClean="0">
                <a:latin typeface="Courier New" charset="0"/>
                <a:cs typeface="Courier New" charset="0"/>
              </a:rPr>
              <a:t>    +----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Wi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---+         |    +---AN--+</a:t>
            </a:r>
          </a:p>
          <a:p>
            <a:r>
              <a:rPr lang="nl-NL" sz="1400" b="1" dirty="0" smtClean="0">
                <a:latin typeface="Courier New" charset="0"/>
                <a:cs typeface="Courier New" charset="0"/>
              </a:rPr>
              <a:t>    |         |         |    |       |</a:t>
            </a:r>
          </a:p>
          <a:p>
            <a:r>
              <a:rPr lang="nl-NL" sz="1400" b="1" dirty="0" smtClean="0">
                <a:latin typeface="Courier New" charset="0"/>
                <a:cs typeface="Courier New" charset="0"/>
              </a:rPr>
              <a:t>LEFT-WALL 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circle.v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 [is] a 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shape.n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 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word.n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 </a:t>
            </a:r>
            <a:endParaRPr lang="en-US" sz="1400" b="1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82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Quoting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agent knows that the word itself is under discussion, this information should be used to help the parser</a:t>
            </a:r>
          </a:p>
          <a:p>
            <a:endParaRPr lang="en-US" dirty="0" smtClean="0"/>
          </a:p>
          <a:p>
            <a:r>
              <a:rPr lang="en-US" dirty="0" smtClean="0"/>
              <a:t>preprocess-sentence </a:t>
            </a:r>
            <a:r>
              <a:rPr lang="en-US" dirty="0" err="1" smtClean="0"/>
              <a:t>subgoal</a:t>
            </a:r>
            <a:r>
              <a:rPr lang="en-US" dirty="0" smtClean="0"/>
              <a:t> was added to let Soar control parser input</a:t>
            </a:r>
          </a:p>
          <a:p>
            <a:r>
              <a:rPr lang="en-US" dirty="0" smtClean="0"/>
              <a:t>Link Grammar dictionaries were augmented with generic words</a:t>
            </a:r>
          </a:p>
          <a:p>
            <a:r>
              <a:rPr lang="en-US" dirty="0" smtClean="0"/>
              <a:t>If a word is under discussion, it is replaced with a generic that can be linked as the subject of the sentence (a mass noun)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Later, Soar rules re-substitute the real word</a:t>
            </a:r>
            <a:endParaRPr lang="en-US" dirty="0"/>
          </a:p>
          <a:p>
            <a:r>
              <a:rPr lang="en-US" dirty="0" smtClean="0"/>
              <a:t>Capability will also be used to support learning of parser knowledge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2514600" y="3733800"/>
            <a:ext cx="460197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nl-NL" sz="1400" b="1" dirty="0" smtClean="0">
                <a:latin typeface="Courier New" charset="0"/>
                <a:cs typeface="Courier New" charset="0"/>
              </a:rPr>
              <a:t>                      +------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Ost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------+</a:t>
            </a:r>
          </a:p>
          <a:p>
            <a:r>
              <a:rPr lang="nl-NL" sz="1400" b="1" dirty="0" smtClean="0">
                <a:latin typeface="Courier New" charset="0"/>
                <a:cs typeface="Courier New" charset="0"/>
              </a:rPr>
              <a:t>                      |  +-----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Ds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-----+</a:t>
            </a:r>
          </a:p>
          <a:p>
            <a:r>
              <a:rPr lang="nl-NL" sz="1400" b="1" dirty="0" smtClean="0">
                <a:latin typeface="Courier New" charset="0"/>
                <a:cs typeface="Courier New" charset="0"/>
              </a:rPr>
              <a:t>         +-----Ss-----+  |    +---AN--+</a:t>
            </a:r>
          </a:p>
          <a:p>
            <a:r>
              <a:rPr lang="nl-NL" sz="1400" b="1" dirty="0" smtClean="0">
                <a:latin typeface="Courier New" charset="0"/>
                <a:cs typeface="Courier New" charset="0"/>
              </a:rPr>
              <a:t>         |            |  |    |       |</a:t>
            </a:r>
          </a:p>
          <a:p>
            <a:r>
              <a:rPr lang="nl-NL" sz="1400" b="1" dirty="0" smtClean="0">
                <a:latin typeface="Courier New" charset="0"/>
                <a:cs typeface="Courier New" charset="0"/>
              </a:rPr>
              <a:t>  generic-word.n.3</a:t>
            </a:r>
            <a:r>
              <a:rPr lang="nl-NL" sz="1400" b="1" dirty="0">
                <a:latin typeface="Courier New" charset="0"/>
                <a:cs typeface="Courier New" charset="0"/>
              </a:rPr>
              <a:t> 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 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is.v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 a 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shape.n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 </a:t>
            </a:r>
            <a:r>
              <a:rPr lang="nl-NL" sz="1400" b="1" dirty="0" err="1" smtClean="0">
                <a:latin typeface="Courier New" charset="0"/>
                <a:cs typeface="Courier New" charset="0"/>
              </a:rPr>
              <a:t>word.n</a:t>
            </a:r>
            <a:r>
              <a:rPr lang="nl-NL" sz="1400" b="1" dirty="0" smtClean="0">
                <a:latin typeface="Courier New" charset="0"/>
                <a:cs typeface="Courier New" charset="0"/>
              </a:rPr>
              <a:t> </a:t>
            </a:r>
            <a:endParaRPr lang="en-US" sz="1400" b="1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3912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ight Arrow 42"/>
          <p:cNvSpPr/>
          <p:nvPr/>
        </p:nvSpPr>
        <p:spPr bwMode="auto">
          <a:xfrm rot="9949717">
            <a:off x="3112212" y="3565026"/>
            <a:ext cx="5158787" cy="3220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6104012" y="18969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Language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467600" y="2819400"/>
            <a:ext cx="13716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interpret-sentence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LGSoar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14800" y="1981200"/>
            <a:ext cx="1524000" cy="1143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1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2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…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N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425662"/>
            <a:ext cx="11430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86000" y="2425662"/>
            <a:ext cx="1524000" cy="4572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 Parser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943600" y="2438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select-parse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DRS predicates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400" y="4343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interpret-message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1628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message structure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943600" y="1066800"/>
            <a:ext cx="1447800" cy="9144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Word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Knowledge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3810000" y="25146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 bwMode="auto">
          <a:xfrm>
            <a:off x="5638800" y="2590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>
            <a:off x="7162800" y="2819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3200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ight Arrow 44"/>
          <p:cNvSpPr/>
          <p:nvPr/>
        </p:nvSpPr>
        <p:spPr bwMode="auto">
          <a:xfrm>
            <a:off x="50292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67056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ight Arrow 47"/>
          <p:cNvSpPr/>
          <p:nvPr/>
        </p:nvSpPr>
        <p:spPr bwMode="auto">
          <a:xfrm>
            <a:off x="8534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ight Arrow 32"/>
          <p:cNvSpPr/>
          <p:nvPr/>
        </p:nvSpPr>
        <p:spPr bwMode="auto">
          <a:xfrm>
            <a:off x="1828800" y="2501862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04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ight Arrow 42"/>
          <p:cNvSpPr/>
          <p:nvPr/>
        </p:nvSpPr>
        <p:spPr bwMode="auto">
          <a:xfrm rot="9949717">
            <a:off x="3112212" y="3565026"/>
            <a:ext cx="5158787" cy="3220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 rot="19602231">
            <a:off x="1623864" y="2466971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6104012" y="18969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ight Arrow 33"/>
          <p:cNvSpPr/>
          <p:nvPr/>
        </p:nvSpPr>
        <p:spPr bwMode="auto">
          <a:xfrm rot="5400000">
            <a:off x="2598812" y="22017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Language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467600" y="2819400"/>
            <a:ext cx="13716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interpret-sentence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LGSoar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14800" y="1981200"/>
            <a:ext cx="1524000" cy="1143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1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2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…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N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743200"/>
            <a:ext cx="11430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86000" y="2743200"/>
            <a:ext cx="1524000" cy="4572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 Parser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286000" y="1828800"/>
            <a:ext cx="1524000" cy="6096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preprocess-sentence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943600" y="2438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select-parse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DRS predicates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400" y="4343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interpret-message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1628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message structure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685800" y="1676400"/>
            <a:ext cx="1143000" cy="6096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Dialog 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3810000" y="2819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 bwMode="auto">
          <a:xfrm>
            <a:off x="5638800" y="2590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>
            <a:off x="7162800" y="2819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ight Arrow 34"/>
          <p:cNvSpPr/>
          <p:nvPr/>
        </p:nvSpPr>
        <p:spPr bwMode="auto">
          <a:xfrm>
            <a:off x="1828800" y="1905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3200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ight Arrow 44"/>
          <p:cNvSpPr/>
          <p:nvPr/>
        </p:nvSpPr>
        <p:spPr bwMode="auto">
          <a:xfrm>
            <a:off x="50292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67056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ight Arrow 47"/>
          <p:cNvSpPr/>
          <p:nvPr/>
        </p:nvSpPr>
        <p:spPr bwMode="auto">
          <a:xfrm>
            <a:off x="8534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ounded Rectangle 32"/>
          <p:cNvSpPr/>
          <p:nvPr/>
        </p:nvSpPr>
        <p:spPr bwMode="auto">
          <a:xfrm>
            <a:off x="5943600" y="1066800"/>
            <a:ext cx="1447800" cy="9144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Word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Knowledge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97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Noun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interaction involves many utterances that aren’t sentences</a:t>
            </a:r>
          </a:p>
          <a:p>
            <a:r>
              <a:rPr lang="en-US" dirty="0" smtClean="0"/>
              <a:t>In our domain, plain noun phrases are common:</a:t>
            </a:r>
          </a:p>
          <a:p>
            <a:pPr lvl="1"/>
            <a:r>
              <a:rPr lang="en-US" dirty="0" smtClean="0"/>
              <a:t>Human: Pick up the red square.</a:t>
            </a:r>
          </a:p>
          <a:p>
            <a:pPr lvl="1"/>
            <a:r>
              <a:rPr lang="en-US" dirty="0" smtClean="0"/>
              <a:t>Robot: Which red square do you mean?</a:t>
            </a:r>
          </a:p>
          <a:p>
            <a:pPr lvl="1"/>
            <a:r>
              <a:rPr lang="en-US" dirty="0" smtClean="0"/>
              <a:t>Human: The red square on the table.</a:t>
            </a:r>
          </a:p>
          <a:p>
            <a:endParaRPr lang="en-US" dirty="0" smtClean="0"/>
          </a:p>
          <a:p>
            <a:r>
              <a:rPr lang="en-US" dirty="0" smtClean="0"/>
              <a:t>The parser is cannot handle this: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Other phrases have no valid parses</a:t>
            </a:r>
          </a:p>
          <a:p>
            <a:pPr marL="284162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95400" y="3935849"/>
            <a:ext cx="514067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b="1" dirty="0" smtClean="0">
                <a:latin typeface="Courier New" charset="0"/>
                <a:cs typeface="Courier New" charset="0"/>
              </a:rPr>
              <a:t>    +-------------------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Xp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------------------+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    +-----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Wd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----+             +---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Js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---+    |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    |      +-DD-+---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Sp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--+-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MVp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-+  +--Ds-+    |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    |      |    |       |     |  |     |    |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LEFT-WALL the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red.a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square.v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on the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table.n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. </a:t>
            </a:r>
            <a:endParaRPr lang="en-US" sz="1400" b="1" dirty="0"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301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Noun Phrase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Grammar parser was modified to handle noun phrases</a:t>
            </a:r>
          </a:p>
          <a:p>
            <a:pPr lvl="1"/>
            <a:r>
              <a:rPr lang="en-US" dirty="0" smtClean="0"/>
              <a:t>Parses prefixed by a generic verb are always considered along with standard parses</a:t>
            </a:r>
          </a:p>
          <a:p>
            <a:r>
              <a:rPr lang="en-US" dirty="0" smtClean="0"/>
              <a:t>The select-parse </a:t>
            </a:r>
            <a:r>
              <a:rPr lang="en-US" dirty="0" err="1" smtClean="0"/>
              <a:t>subgoal</a:t>
            </a:r>
            <a:r>
              <a:rPr lang="en-US" dirty="0" smtClean="0"/>
              <a:t> was augmented to bias noun phrase parses based on dialog context</a:t>
            </a:r>
          </a:p>
          <a:p>
            <a:pPr lvl="1"/>
            <a:r>
              <a:rPr lang="en-US" dirty="0" smtClean="0"/>
              <a:t>Normally, bias towards full-sentence parses</a:t>
            </a:r>
          </a:p>
          <a:p>
            <a:pPr lvl="1"/>
            <a:r>
              <a:rPr lang="en-US" dirty="0" smtClean="0"/>
              <a:t>If the agent just asked a “which” question, bias towards noun phrases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447800" y="3886200"/>
            <a:ext cx="514067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b="1" dirty="0" smtClean="0">
                <a:latin typeface="Courier New" charset="0"/>
                <a:cs typeface="Courier New" charset="0"/>
              </a:rPr>
              <a:t>    +-------------------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Xp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------------------+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    +-----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Wd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----+             +---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Js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---+    |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    |      +-DD-+---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Sp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--+-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MVp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-+  +--Ds-+    |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    |      |    |       |     |  |     |    |</a:t>
            </a:r>
          </a:p>
          <a:p>
            <a:r>
              <a:rPr lang="en-US" sz="1400" b="1" dirty="0" smtClean="0">
                <a:latin typeface="Courier New" charset="0"/>
                <a:cs typeface="Courier New" charset="0"/>
              </a:rPr>
              <a:t>LEFT-WALL the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red.a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square.v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on the </a:t>
            </a:r>
            <a:r>
              <a:rPr lang="en-US" sz="1400" b="1" dirty="0" err="1" smtClean="0">
                <a:latin typeface="Courier New" charset="0"/>
                <a:cs typeface="Courier New" charset="0"/>
              </a:rPr>
              <a:t>table.n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. </a:t>
            </a:r>
            <a:endParaRPr lang="en-US" sz="1400" b="1" dirty="0">
              <a:latin typeface="Courier New" charset="0"/>
              <a:cs typeface="Courier New" charset="0"/>
            </a:endParaRP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371600" y="5181600"/>
            <a:ext cx="6649026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 smtClean="0">
                <a:latin typeface="Courier New" charset="0"/>
                <a:cs typeface="Courier New" charset="0"/>
              </a:rPr>
              <a:t>                 +</a:t>
            </a:r>
            <a:r>
              <a:rPr lang="en-US" sz="1400" b="1" dirty="0">
                <a:latin typeface="Courier New" charset="0"/>
                <a:cs typeface="Courier New" charset="0"/>
              </a:rPr>
              <a:t>----------</a:t>
            </a:r>
            <a:r>
              <a:rPr lang="en-US" sz="1400" b="1" dirty="0" err="1">
                <a:latin typeface="Courier New" charset="0"/>
                <a:cs typeface="Courier New" charset="0"/>
              </a:rPr>
              <a:t>Os</a:t>
            </a:r>
            <a:r>
              <a:rPr lang="en-US" sz="1400" b="1" dirty="0">
                <a:latin typeface="Courier New" charset="0"/>
                <a:cs typeface="Courier New" charset="0"/>
              </a:rPr>
              <a:t>----------+               </a:t>
            </a:r>
          </a:p>
          <a:p>
            <a:r>
              <a:rPr lang="en-US" sz="1400" b="1" dirty="0">
                <a:latin typeface="Courier New" charset="0"/>
                <a:cs typeface="Courier New" charset="0"/>
              </a:rPr>
              <a:t>                  |         +-----Ds-----+     +---</a:t>
            </a:r>
            <a:r>
              <a:rPr lang="en-US" sz="1400" b="1" dirty="0" err="1">
                <a:latin typeface="Courier New" charset="0"/>
                <a:cs typeface="Courier New" charset="0"/>
              </a:rPr>
              <a:t>Js</a:t>
            </a:r>
            <a:r>
              <a:rPr lang="en-US" sz="1400" b="1" dirty="0">
                <a:latin typeface="Courier New" charset="0"/>
                <a:cs typeface="Courier New" charset="0"/>
              </a:rPr>
              <a:t>---+</a:t>
            </a:r>
          </a:p>
          <a:p>
            <a:r>
              <a:rPr lang="en-US" sz="1400" b="1" dirty="0">
                <a:latin typeface="Courier New" charset="0"/>
                <a:cs typeface="Courier New" charset="0"/>
              </a:rPr>
              <a:t>    +------Wi-----+         |    +---A---+--</a:t>
            </a:r>
            <a:r>
              <a:rPr lang="en-US" sz="1400" b="1" dirty="0" err="1">
                <a:latin typeface="Courier New" charset="0"/>
                <a:cs typeface="Courier New" charset="0"/>
              </a:rPr>
              <a:t>Mp</a:t>
            </a:r>
            <a:r>
              <a:rPr lang="en-US" sz="1400" b="1" dirty="0">
                <a:latin typeface="Courier New" charset="0"/>
                <a:cs typeface="Courier New" charset="0"/>
              </a:rPr>
              <a:t>-+  +--Ds-+</a:t>
            </a:r>
          </a:p>
          <a:p>
            <a:r>
              <a:rPr lang="en-US" sz="1400" b="1" dirty="0">
                <a:latin typeface="Courier New" charset="0"/>
                <a:cs typeface="Courier New" charset="0"/>
              </a:rPr>
              <a:t>    |             |         |    |       |     |  |     |</a:t>
            </a:r>
          </a:p>
          <a:p>
            <a:r>
              <a:rPr lang="en-US" sz="1400" b="1" dirty="0">
                <a:latin typeface="Courier New" charset="0"/>
                <a:cs typeface="Courier New" charset="0"/>
              </a:rPr>
              <a:t>LEFT-WALL NOUN-PHRASE-WALL the </a:t>
            </a:r>
            <a:r>
              <a:rPr lang="en-US" sz="1400" b="1" dirty="0" err="1">
                <a:latin typeface="Courier New" charset="0"/>
                <a:cs typeface="Courier New" charset="0"/>
              </a:rPr>
              <a:t>red.a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  <a:r>
              <a:rPr lang="en-US" sz="1400" b="1" dirty="0" err="1">
                <a:latin typeface="Courier New" charset="0"/>
                <a:cs typeface="Courier New" charset="0"/>
              </a:rPr>
              <a:t>square.n</a:t>
            </a:r>
            <a:r>
              <a:rPr lang="en-US" sz="1400" b="1" dirty="0">
                <a:latin typeface="Courier New" charset="0"/>
                <a:cs typeface="Courier New" charset="0"/>
              </a:rPr>
              <a:t> on the </a:t>
            </a:r>
            <a:r>
              <a:rPr lang="en-US" sz="1400" b="1" dirty="0" err="1">
                <a:latin typeface="Courier New" charset="0"/>
                <a:cs typeface="Courier New" charset="0"/>
              </a:rPr>
              <a:t>table.n</a:t>
            </a:r>
            <a:r>
              <a:rPr lang="en-US" sz="1400" b="1" dirty="0">
                <a:latin typeface="Courier New" charset="0"/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045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ight Arrow 42"/>
          <p:cNvSpPr/>
          <p:nvPr/>
        </p:nvSpPr>
        <p:spPr bwMode="auto">
          <a:xfrm rot="9949717">
            <a:off x="3112212" y="3565026"/>
            <a:ext cx="5158787" cy="3220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 rot="19602231">
            <a:off x="1623864" y="2466971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6104012" y="18969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ight Arrow 33"/>
          <p:cNvSpPr/>
          <p:nvPr/>
        </p:nvSpPr>
        <p:spPr bwMode="auto">
          <a:xfrm rot="5400000">
            <a:off x="2598812" y="22017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Language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467600" y="2819400"/>
            <a:ext cx="13716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interpret-sentence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LGSoar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14800" y="1981200"/>
            <a:ext cx="1524000" cy="1143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1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2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…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N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743200"/>
            <a:ext cx="11430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86000" y="2743200"/>
            <a:ext cx="1524000" cy="4572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 Parser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286000" y="1828800"/>
            <a:ext cx="1524000" cy="6096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preprocess-sentence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943600" y="2438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select-parse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DRS predicates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400" y="4343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interpret-message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1628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message structure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685800" y="1676400"/>
            <a:ext cx="1143000" cy="6096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Dialog 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3810000" y="2819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 bwMode="auto">
          <a:xfrm>
            <a:off x="5638800" y="2590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>
            <a:off x="7162800" y="2819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ight Arrow 34"/>
          <p:cNvSpPr/>
          <p:nvPr/>
        </p:nvSpPr>
        <p:spPr bwMode="auto">
          <a:xfrm>
            <a:off x="1828800" y="1905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3200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ight Arrow 44"/>
          <p:cNvSpPr/>
          <p:nvPr/>
        </p:nvSpPr>
        <p:spPr bwMode="auto">
          <a:xfrm>
            <a:off x="50292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67056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ight Arrow 47"/>
          <p:cNvSpPr/>
          <p:nvPr/>
        </p:nvSpPr>
        <p:spPr bwMode="auto">
          <a:xfrm>
            <a:off x="8534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ounded Rectangle 32"/>
          <p:cNvSpPr/>
          <p:nvPr/>
        </p:nvSpPr>
        <p:spPr bwMode="auto">
          <a:xfrm>
            <a:off x="5943600" y="1066800"/>
            <a:ext cx="1447800" cy="9144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Word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Knowledge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088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ヒラギノ角ゴ Pro W3" charset="0"/>
              </a:rPr>
              <a:t>A Black-box Robot Architecture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1066800" y="3048000"/>
            <a:ext cx="7391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 charset="0"/>
                <a:ea typeface="ヒラギノ角ゴ Pro W3" charset="0"/>
              </a:rPr>
              <a:t>Problem: Parsing and Semantics are underdetermined by language</a:t>
            </a:r>
          </a:p>
          <a:p>
            <a:r>
              <a:rPr lang="en-US" dirty="0" smtClean="0"/>
              <a:t>Approach: Use cognitive and environmental context to help</a:t>
            </a:r>
          </a:p>
          <a:p>
            <a:r>
              <a:rPr lang="en-US" dirty="0" smtClean="0"/>
              <a:t>Cognitive context</a:t>
            </a:r>
          </a:p>
          <a:p>
            <a:pPr lvl="1"/>
            <a:r>
              <a:rPr lang="en-US" dirty="0" smtClean="0"/>
              <a:t>What is the purpose of the current dialog event?</a:t>
            </a:r>
          </a:p>
          <a:p>
            <a:pPr lvl="1"/>
            <a:r>
              <a:rPr lang="en-US" dirty="0" smtClean="0"/>
              <a:t>What is the overall dialog about?</a:t>
            </a:r>
          </a:p>
          <a:p>
            <a:pPr lvl="1"/>
            <a:r>
              <a:rPr lang="en-US" dirty="0" smtClean="0"/>
              <a:t>What is known about the words being used?</a:t>
            </a:r>
          </a:p>
          <a:p>
            <a:r>
              <a:rPr lang="en-US" dirty="0" smtClean="0"/>
              <a:t>Environmental context</a:t>
            </a:r>
          </a:p>
          <a:p>
            <a:pPr lvl="1"/>
            <a:r>
              <a:rPr lang="en-US" dirty="0" smtClean="0"/>
              <a:t>What objects exist nearby?</a:t>
            </a:r>
          </a:p>
          <a:p>
            <a:pPr lvl="1"/>
            <a:r>
              <a:rPr lang="en-US" dirty="0" smtClean="0"/>
              <a:t>What are the affordances of the nearby objects?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Focus here: Using cognitive context to improve parsing</a:t>
            </a:r>
          </a:p>
          <a:p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C5AA50CD-4E4D-B640-80FE-24AC8D9DB20D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6/21/12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FA33AD75-8231-5344-A421-7AC7F36A8799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2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990600" y="1828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 bwMode="auto">
          <a:xfrm>
            <a:off x="1295400" y="1752600"/>
            <a:ext cx="990600" cy="381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Arial" charset="0"/>
                <a:ea typeface="ヒラギノ角ゴ Pro W3" pitchFamily="28" charset="-128"/>
              </a:rPr>
              <a:t>Parsing</a:t>
            </a:r>
            <a:endParaRPr lang="en-US" sz="1600" b="1" dirty="0">
              <a:solidFill>
                <a:schemeClr val="bg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2286000" y="1828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ounded Rectangle 10"/>
          <p:cNvSpPr/>
          <p:nvPr/>
        </p:nvSpPr>
        <p:spPr bwMode="auto">
          <a:xfrm>
            <a:off x="2590800" y="1752600"/>
            <a:ext cx="1295400" cy="381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Semantics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971800" y="2286000"/>
            <a:ext cx="914400" cy="381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Vision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4191000" y="1828800"/>
            <a:ext cx="1295400" cy="762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Object Grounding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5791200" y="2057400"/>
            <a:ext cx="1219200" cy="381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Cognition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3886200" y="1828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ounded Rectangle 16"/>
          <p:cNvSpPr/>
          <p:nvPr/>
        </p:nvSpPr>
        <p:spPr bwMode="auto">
          <a:xfrm>
            <a:off x="7315200" y="2057400"/>
            <a:ext cx="838200" cy="381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Action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9" name="Right Arrow 18"/>
          <p:cNvSpPr/>
          <p:nvPr/>
        </p:nvSpPr>
        <p:spPr bwMode="auto">
          <a:xfrm>
            <a:off x="3886200" y="2362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ight Arrow 19"/>
          <p:cNvSpPr/>
          <p:nvPr/>
        </p:nvSpPr>
        <p:spPr bwMode="auto">
          <a:xfrm>
            <a:off x="5486400" y="21336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ight Arrow 21"/>
          <p:cNvSpPr/>
          <p:nvPr/>
        </p:nvSpPr>
        <p:spPr bwMode="auto">
          <a:xfrm>
            <a:off x="7010400" y="21336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ight Arrow 23"/>
          <p:cNvSpPr/>
          <p:nvPr/>
        </p:nvSpPr>
        <p:spPr bwMode="auto">
          <a:xfrm>
            <a:off x="2667000" y="2362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 bwMode="auto">
          <a:xfrm>
            <a:off x="8153400" y="21336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ight Arrow 42"/>
          <p:cNvSpPr/>
          <p:nvPr/>
        </p:nvSpPr>
        <p:spPr bwMode="auto">
          <a:xfrm rot="9949717">
            <a:off x="3112212" y="3565026"/>
            <a:ext cx="5158787" cy="3220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 rot="19602231">
            <a:off x="1623864" y="2466971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ight Arrow 36"/>
          <p:cNvSpPr/>
          <p:nvPr/>
        </p:nvSpPr>
        <p:spPr bwMode="auto">
          <a:xfrm rot="8226829">
            <a:off x="7015740" y="2043221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6104012" y="18969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ight Arrow 33"/>
          <p:cNvSpPr/>
          <p:nvPr/>
        </p:nvSpPr>
        <p:spPr bwMode="auto">
          <a:xfrm rot="5400000">
            <a:off x="2598812" y="22017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Language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467600" y="2819400"/>
            <a:ext cx="13716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43434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interpret-sentence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LGSoar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14800" y="1981200"/>
            <a:ext cx="1524000" cy="1143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1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2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…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N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2743200"/>
            <a:ext cx="11430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86000" y="2743200"/>
            <a:ext cx="1524000" cy="4572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 Parser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286000" y="1828800"/>
            <a:ext cx="1524000" cy="6096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preprocess-sentence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943600" y="2438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select-parse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DRS predicates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400" y="43434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interpret-message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162800" y="44196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message structure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685800" y="1676400"/>
            <a:ext cx="1143000" cy="6096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Dialog 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7467600" y="1524000"/>
            <a:ext cx="1143000" cy="6096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Dialog 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3810000" y="2819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 bwMode="auto">
          <a:xfrm>
            <a:off x="5638800" y="25908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>
            <a:off x="7162800" y="2819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ight Arrow 34"/>
          <p:cNvSpPr/>
          <p:nvPr/>
        </p:nvSpPr>
        <p:spPr bwMode="auto">
          <a:xfrm>
            <a:off x="1828800" y="1905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3200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ight Arrow 44"/>
          <p:cNvSpPr/>
          <p:nvPr/>
        </p:nvSpPr>
        <p:spPr bwMode="auto">
          <a:xfrm>
            <a:off x="50292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67056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ight Arrow 47"/>
          <p:cNvSpPr/>
          <p:nvPr/>
        </p:nvSpPr>
        <p:spPr bwMode="auto">
          <a:xfrm>
            <a:off x="8534400" y="45720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ounded Rectangle 32"/>
          <p:cNvSpPr/>
          <p:nvPr/>
        </p:nvSpPr>
        <p:spPr bwMode="auto">
          <a:xfrm>
            <a:off x="5943600" y="1066800"/>
            <a:ext cx="1447800" cy="9144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Word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Knowledge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3005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Prepositional phrase improvements</a:t>
            </a:r>
          </a:p>
          <a:p>
            <a:pPr lvl="1"/>
            <a:r>
              <a:rPr lang="en-US" dirty="0" smtClean="0"/>
              <a:t>Integrate with verb learning system to use knowledge about verbs for prepositional phrase attachment</a:t>
            </a:r>
          </a:p>
          <a:p>
            <a:pPr lvl="1"/>
            <a:r>
              <a:rPr lang="en-US" dirty="0" smtClean="0"/>
              <a:t>Use grounded environment context to resolve </a:t>
            </a:r>
            <a:r>
              <a:rPr lang="en-US" dirty="0" err="1" smtClean="0"/>
              <a:t>pp</a:t>
            </a:r>
            <a:r>
              <a:rPr lang="en-US" dirty="0"/>
              <a:t> </a:t>
            </a:r>
            <a:r>
              <a:rPr lang="en-US" dirty="0" smtClean="0"/>
              <a:t>attachments, based on feedback from systems further down the line</a:t>
            </a:r>
          </a:p>
          <a:p>
            <a:r>
              <a:rPr lang="en-US" dirty="0" smtClean="0"/>
              <a:t>Learning of parser knowledge</a:t>
            </a:r>
          </a:p>
          <a:p>
            <a:pPr lvl="1"/>
            <a:r>
              <a:rPr lang="en-US" dirty="0" smtClean="0"/>
              <a:t>Addition of new words to vocabulary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2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Arrow 32"/>
          <p:cNvSpPr/>
          <p:nvPr/>
        </p:nvSpPr>
        <p:spPr bwMode="auto">
          <a:xfrm rot="9075271">
            <a:off x="5582941" y="4419542"/>
            <a:ext cx="2310173" cy="35967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ight Arrow 42"/>
          <p:cNvSpPr/>
          <p:nvPr/>
        </p:nvSpPr>
        <p:spPr bwMode="auto">
          <a:xfrm rot="9949717">
            <a:off x="3112212" y="2726826"/>
            <a:ext cx="5158787" cy="32202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 rot="19602231">
            <a:off x="1623864" y="1628771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ight Arrow 35"/>
          <p:cNvSpPr/>
          <p:nvPr/>
        </p:nvSpPr>
        <p:spPr bwMode="auto">
          <a:xfrm rot="5400000">
            <a:off x="6104012" y="10587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ight Arrow 33"/>
          <p:cNvSpPr/>
          <p:nvPr/>
        </p:nvSpPr>
        <p:spPr bwMode="auto">
          <a:xfrm rot="5400000">
            <a:off x="2598812" y="1363588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Soar Technology, Inc.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7467600" y="1981200"/>
            <a:ext cx="13716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35052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interpret-sentence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LGSoar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4114800" y="1143000"/>
            <a:ext cx="1524000" cy="1143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1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2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…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 N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685800" y="1905000"/>
            <a:ext cx="11430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2286000" y="1905000"/>
            <a:ext cx="1524000" cy="4572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 Parser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2286000" y="990600"/>
            <a:ext cx="1524000" cy="6096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preprocess-sentence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5943600" y="16002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select-parse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35814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DRS predicates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400" y="35052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interpret-message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162800" y="35814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message structure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685800" y="838200"/>
            <a:ext cx="1143000" cy="6096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Dialog 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1676400" y="4953000"/>
            <a:ext cx="1371600" cy="7620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Perception 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3810000" y="1981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ight Arrow 30"/>
          <p:cNvSpPr/>
          <p:nvPr/>
        </p:nvSpPr>
        <p:spPr bwMode="auto">
          <a:xfrm>
            <a:off x="5638800" y="17526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>
            <a:off x="7162800" y="1981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ight Arrow 34"/>
          <p:cNvSpPr/>
          <p:nvPr/>
        </p:nvSpPr>
        <p:spPr bwMode="auto">
          <a:xfrm>
            <a:off x="1828800" y="1066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3200400" y="3733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ight Arrow 44"/>
          <p:cNvSpPr/>
          <p:nvPr/>
        </p:nvSpPr>
        <p:spPr bwMode="auto">
          <a:xfrm>
            <a:off x="5029200" y="3733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6705600" y="3733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ounded Rectangle 37"/>
          <p:cNvSpPr/>
          <p:nvPr/>
        </p:nvSpPr>
        <p:spPr bwMode="auto">
          <a:xfrm>
            <a:off x="3505200" y="50292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nvironmental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g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rounding</a:t>
            </a:r>
          </a:p>
        </p:txBody>
      </p:sp>
      <p:sp>
        <p:nvSpPr>
          <p:cNvPr id="40" name="Rounded Rectangle 39"/>
          <p:cNvSpPr/>
          <p:nvPr/>
        </p:nvSpPr>
        <p:spPr bwMode="auto">
          <a:xfrm>
            <a:off x="6705600" y="5334000"/>
            <a:ext cx="1219200" cy="5334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action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41" name="Right Arrow 40"/>
          <p:cNvSpPr/>
          <p:nvPr/>
        </p:nvSpPr>
        <p:spPr bwMode="auto">
          <a:xfrm>
            <a:off x="3048000" y="5257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ight Arrow 41"/>
          <p:cNvSpPr/>
          <p:nvPr/>
        </p:nvSpPr>
        <p:spPr bwMode="auto">
          <a:xfrm>
            <a:off x="5715000" y="5410200"/>
            <a:ext cx="9906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ight Arrow 46"/>
          <p:cNvSpPr/>
          <p:nvPr/>
        </p:nvSpPr>
        <p:spPr bwMode="auto">
          <a:xfrm>
            <a:off x="7924800" y="5410200"/>
            <a:ext cx="9906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ight Arrow 48"/>
          <p:cNvSpPr/>
          <p:nvPr/>
        </p:nvSpPr>
        <p:spPr bwMode="auto">
          <a:xfrm rot="8226829">
            <a:off x="7015740" y="1226985"/>
            <a:ext cx="752370" cy="311194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ounded Rectangle 49"/>
          <p:cNvSpPr/>
          <p:nvPr/>
        </p:nvSpPr>
        <p:spPr bwMode="auto">
          <a:xfrm>
            <a:off x="7467600" y="707764"/>
            <a:ext cx="1143000" cy="6096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Dialog 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51" name="Right Arrow 50"/>
          <p:cNvSpPr/>
          <p:nvPr/>
        </p:nvSpPr>
        <p:spPr bwMode="auto">
          <a:xfrm rot="17823645">
            <a:off x="4016367" y="3235324"/>
            <a:ext cx="3723705" cy="1202431"/>
          </a:xfrm>
          <a:prstGeom prst="rightArrow">
            <a:avLst/>
          </a:prstGeom>
          <a:solidFill>
            <a:srgbClr val="FF0000">
              <a:alpha val="74000"/>
            </a:srgbClr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grounding failure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 bwMode="auto">
          <a:xfrm>
            <a:off x="5943600" y="76200"/>
            <a:ext cx="1447800" cy="914400"/>
          </a:xfrm>
          <a:prstGeom prst="roundRect">
            <a:avLst>
              <a:gd name="adj" fmla="val 23861"/>
            </a:avLst>
          </a:prstGeom>
          <a:solidFill>
            <a:srgbClr val="FFFF00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Word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Knowledge</a:t>
            </a:r>
          </a:p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Context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6088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ヒラギノ角ゴ Pro W3" charset="0"/>
              </a:rPr>
              <a:t>Nuggets and Coal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ヒラギノ角ゴ Pro W3" charset="0"/>
              </a:rPr>
              <a:t>Nuggets</a:t>
            </a: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Link Grammar/</a:t>
            </a:r>
            <a:r>
              <a:rPr lang="en-US" dirty="0" err="1">
                <a:latin typeface="Calibri" charset="0"/>
                <a:ea typeface="ヒラギノ角ゴ Pro W3" charset="0"/>
              </a:rPr>
              <a:t>LGSoar</a:t>
            </a:r>
            <a:r>
              <a:rPr lang="en-US" dirty="0">
                <a:latin typeface="Calibri" charset="0"/>
                <a:ea typeface="ヒラギノ角ゴ Pro W3" charset="0"/>
              </a:rPr>
              <a:t> systems bring in lots of existing </a:t>
            </a:r>
            <a:r>
              <a:rPr lang="en-US" dirty="0" smtClean="0">
                <a:latin typeface="Calibri" charset="0"/>
                <a:ea typeface="ヒラギノ角ゴ Pro W3" charset="0"/>
              </a:rPr>
              <a:t>work</a:t>
            </a:r>
          </a:p>
          <a:p>
            <a:pPr lvl="1"/>
            <a:r>
              <a:rPr lang="en-US" dirty="0" smtClean="0">
                <a:latin typeface="Calibri" charset="0"/>
                <a:ea typeface="ヒラギノ角ゴ Pro W3" charset="0"/>
              </a:rPr>
              <a:t>So far, no real problems in giving Soar more control over the external parser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Using a functioning system focuses the research on practical issues</a:t>
            </a:r>
          </a:p>
          <a:p>
            <a:r>
              <a:rPr lang="en-US" dirty="0" smtClean="0">
                <a:latin typeface="Calibri" charset="0"/>
                <a:ea typeface="ヒラギノ角ゴ Pro W3" charset="0"/>
              </a:rPr>
              <a:t>Coal</a:t>
            </a:r>
          </a:p>
          <a:p>
            <a:pPr lvl="1"/>
            <a:r>
              <a:rPr lang="en-US" dirty="0" smtClean="0">
                <a:latin typeface="Calibri" charset="0"/>
                <a:ea typeface="ヒラギノ角ゴ Pro W3" charset="0"/>
              </a:rPr>
              <a:t>Not incremental, the entire sentence is parsed before other stages begin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2"/>
            <a:r>
              <a:rPr lang="en-US" dirty="0" smtClean="0">
                <a:latin typeface="Calibri" charset="0"/>
                <a:ea typeface="ヒラギノ角ゴ Pro W3" charset="0"/>
              </a:rPr>
              <a:t>This </a:t>
            </a:r>
            <a:r>
              <a:rPr lang="en-US" dirty="0">
                <a:latin typeface="Calibri" charset="0"/>
                <a:ea typeface="ヒラギノ角ゴ Pro W3" charset="0"/>
              </a:rPr>
              <a:t>may introduce computational </a:t>
            </a:r>
            <a:r>
              <a:rPr lang="en-US" dirty="0" smtClean="0">
                <a:latin typeface="Calibri" charset="0"/>
                <a:ea typeface="ヒラギノ角ゴ Pro W3" charset="0"/>
              </a:rPr>
              <a:t>issues (hundreds </a:t>
            </a:r>
            <a:r>
              <a:rPr lang="en-US" dirty="0">
                <a:latin typeface="Calibri" charset="0"/>
                <a:ea typeface="ヒラギノ角ゴ Pro W3" charset="0"/>
              </a:rPr>
              <a:t>of parses in </a:t>
            </a:r>
            <a:r>
              <a:rPr lang="en-US" dirty="0" smtClean="0">
                <a:latin typeface="Calibri" charset="0"/>
                <a:ea typeface="ヒラギノ角ゴ Pro W3" charset="0"/>
              </a:rPr>
              <a:t>WM)</a:t>
            </a:r>
          </a:p>
          <a:p>
            <a:pPr lvl="2"/>
            <a:r>
              <a:rPr lang="en-US" dirty="0" smtClean="0">
                <a:latin typeface="Calibri" charset="0"/>
                <a:ea typeface="ヒラギノ角ゴ Pro W3" charset="0"/>
              </a:rPr>
              <a:t>Unclear if this is more than a computational issue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/>
            <a:r>
              <a:rPr lang="en-US" dirty="0">
                <a:latin typeface="Calibri" charset="0"/>
                <a:ea typeface="ヒラギノ角ゴ Pro W3" charset="0"/>
              </a:rPr>
              <a:t>Lots of coordination between research groups is </a:t>
            </a:r>
            <a:r>
              <a:rPr lang="en-US" dirty="0" smtClean="0">
                <a:latin typeface="Calibri" charset="0"/>
                <a:ea typeface="ヒラギノ角ゴ Pro W3" charset="0"/>
              </a:rPr>
              <a:t>necessary,</a:t>
            </a:r>
            <a:r>
              <a:rPr lang="en-US" dirty="0">
                <a:latin typeface="Calibri" charset="0"/>
                <a:ea typeface="ヒラギノ角ゴ Pro W3" charset="0"/>
              </a:rPr>
              <a:t> </a:t>
            </a:r>
            <a:r>
              <a:rPr lang="en-US" dirty="0" smtClean="0">
                <a:latin typeface="Calibri" charset="0"/>
                <a:ea typeface="ヒラギノ角ゴ Pro W3" charset="0"/>
              </a:rPr>
              <a:t>especially for environmental context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2969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523ABEAF-55A7-BA46-8E74-10B49F09FBB1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6/21/12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804C1E46-E3EE-FD49-A0FD-13E7516B0651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23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ヒラギノ角ゴ Pro W3" charset="0"/>
              </a:rPr>
              <a:t>Basic Pipeline: Components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Link Grammar (LG) parser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Domain-independent syntax parsing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Existing off-the-shelf system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Lots of language knowledge</a:t>
            </a:r>
          </a:p>
          <a:p>
            <a:pPr>
              <a:defRPr/>
            </a:pPr>
            <a:r>
              <a:rPr lang="en-US" dirty="0" err="1">
                <a:latin typeface="Calibri" charset="0"/>
                <a:ea typeface="ヒラギノ角ゴ Pro W3" charset="0"/>
              </a:rPr>
              <a:t>LGSoar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Domain-independent </a:t>
            </a:r>
            <a:r>
              <a:rPr lang="en-US" dirty="0" smtClean="0">
                <a:latin typeface="Calibri" charset="0"/>
                <a:ea typeface="ヒラギノ角ゴ Pro W3" charset="0"/>
              </a:rPr>
              <a:t>semantics</a:t>
            </a:r>
            <a:endParaRPr lang="en-US" dirty="0">
              <a:latin typeface="Calibri" charset="0"/>
              <a:ea typeface="ヒラギノ角ゴ Pro W3" charset="0"/>
            </a:endParaRP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Existing research system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Minimal language knowledge</a:t>
            </a:r>
          </a:p>
          <a:p>
            <a:pPr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Message Interpretation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Domain-specific semantics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New component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ヒラギノ角ゴ Pro W3" charset="0"/>
              </a:rPr>
              <a:t>Minimal language </a:t>
            </a:r>
            <a:r>
              <a:rPr lang="en-US" dirty="0" smtClean="0">
                <a:latin typeface="Calibri" charset="0"/>
                <a:ea typeface="ヒラギノ角ゴ Pro W3" charset="0"/>
              </a:rPr>
              <a:t>knowledge</a:t>
            </a:r>
          </a:p>
          <a:p>
            <a:pPr>
              <a:defRPr/>
            </a:pPr>
            <a:r>
              <a:rPr lang="en-US" dirty="0" smtClean="0">
                <a:latin typeface="Calibri" charset="0"/>
                <a:ea typeface="ヒラギノ角ゴ Pro W3" charset="0"/>
              </a:rPr>
              <a:t>Vision, Grounding, Action, etc..</a:t>
            </a:r>
          </a:p>
          <a:p>
            <a:pPr lvl="1">
              <a:defRPr/>
            </a:pPr>
            <a:r>
              <a:rPr lang="en-US" dirty="0" smtClean="0">
                <a:latin typeface="Calibri" charset="0"/>
                <a:ea typeface="ヒラギノ角ゴ Pro W3" charset="0"/>
              </a:rPr>
              <a:t>See other talks</a:t>
            </a:r>
            <a:endParaRPr lang="en-US" dirty="0">
              <a:latin typeface="Calibri" charset="0"/>
              <a:ea typeface="ヒラギノ角ゴ Pro W3" charset="0"/>
            </a:endParaRPr>
          </a:p>
        </p:txBody>
      </p:sp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DCD18198-9D16-654F-AF87-AAAF0BA39FE2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6/21/12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7B9818DA-DA5C-0E47-8F97-AE0945E7D179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3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ight Arrow 72"/>
          <p:cNvSpPr/>
          <p:nvPr/>
        </p:nvSpPr>
        <p:spPr bwMode="auto">
          <a:xfrm rot="9307569">
            <a:off x="4580615" y="4436196"/>
            <a:ext cx="3044204" cy="3500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ight Arrow 42"/>
          <p:cNvSpPr/>
          <p:nvPr/>
        </p:nvSpPr>
        <p:spPr bwMode="auto">
          <a:xfrm rot="9307569">
            <a:off x="3056616" y="2681394"/>
            <a:ext cx="3044204" cy="35000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Language Pipeline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>
            <a:off x="4953000" y="1981200"/>
            <a:ext cx="13716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parse data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990600" y="3505200"/>
            <a:ext cx="22098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interpret-sentence</a:t>
            </a:r>
            <a:r>
              <a: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LGSoar</a:t>
            </a: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1524000" y="1981200"/>
            <a:ext cx="1143000" cy="4572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sentence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124200" y="1981200"/>
            <a:ext cx="1524000" cy="4572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LG Parser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3657600" y="35814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DRS predicates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86400" y="3505200"/>
            <a:ext cx="1219200" cy="685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interpret-message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7162800" y="3581400"/>
            <a:ext cx="1371600" cy="6096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message structure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4648200" y="20574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ight Arrow 43"/>
          <p:cNvSpPr/>
          <p:nvPr/>
        </p:nvSpPr>
        <p:spPr bwMode="auto">
          <a:xfrm>
            <a:off x="3200400" y="3733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ight Arrow 44"/>
          <p:cNvSpPr/>
          <p:nvPr/>
        </p:nvSpPr>
        <p:spPr bwMode="auto">
          <a:xfrm>
            <a:off x="5029200" y="3733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ight Arrow 45"/>
          <p:cNvSpPr/>
          <p:nvPr/>
        </p:nvSpPr>
        <p:spPr bwMode="auto">
          <a:xfrm>
            <a:off x="6705600" y="37338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ight Arrow 48"/>
          <p:cNvSpPr/>
          <p:nvPr/>
        </p:nvSpPr>
        <p:spPr bwMode="auto">
          <a:xfrm>
            <a:off x="2667000" y="2057400"/>
            <a:ext cx="4572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ounded Rectangle 63"/>
          <p:cNvSpPr/>
          <p:nvPr/>
        </p:nvSpPr>
        <p:spPr bwMode="auto">
          <a:xfrm>
            <a:off x="2209800" y="5334000"/>
            <a:ext cx="914400" cy="381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Vision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65" name="Rounded Rectangle 64"/>
          <p:cNvSpPr/>
          <p:nvPr/>
        </p:nvSpPr>
        <p:spPr bwMode="auto">
          <a:xfrm>
            <a:off x="3429000" y="5105400"/>
            <a:ext cx="1295400" cy="762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Object Grounding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66" name="Rounded Rectangle 65"/>
          <p:cNvSpPr/>
          <p:nvPr/>
        </p:nvSpPr>
        <p:spPr bwMode="auto">
          <a:xfrm>
            <a:off x="5029200" y="5334000"/>
            <a:ext cx="1219200" cy="381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Cognition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67" name="Rounded Rectangle 66"/>
          <p:cNvSpPr/>
          <p:nvPr/>
        </p:nvSpPr>
        <p:spPr bwMode="auto">
          <a:xfrm>
            <a:off x="6553200" y="5334000"/>
            <a:ext cx="838200" cy="3810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FFFFFF"/>
                </a:solidFill>
                <a:latin typeface="Arial" charset="0"/>
                <a:ea typeface="ヒラギノ角ゴ Pro W3" pitchFamily="28" charset="-128"/>
              </a:rPr>
              <a:t>Action</a:t>
            </a:r>
            <a:endParaRPr lang="en-US" sz="1600" b="1" dirty="0">
              <a:solidFill>
                <a:srgbClr val="FFFFFF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68" name="Right Arrow 67"/>
          <p:cNvSpPr/>
          <p:nvPr/>
        </p:nvSpPr>
        <p:spPr bwMode="auto">
          <a:xfrm>
            <a:off x="3124200" y="5410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" name="Right Arrow 68"/>
          <p:cNvSpPr/>
          <p:nvPr/>
        </p:nvSpPr>
        <p:spPr bwMode="auto">
          <a:xfrm>
            <a:off x="4724400" y="5410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Right Arrow 69"/>
          <p:cNvSpPr/>
          <p:nvPr/>
        </p:nvSpPr>
        <p:spPr bwMode="auto">
          <a:xfrm>
            <a:off x="6248400" y="5410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Right Arrow 70"/>
          <p:cNvSpPr/>
          <p:nvPr/>
        </p:nvSpPr>
        <p:spPr bwMode="auto">
          <a:xfrm>
            <a:off x="1905000" y="5410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ight Arrow 71"/>
          <p:cNvSpPr/>
          <p:nvPr/>
        </p:nvSpPr>
        <p:spPr bwMode="auto">
          <a:xfrm>
            <a:off x="7391400" y="5410200"/>
            <a:ext cx="304800" cy="304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Rounded Rectangle 73"/>
          <p:cNvSpPr/>
          <p:nvPr/>
        </p:nvSpPr>
        <p:spPr bwMode="auto">
          <a:xfrm>
            <a:off x="7010400" y="1295400"/>
            <a:ext cx="1600200" cy="304800"/>
          </a:xfrm>
          <a:prstGeom prst="roundRect">
            <a:avLst>
              <a:gd name="adj" fmla="val 2386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1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memory structure</a:t>
            </a:r>
            <a:endParaRPr lang="en-US" sz="11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5" name="Rounded Rectangle 74"/>
          <p:cNvSpPr/>
          <p:nvPr/>
        </p:nvSpPr>
        <p:spPr bwMode="auto">
          <a:xfrm>
            <a:off x="7010400" y="1600200"/>
            <a:ext cx="1600200" cy="304800"/>
          </a:xfrm>
          <a:prstGeom prst="roundRect">
            <a:avLst>
              <a:gd name="adj" fmla="val 1178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goal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6" name="Rounded Rectangle 75"/>
          <p:cNvSpPr/>
          <p:nvPr/>
        </p:nvSpPr>
        <p:spPr bwMode="auto">
          <a:xfrm>
            <a:off x="7010400" y="1905000"/>
            <a:ext cx="1600200" cy="304800"/>
          </a:xfrm>
          <a:prstGeom prst="roundRect">
            <a:avLst>
              <a:gd name="adj" fmla="val 11783"/>
            </a:avLst>
          </a:prstGeom>
          <a:solidFill>
            <a:schemeClr val="accent5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smtClean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external component</a:t>
            </a:r>
            <a:endParaRPr lang="en-US" sz="11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797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1" animBg="1"/>
      <p:bldP spid="64" grpId="1" animBg="1"/>
      <p:bldP spid="65" grpId="0" animBg="1"/>
      <p:bldP spid="66" grpId="1" animBg="1"/>
      <p:bldP spid="67" grpId="1" animBg="1"/>
      <p:bldP spid="68" grpId="1" animBg="1"/>
      <p:bldP spid="69" grpId="1" animBg="1"/>
      <p:bldP spid="70" grpId="1" animBg="1"/>
      <p:bldP spid="71" grpId="1" animBg="1"/>
      <p:bldP spid="7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762000" y="1438275"/>
            <a:ext cx="441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Input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3A87C812-B1A2-D743-8781-5BD83ADE1F71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6/21/12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5FFF87E0-D290-9744-BCB4-295E76486A0B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5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ヒラギノ角ゴ Pro W3" charset="0"/>
              </a:rPr>
              <a:t>Example: Object Message</a:t>
            </a:r>
          </a:p>
        </p:txBody>
      </p:sp>
      <p:sp>
        <p:nvSpPr>
          <p:cNvPr id="16390" name="TextBox 1"/>
          <p:cNvSpPr txBox="1">
            <a:spLocks noChangeArrowheads="1"/>
          </p:cNvSpPr>
          <p:nvPr/>
        </p:nvSpPr>
        <p:spPr bwMode="auto">
          <a:xfrm>
            <a:off x="2058988" y="1447800"/>
            <a:ext cx="20208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600"/>
              <a:t>“The triangle is red.”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90575" y="1819275"/>
            <a:ext cx="7515225" cy="1676400"/>
            <a:chOff x="791308" y="1819031"/>
            <a:chExt cx="7514492" cy="1676400"/>
          </a:xfrm>
        </p:grpSpPr>
        <p:sp>
          <p:nvSpPr>
            <p:cNvPr id="7" name="Bent Arrow 6"/>
            <p:cNvSpPr/>
            <p:nvPr/>
          </p:nvSpPr>
          <p:spPr bwMode="auto">
            <a:xfrm flipV="1">
              <a:off x="791308" y="1819031"/>
              <a:ext cx="381000" cy="5334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28366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219891" y="1971431"/>
              <a:ext cx="7085909" cy="1524000"/>
            </a:xfrm>
            <a:prstGeom prst="roundRect">
              <a:avLst>
                <a:gd name="adj" fmla="val 10257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LG Parser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6408" name="TextBox 2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985598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>
                  <a:latin typeface="Courier New" charset="0"/>
                  <a:cs typeface="Courier New" charset="0"/>
                </a:rPr>
                <a:t> +--Ds-+--Ss----+-Pa-+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|     |        |    |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the triangle.n is.v red.a 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743075" y="3495675"/>
            <a:ext cx="3057525" cy="1752600"/>
            <a:chOff x="1742831" y="3495431"/>
            <a:chExt cx="3057769" cy="1752600"/>
          </a:xfrm>
        </p:grpSpPr>
        <p:sp>
          <p:nvSpPr>
            <p:cNvPr id="15" name="Bent Arrow 14"/>
            <p:cNvSpPr/>
            <p:nvPr/>
          </p:nvSpPr>
          <p:spPr bwMode="auto">
            <a:xfrm flipV="1">
              <a:off x="1742831" y="3495431"/>
              <a:ext cx="381000" cy="4572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3605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133387" y="3647831"/>
              <a:ext cx="2667213" cy="1600200"/>
            </a:xfrm>
            <a:prstGeom prst="roundRect">
              <a:avLst>
                <a:gd name="adj" fmla="val 1178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 err="1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LGSoar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6403" name="TextBox 8"/>
            <p:cNvSpPr txBox="1">
              <a:spLocks noChangeArrowheads="1"/>
            </p:cNvSpPr>
            <p:nvPr/>
          </p:nvSpPr>
          <p:spPr bwMode="auto">
            <a:xfrm>
              <a:off x="2971800" y="4038600"/>
              <a:ext cx="147765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>
                  <a:latin typeface="Courier New" charset="0"/>
                  <a:cs typeface="Courier New" charset="0"/>
                </a:rPr>
                <a:t>DEF(N4)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triangle(N4)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red(N4)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532313" y="3733800"/>
            <a:ext cx="4078287" cy="2590800"/>
            <a:chOff x="4532923" y="3733800"/>
            <a:chExt cx="4077677" cy="2590800"/>
          </a:xfrm>
        </p:grpSpPr>
        <p:sp>
          <p:nvSpPr>
            <p:cNvPr id="16" name="Bent Arrow 15"/>
            <p:cNvSpPr/>
            <p:nvPr/>
          </p:nvSpPr>
          <p:spPr bwMode="auto">
            <a:xfrm flipV="1">
              <a:off x="4532923" y="5257800"/>
              <a:ext cx="381000" cy="4572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3605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953547" y="3733800"/>
              <a:ext cx="3657053" cy="2590800"/>
            </a:xfrm>
            <a:prstGeom prst="roundRect">
              <a:avLst>
                <a:gd name="adj" fmla="val 686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 smtClean="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Message Interpretation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6398" name="TextBox 9"/>
            <p:cNvSpPr txBox="1">
              <a:spLocks noChangeArrowheads="1"/>
            </p:cNvSpPr>
            <p:nvPr/>
          </p:nvSpPr>
          <p:spPr bwMode="auto">
            <a:xfrm>
              <a:off x="5486400" y="4419600"/>
              <a:ext cx="2778826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>
                  <a:latin typeface="Courier New" charset="0"/>
                  <a:cs typeface="Courier New" charset="0"/>
                </a:rPr>
                <a:t>(I6 ^object-message I5)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(I5 ^object O37)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(O37 ^specifier DEF)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(O37 ^word red)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(O37 ^word triangle)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762000" y="1438275"/>
            <a:ext cx="441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Input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DAA2C6A6-A81F-9F4E-8D1F-DEEF0715AB21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6/21/12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C8C3AAE6-666B-254B-BE1E-AB27ECEF6A64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6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ヒラギノ角ゴ Pro W3" charset="0"/>
              </a:rPr>
              <a:t>Example: Object Message</a:t>
            </a:r>
          </a:p>
        </p:txBody>
      </p:sp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2058988" y="1447800"/>
            <a:ext cx="21685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600"/>
              <a:t>“This is a red triangle”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90575" y="1819275"/>
            <a:ext cx="7515225" cy="1676400"/>
            <a:chOff x="791308" y="1819031"/>
            <a:chExt cx="7514492" cy="1676400"/>
          </a:xfrm>
        </p:grpSpPr>
        <p:sp>
          <p:nvSpPr>
            <p:cNvPr id="7" name="Bent Arrow 6"/>
            <p:cNvSpPr/>
            <p:nvPr/>
          </p:nvSpPr>
          <p:spPr bwMode="auto">
            <a:xfrm flipV="1">
              <a:off x="791308" y="1819031"/>
              <a:ext cx="381000" cy="5334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28366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219891" y="1971431"/>
              <a:ext cx="7085909" cy="1524000"/>
            </a:xfrm>
            <a:prstGeom prst="roundRect">
              <a:avLst>
                <a:gd name="adj" fmla="val 10257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LG Parser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7432" name="TextBox 2"/>
            <p:cNvSpPr txBox="1">
              <a:spLocks noChangeArrowheads="1"/>
            </p:cNvSpPr>
            <p:nvPr/>
          </p:nvSpPr>
          <p:spPr bwMode="auto">
            <a:xfrm>
              <a:off x="3124200" y="2133600"/>
              <a:ext cx="3416513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 dirty="0">
                  <a:latin typeface="Courier New" charset="0"/>
                  <a:cs typeface="Courier New" charset="0"/>
                </a:rPr>
                <a:t>         +-----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Ost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-----+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     |  +----Ds----+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+-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Ss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*b+  |   +---A--+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|     |  |   |      |</a:t>
              </a:r>
            </a:p>
            <a:p>
              <a:r>
                <a:rPr lang="en-US" sz="1400" b="1" dirty="0" err="1">
                  <a:latin typeface="Courier New" charset="0"/>
                  <a:cs typeface="Courier New" charset="0"/>
                </a:rPr>
                <a:t>this.p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 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is.v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 a 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red.a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 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triangle.n</a:t>
              </a:r>
              <a:endParaRPr lang="en-US" sz="1400" b="1" dirty="0">
                <a:latin typeface="Courier New" charset="0"/>
                <a:cs typeface="Courier New" charset="0"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743075" y="3495675"/>
            <a:ext cx="3057525" cy="1752600"/>
            <a:chOff x="1742831" y="3495431"/>
            <a:chExt cx="3057769" cy="1752600"/>
          </a:xfrm>
        </p:grpSpPr>
        <p:sp>
          <p:nvSpPr>
            <p:cNvPr id="15" name="Bent Arrow 14"/>
            <p:cNvSpPr/>
            <p:nvPr/>
          </p:nvSpPr>
          <p:spPr bwMode="auto">
            <a:xfrm flipV="1">
              <a:off x="1742831" y="3495431"/>
              <a:ext cx="381000" cy="4572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3605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133387" y="3647831"/>
              <a:ext cx="2667213" cy="1600200"/>
            </a:xfrm>
            <a:prstGeom prst="roundRect">
              <a:avLst>
                <a:gd name="adj" fmla="val 1178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 err="1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LGSoar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7427" name="TextBox 8"/>
            <p:cNvSpPr txBox="1">
              <a:spLocks noChangeArrowheads="1"/>
            </p:cNvSpPr>
            <p:nvPr/>
          </p:nvSpPr>
          <p:spPr bwMode="auto">
            <a:xfrm>
              <a:off x="2971800" y="4038600"/>
              <a:ext cx="147765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>
                  <a:latin typeface="Courier New" charset="0"/>
                  <a:cs typeface="Courier New" charset="0"/>
                </a:rPr>
                <a:t>INDEF(N4)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this(N4)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triangle(N4)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red(N4)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532313" y="3733800"/>
            <a:ext cx="4078287" cy="2590800"/>
            <a:chOff x="4532923" y="3733800"/>
            <a:chExt cx="4077677" cy="2590800"/>
          </a:xfrm>
        </p:grpSpPr>
        <p:sp>
          <p:nvSpPr>
            <p:cNvPr id="16" name="Bent Arrow 15"/>
            <p:cNvSpPr/>
            <p:nvPr/>
          </p:nvSpPr>
          <p:spPr bwMode="auto">
            <a:xfrm flipV="1">
              <a:off x="4532923" y="5257800"/>
              <a:ext cx="381000" cy="4572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3605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953547" y="3733800"/>
              <a:ext cx="3657053" cy="2590800"/>
            </a:xfrm>
            <a:prstGeom prst="roundRect">
              <a:avLst>
                <a:gd name="adj" fmla="val 686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 smtClean="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Message Interpretation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7422" name="TextBox 9"/>
            <p:cNvSpPr txBox="1">
              <a:spLocks noChangeArrowheads="1"/>
            </p:cNvSpPr>
            <p:nvPr/>
          </p:nvSpPr>
          <p:spPr bwMode="auto">
            <a:xfrm>
              <a:off x="5486400" y="4419600"/>
              <a:ext cx="2886916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>
                  <a:latin typeface="Courier New" charset="0"/>
                  <a:cs typeface="Courier New" charset="0"/>
                </a:rPr>
                <a:t>(I6 ^object-message I5)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(I5 ^object O37)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(O37 ^specifier this)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(O37 ^word red)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(O37 ^word triangle)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762000" y="1438275"/>
            <a:ext cx="441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Input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680AFE41-AEDD-2643-AA5B-968EBB2D2A9E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6/21/12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2B27E0A1-FBCF-904D-AEF5-983CE886DB88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7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ヒラギノ角ゴ Pro W3" charset="0"/>
              </a:rPr>
              <a:t>Example: Object Message</a:t>
            </a:r>
          </a:p>
        </p:txBody>
      </p:sp>
      <p:sp>
        <p:nvSpPr>
          <p:cNvPr id="18438" name="TextBox 1"/>
          <p:cNvSpPr txBox="1">
            <a:spLocks noChangeArrowheads="1"/>
          </p:cNvSpPr>
          <p:nvPr/>
        </p:nvSpPr>
        <p:spPr bwMode="auto">
          <a:xfrm>
            <a:off x="2058988" y="1447800"/>
            <a:ext cx="2693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600"/>
              <a:t>“The red thing is a triangle.”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90575" y="1819275"/>
            <a:ext cx="7515225" cy="1676400"/>
            <a:chOff x="791308" y="1819031"/>
            <a:chExt cx="7514492" cy="1676400"/>
          </a:xfrm>
        </p:grpSpPr>
        <p:sp>
          <p:nvSpPr>
            <p:cNvPr id="7" name="Bent Arrow 6"/>
            <p:cNvSpPr/>
            <p:nvPr/>
          </p:nvSpPr>
          <p:spPr bwMode="auto">
            <a:xfrm flipV="1">
              <a:off x="791308" y="1819031"/>
              <a:ext cx="381000" cy="5334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28366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219891" y="1971431"/>
              <a:ext cx="7085909" cy="1524000"/>
            </a:xfrm>
            <a:prstGeom prst="roundRect">
              <a:avLst>
                <a:gd name="adj" fmla="val 10257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LG Parser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8456" name="TextBox 2"/>
            <p:cNvSpPr txBox="1">
              <a:spLocks noChangeArrowheads="1"/>
            </p:cNvSpPr>
            <p:nvPr/>
          </p:nvSpPr>
          <p:spPr bwMode="auto">
            <a:xfrm>
              <a:off x="2590800" y="2057400"/>
              <a:ext cx="5247902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 dirty="0">
                  <a:latin typeface="Courier New" charset="0"/>
                  <a:cs typeface="Courier New" charset="0"/>
                </a:rPr>
                <a:t>    +------------------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Xp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---------------------+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+--------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Wd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--------+                      |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|      +-----Ds----+      +--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Ost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--+       |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|      |    +---A--+--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Ss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--+  +-Ds-+       |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|      |    |      |      |  |    |       |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LEFT-WALL the 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red.a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 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thing.n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 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is.v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 a 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triangle.n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 . 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743075" y="3495675"/>
            <a:ext cx="3057525" cy="1752600"/>
            <a:chOff x="1742831" y="3495431"/>
            <a:chExt cx="3057769" cy="1752600"/>
          </a:xfrm>
        </p:grpSpPr>
        <p:sp>
          <p:nvSpPr>
            <p:cNvPr id="15" name="Bent Arrow 14"/>
            <p:cNvSpPr/>
            <p:nvPr/>
          </p:nvSpPr>
          <p:spPr bwMode="auto">
            <a:xfrm flipV="1">
              <a:off x="1742831" y="3495431"/>
              <a:ext cx="381000" cy="4572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3605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133387" y="3647831"/>
              <a:ext cx="2667213" cy="1600200"/>
            </a:xfrm>
            <a:prstGeom prst="roundRect">
              <a:avLst>
                <a:gd name="adj" fmla="val 1178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 err="1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LGSoar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8451" name="TextBox 8"/>
            <p:cNvSpPr txBox="1">
              <a:spLocks noChangeArrowheads="1"/>
            </p:cNvSpPr>
            <p:nvPr/>
          </p:nvSpPr>
          <p:spPr bwMode="auto">
            <a:xfrm>
              <a:off x="3048000" y="3935849"/>
              <a:ext cx="1477656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>
                  <a:latin typeface="Courier New" charset="0"/>
                  <a:cs typeface="Courier New" charset="0"/>
                </a:rPr>
                <a:t>INDEF(N5)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DEF(N5)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red(N5)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thing(N5)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triangle(N5)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532313" y="3733800"/>
            <a:ext cx="4078287" cy="2590800"/>
            <a:chOff x="4532923" y="3733800"/>
            <a:chExt cx="4077677" cy="2590800"/>
          </a:xfrm>
        </p:grpSpPr>
        <p:sp>
          <p:nvSpPr>
            <p:cNvPr id="16" name="Bent Arrow 15"/>
            <p:cNvSpPr/>
            <p:nvPr/>
          </p:nvSpPr>
          <p:spPr bwMode="auto">
            <a:xfrm flipV="1">
              <a:off x="4532923" y="5257800"/>
              <a:ext cx="381000" cy="4572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3605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953547" y="3733800"/>
              <a:ext cx="3657053" cy="2590800"/>
            </a:xfrm>
            <a:prstGeom prst="roundRect">
              <a:avLst>
                <a:gd name="adj" fmla="val 686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 smtClean="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Message Interpretation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8446" name="TextBox 9"/>
            <p:cNvSpPr txBox="1">
              <a:spLocks noChangeArrowheads="1"/>
            </p:cNvSpPr>
            <p:nvPr/>
          </p:nvSpPr>
          <p:spPr bwMode="auto">
            <a:xfrm>
              <a:off x="5486400" y="4419600"/>
              <a:ext cx="277882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 dirty="0">
                  <a:latin typeface="Courier New" charset="0"/>
                  <a:cs typeface="Courier New" charset="0"/>
                </a:rPr>
                <a:t>(I6 ^object-message I5)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(I5 ^object O38)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(O38 ^</a:t>
              </a:r>
              <a:r>
                <a:rPr lang="en-US" sz="1400" b="1" dirty="0" err="1">
                  <a:latin typeface="Courier New" charset="0"/>
                  <a:cs typeface="Courier New" charset="0"/>
                </a:rPr>
                <a:t>specifier</a:t>
              </a:r>
              <a:r>
                <a:rPr lang="en-US" sz="1400" b="1" dirty="0">
                  <a:latin typeface="Courier New" charset="0"/>
                  <a:cs typeface="Courier New" charset="0"/>
                </a:rPr>
                <a:t> DEF)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(O38 ^word triangle)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(O38 ^word thing)</a:t>
              </a:r>
            </a:p>
            <a:p>
              <a:r>
                <a:rPr lang="en-US" sz="1400" b="1" dirty="0">
                  <a:latin typeface="Courier New" charset="0"/>
                  <a:cs typeface="Courier New" charset="0"/>
                </a:rPr>
                <a:t>    (O38 ^word red)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 bwMode="auto">
          <a:xfrm>
            <a:off x="762000" y="1438275"/>
            <a:ext cx="44196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rPr>
              <a:t>Input</a:t>
            </a:r>
            <a:endParaRPr lang="en-US" sz="1600" b="1" dirty="0">
              <a:solidFill>
                <a:schemeClr val="tx1"/>
              </a:solidFill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60FC09A4-10C4-EF44-BFD4-59D3D98738FC}" type="datetime1">
              <a:rPr lang="en-US" sz="1200">
                <a:solidFill>
                  <a:srgbClr val="646464"/>
                </a:solidFill>
                <a:latin typeface="Calibri" charset="0"/>
              </a:rPr>
              <a:pPr/>
              <a:t>6/21/12</a:t>
            </a:fld>
            <a:endParaRPr lang="en-US" sz="1200">
              <a:solidFill>
                <a:srgbClr val="646464"/>
              </a:solidFill>
              <a:latin typeface="Calibri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fld id="{9F39A642-7299-7D45-9EAF-24349B5E83CE}" type="slidenum">
              <a:rPr lang="en-US" sz="1200">
                <a:solidFill>
                  <a:schemeClr val="bg1"/>
                </a:solidFill>
                <a:latin typeface="Calibri" charset="0"/>
              </a:rPr>
              <a:pPr/>
              <a:t>8</a:t>
            </a:fld>
            <a:endParaRPr lang="en-US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ヒラギノ角ゴ Pro W3" charset="0"/>
              </a:rPr>
              <a:t>Example: Relation Question</a:t>
            </a: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1447800" y="1447800"/>
            <a:ext cx="36290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0"/>
                <a:cs typeface="ヒラギノ角ゴ Pro W3" charset="0"/>
              </a:defRPr>
            </a:lvl9pPr>
          </a:lstStyle>
          <a:p>
            <a:r>
              <a:rPr lang="en-US" sz="1600"/>
              <a:t>“What is on top of the big blue block?”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790575" y="1819275"/>
            <a:ext cx="7515225" cy="1676400"/>
            <a:chOff x="791308" y="1819031"/>
            <a:chExt cx="7514492" cy="1676638"/>
          </a:xfrm>
        </p:grpSpPr>
        <p:sp>
          <p:nvSpPr>
            <p:cNvPr id="7" name="Bent Arrow 6"/>
            <p:cNvSpPr/>
            <p:nvPr/>
          </p:nvSpPr>
          <p:spPr bwMode="auto">
            <a:xfrm flipV="1">
              <a:off x="791308" y="1819031"/>
              <a:ext cx="381000" cy="5334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28366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1219891" y="1971453"/>
              <a:ext cx="7085909" cy="1524216"/>
            </a:xfrm>
            <a:prstGeom prst="roundRect">
              <a:avLst>
                <a:gd name="adj" fmla="val 10257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LG Parser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9480" name="TextBox 2"/>
            <p:cNvSpPr txBox="1">
              <a:spLocks noChangeArrowheads="1"/>
            </p:cNvSpPr>
            <p:nvPr/>
          </p:nvSpPr>
          <p:spPr bwMode="auto">
            <a:xfrm>
              <a:off x="1828800" y="1895231"/>
              <a:ext cx="6345795" cy="16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>
                  <a:latin typeface="Courier New" charset="0"/>
                  <a:cs typeface="Courier New" charset="0"/>
                </a:rPr>
                <a:t>    +------------------------Xp------------------------+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|                       +----------Js---------+    |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|                       |  +--------Ds--------+    |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|            +----Pp----+  |    +------A------+    |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+---Wq--+Ss*w+   +ID+IDV+  |    |      +---A--+    |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    |       |    |   |  |   |  |    |      |      |    |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LEFT-WALL what is.v on top of the big.a blue.a block.n ? </a:t>
              </a: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1743075" y="3495675"/>
            <a:ext cx="3101975" cy="1752600"/>
            <a:chOff x="1742831" y="3495431"/>
            <a:chExt cx="3102079" cy="1752600"/>
          </a:xfrm>
        </p:grpSpPr>
        <p:sp>
          <p:nvSpPr>
            <p:cNvPr id="15" name="Bent Arrow 14"/>
            <p:cNvSpPr/>
            <p:nvPr/>
          </p:nvSpPr>
          <p:spPr bwMode="auto">
            <a:xfrm flipV="1">
              <a:off x="1742831" y="3495431"/>
              <a:ext cx="381000" cy="4572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3605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auto">
            <a:xfrm>
              <a:off x="2133369" y="3647831"/>
              <a:ext cx="2667089" cy="1600200"/>
            </a:xfrm>
            <a:prstGeom prst="roundRect">
              <a:avLst>
                <a:gd name="adj" fmla="val 1178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 err="1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LGSoar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9475" name="TextBox 8"/>
            <p:cNvSpPr txBox="1">
              <a:spLocks noChangeArrowheads="1"/>
            </p:cNvSpPr>
            <p:nvPr/>
          </p:nvSpPr>
          <p:spPr bwMode="auto">
            <a:xfrm>
              <a:off x="2930804" y="3786836"/>
              <a:ext cx="1914106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>
                  <a:latin typeface="Courier New" charset="0"/>
                  <a:cs typeface="Courier New" charset="0"/>
                </a:rPr>
                <a:t>block(N8)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DEF(N8)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big(N8)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blue(N8)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what(N4)</a:t>
              </a:r>
            </a:p>
            <a:p>
              <a:r>
                <a:rPr lang="en-US" sz="1400" b="1">
                  <a:latin typeface="Courier New" charset="0"/>
                  <a:cs typeface="Courier New" charset="0"/>
                </a:rPr>
                <a:t>on-top-of(N4,N8)</a:t>
              </a: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4532313" y="3733800"/>
            <a:ext cx="4078287" cy="2678122"/>
            <a:chOff x="4532923" y="3733800"/>
            <a:chExt cx="4077677" cy="2677665"/>
          </a:xfrm>
        </p:grpSpPr>
        <p:sp>
          <p:nvSpPr>
            <p:cNvPr id="16" name="Bent Arrow 15"/>
            <p:cNvSpPr/>
            <p:nvPr/>
          </p:nvSpPr>
          <p:spPr bwMode="auto">
            <a:xfrm flipV="1">
              <a:off x="4532923" y="5257800"/>
              <a:ext cx="381000" cy="457200"/>
            </a:xfrm>
            <a:prstGeom prst="bentArrow">
              <a:avLst>
                <a:gd name="adj1" fmla="val 42949"/>
                <a:gd name="adj2" fmla="val 40385"/>
                <a:gd name="adj3" fmla="val 25000"/>
                <a:gd name="adj4" fmla="val 36058"/>
              </a:avLst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4" name="Rounded Rectangle 13"/>
            <p:cNvSpPr/>
            <p:nvPr/>
          </p:nvSpPr>
          <p:spPr bwMode="auto">
            <a:xfrm>
              <a:off x="4953547" y="3733800"/>
              <a:ext cx="3657053" cy="2590358"/>
            </a:xfrm>
            <a:prstGeom prst="roundRect">
              <a:avLst>
                <a:gd name="adj" fmla="val 6863"/>
              </a:avLst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400" b="1" dirty="0" smtClean="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</a:rPr>
                <a:t>MI</a:t>
              </a:r>
              <a:endParaRPr lang="en-US" sz="1600" b="1" dirty="0">
                <a:solidFill>
                  <a:schemeClr val="tx1"/>
                </a:solidFill>
                <a:latin typeface="Arial" charset="0"/>
                <a:ea typeface="ヒラギノ角ゴ Pro W3" pitchFamily="28" charset="-128"/>
              </a:endParaRPr>
            </a:p>
          </p:txBody>
        </p:sp>
        <p:sp>
          <p:nvSpPr>
            <p:cNvPr id="19470" name="TextBox 9"/>
            <p:cNvSpPr txBox="1">
              <a:spLocks noChangeArrowheads="1"/>
            </p:cNvSpPr>
            <p:nvPr/>
          </p:nvSpPr>
          <p:spPr bwMode="auto">
            <a:xfrm>
              <a:off x="5507504" y="3733809"/>
              <a:ext cx="3103096" cy="267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(I9 ^relation-question I5)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(I5 ^question-word what)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(I5 ^relation R23)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(R23 ^p1.object O51)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  (O51 ^</a:t>
              </a:r>
              <a:r>
                <a:rPr lang="en-US" sz="1400" b="1" dirty="0" err="1" smtClean="0">
                  <a:latin typeface="Courier New" charset="0"/>
                  <a:cs typeface="Courier New" charset="0"/>
                </a:rPr>
                <a:t>specifier</a:t>
              </a:r>
              <a:r>
                <a:rPr lang="en-US" sz="1400" b="1" dirty="0" smtClean="0">
                  <a:latin typeface="Courier New" charset="0"/>
                  <a:cs typeface="Courier New" charset="0"/>
                </a:rPr>
                <a:t> none)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  (O51 ^word UNKNOWN)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(R23 ^p2.object O57)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  (O57 ^</a:t>
              </a:r>
              <a:r>
                <a:rPr lang="en-US" sz="1400" b="1" dirty="0" err="1" smtClean="0">
                  <a:latin typeface="Courier New" charset="0"/>
                  <a:cs typeface="Courier New" charset="0"/>
                </a:rPr>
                <a:t>specifier</a:t>
              </a:r>
              <a:r>
                <a:rPr lang="en-US" sz="1400" b="1" dirty="0" smtClean="0">
                  <a:latin typeface="Courier New" charset="0"/>
                  <a:cs typeface="Courier New" charset="0"/>
                </a:rPr>
                <a:t> DEF)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  (O57 ^word blue)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  (O57 ^word big)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  (O57 ^word block)</a:t>
              </a:r>
            </a:p>
            <a:p>
              <a:r>
                <a:rPr lang="en-US" sz="1400" b="1" dirty="0" smtClean="0">
                  <a:latin typeface="Courier New" charset="0"/>
                  <a:cs typeface="Courier New" charset="0"/>
                </a:rPr>
                <a:t>    (R23 ^word on-top-of)</a:t>
              </a:r>
              <a:endParaRPr lang="en-US" sz="1400" b="1" dirty="0">
                <a:latin typeface="Courier New" charset="0"/>
                <a:cs typeface="Courier New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Ambiguous Prepositional Phrase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391400" cy="4343400"/>
          </a:xfrm>
        </p:spPr>
        <p:txBody>
          <a:bodyPr/>
          <a:lstStyle/>
          <a:p>
            <a:r>
              <a:rPr lang="en-US" dirty="0" smtClean="0"/>
              <a:t>Agent is told “Point at the circle on the table.”</a:t>
            </a:r>
          </a:p>
          <a:p>
            <a:r>
              <a:rPr lang="en-US" dirty="0" smtClean="0"/>
              <a:t>Link Grammar parser returns two possible parses:</a:t>
            </a:r>
          </a:p>
          <a:p>
            <a:pPr lvl="1"/>
            <a:r>
              <a:rPr lang="en-US" dirty="0" smtClean="0"/>
              <a:t>Point (at the circle) (on the table)</a:t>
            </a:r>
          </a:p>
          <a:p>
            <a:pPr lvl="1"/>
            <a:r>
              <a:rPr lang="en-US" dirty="0" smtClean="0"/>
              <a:t>Point (at (the circle on the table))</a:t>
            </a:r>
          </a:p>
          <a:p>
            <a:r>
              <a:rPr lang="en-US" dirty="0" smtClean="0"/>
              <a:t>First (incorrect) parse is presented as the best</a:t>
            </a:r>
          </a:p>
          <a:p>
            <a:endParaRPr lang="en-US" dirty="0" smtClean="0"/>
          </a:p>
          <a:p>
            <a:r>
              <a:rPr lang="en-US" dirty="0" smtClean="0"/>
              <a:t>Agent may know things about the verb “point”</a:t>
            </a:r>
          </a:p>
          <a:p>
            <a:pPr lvl="1"/>
            <a:r>
              <a:rPr lang="en-US" dirty="0" smtClean="0"/>
              <a:t>It doesn’t usually have an attached preposition</a:t>
            </a:r>
          </a:p>
          <a:p>
            <a:r>
              <a:rPr lang="en-US" dirty="0" smtClean="0"/>
              <a:t>Even if the agent hasn’t learned that, heuristics should be explicit Soar knowledge (not implicit parser knowledge)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E4AA83-0803-5144-BF4A-F89DFB100EB8}" type="datetime1">
              <a:rPr lang="en-US" smtClean="0"/>
              <a:pPr>
                <a:defRPr/>
              </a:pPr>
              <a:t>6/21/12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061C24-6D6E-D64F-9D9A-CD8FB45583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1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8596</TotalTime>
  <Words>2464</Words>
  <Application>Microsoft Macintosh PowerPoint</Application>
  <PresentationFormat>On-screen Show (4:3)</PresentationFormat>
  <Paragraphs>422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Blank Presentation</vt:lpstr>
      <vt:lpstr>Leveraging Cognitive Context for Language Processing in Soar</vt:lpstr>
      <vt:lpstr>A Black-box Robot Architecture</vt:lpstr>
      <vt:lpstr>Basic Pipeline: Components</vt:lpstr>
      <vt:lpstr>Soar Language Pipeline</vt:lpstr>
      <vt:lpstr>Example: Object Message</vt:lpstr>
      <vt:lpstr>Example: Object Message</vt:lpstr>
      <vt:lpstr>Example: Object Message</vt:lpstr>
      <vt:lpstr>Example: Relation Question</vt:lpstr>
      <vt:lpstr>Problem: Ambiguous Prepositional Phrase Attachment</vt:lpstr>
      <vt:lpstr>Prepositional Phrase Attachment Solution</vt:lpstr>
      <vt:lpstr>Soar Language Pipeline</vt:lpstr>
      <vt:lpstr>Soar Language Pipeline</vt:lpstr>
      <vt:lpstr>Problem: Implicit Quoting</vt:lpstr>
      <vt:lpstr>Implicit Quoting Solution</vt:lpstr>
      <vt:lpstr>Soar Language Pipeline</vt:lpstr>
      <vt:lpstr>Soar Language Pipeline</vt:lpstr>
      <vt:lpstr>Problem: Noun phrases</vt:lpstr>
      <vt:lpstr>Noun Phrase Solution</vt:lpstr>
      <vt:lpstr>Soar Language Pipeline</vt:lpstr>
      <vt:lpstr>Soar Language Pipeline</vt:lpstr>
      <vt:lpstr>Future Work</vt:lpstr>
      <vt:lpstr>PowerPoint Presentation</vt:lpstr>
      <vt:lpstr>Nuggets and Coal</vt:lpstr>
    </vt:vector>
  </TitlesOfParts>
  <Company>PHIRE Branding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</dc:creator>
  <cp:lastModifiedBy>Sam Wintermute</cp:lastModifiedBy>
  <cp:revision>89</cp:revision>
  <cp:lastPrinted>2012-04-27T14:30:15Z</cp:lastPrinted>
  <dcterms:created xsi:type="dcterms:W3CDTF">2010-05-04T20:37:14Z</dcterms:created>
  <dcterms:modified xsi:type="dcterms:W3CDTF">2012-06-21T20:50:45Z</dcterms:modified>
</cp:coreProperties>
</file>