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67" r:id="rId4"/>
    <p:sldId id="268" r:id="rId5"/>
    <p:sldId id="257" r:id="rId6"/>
    <p:sldId id="278" r:id="rId7"/>
    <p:sldId id="271" r:id="rId8"/>
    <p:sldId id="275" r:id="rId9"/>
    <p:sldId id="274" r:id="rId10"/>
    <p:sldId id="272" r:id="rId11"/>
    <p:sldId id="273" r:id="rId12"/>
    <p:sldId id="276" r:id="rId13"/>
    <p:sldId id="277" r:id="rId14"/>
    <p:sldId id="279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755" autoAdjust="0"/>
  </p:normalViewPr>
  <p:slideViewPr>
    <p:cSldViewPr>
      <p:cViewPr varScale="1">
        <p:scale>
          <a:sx n="89" d="100"/>
          <a:sy n="89" d="100"/>
        </p:scale>
        <p:origin x="-139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2B29A8-8606-4553-BA9F-60672C502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57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2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7D9-D3ED-49CD-81D2-570260E33D8F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F269-B969-434C-8526-28E37274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964C-10B5-4A7D-B41C-4C8C65BFC3BB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F3A5-ADD4-40C9-AD82-F843727E4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520A-57E6-45ED-AC94-561337EFD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324600"/>
            <a:ext cx="60198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B700-44F0-4759-A6E0-D85AB573FB6F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0F7A-6179-46C3-A213-661673F2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9AB7-CB11-4D53-983D-9FD7BDF1B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8D2F-50A8-44F2-8BA3-E0FF16C40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8591-DF24-4B68-A24A-D246352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C2DE-7E3B-41E8-A73B-09D6730C1322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F7E5-3A00-4DE3-A9C6-EAB1A998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25C0-E9C1-457F-8E76-233A5F60E7A5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F99E-5487-4B30-9CD6-480D7E404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785-A329-4BFE-979B-B4723DB08662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8DC7-D3AE-4A83-AD13-2A4C53BBE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942CE4A8-69A9-419E-869B-956D6F6072D4}" type="datetime1">
              <a:rPr lang="en-US" smtClean="0"/>
              <a:pPr>
                <a:defRPr/>
              </a:pPr>
              <a:t>6/21/2012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6B8AC7C-273A-4A97-8FB1-2590C25D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Interpreted Declarative Representations of Task Knowledge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4343400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June 21, 2012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Randolph M. Jones, PhD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Representation Examples (Soar-</a:t>
            </a:r>
            <a:r>
              <a:rPr lang="en-US" dirty="0" err="1"/>
              <a:t>ified</a:t>
            </a:r>
            <a:r>
              <a:rPr lang="en-US" dirty="0"/>
              <a:t> XML)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^goal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^name fly-control-route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maintain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^name waypoint-computer-programmed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^bind-input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^parameter waypoint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waypoint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^activate-when true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^maintain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^name maintain-group-heading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^bind-input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^parameter waypoint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waypoint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^activate-when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^achieved-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subgoal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waypoint-computer-programmed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3338089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Representation Examples (Soar-</a:t>
            </a:r>
            <a:r>
              <a:rPr lang="en-US" dirty="0" err="1"/>
              <a:t>ified</a:t>
            </a:r>
            <a:r>
              <a:rPr lang="en-US" dirty="0"/>
              <a:t> XML)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^goal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achieved-when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^equal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^parameter-value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^value true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48937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Declarative </a:t>
            </a:r>
            <a:r>
              <a:rPr lang="en-US" dirty="0"/>
              <a:t>Information (Soar-</a:t>
            </a:r>
            <a:r>
              <a:rPr lang="en-US" dirty="0" err="1"/>
              <a:t>ified</a:t>
            </a:r>
            <a:r>
              <a:rPr lang="en-US" dirty="0"/>
              <a:t> XML)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924300" cy="449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^formation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^type bearing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^sub-type defensive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^size 4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^sub-formation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^type bearing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^sub-type defensive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^size 2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^lead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lead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^wingman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wingman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^wingman-side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^opposite second-lead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9243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sub-formation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type bearing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sub-type defensive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size 2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lead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lead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wingman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second-lead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^sub-formation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^type bearing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^sub-type defensive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^size 2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^lead second-lead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^wingman second-wingman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^wingman-side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^same second-lead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1388335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developing and formalizing declarative representation, together with execution-agent interpreter (three projects)</a:t>
            </a:r>
          </a:p>
          <a:p>
            <a:r>
              <a:rPr lang="en-US" dirty="0" smtClean="0"/>
              <a:t>Develop explanation-agent interpreter (one project)</a:t>
            </a:r>
          </a:p>
          <a:p>
            <a:r>
              <a:rPr lang="en-US" dirty="0" smtClean="0"/>
              <a:t>Develop planning-agent interpreter (one project)</a:t>
            </a:r>
          </a:p>
          <a:p>
            <a:r>
              <a:rPr lang="en-US" dirty="0" smtClean="0"/>
              <a:t>Investigate mapping to alternative declarative behavior representations (one project)</a:t>
            </a:r>
          </a:p>
          <a:p>
            <a:r>
              <a:rPr lang="en-US" dirty="0" smtClean="0"/>
              <a:t>Develop interpreter that stores declarative representations in semantic memory instead of working memory (internal R&amp;D)</a:t>
            </a:r>
          </a:p>
          <a:p>
            <a:pPr lvl="1"/>
            <a:r>
              <a:rPr lang="en-US" dirty="0" smtClean="0"/>
              <a:t>Determine whether this is actually useful from performance and learning perspectives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194492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Representation is working and being used in multiple projects</a:t>
            </a:r>
          </a:p>
          <a:p>
            <a:pPr lvl="1"/>
            <a:r>
              <a:rPr lang="en-US" dirty="0" smtClean="0"/>
              <a:t>Allows the model builder to focus on higher level abstractions and error checking, independent of production/operator-level details</a:t>
            </a:r>
          </a:p>
          <a:p>
            <a:pPr lvl="1"/>
            <a:r>
              <a:rPr lang="en-US" dirty="0" smtClean="0"/>
              <a:t>Interpreter eases active, rapid development of the language</a:t>
            </a:r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Haven’t yet built a number of interpreters we want to try</a:t>
            </a:r>
          </a:p>
          <a:p>
            <a:pPr lvl="2"/>
            <a:r>
              <a:rPr lang="en-US" dirty="0" smtClean="0"/>
              <a:t>UM-Style interpreter</a:t>
            </a:r>
          </a:p>
          <a:p>
            <a:pPr lvl="2"/>
            <a:r>
              <a:rPr lang="en-US" dirty="0" smtClean="0"/>
              <a:t>Explanation-agent interpreter</a:t>
            </a:r>
          </a:p>
          <a:p>
            <a:pPr lvl="2"/>
            <a:r>
              <a:rPr lang="en-US" dirty="0" smtClean="0"/>
              <a:t>Planning interpreter</a:t>
            </a:r>
          </a:p>
          <a:p>
            <a:pPr lvl="1"/>
            <a:r>
              <a:rPr lang="en-US" dirty="0" smtClean="0"/>
              <a:t>Not sure where to put the representation</a:t>
            </a:r>
          </a:p>
          <a:p>
            <a:pPr lvl="2"/>
            <a:r>
              <a:rPr lang="en-US" dirty="0" smtClean="0"/>
              <a:t>Intuition is that working memory is the wrong place</a:t>
            </a:r>
          </a:p>
          <a:p>
            <a:pPr lvl="2"/>
            <a:r>
              <a:rPr lang="en-US" dirty="0" smtClean="0"/>
              <a:t>Future work will evaluate working memory vs. semantic memory</a:t>
            </a:r>
          </a:p>
          <a:p>
            <a:pPr lvl="2"/>
            <a:r>
              <a:rPr lang="en-US" dirty="0" smtClean="0"/>
              <a:t>May still want to use a compiler in the long run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225364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Knowledge </a:t>
            </a:r>
            <a:r>
              <a:rPr lang="en-US" dirty="0" smtClean="0"/>
              <a:t>engineering/Behavior modeling </a:t>
            </a:r>
            <a:r>
              <a:rPr lang="en-US" dirty="0"/>
              <a:t>is </a:t>
            </a:r>
            <a:r>
              <a:rPr lang="en-US" dirty="0" smtClean="0"/>
              <a:t>costly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Much of this cost </a:t>
            </a:r>
            <a:r>
              <a:rPr lang="en-US" dirty="0" smtClean="0"/>
              <a:t>lies </a:t>
            </a:r>
            <a:r>
              <a:rPr lang="en-US" dirty="0"/>
              <a:t>in </a:t>
            </a:r>
            <a:r>
              <a:rPr lang="en-US" dirty="0" smtClean="0"/>
              <a:t>the design, encoding, and debugging of models/programs</a:t>
            </a:r>
          </a:p>
          <a:p>
            <a:pPr>
              <a:lnSpc>
                <a:spcPct val="80000"/>
              </a:lnSpc>
            </a:pPr>
            <a:r>
              <a:rPr lang="en-US" dirty="0" smtClean="0"/>
              <a:t>Iterative Soar model </a:t>
            </a:r>
            <a:r>
              <a:rPr lang="en-US" dirty="0"/>
              <a:t>development </a:t>
            </a:r>
            <a:r>
              <a:rPr lang="en-US" dirty="0" smtClean="0"/>
              <a:t>becomes increasingly expensive as the models grow</a:t>
            </a:r>
            <a:endParaRPr lang="en-US" b="1" dirty="0">
              <a:solidFill>
                <a:schemeClr val="accent2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 smtClean="0"/>
              <a:t>Knowledge </a:t>
            </a:r>
            <a:r>
              <a:rPr lang="en-US" dirty="0"/>
              <a:t>is encoded at a low-level where the details overwhelm </a:t>
            </a:r>
            <a:r>
              <a:rPr lang="en-US" dirty="0" smtClean="0"/>
              <a:t>the modeler’s/engineer’s ability </a:t>
            </a:r>
            <a:r>
              <a:rPr lang="en-US" dirty="0"/>
              <a:t>to understand and maintain the model</a:t>
            </a:r>
          </a:p>
          <a:p>
            <a:pPr>
              <a:lnSpc>
                <a:spcPct val="80000"/>
              </a:lnSpc>
            </a:pPr>
            <a:r>
              <a:rPr lang="en-US" dirty="0"/>
              <a:t>Reuse </a:t>
            </a:r>
            <a:r>
              <a:rPr lang="en-US" dirty="0" smtClean="0"/>
              <a:t>of models and model components is still rare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 smtClean="0"/>
              <a:t>It is challenging </a:t>
            </a:r>
            <a:r>
              <a:rPr lang="en-US" dirty="0"/>
              <a:t>to reuse behavior elements from one application in another within the same architecture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Reuse across architectures is nearly impossible </a:t>
            </a:r>
          </a:p>
          <a:p>
            <a:pPr>
              <a:lnSpc>
                <a:spcPct val="80000"/>
              </a:lnSpc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High-Level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Software engineering has demonstrated improved coding efficiency from languages that decrease lines of code, increase encapsulation, and decrease complexity/branching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Design </a:t>
            </a:r>
            <a:r>
              <a:rPr lang="en-US" dirty="0"/>
              <a:t>at the representation level, hide implementation details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 modeler from architecture-level details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Emphasize understandability, maintainability, and reuse</a:t>
            </a:r>
          </a:p>
          <a:p>
            <a:r>
              <a:rPr lang="en-US" dirty="0" smtClean="0"/>
              <a:t>Prior research with HLSR demonstrated decreased design-to-coding times for novice modelers and significant reduction in code size and complexity</a:t>
            </a:r>
            <a:endParaRPr lang="en-US" sz="2000" dirty="0"/>
          </a:p>
          <a:p>
            <a:r>
              <a:rPr lang="en-US" dirty="0" smtClean="0"/>
              <a:t>Opportunities for non-engineers to configure high-level code/parameters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 Canonical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would be beneficial to increase the ease the creation of reusable representations</a:t>
            </a:r>
          </a:p>
          <a:p>
            <a:pPr lvl="1"/>
            <a:r>
              <a:rPr lang="en-US" dirty="0" smtClean="0"/>
              <a:t>Higher levels of abstraction have wider reuse potential</a:t>
            </a:r>
          </a:p>
          <a:p>
            <a:r>
              <a:rPr lang="en-US" dirty="0" smtClean="0"/>
              <a:t>Reuse across behavior models</a:t>
            </a:r>
          </a:p>
          <a:p>
            <a:pPr lvl="1"/>
            <a:r>
              <a:rPr lang="en-US" dirty="0" smtClean="0"/>
              <a:t>Using goal and knowledge representations in multiple execution agents</a:t>
            </a:r>
          </a:p>
          <a:p>
            <a:r>
              <a:rPr lang="en-US" dirty="0" smtClean="0"/>
              <a:t>Reuse across applications/model types</a:t>
            </a:r>
          </a:p>
          <a:p>
            <a:pPr lvl="1"/>
            <a:r>
              <a:rPr lang="en-US" dirty="0" smtClean="0"/>
              <a:t>A single knowledge base for planning and execution agents</a:t>
            </a:r>
          </a:p>
          <a:p>
            <a:pPr lvl="1"/>
            <a:r>
              <a:rPr lang="en-US" dirty="0" smtClean="0"/>
              <a:t>A single knowledge base for execution and explanation agents</a:t>
            </a:r>
          </a:p>
          <a:p>
            <a:pPr lvl="1"/>
            <a:r>
              <a:rPr lang="en-US" dirty="0" smtClean="0"/>
              <a:t>A single knowledge base for different architectures/engines</a:t>
            </a:r>
          </a:p>
          <a:p>
            <a:pPr lvl="1"/>
            <a:r>
              <a:rPr lang="en-US" dirty="0" smtClean="0"/>
              <a:t>Differences between planning, execution, and explanation can be embedded in the interpreter or as add-on knowledge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Interpreters vs.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compiler must be complete before you can use it</a:t>
            </a:r>
          </a:p>
          <a:p>
            <a:pPr lvl="1"/>
            <a:r>
              <a:rPr lang="en-US" dirty="0" smtClean="0"/>
              <a:t>Difficult to experiment with, add, or change language features</a:t>
            </a:r>
          </a:p>
          <a:p>
            <a:pPr lvl="1"/>
            <a:r>
              <a:rPr lang="en-US" dirty="0" smtClean="0"/>
              <a:t>Difficult to track down bugs if the compiler is not mature</a:t>
            </a:r>
          </a:p>
          <a:p>
            <a:r>
              <a:rPr lang="en-US" dirty="0" smtClean="0"/>
              <a:t>An interpreter allows simultaneous prototyping and development of the language and the models that are specified in the models</a:t>
            </a:r>
          </a:p>
          <a:p>
            <a:pPr lvl="1"/>
            <a:r>
              <a:rPr lang="en-US" dirty="0" smtClean="0"/>
              <a:t>Only need to implement those language features that a model actually uses</a:t>
            </a:r>
          </a:p>
          <a:p>
            <a:pPr lvl="1"/>
            <a:r>
              <a:rPr lang="en-US" dirty="0" smtClean="0"/>
              <a:t>Easier to add, change, and debug language features</a:t>
            </a:r>
          </a:p>
          <a:p>
            <a:pPr lvl="1"/>
            <a:r>
              <a:rPr lang="en-US" dirty="0" smtClean="0"/>
              <a:t>Code translation is faster and “just-in-time”</a:t>
            </a:r>
          </a:p>
          <a:p>
            <a:pPr lvl="2"/>
            <a:r>
              <a:rPr lang="en-US" dirty="0" smtClean="0"/>
              <a:t>Compilers take longer to translate, but provide the opportunity to generate much more efficient code</a:t>
            </a:r>
          </a:p>
          <a:p>
            <a:pPr lvl="1"/>
            <a:r>
              <a:rPr lang="en-US" dirty="0" smtClean="0"/>
              <a:t>Easier to write interpreters “piece-meal” for different architectures</a:t>
            </a:r>
          </a:p>
          <a:p>
            <a:pPr lvl="1"/>
            <a:r>
              <a:rPr lang="en-US" dirty="0" smtClean="0"/>
              <a:t>Easier to build alternative interpreters for portions of the language</a:t>
            </a:r>
          </a:p>
          <a:p>
            <a:r>
              <a:rPr lang="en-US" dirty="0" smtClean="0"/>
              <a:t>Ultimate goal should be a compiler generating efficient code for a fixed, formal language</a:t>
            </a:r>
          </a:p>
          <a:p>
            <a:r>
              <a:rPr lang="en-US" dirty="0" smtClean="0"/>
              <a:t>OR, can chunking be the compiler?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Goal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Goal definitions explicitly specify local and global information to be accessed</a:t>
            </a:r>
          </a:p>
          <a:p>
            <a:r>
              <a:rPr lang="en-US" dirty="0" smtClean="0"/>
              <a:t>Two types of </a:t>
            </a:r>
            <a:r>
              <a:rPr lang="en-US" dirty="0" err="1" smtClean="0"/>
              <a:t>subgoals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Achieve: Remove </a:t>
            </a:r>
            <a:r>
              <a:rPr lang="en-US" dirty="0" err="1" smtClean="0"/>
              <a:t>subgoal</a:t>
            </a:r>
            <a:r>
              <a:rPr lang="en-US" dirty="0" smtClean="0"/>
              <a:t> as soon as it is achieved once, or if it becomes “deactivated”</a:t>
            </a:r>
          </a:p>
          <a:p>
            <a:pPr lvl="1"/>
            <a:r>
              <a:rPr lang="en-US" dirty="0" smtClean="0"/>
              <a:t>Maintain: Remove </a:t>
            </a:r>
            <a:r>
              <a:rPr lang="en-US" dirty="0" err="1" smtClean="0"/>
              <a:t>subgoal</a:t>
            </a:r>
            <a:r>
              <a:rPr lang="en-US" dirty="0" smtClean="0"/>
              <a:t> only if it becomes “deactivated”</a:t>
            </a:r>
          </a:p>
          <a:p>
            <a:r>
              <a:rPr lang="en-US" dirty="0" smtClean="0"/>
              <a:t>Automatic binding of parameters across </a:t>
            </a:r>
            <a:r>
              <a:rPr lang="en-US" dirty="0" err="1" smtClean="0"/>
              <a:t>supergoal</a:t>
            </a:r>
            <a:r>
              <a:rPr lang="en-US" dirty="0" smtClean="0"/>
              <a:t>/</a:t>
            </a:r>
            <a:r>
              <a:rPr lang="en-US" dirty="0" err="1" smtClean="0"/>
              <a:t>subgoal</a:t>
            </a:r>
            <a:endParaRPr lang="en-US" dirty="0" smtClean="0"/>
          </a:p>
          <a:p>
            <a:r>
              <a:rPr lang="en-US" dirty="0" smtClean="0"/>
              <a:t>Strong typing and error </a:t>
            </a:r>
            <a:r>
              <a:rPr lang="en-US" smtClean="0"/>
              <a:t>checking available if desired</a:t>
            </a:r>
            <a:endParaRPr lang="en-US" dirty="0" smtClean="0"/>
          </a:p>
          <a:p>
            <a:r>
              <a:rPr lang="en-US" dirty="0" smtClean="0"/>
              <a:t>Declarative representation of </a:t>
            </a:r>
            <a:r>
              <a:rPr lang="en-US" dirty="0" err="1" smtClean="0"/>
              <a:t>subgoal</a:t>
            </a:r>
            <a:r>
              <a:rPr lang="en-US" dirty="0" smtClean="0"/>
              <a:t>-activation and goal-achievement conditions</a:t>
            </a:r>
          </a:p>
          <a:p>
            <a:pPr lvl="1"/>
            <a:r>
              <a:rPr lang="en-US" dirty="0" smtClean="0"/>
              <a:t>Using abstract features that are implemented in domain-specific Soar rules</a:t>
            </a:r>
          </a:p>
          <a:p>
            <a:r>
              <a:rPr lang="en-US" dirty="0" smtClean="0"/>
              <a:t>Query system ensures that elaborations/computations occur only when something is ready to “consume” them</a:t>
            </a:r>
          </a:p>
          <a:p>
            <a:pPr lvl="1"/>
            <a:r>
              <a:rPr lang="en-US" dirty="0" smtClean="0"/>
              <a:t>Activation conditions, achievement conditions, choice conditions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317450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Representation Examples (Soar-</a:t>
            </a:r>
            <a:r>
              <a:rPr lang="en-US" dirty="0" err="1" smtClean="0"/>
              <a:t>ified</a:t>
            </a:r>
            <a:r>
              <a:rPr lang="en-US" dirty="0" smtClean="0"/>
              <a:t> XML)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^goal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^name fly-flight-plan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^parameter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current-point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^global-name current-point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^category mission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^parameter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^property-name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^property-object current-point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423680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Representation Examples (Soar-</a:t>
            </a:r>
            <a:r>
              <a:rPr lang="en-US" dirty="0" err="1"/>
              <a:t>ified</a:t>
            </a:r>
            <a:r>
              <a:rPr lang="en-US" dirty="0"/>
              <a:t> XML)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^goal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^name fly-flight-plan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^achieve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fly-control-route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^activate-when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^not-equal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^parameter-value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^value true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^achieve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fly-control-point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^activate-when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^equa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^parameter-value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   ^value true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271977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Representation Examples (Soar-</a:t>
            </a:r>
            <a:r>
              <a:rPr lang="en-US" dirty="0" err="1"/>
              <a:t>ified</a:t>
            </a:r>
            <a:r>
              <a:rPr lang="en-US" dirty="0"/>
              <a:t> XML)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^goal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^name fly-control-route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^parameter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current-point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^global-name current-point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^category mission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^parameter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^property-name arrived-at-point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^property-object current-point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^parameter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^name waypoint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^value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   ^get-waypoint-by-name current-point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Workshop 2012</a:t>
            </a:r>
          </a:p>
        </p:txBody>
      </p:sp>
    </p:spTree>
    <p:extLst>
      <p:ext uri="{BB962C8B-B14F-4D97-AF65-F5344CB8AC3E}">
        <p14:creationId xmlns:p14="http://schemas.microsoft.com/office/powerpoint/2010/main" val="3779384390"/>
      </p:ext>
    </p:extLst>
  </p:cSld>
  <p:clrMapOvr>
    <a:masterClrMapping/>
  </p:clrMapOvr>
</p:sld>
</file>

<file path=ppt/theme/theme1.xml><?xml version="1.0" encoding="utf-8"?>
<a:theme xmlns:a="http://schemas.openxmlformats.org/drawingml/2006/main" name="SoarTech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</Template>
  <TotalTime>10146</TotalTime>
  <Words>1090</Words>
  <Application>Microsoft Office PowerPoint</Application>
  <PresentationFormat>On-screen Show (4:3)</PresentationFormat>
  <Paragraphs>207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SoarTech</vt:lpstr>
      <vt:lpstr>Interpreted Declarative Representations of Task Knowledge</vt:lpstr>
      <vt:lpstr>The Problem</vt:lpstr>
      <vt:lpstr>Advantages of a High-Level Representation</vt:lpstr>
      <vt:lpstr>Advantages of a Canonical Representation</vt:lpstr>
      <vt:lpstr>Interpreters vs. Compilers</vt:lpstr>
      <vt:lpstr>Declarative Goal Representation</vt:lpstr>
      <vt:lpstr>Goal Representation Examples (Soar-ified XML)</vt:lpstr>
      <vt:lpstr>Goal Representation Examples (Soar-ified XML)</vt:lpstr>
      <vt:lpstr>Goal Representation Examples (Soar-ified XML)</vt:lpstr>
      <vt:lpstr>Goal Representation Examples (Soar-ified XML)</vt:lpstr>
      <vt:lpstr>Goal Representation Examples (Soar-ified XML)</vt:lpstr>
      <vt:lpstr>Other Declarative Information (Soar-ified XML)</vt:lpstr>
      <vt:lpstr>Next steps</vt:lpstr>
      <vt:lpstr>Summary</vt:lpstr>
    </vt:vector>
  </TitlesOfParts>
  <Company> Soar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parsimony between NGS and the Michigan approach</dc:title>
  <dc:creator>Bob Marinier</dc:creator>
  <cp:lastModifiedBy>Randolph M. Jones</cp:lastModifiedBy>
  <cp:revision>319</cp:revision>
  <dcterms:created xsi:type="dcterms:W3CDTF">2011-05-25T18:42:14Z</dcterms:created>
  <dcterms:modified xsi:type="dcterms:W3CDTF">2012-06-21T15:25:13Z</dcterms:modified>
</cp:coreProperties>
</file>