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60" r:id="rId5"/>
    <p:sldId id="258" r:id="rId6"/>
    <p:sldId id="270" r:id="rId7"/>
    <p:sldId id="268" r:id="rId8"/>
    <p:sldId id="269" r:id="rId9"/>
    <p:sldId id="266" r:id="rId10"/>
    <p:sldId id="267" r:id="rId11"/>
    <p:sldId id="261" r:id="rId12"/>
    <p:sldId id="271" r:id="rId13"/>
    <p:sldId id="272" r:id="rId14"/>
    <p:sldId id="262" r:id="rId15"/>
    <p:sldId id="276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755" autoAdjust="0"/>
  </p:normalViewPr>
  <p:slideViewPr>
    <p:cSldViewPr>
      <p:cViewPr varScale="1">
        <p:scale>
          <a:sx n="89" d="100"/>
          <a:sy n="89" d="100"/>
        </p:scale>
        <p:origin x="-13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2B29A8-8606-4553-BA9F-60672C502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6D874-A4E8-4989-AD29-9EDC6366121E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17D9-D3ED-49CD-81D2-570260E33D8F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FF269-B969-434C-8526-28E37274E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3964C-10B5-4A7D-B41C-4C8C65BFC3BB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AF3A5-ADD4-40C9-AD82-F843727E4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9520A-57E6-45ED-AC94-561337EFD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66800" y="6324600"/>
            <a:ext cx="60198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B700-44F0-4759-A6E0-D85AB573FB6F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0F7A-6179-46C3-A213-661673F2F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FB9D-FA9E-4062-B2A7-96623DEC5335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9AB7-CB11-4D53-983D-9FD7BDF1B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0AF81-799F-427D-92C7-016638633FD7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38D2F-50A8-44F2-8BA3-E0FF16C40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8591-DF24-4B68-A24A-D2463524A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C2DE-7E3B-41E8-A73B-09D6730C1322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F7E5-3A00-4DE3-A9C6-EAB1A998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25C0-E9C1-457F-8E76-233A5F60E7A5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F99E-5487-4B30-9CD6-480D7E404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785-A329-4BFE-979B-B4723DB08662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28DC7-D3AE-4A83-AD13-2A4C53BBE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942CE4A8-69A9-419E-869B-956D6F6072D4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6B8AC7C-273A-4A97-8FB1-2590C25DD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Achieving parsimony between NGS and the Michigan approach</a:t>
            </a:r>
            <a:br>
              <a:rPr lang="en-US" dirty="0" smtClean="0"/>
            </a:br>
            <a:r>
              <a:rPr lang="en-US" dirty="0" smtClean="0"/>
              <a:t>2012 Update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09800" y="4343400"/>
            <a:ext cx="3733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June 21, 2012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Randolph M. Jones, PhD</a:t>
            </a:r>
          </a:p>
          <a:p>
            <a:pPr>
              <a:defRPr/>
            </a:pPr>
            <a:r>
              <a:rPr lang="en-US" dirty="0" smtClean="0"/>
              <a:t>Bob </a:t>
            </a:r>
            <a:r>
              <a:rPr lang="en-US" dirty="0" err="1" smtClean="0"/>
              <a:t>Marinier</a:t>
            </a:r>
            <a:r>
              <a:rPr lang="en-US" dirty="0" smtClean="0"/>
              <a:t>, PhD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NeoNGS</a:t>
            </a:r>
            <a:r>
              <a:rPr lang="en-US" dirty="0" smtClean="0"/>
              <a:t>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2672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"elaborate*goal-set*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state &lt;s&gt;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superstate.goals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&lt;goals&gt;)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--&gt;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s&gt; ^goals &lt;goals&gt;) "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"propose*pursue-goal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state &lt;s&gt;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nil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goals.goal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&lt;goal&gt;)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goal&gt; ^name &lt;name&gt;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-^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--&gt;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s&gt; ^operator &lt;o&gt; +)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o&gt; ^name &lt;name&gt;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goal &lt;goal&gt;) "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9243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propose*pursue-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&lt;s&gt; ^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goal &lt;g&gt;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^name &lt;name&gt;)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(&lt;g&gt; ^name &lt;name&gt;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^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sgoal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^name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--&gt;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s&gt; ^operator &lt;o&gt; +)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o&gt; ^name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goal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&gt;) "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NeoNGS</a:t>
            </a:r>
            <a:r>
              <a:rPr lang="en-US" dirty="0" smtClean="0"/>
              <a:t>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message to count from 1 to 10</a:t>
            </a:r>
          </a:p>
          <a:p>
            <a:r>
              <a:rPr lang="en-US" dirty="0" smtClean="0"/>
              <a:t>In the middle of counting, receive message to count from 100 to 103</a:t>
            </a:r>
          </a:p>
          <a:p>
            <a:r>
              <a:rPr lang="en-US" dirty="0" smtClean="0"/>
              <a:t>Interrupt original counting task, complete higher priority task, resume original task</a:t>
            </a:r>
          </a:p>
          <a:p>
            <a:r>
              <a:rPr lang="en-US" dirty="0" smtClean="0"/>
              <a:t>Works with chunking</a:t>
            </a:r>
          </a:p>
          <a:p>
            <a:r>
              <a:rPr lang="en-US" dirty="0" smtClean="0"/>
              <a:t>Working on experimental models for blocks world, water jugs, and robot simulator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005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 1: O: O1 (achieve-handle-message)</a:t>
            </a:r>
          </a:p>
          <a:p>
            <a:pPr marL="0" indent="0">
              <a:buNone/>
            </a:pPr>
            <a:r>
              <a:rPr lang="en-US" sz="1400" dirty="0"/>
              <a:t>     2: ==&gt;S: S4 (operator no-change)</a:t>
            </a:r>
          </a:p>
          <a:p>
            <a:pPr marL="0" indent="0">
              <a:buNone/>
            </a:pPr>
            <a:r>
              <a:rPr lang="en-US" sz="1400" dirty="0"/>
              <a:t>     3:    O: O3 (achieve-count)</a:t>
            </a:r>
          </a:p>
          <a:p>
            <a:pPr marL="0" indent="0">
              <a:buNone/>
            </a:pPr>
            <a:r>
              <a:rPr lang="en-US" sz="1400" dirty="0"/>
              <a:t>     4:    ==&gt;S: S6 (operator no-change)</a:t>
            </a:r>
          </a:p>
          <a:p>
            <a:pPr marL="0" indent="0">
              <a:buNone/>
            </a:pPr>
            <a:r>
              <a:rPr lang="en-US" sz="1400" dirty="0"/>
              <a:t>     5:       O: O4 (</a:t>
            </a:r>
            <a:r>
              <a:rPr lang="en-US" sz="1400" dirty="0" err="1"/>
              <a:t>init</a:t>
            </a:r>
            <a:r>
              <a:rPr lang="en-US" sz="1400" dirty="0"/>
              <a:t>-count)</a:t>
            </a:r>
          </a:p>
          <a:p>
            <a:pPr marL="0" indent="0">
              <a:buNone/>
            </a:pPr>
            <a:r>
              <a:rPr lang="en-US" sz="1400" dirty="0"/>
              <a:t>current count = 1</a:t>
            </a:r>
          </a:p>
          <a:p>
            <a:pPr marL="0" indent="0">
              <a:buNone/>
            </a:pPr>
            <a:r>
              <a:rPr lang="en-US" sz="1400" dirty="0"/>
              <a:t>     6:       O: O5 (count-1)</a:t>
            </a:r>
          </a:p>
          <a:p>
            <a:pPr marL="0" indent="0">
              <a:buNone/>
            </a:pPr>
            <a:r>
              <a:rPr lang="en-US" sz="1400" dirty="0"/>
              <a:t>current count = 2</a:t>
            </a:r>
          </a:p>
          <a:p>
            <a:pPr marL="0" indent="0">
              <a:buNone/>
            </a:pPr>
            <a:r>
              <a:rPr lang="en-US" sz="1400" dirty="0"/>
              <a:t>     7:       O: O6 (count-1)</a:t>
            </a:r>
          </a:p>
          <a:p>
            <a:pPr marL="0" indent="0">
              <a:buNone/>
            </a:pPr>
            <a:r>
              <a:rPr lang="en-US" sz="1400" dirty="0"/>
              <a:t>current count = 3</a:t>
            </a:r>
          </a:p>
          <a:p>
            <a:pPr marL="0" indent="0">
              <a:buNone/>
            </a:pPr>
            <a:r>
              <a:rPr lang="en-US" sz="1400" dirty="0"/>
              <a:t>     8:       O: O7 (count-1)</a:t>
            </a:r>
          </a:p>
          <a:p>
            <a:pPr marL="0" indent="0">
              <a:buNone/>
            </a:pPr>
            <a:r>
              <a:rPr lang="en-US" sz="1400" dirty="0"/>
              <a:t>current count = 4</a:t>
            </a:r>
          </a:p>
          <a:p>
            <a:pPr marL="0" indent="0">
              <a:buNone/>
            </a:pPr>
            <a:r>
              <a:rPr lang="en-US" sz="1400" dirty="0"/>
              <a:t>     9:       O: O8 (count-1)</a:t>
            </a:r>
          </a:p>
          <a:p>
            <a:pPr marL="0" indent="0">
              <a:buNone/>
            </a:pPr>
            <a:r>
              <a:rPr lang="en-US" sz="1400" dirty="0"/>
              <a:t>current count = 5</a:t>
            </a:r>
          </a:p>
          <a:p>
            <a:pPr marL="0" indent="0">
              <a:buNone/>
            </a:pPr>
            <a:r>
              <a:rPr lang="en-US" sz="1400" dirty="0"/>
              <a:t>    10: O: O10 (achieve-handle-message)</a:t>
            </a:r>
          </a:p>
          <a:p>
            <a:pPr marL="0" indent="0">
              <a:buNone/>
            </a:pPr>
            <a:r>
              <a:rPr lang="en-US" sz="1400" dirty="0"/>
              <a:t>    11: ==&gt;S: S9 (operator no-change)</a:t>
            </a:r>
          </a:p>
          <a:p>
            <a:pPr marL="0" indent="0">
              <a:buNone/>
            </a:pPr>
            <a:r>
              <a:rPr lang="en-US" sz="1400" dirty="0"/>
              <a:t>    12:    O: O12 (achieve-count)</a:t>
            </a:r>
          </a:p>
          <a:p>
            <a:pPr marL="0" indent="0">
              <a:buNone/>
            </a:pPr>
            <a:r>
              <a:rPr lang="en-US" sz="1400" dirty="0"/>
              <a:t>    13:    ==&gt;S: S11 (operator no-change)</a:t>
            </a:r>
          </a:p>
          <a:p>
            <a:pPr marL="0" indent="0">
              <a:buNone/>
            </a:pPr>
            <a:r>
              <a:rPr lang="en-US" sz="1400" dirty="0"/>
              <a:t>    14:       O: O13 (</a:t>
            </a:r>
            <a:r>
              <a:rPr lang="en-US" sz="1400" dirty="0" err="1"/>
              <a:t>init</a:t>
            </a:r>
            <a:r>
              <a:rPr lang="en-US" sz="1400" dirty="0"/>
              <a:t>-count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current count = 101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15:       O: O14 (count-1)</a:t>
            </a:r>
          </a:p>
          <a:p>
            <a:pPr marL="0" indent="0">
              <a:buNone/>
            </a:pPr>
            <a:r>
              <a:rPr lang="en-US" sz="1400" dirty="0"/>
              <a:t>current count = 102</a:t>
            </a:r>
          </a:p>
          <a:p>
            <a:pPr marL="0" indent="0">
              <a:buNone/>
            </a:pPr>
            <a:r>
              <a:rPr lang="en-US" sz="1400" dirty="0"/>
              <a:t>    16:       O: O15 (count-1)</a:t>
            </a:r>
          </a:p>
          <a:p>
            <a:pPr marL="0" indent="0">
              <a:buNone/>
            </a:pPr>
            <a:r>
              <a:rPr lang="en-US" sz="1400" dirty="0"/>
              <a:t>current count = 103</a:t>
            </a:r>
          </a:p>
          <a:p>
            <a:pPr marL="0" indent="0">
              <a:buNone/>
            </a:pPr>
            <a:r>
              <a:rPr lang="en-US" sz="1400" dirty="0"/>
              <a:t>    17: O: O1 (achieve-handle-message)</a:t>
            </a:r>
          </a:p>
          <a:p>
            <a:pPr marL="0" indent="0">
              <a:buNone/>
            </a:pPr>
            <a:r>
              <a:rPr lang="en-US" sz="1400" dirty="0"/>
              <a:t>    18: ==&gt;S: S13 (operator no-change)</a:t>
            </a:r>
          </a:p>
          <a:p>
            <a:pPr marL="0" indent="0">
              <a:buNone/>
            </a:pPr>
            <a:r>
              <a:rPr lang="en-US" sz="1400" dirty="0"/>
              <a:t>    19:    O: O16 (achieve-count)</a:t>
            </a:r>
          </a:p>
          <a:p>
            <a:pPr marL="0" indent="0">
              <a:buNone/>
            </a:pPr>
            <a:r>
              <a:rPr lang="en-US" sz="1400" dirty="0"/>
              <a:t>    20:    ==&gt;S: S15 (operator no-change)</a:t>
            </a:r>
          </a:p>
          <a:p>
            <a:pPr marL="0" indent="0">
              <a:buNone/>
            </a:pPr>
            <a:r>
              <a:rPr lang="en-US" sz="1400" dirty="0"/>
              <a:t>    21:       O: O17 (count-1)</a:t>
            </a:r>
          </a:p>
          <a:p>
            <a:pPr marL="0" indent="0">
              <a:buNone/>
            </a:pPr>
            <a:r>
              <a:rPr lang="en-US" sz="1400" dirty="0"/>
              <a:t>current count = 6</a:t>
            </a:r>
          </a:p>
          <a:p>
            <a:pPr marL="0" indent="0">
              <a:buNone/>
            </a:pPr>
            <a:r>
              <a:rPr lang="en-US" sz="1400" dirty="0"/>
              <a:t>    22:       O: O18 (count-1)</a:t>
            </a:r>
          </a:p>
          <a:p>
            <a:pPr marL="0" indent="0">
              <a:buNone/>
            </a:pPr>
            <a:r>
              <a:rPr lang="en-US" sz="1400" dirty="0"/>
              <a:t>current count = 7</a:t>
            </a:r>
          </a:p>
          <a:p>
            <a:pPr marL="0" indent="0">
              <a:buNone/>
            </a:pPr>
            <a:r>
              <a:rPr lang="en-US" sz="1400" dirty="0"/>
              <a:t>    23:       O: O19 (count-1)</a:t>
            </a:r>
          </a:p>
          <a:p>
            <a:pPr marL="0" indent="0">
              <a:buNone/>
            </a:pPr>
            <a:r>
              <a:rPr lang="en-US" sz="1400" dirty="0"/>
              <a:t>current count = 8</a:t>
            </a:r>
          </a:p>
          <a:p>
            <a:pPr marL="0" indent="0">
              <a:buNone/>
            </a:pPr>
            <a:r>
              <a:rPr lang="en-US" sz="1400" dirty="0"/>
              <a:t>    24:       O: O20 (count-1)</a:t>
            </a:r>
          </a:p>
          <a:p>
            <a:pPr marL="0" indent="0">
              <a:buNone/>
            </a:pPr>
            <a:r>
              <a:rPr lang="en-US" sz="1400" dirty="0"/>
              <a:t>current count = 9</a:t>
            </a:r>
          </a:p>
          <a:p>
            <a:pPr marL="0" indent="0">
              <a:buNone/>
            </a:pPr>
            <a:r>
              <a:rPr lang="en-US" sz="1400" dirty="0"/>
              <a:t>    25:       O: O21 (count-1)</a:t>
            </a:r>
          </a:p>
          <a:p>
            <a:pPr marL="0" indent="0">
              <a:buNone/>
            </a:pPr>
            <a:r>
              <a:rPr lang="en-US" sz="1400" dirty="0"/>
              <a:t>current count =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Trace After Chunking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1: O: O1 (achieve-handle-message)</a:t>
            </a:r>
          </a:p>
          <a:p>
            <a:pPr marL="0" indent="0">
              <a:buNone/>
            </a:pPr>
            <a:r>
              <a:rPr lang="en-US" dirty="0"/>
              <a:t>current count = 1</a:t>
            </a:r>
          </a:p>
          <a:p>
            <a:pPr marL="0" indent="0">
              <a:buNone/>
            </a:pPr>
            <a:r>
              <a:rPr lang="en-US" dirty="0"/>
              <a:t>current count = 2</a:t>
            </a:r>
          </a:p>
          <a:p>
            <a:pPr marL="0" indent="0">
              <a:buNone/>
            </a:pPr>
            <a:r>
              <a:rPr lang="en-US" dirty="0"/>
              <a:t>current count = 3</a:t>
            </a:r>
          </a:p>
          <a:p>
            <a:pPr marL="0" indent="0">
              <a:buNone/>
            </a:pPr>
            <a:r>
              <a:rPr lang="en-US" dirty="0"/>
              <a:t>current count = 4</a:t>
            </a:r>
          </a:p>
          <a:p>
            <a:pPr marL="0" indent="0">
              <a:buNone/>
            </a:pPr>
            <a:r>
              <a:rPr lang="en-US" dirty="0"/>
              <a:t>current count = 5</a:t>
            </a:r>
          </a:p>
          <a:p>
            <a:pPr marL="0" indent="0">
              <a:buNone/>
            </a:pPr>
            <a:r>
              <a:rPr lang="en-US" dirty="0"/>
              <a:t>     2: O: O3 (achieve-handle-message)</a:t>
            </a:r>
          </a:p>
          <a:p>
            <a:pPr marL="0" indent="0">
              <a:buNone/>
            </a:pPr>
            <a:r>
              <a:rPr lang="en-US" dirty="0"/>
              <a:t>current count = 101</a:t>
            </a:r>
          </a:p>
          <a:p>
            <a:pPr marL="0" indent="0">
              <a:buNone/>
            </a:pPr>
            <a:r>
              <a:rPr lang="en-US" dirty="0"/>
              <a:t>current count = 102</a:t>
            </a:r>
          </a:p>
          <a:p>
            <a:pPr marL="0" indent="0">
              <a:buNone/>
            </a:pPr>
            <a:r>
              <a:rPr lang="en-US" dirty="0"/>
              <a:t>current count = 103</a:t>
            </a:r>
          </a:p>
          <a:p>
            <a:pPr marL="0" indent="0">
              <a:buNone/>
            </a:pPr>
            <a:r>
              <a:rPr lang="en-US" dirty="0"/>
              <a:t>     3: O: O1 (achieve-handle-message)</a:t>
            </a:r>
          </a:p>
          <a:p>
            <a:pPr marL="0" indent="0">
              <a:buNone/>
            </a:pPr>
            <a:r>
              <a:rPr lang="en-US" dirty="0"/>
              <a:t>current count = 6</a:t>
            </a:r>
          </a:p>
          <a:p>
            <a:pPr marL="0" indent="0">
              <a:buNone/>
            </a:pPr>
            <a:r>
              <a:rPr lang="en-US" dirty="0"/>
              <a:t>current count = 7</a:t>
            </a:r>
          </a:p>
          <a:p>
            <a:pPr marL="0" indent="0">
              <a:buNone/>
            </a:pPr>
            <a:r>
              <a:rPr lang="en-US" dirty="0"/>
              <a:t>current count = 8</a:t>
            </a:r>
          </a:p>
          <a:p>
            <a:pPr marL="0" indent="0">
              <a:buNone/>
            </a:pPr>
            <a:r>
              <a:rPr lang="en-US" dirty="0"/>
              <a:t>current count = 9</a:t>
            </a:r>
          </a:p>
          <a:p>
            <a:pPr marL="0" indent="0">
              <a:buNone/>
            </a:pPr>
            <a:r>
              <a:rPr lang="en-US" dirty="0"/>
              <a:t>current count =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543800" cy="6096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NeoNGS</a:t>
            </a:r>
            <a:r>
              <a:rPr lang="en-US" dirty="0" smtClean="0"/>
              <a:t> to support the Michigan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Michigan approach, handling interruptions and interleaving while maintaining the decomposition relationship relies on ad-hoc structures to store intermediate information</a:t>
            </a:r>
          </a:p>
          <a:p>
            <a:r>
              <a:rPr lang="en-US" dirty="0" err="1" smtClean="0"/>
              <a:t>NeoNGS</a:t>
            </a:r>
            <a:r>
              <a:rPr lang="en-US" dirty="0" smtClean="0"/>
              <a:t> goals can be those structures, standardizing how agents are designed to deal with these issues</a:t>
            </a:r>
          </a:p>
          <a:p>
            <a:r>
              <a:rPr lang="en-US" dirty="0" smtClean="0"/>
              <a:t>Standardization will make it easier for people to create, understand, and maintain Soar agents</a:t>
            </a:r>
          </a:p>
          <a:p>
            <a:pPr lvl="1"/>
            <a:r>
              <a:rPr lang="en-US" dirty="0" smtClean="0"/>
              <a:t>Especially complex agents that implement task interleaving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</a:p>
          <a:p>
            <a:pPr lvl="1"/>
            <a:r>
              <a:rPr lang="en-US" dirty="0" smtClean="0"/>
              <a:t>Significant step toward </a:t>
            </a:r>
            <a:r>
              <a:rPr lang="en-US" dirty="0" err="1" smtClean="0"/>
              <a:t>resovling</a:t>
            </a:r>
            <a:r>
              <a:rPr lang="en-US" dirty="0" smtClean="0"/>
              <a:t>/integrating NGS and UM </a:t>
            </a:r>
            <a:r>
              <a:rPr lang="en-US" dirty="0" err="1" smtClean="0"/>
              <a:t>approachess</a:t>
            </a:r>
            <a:endParaRPr lang="en-US" dirty="0" smtClean="0"/>
          </a:p>
          <a:p>
            <a:pPr lvl="1"/>
            <a:r>
              <a:rPr lang="en-US" dirty="0" smtClean="0"/>
              <a:t>UM-style behavior before chunking, NGS-style behavior after chunking</a:t>
            </a:r>
          </a:p>
          <a:p>
            <a:pPr lvl="1"/>
            <a:r>
              <a:rPr lang="en-US" dirty="0" smtClean="0"/>
              <a:t>Better understanding of the roles of interleaving and commitments in representational choices</a:t>
            </a:r>
          </a:p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Still not a robust package of reusable code</a:t>
            </a:r>
          </a:p>
          <a:p>
            <a:pPr lvl="1"/>
            <a:r>
              <a:rPr lang="en-US" dirty="0" smtClean="0"/>
              <a:t>Would be nice if we can resolve automated building of goal structures from operators</a:t>
            </a:r>
          </a:p>
          <a:p>
            <a:pPr lvl="1"/>
            <a:r>
              <a:rPr lang="en-US" dirty="0" smtClean="0"/>
              <a:t>Can we ensure the Soar development tools support the </a:t>
            </a:r>
            <a:r>
              <a:rPr lang="en-US" smtClean="0"/>
              <a:t>integrated approach?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543800" cy="609600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543800" cy="609600"/>
          </a:xfrm>
        </p:spPr>
        <p:txBody>
          <a:bodyPr/>
          <a:lstStyle/>
          <a:p>
            <a:r>
              <a:rPr lang="en-US" dirty="0" smtClean="0"/>
              <a:t>Example “Goal Proposal Rule”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"create-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*achieve-count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 &lt;s&gt; ^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superstate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nil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^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goals &lt;goals&gt;)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goals&gt; ^goal &lt;g&gt;)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g&gt; ^name achieve-handle-message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^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message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^task count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^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&lt;par&gt;)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par&gt; ^start-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&lt;start&gt;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^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&lt;end&gt;)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--&gt;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g&gt; ^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^name achieve-count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^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&lt;start&gt;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^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&lt;end&gt;) 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543800" cy="609600"/>
          </a:xfrm>
        </p:spPr>
        <p:txBody>
          <a:bodyPr/>
          <a:lstStyle/>
          <a:p>
            <a:r>
              <a:rPr lang="en-US" dirty="0" smtClean="0"/>
              <a:t>Example Chunk From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{chunk-7*d15*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opnochange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*1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:chunk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(state &lt;s1&gt; ^operator &lt;o1&gt;)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(&lt;o1&gt; ^goal &lt;g1&gt;)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(&lt;g1&gt; ^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&lt;s2&gt;)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(&lt;s2&gt; ^cur-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101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103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       ^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 achieve-count)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(&lt;s2&gt; ^cur-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101 - ^cur-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102 +)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Michigan approach and NGS are often presented as opposing approaches to goal management</a:t>
            </a:r>
          </a:p>
          <a:p>
            <a:r>
              <a:rPr lang="en-US" dirty="0" smtClean="0"/>
              <a:t>There are some historical reasons for that, BUT:</a:t>
            </a:r>
          </a:p>
          <a:p>
            <a:pPr lvl="1"/>
            <a:r>
              <a:rPr lang="en-US" dirty="0" smtClean="0"/>
              <a:t>There is no current, essential incompatibility</a:t>
            </a:r>
          </a:p>
          <a:p>
            <a:pPr lvl="1"/>
            <a:r>
              <a:rPr lang="en-US" dirty="0" smtClean="0"/>
              <a:t>With some minor modification, they can be mutually beneficial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represented in a goal hierarchy</a:t>
            </a:r>
          </a:p>
          <a:p>
            <a:pPr lvl="1"/>
            <a:r>
              <a:rPr lang="en-US" dirty="0" smtClean="0"/>
              <a:t>Operators that persist for more than one decision become goals</a:t>
            </a:r>
          </a:p>
          <a:p>
            <a:r>
              <a:rPr lang="en-US" dirty="0" smtClean="0"/>
              <a:t>The architecture allows a single decomposition stack to exist at once (the state stack)</a:t>
            </a:r>
          </a:p>
          <a:p>
            <a:r>
              <a:rPr lang="en-US" dirty="0" smtClean="0"/>
              <a:t>The architecture commits to operators (and thus decompositions) until the operator is no longer relevant or another operator is preferred</a:t>
            </a:r>
          </a:p>
          <a:p>
            <a:pPr lvl="1"/>
            <a:r>
              <a:rPr lang="en-US" dirty="0" smtClean="0"/>
              <a:t>If operators are indifferent, Soar will commit to one, not flip-flop between them</a:t>
            </a:r>
          </a:p>
          <a:p>
            <a:pPr lvl="1"/>
            <a:r>
              <a:rPr lang="en-US" dirty="0" smtClean="0"/>
              <a:t>Because operators become goals, this also means Soar might not interleave between “mutually indifferent goals”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Approach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Interleaving tasks can be difficult, and there is no standardized way to manage it</a:t>
            </a:r>
          </a:p>
          <a:p>
            <a:r>
              <a:rPr lang="en-US" dirty="0" smtClean="0"/>
              <a:t>Interleaving comes at the cost of “losing the stack”</a:t>
            </a:r>
          </a:p>
          <a:p>
            <a:pPr lvl="1"/>
            <a:r>
              <a:rPr lang="en-US" dirty="0" smtClean="0"/>
              <a:t>To be able to “pick up where we left off”, </a:t>
            </a:r>
            <a:r>
              <a:rPr lang="en-US" dirty="0" err="1" smtClean="0"/>
              <a:t>superstate</a:t>
            </a:r>
            <a:r>
              <a:rPr lang="en-US" dirty="0" smtClean="0"/>
              <a:t> structures must be maintained if want to interrupt an ongoing task to do another task</a:t>
            </a:r>
            <a:endParaRPr lang="en-US" b="1" dirty="0" smtClean="0"/>
          </a:p>
          <a:p>
            <a:r>
              <a:rPr lang="en-US" dirty="0" smtClean="0"/>
              <a:t>Long term “stack regeneration knowledge” implicitly represents information associated with long-term goals, but representational approaches are generally ad hoc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are represented in a goal hierarchy that is maintained on the top state, rather than as operators</a:t>
            </a:r>
          </a:p>
          <a:p>
            <a:r>
              <a:rPr lang="en-US" dirty="0" smtClean="0"/>
              <a:t>Multiple goals may be active at once; goals may be </a:t>
            </a:r>
            <a:r>
              <a:rPr lang="en-US" dirty="0" err="1" smtClean="0"/>
              <a:t>i</a:t>
            </a:r>
            <a:r>
              <a:rPr lang="en-US" dirty="0" smtClean="0"/>
              <a:t>-supported or o-supported, depending on the application</a:t>
            </a:r>
          </a:p>
          <a:p>
            <a:r>
              <a:rPr lang="en-US" dirty="0" smtClean="0"/>
              <a:t>Can create complex goal-subgoal relationships, usually in a tree or a forest or a directed acyclic graph</a:t>
            </a:r>
          </a:p>
          <a:p>
            <a:r>
              <a:rPr lang="en-US" dirty="0" smtClean="0"/>
              <a:t>Operator proposals typically test for the presence of a top-state goal structure</a:t>
            </a:r>
          </a:p>
          <a:p>
            <a:pPr lvl="1"/>
            <a:r>
              <a:rPr lang="en-US" dirty="0" smtClean="0"/>
              <a:t>Syntactically very similar to testing for an operator in the state stack</a:t>
            </a:r>
          </a:p>
          <a:p>
            <a:r>
              <a:rPr lang="en-US" dirty="0" smtClean="0"/>
              <a:t>Task interleaving schemes are easy to implement using goal priorities and/or operator preferences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Approach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NGS has so far not been used much in learning systems, and is generally designed to avoid the use of one type of operator no-change </a:t>
            </a:r>
            <a:r>
              <a:rPr lang="en-US" dirty="0" smtClean="0"/>
              <a:t>impasse</a:t>
            </a:r>
          </a:p>
          <a:p>
            <a:r>
              <a:rPr lang="en-US" dirty="0" smtClean="0"/>
              <a:t>NGS </a:t>
            </a:r>
            <a:r>
              <a:rPr lang="en-US" dirty="0"/>
              <a:t>may introduce some difficulties in Soar-style impasse-driven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In particular, it can be harder </a:t>
            </a:r>
            <a:r>
              <a:rPr lang="en-US" dirty="0"/>
              <a:t>to detect “no-change” types of </a:t>
            </a:r>
            <a:r>
              <a:rPr lang="en-US" dirty="0" smtClean="0"/>
              <a:t>impasses</a:t>
            </a:r>
            <a:endParaRPr lang="en-US" dirty="0"/>
          </a:p>
          <a:p>
            <a:r>
              <a:rPr lang="en-US" dirty="0" smtClean="0"/>
              <a:t>Some task interleaving schemes can make debugging and “threading” issues painful</a:t>
            </a:r>
          </a:p>
          <a:p>
            <a:pPr lvl="1"/>
            <a:r>
              <a:rPr lang="en-US" dirty="0" smtClean="0"/>
              <a:t>But this may be more a property of task interleaving than of NGS</a:t>
            </a:r>
          </a:p>
          <a:p>
            <a:r>
              <a:rPr lang="en-US" dirty="0" smtClean="0"/>
              <a:t>May have to do a little extra work when you </a:t>
            </a:r>
            <a:r>
              <a:rPr lang="en-US" i="1" dirty="0" smtClean="0"/>
              <a:t>don’t</a:t>
            </a:r>
            <a:r>
              <a:rPr lang="en-US" dirty="0" smtClean="0"/>
              <a:t> want to interleave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the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desire a common Soar programming style (with supporting code) that mixes the UM and NGS approaches, combining their strengths</a:t>
            </a:r>
          </a:p>
          <a:p>
            <a:pPr lvl="1"/>
            <a:r>
              <a:rPr lang="en-US" dirty="0" smtClean="0"/>
              <a:t>Task interleaving is easier and less error prone for tasks that benefit from it</a:t>
            </a:r>
          </a:p>
          <a:p>
            <a:pPr lvl="1"/>
            <a:r>
              <a:rPr lang="en-US" dirty="0" smtClean="0"/>
              <a:t>Goal hierarchy management/rebuilding is done in a more uniform and reusable way</a:t>
            </a:r>
          </a:p>
          <a:p>
            <a:pPr lvl="1"/>
            <a:r>
              <a:rPr lang="en-US" dirty="0" smtClean="0"/>
              <a:t>We take full advantage of Soar’s impasse-driven learning mechanisms, for models that benefit from them</a:t>
            </a:r>
          </a:p>
          <a:p>
            <a:pPr lvl="1"/>
            <a:r>
              <a:rPr lang="en-US" dirty="0" smtClean="0"/>
              <a:t>Soar coding styles and development tools naturally support the mixed approach</a:t>
            </a:r>
          </a:p>
          <a:p>
            <a:r>
              <a:rPr lang="en-US" dirty="0" smtClean="0"/>
              <a:t>Which direction should we go?</a:t>
            </a:r>
          </a:p>
          <a:p>
            <a:pPr lvl="1"/>
            <a:r>
              <a:rPr lang="en-US" dirty="0" smtClean="0"/>
              <a:t>Should we build a library that automatically generates NGS structures from Michigan-style goal stacks?</a:t>
            </a:r>
          </a:p>
          <a:p>
            <a:pPr lvl="1"/>
            <a:r>
              <a:rPr lang="en-US" dirty="0" smtClean="0"/>
              <a:t>Or should we build a library that automatically generates Michigan-style goal stacks from NGS structures?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NeoNGS</a:t>
            </a:r>
            <a:r>
              <a:rPr lang="en-US" dirty="0" smtClean="0"/>
              <a:t> Design Requirements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goal structure should persist as long as it is relevant, even when the impasse associated with the goal is (temporarily) missing from the stack</a:t>
            </a:r>
          </a:p>
          <a:p>
            <a:r>
              <a:rPr lang="en-US" dirty="0" smtClean="0"/>
              <a:t>The solution should work with all varieties of learning in Soar</a:t>
            </a:r>
          </a:p>
          <a:p>
            <a:r>
              <a:rPr lang="en-US" dirty="0" smtClean="0"/>
              <a:t>Goal structures can be either I-supported or O-supported, depending on developer/application preference</a:t>
            </a:r>
          </a:p>
          <a:p>
            <a:r>
              <a:rPr lang="en-US" dirty="0" smtClean="0"/>
              <a:t>The support received by a goal structure should never be a “surprise”</a:t>
            </a:r>
          </a:p>
          <a:p>
            <a:r>
              <a:rPr lang="en-US" dirty="0"/>
              <a:t>Goal-implementation patterns should be easy to use, </a:t>
            </a:r>
            <a:r>
              <a:rPr lang="en-US" dirty="0" smtClean="0"/>
              <a:t>should </a:t>
            </a:r>
            <a:r>
              <a:rPr lang="en-US" dirty="0"/>
              <a:t>foster </a:t>
            </a:r>
            <a:r>
              <a:rPr lang="en-US" dirty="0" smtClean="0"/>
              <a:t>reuse, and should not require major changes to programming style</a:t>
            </a:r>
          </a:p>
          <a:p>
            <a:r>
              <a:rPr lang="en-US" dirty="0" smtClean="0"/>
              <a:t>A particular model should easily be able to use </a:t>
            </a:r>
            <a:r>
              <a:rPr lang="en-US" dirty="0" err="1" smtClean="0"/>
              <a:t>NeoNGS</a:t>
            </a:r>
            <a:r>
              <a:rPr lang="en-US" dirty="0" smtClean="0"/>
              <a:t> for none, some, or all of its goal representations</a:t>
            </a:r>
          </a:p>
          <a:p>
            <a:r>
              <a:rPr lang="en-US" dirty="0" err="1" smtClean="0"/>
              <a:t>NeoNGS</a:t>
            </a:r>
            <a:r>
              <a:rPr lang="en-US" dirty="0" smtClean="0"/>
              <a:t> should make it easier to conceptualize and implement models that</a:t>
            </a:r>
          </a:p>
          <a:p>
            <a:pPr lvl="1"/>
            <a:r>
              <a:rPr lang="en-US" dirty="0" smtClean="0"/>
              <a:t>Use goal hierarchies</a:t>
            </a:r>
          </a:p>
          <a:p>
            <a:pPr lvl="1"/>
            <a:r>
              <a:rPr lang="en-US" dirty="0" smtClean="0"/>
              <a:t>Have to interleave attention between goal hierarches</a:t>
            </a:r>
          </a:p>
          <a:p>
            <a:r>
              <a:rPr lang="en-US" dirty="0" smtClean="0"/>
              <a:t>Design choice: Generate Michigan-style stacks from NGS structures</a:t>
            </a:r>
          </a:p>
          <a:p>
            <a:pPr lvl="1"/>
            <a:r>
              <a:rPr lang="en-US" dirty="0" smtClean="0"/>
              <a:t>Primarily because of “support” requirements…generating NGS structures automatically involves “returning results” in Soar</a:t>
            </a:r>
          </a:p>
          <a:p>
            <a:pPr lvl="1"/>
            <a:r>
              <a:rPr lang="en-US" dirty="0" smtClean="0"/>
              <a:t>Means that programmers will be writing “goal creation rules” instead of “operator proposal rules”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38D2F-50A8-44F2-8BA3-E0FF16C405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2672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elaborate*goal-set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(state &lt;s&gt;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nil)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--&gt;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s&gt; ^goals &lt;g&gt;) "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elaborate*goal*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subgoal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(state &lt;s&gt;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nil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^goals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goal.subgoal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--&gt;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gs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 ^goal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sgoal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</a:t>
            </a: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9243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"elaborate*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state &lt;s&gt;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nil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goals.goal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&lt;goal&gt;)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goal&gt;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--&gt;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&lt;goal&gt;) "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7711"/>
      </p:ext>
    </p:extLst>
  </p:cSld>
  <p:clrMapOvr>
    <a:masterClrMapping/>
  </p:clrMapOvr>
</p:sld>
</file>

<file path=ppt/theme/theme1.xml><?xml version="1.0" encoding="utf-8"?>
<a:theme xmlns:a="http://schemas.openxmlformats.org/drawingml/2006/main" name="SoarTech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</Template>
  <TotalTime>9288</TotalTime>
  <Words>1776</Words>
  <Application>Microsoft Office PowerPoint</Application>
  <PresentationFormat>On-screen Show (4:3)</PresentationFormat>
  <Paragraphs>258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SoarTech</vt:lpstr>
      <vt:lpstr>Achieving parsimony between NGS and the Michigan approach 2012 Update</vt:lpstr>
      <vt:lpstr>Introduction</vt:lpstr>
      <vt:lpstr>Michigan Approach</vt:lpstr>
      <vt:lpstr>Michigan Approach in Practice</vt:lpstr>
      <vt:lpstr>NGS Approach</vt:lpstr>
      <vt:lpstr>NGS Approach in Practice</vt:lpstr>
      <vt:lpstr>Combining the Approaches</vt:lpstr>
      <vt:lpstr>NeoNGS Design Requirements</vt:lpstr>
      <vt:lpstr>NGS in a Nutshell</vt:lpstr>
      <vt:lpstr>NeoNGS in a Nutshell</vt:lpstr>
      <vt:lpstr>NeoNGS Experiments</vt:lpstr>
      <vt:lpstr>Experiment Trace</vt:lpstr>
      <vt:lpstr>Experiment Trace After Chunking</vt:lpstr>
      <vt:lpstr>Using NeoNGS to support the Michigan approach</vt:lpstr>
      <vt:lpstr>Summary</vt:lpstr>
      <vt:lpstr>BACKUP</vt:lpstr>
      <vt:lpstr>Example “Goal Proposal Rule”</vt:lpstr>
      <vt:lpstr>Example Chunk From Experiment</vt:lpstr>
    </vt:vector>
  </TitlesOfParts>
  <Company> Soar Technology,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parsimony between NGS and the Michigan approach</dc:title>
  <dc:creator>Bob Marinier</dc:creator>
  <cp:lastModifiedBy>Randolph M. Jones</cp:lastModifiedBy>
  <cp:revision>304</cp:revision>
  <dcterms:created xsi:type="dcterms:W3CDTF">2011-05-25T18:42:14Z</dcterms:created>
  <dcterms:modified xsi:type="dcterms:W3CDTF">2012-06-21T15:28:22Z</dcterms:modified>
</cp:coreProperties>
</file>