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3" r:id="rId1"/>
  </p:sldMasterIdLst>
  <p:notesMasterIdLst>
    <p:notesMasterId r:id="rId26"/>
  </p:notesMasterIdLst>
  <p:sldIdLst>
    <p:sldId id="256" r:id="rId2"/>
    <p:sldId id="259" r:id="rId3"/>
    <p:sldId id="258" r:id="rId4"/>
    <p:sldId id="260" r:id="rId5"/>
    <p:sldId id="257" r:id="rId6"/>
    <p:sldId id="261" r:id="rId7"/>
    <p:sldId id="262" r:id="rId8"/>
    <p:sldId id="263" r:id="rId9"/>
    <p:sldId id="264" r:id="rId10"/>
    <p:sldId id="265" r:id="rId11"/>
    <p:sldId id="266" r:id="rId12"/>
    <p:sldId id="267" r:id="rId13"/>
    <p:sldId id="269" r:id="rId14"/>
    <p:sldId id="268" r:id="rId15"/>
    <p:sldId id="278" r:id="rId16"/>
    <p:sldId id="270" r:id="rId17"/>
    <p:sldId id="279" r:id="rId18"/>
    <p:sldId id="271" r:id="rId19"/>
    <p:sldId id="277" r:id="rId20"/>
    <p:sldId id="272" r:id="rId21"/>
    <p:sldId id="273" r:id="rId22"/>
    <p:sldId id="276" r:id="rId23"/>
    <p:sldId id="274"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a:srgbClr val="990000"/>
    <a:srgbClr val="F5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83149" autoAdjust="0"/>
  </p:normalViewPr>
  <p:slideViewPr>
    <p:cSldViewPr snapToGrid="0">
      <p:cViewPr varScale="1">
        <p:scale>
          <a:sx n="53" d="100"/>
          <a:sy n="53" d="100"/>
        </p:scale>
        <p:origin x="228" y="42"/>
      </p:cViewPr>
      <p:guideLst/>
    </p:cSldViewPr>
  </p:slideViewPr>
  <p:notesTextViewPr>
    <p:cViewPr>
      <p:scale>
        <a:sx n="1" d="1"/>
        <a:sy n="1" d="1"/>
      </p:scale>
      <p:origin x="0" y="0"/>
    </p:cViewPr>
  </p:notesTextViewPr>
  <p:notesViewPr>
    <p:cSldViewPr snapToGrid="0">
      <p:cViewPr varScale="1">
        <p:scale>
          <a:sx n="49" d="100"/>
          <a:sy n="49" d="100"/>
        </p:scale>
        <p:origin x="2667"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7DB1B9-4AD7-4ABA-BFE4-8DB6FC7C07E7}" type="datetimeFigureOut">
              <a:rPr lang="en-US" smtClean="0"/>
              <a:t>5/9/2019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04A55-B85C-4BA6-9BCB-0446DDA306BA}" type="slidenum">
              <a:rPr lang="en-US" smtClean="0"/>
              <a:t>‹#›</a:t>
            </a:fld>
            <a:endParaRPr lang="en-US"/>
          </a:p>
        </p:txBody>
      </p:sp>
    </p:spTree>
    <p:extLst>
      <p:ext uri="{BB962C8B-B14F-4D97-AF65-F5344CB8AC3E}">
        <p14:creationId xmlns:p14="http://schemas.microsoft.com/office/powerpoint/2010/main" val="408382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infinite possible arm trajectories that reach the desired goal... </a:t>
            </a:r>
          </a:p>
          <a:p>
            <a:r>
              <a:rPr lang="en-US" dirty="0"/>
              <a:t>How does the robot decide what kind it wants? (right/left lamp? careful/efficient?)</a:t>
            </a:r>
          </a:p>
          <a:p>
            <a:r>
              <a:rPr lang="en-US" dirty="0"/>
              <a:t>How do we find those desired trajectories?</a:t>
            </a:r>
          </a:p>
        </p:txBody>
      </p:sp>
      <p:sp>
        <p:nvSpPr>
          <p:cNvPr id="4" name="Slide Number Placeholder 3"/>
          <p:cNvSpPr>
            <a:spLocks noGrp="1"/>
          </p:cNvSpPr>
          <p:nvPr>
            <p:ph type="sldNum" sz="quarter" idx="5"/>
          </p:nvPr>
        </p:nvSpPr>
        <p:spPr/>
        <p:txBody>
          <a:bodyPr/>
          <a:lstStyle/>
          <a:p>
            <a:fld id="{94804A55-B85C-4BA6-9BCB-0446DDA306BA}" type="slidenum">
              <a:rPr lang="en-US" smtClean="0"/>
              <a:t>2</a:t>
            </a:fld>
            <a:endParaRPr lang="en-US"/>
          </a:p>
        </p:txBody>
      </p:sp>
    </p:spTree>
    <p:extLst>
      <p:ext uri="{BB962C8B-B14F-4D97-AF65-F5344CB8AC3E}">
        <p14:creationId xmlns:p14="http://schemas.microsoft.com/office/powerpoint/2010/main" val="2647236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Box/whiskers show us the distribution of objective values. Whiskers = max, min; Box = 25</a:t>
            </a:r>
            <a:r>
              <a:rPr lang="en-US" baseline="30000" dirty="0"/>
              <a:t>th</a:t>
            </a:r>
            <a:r>
              <a:rPr lang="en-US" dirty="0"/>
              <a:t>-75</a:t>
            </a:r>
            <a:r>
              <a:rPr lang="en-US" baseline="30000" dirty="0"/>
              <a:t>th</a:t>
            </a:r>
            <a:r>
              <a:rPr lang="en-US" dirty="0"/>
              <a:t> percentile.</a:t>
            </a:r>
          </a:p>
          <a:p>
            <a:r>
              <a:rPr lang="en-US" dirty="0"/>
              <a:t>MAST performs on par with comparison methods here.</a:t>
            </a:r>
          </a:p>
          <a:p>
            <a:r>
              <a:rPr lang="en-US" dirty="0"/>
              <a:t>BUT! for expensive objective functions, the comparisons were so slow we had to run them for half an hour per query to get any sort of results.</a:t>
            </a:r>
          </a:p>
        </p:txBody>
      </p:sp>
      <p:sp>
        <p:nvSpPr>
          <p:cNvPr id="4" name="Slide Number Placeholder 3"/>
          <p:cNvSpPr>
            <a:spLocks noGrp="1"/>
          </p:cNvSpPr>
          <p:nvPr>
            <p:ph type="sldNum" sz="quarter" idx="5"/>
          </p:nvPr>
        </p:nvSpPr>
        <p:spPr/>
        <p:txBody>
          <a:bodyPr/>
          <a:lstStyle/>
          <a:p>
            <a:fld id="{94804A55-B85C-4BA6-9BCB-0446DDA306BA}" type="slidenum">
              <a:rPr lang="en-US" smtClean="0"/>
              <a:t>20</a:t>
            </a:fld>
            <a:endParaRPr lang="en-US"/>
          </a:p>
        </p:txBody>
      </p:sp>
    </p:spTree>
    <p:extLst>
      <p:ext uri="{BB962C8B-B14F-4D97-AF65-F5344CB8AC3E}">
        <p14:creationId xmlns:p14="http://schemas.microsoft.com/office/powerpoint/2010/main" val="194960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is mostly about answering that second question, how to find reaching trajectories that meet agent needs and wants.</a:t>
            </a:r>
          </a:p>
        </p:txBody>
      </p:sp>
      <p:sp>
        <p:nvSpPr>
          <p:cNvPr id="4" name="Slide Number Placeholder 3"/>
          <p:cNvSpPr>
            <a:spLocks noGrp="1"/>
          </p:cNvSpPr>
          <p:nvPr>
            <p:ph type="sldNum" sz="quarter" idx="5"/>
          </p:nvPr>
        </p:nvSpPr>
        <p:spPr/>
        <p:txBody>
          <a:bodyPr/>
          <a:lstStyle/>
          <a:p>
            <a:fld id="{94804A55-B85C-4BA6-9BCB-0446DDA306BA}" type="slidenum">
              <a:rPr lang="en-US" smtClean="0"/>
              <a:t>3</a:t>
            </a:fld>
            <a:endParaRPr lang="en-US"/>
          </a:p>
        </p:txBody>
      </p:sp>
    </p:spTree>
    <p:extLst>
      <p:ext uri="{BB962C8B-B14F-4D97-AF65-F5344CB8AC3E}">
        <p14:creationId xmlns:p14="http://schemas.microsoft.com/office/powerpoint/2010/main" val="140583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Structural issue: Agent unaware of trajectory options—always stuck with whatever the trajectory planner finds for it.</a:t>
            </a:r>
          </a:p>
          <a:p>
            <a:r>
              <a:rPr lang="en-US" dirty="0"/>
              <a:t>Practical issue: Including objectives makes the trajectory planning problem nonconvex optimization in a high dimensional space. Trying to get the wants decreases ability to get the needs.</a:t>
            </a:r>
          </a:p>
        </p:txBody>
      </p:sp>
      <p:sp>
        <p:nvSpPr>
          <p:cNvPr id="4" name="Slide Number Placeholder 3"/>
          <p:cNvSpPr>
            <a:spLocks noGrp="1"/>
          </p:cNvSpPr>
          <p:nvPr>
            <p:ph type="sldNum" sz="quarter" idx="5"/>
          </p:nvPr>
        </p:nvSpPr>
        <p:spPr/>
        <p:txBody>
          <a:bodyPr/>
          <a:lstStyle/>
          <a:p>
            <a:fld id="{94804A55-B85C-4BA6-9BCB-0446DDA306BA}" type="slidenum">
              <a:rPr lang="en-US" smtClean="0"/>
              <a:t>6</a:t>
            </a:fld>
            <a:endParaRPr lang="en-US"/>
          </a:p>
        </p:txBody>
      </p:sp>
    </p:spTree>
    <p:extLst>
      <p:ext uri="{BB962C8B-B14F-4D97-AF65-F5344CB8AC3E}">
        <p14:creationId xmlns:p14="http://schemas.microsoft.com/office/powerpoint/2010/main" val="2713599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handling planning of valid trajectories at the same time as optimizing objectives makes both problems harder. And really, valid trajectories are more important than optimal ones in the context of most agents.</a:t>
            </a:r>
          </a:p>
        </p:txBody>
      </p:sp>
      <p:sp>
        <p:nvSpPr>
          <p:cNvPr id="4" name="Slide Number Placeholder 3"/>
          <p:cNvSpPr>
            <a:spLocks noGrp="1"/>
          </p:cNvSpPr>
          <p:nvPr>
            <p:ph type="sldNum" sz="quarter" idx="5"/>
          </p:nvPr>
        </p:nvSpPr>
        <p:spPr/>
        <p:txBody>
          <a:bodyPr/>
          <a:lstStyle/>
          <a:p>
            <a:fld id="{94804A55-B85C-4BA6-9BCB-0446DDA306BA}" type="slidenum">
              <a:rPr lang="en-US" smtClean="0"/>
              <a:t>7</a:t>
            </a:fld>
            <a:endParaRPr lang="en-US"/>
          </a:p>
        </p:txBody>
      </p:sp>
    </p:spTree>
    <p:extLst>
      <p:ext uri="{BB962C8B-B14F-4D97-AF65-F5344CB8AC3E}">
        <p14:creationId xmlns:p14="http://schemas.microsoft.com/office/powerpoint/2010/main" val="364640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MAST partially reorganizes the pipeline it into two different steps, handling constraints before considering objectives. </a:t>
            </a:r>
          </a:p>
          <a:p>
            <a:endParaRPr lang="en-US" dirty="0"/>
          </a:p>
          <a:p>
            <a:r>
              <a:rPr lang="en-US" dirty="0"/>
              <a:t>Doing only constraints first solves the problem of optimization making the trajectory planning too hard. </a:t>
            </a:r>
          </a:p>
          <a:p>
            <a:endParaRPr lang="en-US" dirty="0"/>
          </a:p>
          <a:p>
            <a:r>
              <a:rPr lang="en-US" dirty="0"/>
              <a:t>The two steps interleave agent reasoning and trajectory planning, which addresses the structural problem of the agent being unaware of its options.</a:t>
            </a:r>
          </a:p>
        </p:txBody>
      </p:sp>
      <p:sp>
        <p:nvSpPr>
          <p:cNvPr id="4" name="Slide Number Placeholder 3"/>
          <p:cNvSpPr>
            <a:spLocks noGrp="1"/>
          </p:cNvSpPr>
          <p:nvPr>
            <p:ph type="sldNum" sz="quarter" idx="5"/>
          </p:nvPr>
        </p:nvSpPr>
        <p:spPr/>
        <p:txBody>
          <a:bodyPr/>
          <a:lstStyle/>
          <a:p>
            <a:fld id="{94804A55-B85C-4BA6-9BCB-0446DDA306BA}" type="slidenum">
              <a:rPr lang="en-US" smtClean="0"/>
              <a:t>9</a:t>
            </a:fld>
            <a:endParaRPr lang="en-US"/>
          </a:p>
        </p:txBody>
      </p:sp>
    </p:spTree>
    <p:extLst>
      <p:ext uri="{BB962C8B-B14F-4D97-AF65-F5344CB8AC3E}">
        <p14:creationId xmlns:p14="http://schemas.microsoft.com/office/powerpoint/2010/main" val="127984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Sampling based motion planners solve trajectory planning very efficiently (even in high dimensions) through randomized search.</a:t>
            </a:r>
          </a:p>
        </p:txBody>
      </p:sp>
      <p:sp>
        <p:nvSpPr>
          <p:cNvPr id="4" name="Slide Number Placeholder 3"/>
          <p:cNvSpPr>
            <a:spLocks noGrp="1"/>
          </p:cNvSpPr>
          <p:nvPr>
            <p:ph type="sldNum" sz="quarter" idx="5"/>
          </p:nvPr>
        </p:nvSpPr>
        <p:spPr/>
        <p:txBody>
          <a:bodyPr/>
          <a:lstStyle/>
          <a:p>
            <a:fld id="{94804A55-B85C-4BA6-9BCB-0446DDA306BA}" type="slidenum">
              <a:rPr lang="en-US" smtClean="0"/>
              <a:t>10</a:t>
            </a:fld>
            <a:endParaRPr lang="en-US"/>
          </a:p>
        </p:txBody>
      </p:sp>
    </p:spTree>
    <p:extLst>
      <p:ext uri="{BB962C8B-B14F-4D97-AF65-F5344CB8AC3E}">
        <p14:creationId xmlns:p14="http://schemas.microsoft.com/office/powerpoint/2010/main" val="179416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are different ways to measure trajectory length, final one measures clearance from obstacles.</a:t>
            </a:r>
          </a:p>
        </p:txBody>
      </p:sp>
      <p:sp>
        <p:nvSpPr>
          <p:cNvPr id="4" name="Slide Number Placeholder 3"/>
          <p:cNvSpPr>
            <a:spLocks noGrp="1"/>
          </p:cNvSpPr>
          <p:nvPr>
            <p:ph type="sldNum" sz="quarter" idx="5"/>
          </p:nvPr>
        </p:nvSpPr>
        <p:spPr/>
        <p:txBody>
          <a:bodyPr/>
          <a:lstStyle/>
          <a:p>
            <a:fld id="{94804A55-B85C-4BA6-9BCB-0446DDA306BA}" type="slidenum">
              <a:rPr lang="en-US" smtClean="0"/>
              <a:t>16</a:t>
            </a:fld>
            <a:endParaRPr lang="en-US"/>
          </a:p>
        </p:txBody>
      </p:sp>
    </p:spTree>
    <p:extLst>
      <p:ext uri="{BB962C8B-B14F-4D97-AF65-F5344CB8AC3E}">
        <p14:creationId xmlns:p14="http://schemas.microsoft.com/office/powerpoint/2010/main" val="177314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804A55-B85C-4BA6-9BCB-0446DDA306BA}" type="slidenum">
              <a:rPr lang="en-US" smtClean="0"/>
              <a:t>17</a:t>
            </a:fld>
            <a:endParaRPr lang="en-US"/>
          </a:p>
        </p:txBody>
      </p:sp>
    </p:spTree>
    <p:extLst>
      <p:ext uri="{BB962C8B-B14F-4D97-AF65-F5344CB8AC3E}">
        <p14:creationId xmlns:p14="http://schemas.microsoft.com/office/powerpoint/2010/main" val="41557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axis = Gripper movement objective, smaller is better</a:t>
            </a:r>
          </a:p>
          <a:p>
            <a:r>
              <a:rPr lang="en-US" dirty="0"/>
              <a:t>X axis = Number of trajectories in MAST set</a:t>
            </a:r>
          </a:p>
          <a:p>
            <a:r>
              <a:rPr lang="en-US" dirty="0"/>
              <a:t>More trajectories -&gt; more variety -&gt; better final trajectory -&gt; MAST idea works!</a:t>
            </a:r>
          </a:p>
        </p:txBody>
      </p:sp>
      <p:sp>
        <p:nvSpPr>
          <p:cNvPr id="4" name="Slide Number Placeholder 3"/>
          <p:cNvSpPr>
            <a:spLocks noGrp="1"/>
          </p:cNvSpPr>
          <p:nvPr>
            <p:ph type="sldNum" sz="quarter" idx="5"/>
          </p:nvPr>
        </p:nvSpPr>
        <p:spPr/>
        <p:txBody>
          <a:bodyPr/>
          <a:lstStyle/>
          <a:p>
            <a:fld id="{94804A55-B85C-4BA6-9BCB-0446DDA306BA}" type="slidenum">
              <a:rPr lang="en-US" smtClean="0"/>
              <a:t>18</a:t>
            </a:fld>
            <a:endParaRPr lang="en-US"/>
          </a:p>
        </p:txBody>
      </p:sp>
    </p:spTree>
    <p:extLst>
      <p:ext uri="{BB962C8B-B14F-4D97-AF65-F5344CB8AC3E}">
        <p14:creationId xmlns:p14="http://schemas.microsoft.com/office/powerpoint/2010/main" val="412121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SOAR WORKSHOP 2019</a:t>
            </a:r>
          </a:p>
        </p:txBody>
      </p:sp>
      <p:sp>
        <p:nvSpPr>
          <p:cNvPr id="5" name="Footer Placeholder 4"/>
          <p:cNvSpPr>
            <a:spLocks noGrp="1"/>
          </p:cNvSpPr>
          <p:nvPr>
            <p:ph type="ftr" sz="quarter" idx="11"/>
          </p:nvPr>
        </p:nvSpPr>
        <p:spPr/>
        <p:txBody>
          <a:bodyPr/>
          <a:lstStyle/>
          <a:p>
            <a:r>
              <a:rPr lang="en-US"/>
              <a:t>Mast: a Motion Planning strategy for Soar and Friends</a:t>
            </a:r>
          </a:p>
        </p:txBody>
      </p:sp>
      <p:sp>
        <p:nvSpPr>
          <p:cNvPr id="6" name="Slide Number Placeholder 5"/>
          <p:cNvSpPr>
            <a:spLocks noGrp="1"/>
          </p:cNvSpPr>
          <p:nvPr>
            <p:ph type="sldNum" sz="quarter" idx="12"/>
          </p:nvPr>
        </p:nvSpPr>
        <p:spPr/>
        <p:txBody>
          <a:bodyPr/>
          <a:lstStyle/>
          <a:p>
            <a:fld id="{CA911BAF-75B0-4435-8E53-9C250CF06F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0292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SOAR WORKSHOP 2019</a:t>
            </a:r>
          </a:p>
        </p:txBody>
      </p:sp>
      <p:sp>
        <p:nvSpPr>
          <p:cNvPr id="5" name="Footer Placeholder 4"/>
          <p:cNvSpPr>
            <a:spLocks noGrp="1"/>
          </p:cNvSpPr>
          <p:nvPr>
            <p:ph type="ftr" sz="quarter" idx="11"/>
          </p:nvPr>
        </p:nvSpPr>
        <p:spPr/>
        <p:txBody>
          <a:bodyPr/>
          <a:lstStyle/>
          <a:p>
            <a:r>
              <a:rPr lang="en-US"/>
              <a:t>Mast: a Motion Planning strategy for Soar and Friends</a:t>
            </a:r>
          </a:p>
        </p:txBody>
      </p:sp>
      <p:sp>
        <p:nvSpPr>
          <p:cNvPr id="6" name="Slide Number Placeholder 5"/>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2571232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SOAR WORKSHOP 2019</a:t>
            </a:r>
          </a:p>
        </p:txBody>
      </p:sp>
      <p:sp>
        <p:nvSpPr>
          <p:cNvPr id="5" name="Footer Placeholder 4"/>
          <p:cNvSpPr>
            <a:spLocks noGrp="1"/>
          </p:cNvSpPr>
          <p:nvPr>
            <p:ph type="ftr" sz="quarter" idx="11"/>
          </p:nvPr>
        </p:nvSpPr>
        <p:spPr/>
        <p:txBody>
          <a:bodyPr/>
          <a:lstStyle/>
          <a:p>
            <a:r>
              <a:rPr lang="en-US"/>
              <a:t>Mast: a Motion Planning strategy for Soar and Friends</a:t>
            </a:r>
          </a:p>
        </p:txBody>
      </p:sp>
      <p:sp>
        <p:nvSpPr>
          <p:cNvPr id="6" name="Slide Number Placeholder 5"/>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3740857749"/>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284480" y="6459785"/>
            <a:ext cx="2472271" cy="365125"/>
          </a:xfrm>
        </p:spPr>
        <p:txBody>
          <a:bodyPr/>
          <a:lstStyle>
            <a:lvl1pPr>
              <a:defRPr/>
            </a:lvl1pPr>
          </a:lstStyle>
          <a:p>
            <a:r>
              <a:rPr lang="en-US"/>
              <a:t>SOAR WORKSHOP 2019</a:t>
            </a:r>
            <a:endParaRPr lang="en-US" dirty="0"/>
          </a:p>
        </p:txBody>
      </p:sp>
      <p:sp>
        <p:nvSpPr>
          <p:cNvPr id="5" name="Footer Placeholder 4"/>
          <p:cNvSpPr>
            <a:spLocks noGrp="1"/>
          </p:cNvSpPr>
          <p:nvPr>
            <p:ph type="ftr" sz="quarter" idx="11"/>
          </p:nvPr>
        </p:nvSpPr>
        <p:spPr/>
        <p:txBody>
          <a:bodyPr/>
          <a:lstStyle/>
          <a:p>
            <a:r>
              <a:rPr lang="en-US" dirty="0"/>
              <a:t>Mast: a Motion Planning strategy for Soar and Friends</a:t>
            </a:r>
          </a:p>
        </p:txBody>
      </p:sp>
      <p:sp>
        <p:nvSpPr>
          <p:cNvPr id="6" name="Slide Number Placeholder 5"/>
          <p:cNvSpPr>
            <a:spLocks noGrp="1"/>
          </p:cNvSpPr>
          <p:nvPr>
            <p:ph type="sldNum" sz="quarter" idx="12"/>
          </p:nvPr>
        </p:nvSpPr>
        <p:spPr>
          <a:xfrm>
            <a:off x="10595495" y="6431684"/>
            <a:ext cx="1312025" cy="365125"/>
          </a:xfrm>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1206294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SOAR WORKSHOP 2019</a:t>
            </a:r>
          </a:p>
        </p:txBody>
      </p:sp>
      <p:sp>
        <p:nvSpPr>
          <p:cNvPr id="5" name="Footer Placeholder 4"/>
          <p:cNvSpPr>
            <a:spLocks noGrp="1"/>
          </p:cNvSpPr>
          <p:nvPr>
            <p:ph type="ftr" sz="quarter" idx="11"/>
          </p:nvPr>
        </p:nvSpPr>
        <p:spPr/>
        <p:txBody>
          <a:bodyPr/>
          <a:lstStyle/>
          <a:p>
            <a:r>
              <a:rPr lang="en-US"/>
              <a:t>Mast: a Motion Planning strategy for Soar and Friends</a:t>
            </a:r>
          </a:p>
        </p:txBody>
      </p:sp>
      <p:sp>
        <p:nvSpPr>
          <p:cNvPr id="6" name="Slide Number Placeholder 5"/>
          <p:cNvSpPr>
            <a:spLocks noGrp="1"/>
          </p:cNvSpPr>
          <p:nvPr>
            <p:ph type="sldNum" sz="quarter" idx="12"/>
          </p:nvPr>
        </p:nvSpPr>
        <p:spPr/>
        <p:txBody>
          <a:bodyPr/>
          <a:lstStyle/>
          <a:p>
            <a:fld id="{CA911BAF-75B0-4435-8E53-9C250CF06F4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09800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SOAR WORKSHOP 2019</a:t>
            </a:r>
          </a:p>
        </p:txBody>
      </p:sp>
      <p:sp>
        <p:nvSpPr>
          <p:cNvPr id="6" name="Footer Placeholder 5"/>
          <p:cNvSpPr>
            <a:spLocks noGrp="1"/>
          </p:cNvSpPr>
          <p:nvPr>
            <p:ph type="ftr" sz="quarter" idx="11"/>
          </p:nvPr>
        </p:nvSpPr>
        <p:spPr/>
        <p:txBody>
          <a:bodyPr/>
          <a:lstStyle/>
          <a:p>
            <a:r>
              <a:rPr lang="en-US"/>
              <a:t>Mast: a Motion Planning strategy for Soar and Friends</a:t>
            </a:r>
          </a:p>
        </p:txBody>
      </p:sp>
      <p:sp>
        <p:nvSpPr>
          <p:cNvPr id="7" name="Slide Number Placeholder 6"/>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294769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SOAR WORKSHOP 2019</a:t>
            </a:r>
          </a:p>
        </p:txBody>
      </p:sp>
      <p:sp>
        <p:nvSpPr>
          <p:cNvPr id="8" name="Footer Placeholder 7"/>
          <p:cNvSpPr>
            <a:spLocks noGrp="1"/>
          </p:cNvSpPr>
          <p:nvPr>
            <p:ph type="ftr" sz="quarter" idx="11"/>
          </p:nvPr>
        </p:nvSpPr>
        <p:spPr/>
        <p:txBody>
          <a:bodyPr/>
          <a:lstStyle/>
          <a:p>
            <a:r>
              <a:rPr lang="en-US"/>
              <a:t>Mast: a Motion Planning strategy for Soar and Friends</a:t>
            </a:r>
          </a:p>
        </p:txBody>
      </p:sp>
      <p:sp>
        <p:nvSpPr>
          <p:cNvPr id="9" name="Slide Number Placeholder 8"/>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321838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SOAR WORKSHOP 2019</a:t>
            </a:r>
          </a:p>
        </p:txBody>
      </p:sp>
      <p:sp>
        <p:nvSpPr>
          <p:cNvPr id="4" name="Footer Placeholder 3"/>
          <p:cNvSpPr>
            <a:spLocks noGrp="1"/>
          </p:cNvSpPr>
          <p:nvPr>
            <p:ph type="ftr" sz="quarter" idx="11"/>
          </p:nvPr>
        </p:nvSpPr>
        <p:spPr/>
        <p:txBody>
          <a:bodyPr/>
          <a:lstStyle/>
          <a:p>
            <a:r>
              <a:rPr lang="en-US"/>
              <a:t>Mast: a Motion Planning strategy for Soar and Friends</a:t>
            </a:r>
          </a:p>
        </p:txBody>
      </p:sp>
      <p:sp>
        <p:nvSpPr>
          <p:cNvPr id="5" name="Slide Number Placeholder 4"/>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305096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SOAR WORKSHOP 2019</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Mast: a Motion Planning strategy for Soar and Friends</a:t>
            </a:r>
          </a:p>
        </p:txBody>
      </p:sp>
      <p:sp>
        <p:nvSpPr>
          <p:cNvPr id="9" name="Slide Number Placeholder 8"/>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317927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SOAR WORKSHOP 2019</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Mast: a Motion Planning strategy for Soar and Friends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A911BAF-75B0-4435-8E53-9C250CF06F48}" type="slidenum">
              <a:rPr lang="en-US" smtClean="0"/>
              <a:t>‹#›</a:t>
            </a:fld>
            <a:endParaRPr lang="en-US"/>
          </a:p>
        </p:txBody>
      </p:sp>
    </p:spTree>
    <p:extLst>
      <p:ext uri="{BB962C8B-B14F-4D97-AF65-F5344CB8AC3E}">
        <p14:creationId xmlns:p14="http://schemas.microsoft.com/office/powerpoint/2010/main" val="1068032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SOAR WORKSHOP 2019</a:t>
            </a:r>
          </a:p>
        </p:txBody>
      </p:sp>
      <p:sp>
        <p:nvSpPr>
          <p:cNvPr id="6" name="Footer Placeholder 5"/>
          <p:cNvSpPr>
            <a:spLocks noGrp="1"/>
          </p:cNvSpPr>
          <p:nvPr>
            <p:ph type="ftr" sz="quarter" idx="11"/>
          </p:nvPr>
        </p:nvSpPr>
        <p:spPr/>
        <p:txBody>
          <a:bodyPr/>
          <a:lstStyle/>
          <a:p>
            <a:r>
              <a:rPr lang="en-US"/>
              <a:t>Mast: a Motion Planning strategy for Soar and Friends</a:t>
            </a:r>
          </a:p>
        </p:txBody>
      </p:sp>
      <p:sp>
        <p:nvSpPr>
          <p:cNvPr id="7" name="Slide Number Placeholder 6"/>
          <p:cNvSpPr>
            <a:spLocks noGrp="1"/>
          </p:cNvSpPr>
          <p:nvPr>
            <p:ph type="sldNum" sz="quarter" idx="12"/>
          </p:nvPr>
        </p:nvSpPr>
        <p:spPr/>
        <p:txBody>
          <a:bodyPr/>
          <a:lstStyle/>
          <a:p>
            <a:fld id="{CA911BAF-75B0-4435-8E53-9C250CF06F48}" type="slidenum">
              <a:rPr lang="en-US" smtClean="0"/>
              <a:t>‹#›</a:t>
            </a:fld>
            <a:endParaRPr lang="en-US"/>
          </a:p>
        </p:txBody>
      </p:sp>
    </p:spTree>
    <p:extLst>
      <p:ext uri="{BB962C8B-B14F-4D97-AF65-F5344CB8AC3E}">
        <p14:creationId xmlns:p14="http://schemas.microsoft.com/office/powerpoint/2010/main" val="895013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SOAR WORKSHOP 2019</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Mast: a Motion Planning strategy for Soar and Friends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A911BAF-75B0-4435-8E53-9C250CF06F4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84884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3CDE-2876-4FA7-87B7-67E554C81181}"/>
              </a:ext>
            </a:extLst>
          </p:cNvPr>
          <p:cNvSpPr>
            <a:spLocks noGrp="1"/>
          </p:cNvSpPr>
          <p:nvPr>
            <p:ph type="ctrTitle"/>
          </p:nvPr>
        </p:nvSpPr>
        <p:spPr/>
        <p:txBody>
          <a:bodyPr>
            <a:normAutofit/>
          </a:bodyPr>
          <a:lstStyle/>
          <a:p>
            <a:r>
              <a:rPr lang="en-US" sz="4800" dirty="0"/>
              <a:t>MAST:</a:t>
            </a:r>
            <a:br>
              <a:rPr lang="en-US" sz="4800" dirty="0"/>
            </a:br>
            <a:r>
              <a:rPr lang="en-US" sz="4000" dirty="0"/>
              <a:t>A motion planning strategy for Soar (and friends)</a:t>
            </a:r>
          </a:p>
        </p:txBody>
      </p:sp>
      <p:sp>
        <p:nvSpPr>
          <p:cNvPr id="3" name="Subtitle 2">
            <a:extLst>
              <a:ext uri="{FF2B5EF4-FFF2-40B4-BE49-F238E27FC236}">
                <a16:creationId xmlns:a16="http://schemas.microsoft.com/office/drawing/2014/main" id="{883516C5-63D2-4F74-9166-30307F6A2655}"/>
              </a:ext>
            </a:extLst>
          </p:cNvPr>
          <p:cNvSpPr>
            <a:spLocks noGrp="1"/>
          </p:cNvSpPr>
          <p:nvPr>
            <p:ph type="subTitle" idx="1"/>
          </p:nvPr>
        </p:nvSpPr>
        <p:spPr/>
        <p:txBody>
          <a:bodyPr/>
          <a:lstStyle/>
          <a:p>
            <a:pPr>
              <a:lnSpc>
                <a:spcPct val="100000"/>
              </a:lnSpc>
              <a:spcBef>
                <a:spcPts val="0"/>
              </a:spcBef>
              <a:spcAft>
                <a:spcPts val="0"/>
              </a:spcAft>
            </a:pPr>
            <a:r>
              <a:rPr lang="en-US" sz="1800" dirty="0"/>
              <a:t>Lizzie </a:t>
            </a:r>
            <a:r>
              <a:rPr lang="en-US" sz="1800" dirty="0" err="1"/>
              <a:t>Mamantov</a:t>
            </a:r>
            <a:endParaRPr lang="en-US" sz="1800" dirty="0"/>
          </a:p>
          <a:p>
            <a:pPr>
              <a:lnSpc>
                <a:spcPct val="100000"/>
              </a:lnSpc>
              <a:spcBef>
                <a:spcPts val="0"/>
              </a:spcBef>
              <a:spcAft>
                <a:spcPts val="0"/>
              </a:spcAft>
            </a:pPr>
            <a:r>
              <a:rPr lang="en-US" sz="1800" dirty="0"/>
              <a:t>Soar Lab, university of Michigan</a:t>
            </a:r>
          </a:p>
        </p:txBody>
      </p:sp>
    </p:spTree>
    <p:extLst>
      <p:ext uri="{BB962C8B-B14F-4D97-AF65-F5344CB8AC3E}">
        <p14:creationId xmlns:p14="http://schemas.microsoft.com/office/powerpoint/2010/main" val="827699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AF81D-CDE8-4F54-AC69-72148A3F87A1}"/>
              </a:ext>
            </a:extLst>
          </p:cNvPr>
          <p:cNvSpPr>
            <a:spLocks noGrp="1"/>
          </p:cNvSpPr>
          <p:nvPr>
            <p:ph type="title"/>
          </p:nvPr>
        </p:nvSpPr>
        <p:spPr/>
        <p:txBody>
          <a:bodyPr/>
          <a:lstStyle/>
          <a:p>
            <a:r>
              <a:rPr lang="en-US" dirty="0"/>
              <a:t>Trajectory set creation</a:t>
            </a:r>
          </a:p>
        </p:txBody>
      </p:sp>
      <p:sp>
        <p:nvSpPr>
          <p:cNvPr id="3" name="Content Placeholder 2">
            <a:extLst>
              <a:ext uri="{FF2B5EF4-FFF2-40B4-BE49-F238E27FC236}">
                <a16:creationId xmlns:a16="http://schemas.microsoft.com/office/drawing/2014/main" id="{8C3B872C-80FF-46F9-83FC-7F9BD56BA7EE}"/>
              </a:ext>
            </a:extLst>
          </p:cNvPr>
          <p:cNvSpPr>
            <a:spLocks noGrp="1"/>
          </p:cNvSpPr>
          <p:nvPr>
            <p:ph idx="1"/>
          </p:nvPr>
        </p:nvSpPr>
        <p:spPr>
          <a:xfrm>
            <a:off x="1097280" y="1845734"/>
            <a:ext cx="10058400" cy="4276770"/>
          </a:xfrm>
        </p:spPr>
        <p:txBody>
          <a:bodyPr>
            <a:normAutofit/>
          </a:bodyPr>
          <a:lstStyle/>
          <a:p>
            <a:r>
              <a:rPr lang="en-US" sz="2400" dirty="0"/>
              <a:t>Input: Motion constraints (not objectives)</a:t>
            </a:r>
          </a:p>
          <a:p>
            <a:r>
              <a:rPr lang="en-US" sz="2400" dirty="0"/>
              <a:t>Output: Set of </a:t>
            </a:r>
            <a:r>
              <a:rPr lang="en-US" sz="2400" i="1" dirty="0"/>
              <a:t>n</a:t>
            </a:r>
            <a:r>
              <a:rPr lang="en-US" sz="2400" dirty="0"/>
              <a:t> trajectories that are valid and satisfy constraints</a:t>
            </a:r>
          </a:p>
          <a:p>
            <a:r>
              <a:rPr lang="en-US" sz="2400" dirty="0"/>
              <a:t>Key tool = </a:t>
            </a:r>
            <a:r>
              <a:rPr lang="en-US" sz="2400" b="1" dirty="0"/>
              <a:t>sampling based motion planners</a:t>
            </a:r>
            <a:r>
              <a:rPr lang="en-US" sz="2400" dirty="0"/>
              <a:t>, particularly RRTs</a:t>
            </a:r>
            <a:endParaRPr lang="en-US" sz="2400" b="1" dirty="0"/>
          </a:p>
          <a:p>
            <a:r>
              <a:rPr lang="en-US" sz="2400" dirty="0"/>
              <a:t>Possible algorithms:</a:t>
            </a:r>
          </a:p>
          <a:p>
            <a:pPr lvl="1"/>
            <a:r>
              <a:rPr lang="en-US" sz="2000" dirty="0"/>
              <a:t>Multi-query planner (such as probabilistic roadmap)</a:t>
            </a:r>
          </a:p>
          <a:p>
            <a:pPr lvl="1"/>
            <a:r>
              <a:rPr lang="en-US" sz="2000" dirty="0"/>
              <a:t>Planner that produces alternate routes (such as RRT*-AR)</a:t>
            </a:r>
          </a:p>
          <a:p>
            <a:pPr lvl="1"/>
            <a:r>
              <a:rPr lang="en-US" sz="2000" dirty="0"/>
              <a:t>Many queries to efficient single-query planner (such as RRT-Connect)</a:t>
            </a:r>
          </a:p>
          <a:p>
            <a:r>
              <a:rPr lang="en-US" sz="2400" dirty="0"/>
              <a:t>We used many RRT-Connect queries and tested </a:t>
            </a:r>
            <a:r>
              <a:rPr lang="en-US" sz="2400" i="1" dirty="0"/>
              <a:t>n</a:t>
            </a:r>
            <a:r>
              <a:rPr lang="en-US" sz="2400" dirty="0"/>
              <a:t> = 1 – 30 trajectories in the set</a:t>
            </a:r>
          </a:p>
          <a:p>
            <a:pPr lvl="1"/>
            <a:r>
              <a:rPr lang="en-US" sz="2200" dirty="0"/>
              <a:t>Simple to implement</a:t>
            </a:r>
          </a:p>
          <a:p>
            <a:pPr lvl="1"/>
            <a:r>
              <a:rPr lang="en-US" sz="2200" dirty="0"/>
              <a:t>Inherently parallel</a:t>
            </a:r>
          </a:p>
        </p:txBody>
      </p:sp>
      <p:sp>
        <p:nvSpPr>
          <p:cNvPr id="4" name="Date Placeholder 3">
            <a:extLst>
              <a:ext uri="{FF2B5EF4-FFF2-40B4-BE49-F238E27FC236}">
                <a16:creationId xmlns:a16="http://schemas.microsoft.com/office/drawing/2014/main" id="{E799128F-3051-4178-9D3C-25DDDBC16DA4}"/>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36DFFB6-35AB-46C4-9D77-845F767905D8}"/>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CAE8A372-201D-430C-B12E-45C5B612BA1E}"/>
              </a:ext>
            </a:extLst>
          </p:cNvPr>
          <p:cNvSpPr>
            <a:spLocks noGrp="1"/>
          </p:cNvSpPr>
          <p:nvPr>
            <p:ph type="sldNum" sz="quarter" idx="12"/>
          </p:nvPr>
        </p:nvSpPr>
        <p:spPr/>
        <p:txBody>
          <a:bodyPr/>
          <a:lstStyle/>
          <a:p>
            <a:fld id="{CA911BAF-75B0-4435-8E53-9C250CF06F48}" type="slidenum">
              <a:rPr lang="en-US" smtClean="0"/>
              <a:t>10</a:t>
            </a:fld>
            <a:endParaRPr lang="en-US"/>
          </a:p>
        </p:txBody>
      </p:sp>
    </p:spTree>
    <p:extLst>
      <p:ext uri="{BB962C8B-B14F-4D97-AF65-F5344CB8AC3E}">
        <p14:creationId xmlns:p14="http://schemas.microsoft.com/office/powerpoint/2010/main" val="567219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EE679-4E67-458C-8A2D-46C6A8E56ABA}"/>
              </a:ext>
            </a:extLst>
          </p:cNvPr>
          <p:cNvSpPr>
            <a:spLocks noGrp="1"/>
          </p:cNvSpPr>
          <p:nvPr>
            <p:ph type="title"/>
          </p:nvPr>
        </p:nvSpPr>
        <p:spPr/>
        <p:txBody>
          <a:bodyPr/>
          <a:lstStyle/>
          <a:p>
            <a:r>
              <a:rPr lang="en-US" dirty="0"/>
              <a:t>Trajectory selection</a:t>
            </a:r>
          </a:p>
        </p:txBody>
      </p:sp>
      <p:sp>
        <p:nvSpPr>
          <p:cNvPr id="3" name="Content Placeholder 2">
            <a:extLst>
              <a:ext uri="{FF2B5EF4-FFF2-40B4-BE49-F238E27FC236}">
                <a16:creationId xmlns:a16="http://schemas.microsoft.com/office/drawing/2014/main" id="{E8C5D3D7-76C9-43F6-AB5E-7C145B4346C4}"/>
              </a:ext>
            </a:extLst>
          </p:cNvPr>
          <p:cNvSpPr>
            <a:spLocks noGrp="1"/>
          </p:cNvSpPr>
          <p:nvPr>
            <p:ph idx="1"/>
          </p:nvPr>
        </p:nvSpPr>
        <p:spPr/>
        <p:txBody>
          <a:bodyPr>
            <a:normAutofit/>
          </a:bodyPr>
          <a:lstStyle/>
          <a:p>
            <a:r>
              <a:rPr lang="en-US" sz="2400" dirty="0"/>
              <a:t>Input: The </a:t>
            </a:r>
            <a:r>
              <a:rPr lang="en-US" sz="2400" i="1" dirty="0"/>
              <a:t>n</a:t>
            </a:r>
            <a:r>
              <a:rPr lang="en-US" sz="2400" dirty="0"/>
              <a:t> valid trajectories found in the previous step + agent objectives</a:t>
            </a:r>
          </a:p>
          <a:p>
            <a:r>
              <a:rPr lang="en-US" sz="2400" dirty="0"/>
              <a:t>Output: One final trajectory to be executed</a:t>
            </a:r>
          </a:p>
          <a:p>
            <a:r>
              <a:rPr lang="en-US" sz="2400" dirty="0"/>
              <a:t>We used a simple ranking strategy</a:t>
            </a:r>
          </a:p>
          <a:p>
            <a:pPr lvl="1"/>
            <a:r>
              <a:rPr lang="en-US" sz="2200" dirty="0"/>
              <a:t>For one objective, choose best trajectory by that metric</a:t>
            </a:r>
          </a:p>
          <a:p>
            <a:pPr lvl="1"/>
            <a:r>
              <a:rPr lang="en-US" sz="2200" dirty="0"/>
              <a:t>For two objectives, choose top </a:t>
            </a:r>
            <a:r>
              <a:rPr lang="en-US" sz="2200" i="1" dirty="0"/>
              <a:t>k</a:t>
            </a:r>
            <a:r>
              <a:rPr lang="en-US" sz="2200" dirty="0"/>
              <a:t> trajectories by top-priority objective then best trajectory out of </a:t>
            </a:r>
            <a:r>
              <a:rPr lang="en-US" sz="2200" i="1" dirty="0"/>
              <a:t>k</a:t>
            </a:r>
            <a:r>
              <a:rPr lang="en-US" sz="2200" dirty="0"/>
              <a:t> by second-priority objective</a:t>
            </a:r>
          </a:p>
          <a:p>
            <a:endParaRPr lang="en-US" sz="2400" dirty="0"/>
          </a:p>
        </p:txBody>
      </p:sp>
      <p:sp>
        <p:nvSpPr>
          <p:cNvPr id="4" name="Date Placeholder 3">
            <a:extLst>
              <a:ext uri="{FF2B5EF4-FFF2-40B4-BE49-F238E27FC236}">
                <a16:creationId xmlns:a16="http://schemas.microsoft.com/office/drawing/2014/main" id="{8C024364-678F-4040-BE59-32506FEB0554}"/>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E6E4EF99-8E79-40AA-9EF1-759069AEB2DB}"/>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EAFC5CE5-06EE-42BD-9D0E-A41C907ED540}"/>
              </a:ext>
            </a:extLst>
          </p:cNvPr>
          <p:cNvSpPr>
            <a:spLocks noGrp="1"/>
          </p:cNvSpPr>
          <p:nvPr>
            <p:ph type="sldNum" sz="quarter" idx="12"/>
          </p:nvPr>
        </p:nvSpPr>
        <p:spPr/>
        <p:txBody>
          <a:bodyPr/>
          <a:lstStyle/>
          <a:p>
            <a:fld id="{CA911BAF-75B0-4435-8E53-9C250CF06F48}" type="slidenum">
              <a:rPr lang="en-US" smtClean="0"/>
              <a:t>11</a:t>
            </a:fld>
            <a:endParaRPr lang="en-US"/>
          </a:p>
        </p:txBody>
      </p:sp>
    </p:spTree>
    <p:extLst>
      <p:ext uri="{BB962C8B-B14F-4D97-AF65-F5344CB8AC3E}">
        <p14:creationId xmlns:p14="http://schemas.microsoft.com/office/powerpoint/2010/main" val="315725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solidFill>
                  <a:schemeClr val="bg1">
                    <a:lumMod val="65000"/>
                  </a:schemeClr>
                </a:solidFill>
              </a:rPr>
              <a:t>Motivation</a:t>
            </a:r>
          </a:p>
          <a:p>
            <a:r>
              <a:rPr lang="en-US" sz="2400" dirty="0">
                <a:solidFill>
                  <a:schemeClr val="bg1">
                    <a:lumMod val="65000"/>
                  </a:schemeClr>
                </a:solidFill>
              </a:rPr>
              <a:t>MAST approach</a:t>
            </a:r>
          </a:p>
          <a:p>
            <a:r>
              <a:rPr lang="en-US" sz="2400" dirty="0"/>
              <a:t>Implementation</a:t>
            </a:r>
          </a:p>
          <a:p>
            <a:r>
              <a:rPr lang="en-US" sz="2400" dirty="0">
                <a:solidFill>
                  <a:schemeClr val="bg1">
                    <a:lumMod val="65000"/>
                  </a:schemeClr>
                </a:solidFill>
              </a:rPr>
              <a:t>Evaluation</a:t>
            </a:r>
          </a:p>
          <a:p>
            <a:r>
              <a:rPr lang="en-US" sz="2400" dirty="0">
                <a:solidFill>
                  <a:schemeClr val="bg1">
                    <a:lumMod val="65000"/>
                  </a:schemeClr>
                </a:solidFill>
              </a:rPr>
              <a:t>Future directions</a:t>
            </a:r>
          </a:p>
          <a:p>
            <a:r>
              <a:rPr lang="en-US" sz="2400" dirty="0">
                <a:solidFill>
                  <a:schemeClr val="bg1">
                    <a:lumMod val="65000"/>
                  </a:schemeClr>
                </a:solidFill>
              </a:rPr>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12</a:t>
            </a:fld>
            <a:endParaRPr lang="en-US"/>
          </a:p>
        </p:txBody>
      </p:sp>
    </p:spTree>
    <p:extLst>
      <p:ext uri="{BB962C8B-B14F-4D97-AF65-F5344CB8AC3E}">
        <p14:creationId xmlns:p14="http://schemas.microsoft.com/office/powerpoint/2010/main" val="1083193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CE4E-0CD4-46D6-8E3E-54913FDB60D4}"/>
              </a:ext>
            </a:extLst>
          </p:cNvPr>
          <p:cNvSpPr>
            <a:spLocks noGrp="1"/>
          </p:cNvSpPr>
          <p:nvPr>
            <p:ph type="title"/>
          </p:nvPr>
        </p:nvSpPr>
        <p:spPr/>
        <p:txBody>
          <a:bodyPr/>
          <a:lstStyle/>
          <a:p>
            <a:r>
              <a:rPr lang="en-US" dirty="0"/>
              <a:t>System details</a:t>
            </a:r>
          </a:p>
        </p:txBody>
      </p:sp>
      <p:sp>
        <p:nvSpPr>
          <p:cNvPr id="3" name="Content Placeholder 2">
            <a:extLst>
              <a:ext uri="{FF2B5EF4-FFF2-40B4-BE49-F238E27FC236}">
                <a16:creationId xmlns:a16="http://schemas.microsoft.com/office/drawing/2014/main" id="{2856618B-774C-4F49-B633-6DF2D8681F52}"/>
              </a:ext>
            </a:extLst>
          </p:cNvPr>
          <p:cNvSpPr>
            <a:spLocks noGrp="1"/>
          </p:cNvSpPr>
          <p:nvPr>
            <p:ph idx="1"/>
          </p:nvPr>
        </p:nvSpPr>
        <p:spPr>
          <a:xfrm>
            <a:off x="1097280" y="1845734"/>
            <a:ext cx="4998720" cy="4023360"/>
          </a:xfrm>
        </p:spPr>
        <p:txBody>
          <a:bodyPr>
            <a:normAutofit/>
          </a:bodyPr>
          <a:lstStyle/>
          <a:p>
            <a:pPr algn="ctr"/>
            <a:r>
              <a:rPr lang="en-US" sz="2800" b="1" dirty="0"/>
              <a:t>Trajectory planning</a:t>
            </a:r>
          </a:p>
          <a:p>
            <a:pPr lvl="1"/>
            <a:r>
              <a:rPr lang="en-US" sz="2400" dirty="0"/>
              <a:t>Simulated Fetch mobile manipulator</a:t>
            </a:r>
          </a:p>
          <a:p>
            <a:pPr lvl="1"/>
            <a:r>
              <a:rPr lang="en-US" sz="2400" dirty="0"/>
              <a:t>ROS ecosystem required</a:t>
            </a:r>
          </a:p>
          <a:p>
            <a:pPr lvl="1"/>
            <a:r>
              <a:rPr lang="en-US" sz="2400" dirty="0"/>
              <a:t>Planning algorithms from OMPL</a:t>
            </a:r>
          </a:p>
          <a:p>
            <a:pPr lvl="1"/>
            <a:r>
              <a:rPr lang="en-US" sz="2400" dirty="0" err="1"/>
              <a:t>MoveIt</a:t>
            </a:r>
            <a:r>
              <a:rPr lang="en-US" sz="2400" dirty="0"/>
              <a:t>! used for interface</a:t>
            </a:r>
          </a:p>
        </p:txBody>
      </p:sp>
      <p:sp>
        <p:nvSpPr>
          <p:cNvPr id="4" name="Date Placeholder 3">
            <a:extLst>
              <a:ext uri="{FF2B5EF4-FFF2-40B4-BE49-F238E27FC236}">
                <a16:creationId xmlns:a16="http://schemas.microsoft.com/office/drawing/2014/main" id="{E32D7ACD-0EA0-4945-A70A-41B3CCCD9CCC}"/>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25AA9BC4-BD8E-4DC6-9E34-CE3A33F8C47A}"/>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EB15C4F8-BECD-4BA7-B5B3-66AF51D42F30}"/>
              </a:ext>
            </a:extLst>
          </p:cNvPr>
          <p:cNvSpPr>
            <a:spLocks noGrp="1"/>
          </p:cNvSpPr>
          <p:nvPr>
            <p:ph type="sldNum" sz="quarter" idx="12"/>
          </p:nvPr>
        </p:nvSpPr>
        <p:spPr/>
        <p:txBody>
          <a:bodyPr/>
          <a:lstStyle/>
          <a:p>
            <a:fld id="{CA911BAF-75B0-4435-8E53-9C250CF06F48}" type="slidenum">
              <a:rPr lang="en-US" smtClean="0"/>
              <a:t>13</a:t>
            </a:fld>
            <a:endParaRPr lang="en-US"/>
          </a:p>
        </p:txBody>
      </p:sp>
      <p:sp>
        <p:nvSpPr>
          <p:cNvPr id="7" name="Content Placeholder 2">
            <a:extLst>
              <a:ext uri="{FF2B5EF4-FFF2-40B4-BE49-F238E27FC236}">
                <a16:creationId xmlns:a16="http://schemas.microsoft.com/office/drawing/2014/main" id="{8B50572C-BFD9-441E-ADA1-66CB53257D3C}"/>
              </a:ext>
            </a:extLst>
          </p:cNvPr>
          <p:cNvSpPr txBox="1">
            <a:spLocks/>
          </p:cNvSpPr>
          <p:nvPr/>
        </p:nvSpPr>
        <p:spPr>
          <a:xfrm>
            <a:off x="6009629" y="1845734"/>
            <a:ext cx="499872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800" b="1" dirty="0"/>
              <a:t>Selection</a:t>
            </a:r>
          </a:p>
          <a:p>
            <a:pPr lvl="1"/>
            <a:r>
              <a:rPr lang="en-US" sz="2400" dirty="0"/>
              <a:t>NOT connected to Soar</a:t>
            </a:r>
          </a:p>
          <a:p>
            <a:pPr lvl="1"/>
            <a:r>
              <a:rPr lang="en-US" sz="2400" dirty="0"/>
              <a:t>Assume most important objective(s) is(are) given</a:t>
            </a:r>
          </a:p>
          <a:p>
            <a:pPr lvl="1"/>
            <a:r>
              <a:rPr lang="en-US" sz="2400" dirty="0"/>
              <a:t>Ranking method based on 1 or 2 objectives</a:t>
            </a:r>
          </a:p>
          <a:p>
            <a:pPr lvl="1"/>
            <a:r>
              <a:rPr lang="en-US" sz="2400" dirty="0"/>
              <a:t>Implemented in postprocessing</a:t>
            </a:r>
          </a:p>
        </p:txBody>
      </p:sp>
    </p:spTree>
    <p:extLst>
      <p:ext uri="{BB962C8B-B14F-4D97-AF65-F5344CB8AC3E}">
        <p14:creationId xmlns:p14="http://schemas.microsoft.com/office/powerpoint/2010/main" val="3123933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solidFill>
                  <a:schemeClr val="bg1">
                    <a:lumMod val="65000"/>
                  </a:schemeClr>
                </a:solidFill>
              </a:rPr>
              <a:t>Motivation</a:t>
            </a:r>
          </a:p>
          <a:p>
            <a:r>
              <a:rPr lang="en-US" sz="2400" dirty="0">
                <a:solidFill>
                  <a:schemeClr val="bg1">
                    <a:lumMod val="65000"/>
                  </a:schemeClr>
                </a:solidFill>
              </a:rPr>
              <a:t>MAST approach</a:t>
            </a:r>
          </a:p>
          <a:p>
            <a:r>
              <a:rPr lang="en-US" sz="2400" dirty="0"/>
              <a:t>Evaluation</a:t>
            </a:r>
          </a:p>
          <a:p>
            <a:r>
              <a:rPr lang="en-US" sz="2400" dirty="0">
                <a:solidFill>
                  <a:schemeClr val="bg1">
                    <a:lumMod val="65000"/>
                  </a:schemeClr>
                </a:solidFill>
              </a:rPr>
              <a:t>Future directions</a:t>
            </a:r>
          </a:p>
          <a:p>
            <a:r>
              <a:rPr lang="en-US" sz="2400" dirty="0">
                <a:solidFill>
                  <a:schemeClr val="bg1">
                    <a:lumMod val="65000"/>
                  </a:schemeClr>
                </a:solidFill>
              </a:rPr>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14</a:t>
            </a:fld>
            <a:endParaRPr lang="en-US"/>
          </a:p>
        </p:txBody>
      </p:sp>
    </p:spTree>
    <p:extLst>
      <p:ext uri="{BB962C8B-B14F-4D97-AF65-F5344CB8AC3E}">
        <p14:creationId xmlns:p14="http://schemas.microsoft.com/office/powerpoint/2010/main" val="3252731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0741E-47A0-4F8D-B29F-063D0079FFAA}"/>
              </a:ext>
            </a:extLst>
          </p:cNvPr>
          <p:cNvSpPr>
            <a:spLocks noGrp="1"/>
          </p:cNvSpPr>
          <p:nvPr>
            <p:ph type="title"/>
          </p:nvPr>
        </p:nvSpPr>
        <p:spPr/>
        <p:txBody>
          <a:bodyPr/>
          <a:lstStyle/>
          <a:p>
            <a:r>
              <a:rPr lang="en-US" dirty="0"/>
              <a:t>Experiments</a:t>
            </a:r>
          </a:p>
        </p:txBody>
      </p:sp>
      <p:sp>
        <p:nvSpPr>
          <p:cNvPr id="4" name="Date Placeholder 3">
            <a:extLst>
              <a:ext uri="{FF2B5EF4-FFF2-40B4-BE49-F238E27FC236}">
                <a16:creationId xmlns:a16="http://schemas.microsoft.com/office/drawing/2014/main" id="{A716689E-57CE-423D-ACFD-FA5609DCB424}"/>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CA3FF6FB-AD08-40BD-BD14-2E495D93549B}"/>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070F2033-8156-491C-B37D-A1BA9C0D0264}"/>
              </a:ext>
            </a:extLst>
          </p:cNvPr>
          <p:cNvSpPr>
            <a:spLocks noGrp="1"/>
          </p:cNvSpPr>
          <p:nvPr>
            <p:ph type="sldNum" sz="quarter" idx="12"/>
          </p:nvPr>
        </p:nvSpPr>
        <p:spPr/>
        <p:txBody>
          <a:bodyPr/>
          <a:lstStyle/>
          <a:p>
            <a:fld id="{CA911BAF-75B0-4435-8E53-9C250CF06F48}" type="slidenum">
              <a:rPr lang="en-US" smtClean="0"/>
              <a:t>15</a:t>
            </a:fld>
            <a:endParaRPr lang="en-US"/>
          </a:p>
        </p:txBody>
      </p:sp>
      <p:pic>
        <p:nvPicPr>
          <p:cNvPr id="10" name="Picture 9" descr="A picture containing indoor, table, computer, desk&#10;&#10;Description automatically generated">
            <a:extLst>
              <a:ext uri="{FF2B5EF4-FFF2-40B4-BE49-F238E27FC236}">
                <a16:creationId xmlns:a16="http://schemas.microsoft.com/office/drawing/2014/main" id="{D38DF784-8265-434D-A5BE-9904BDC1F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332" y="2168013"/>
            <a:ext cx="3512602" cy="3512602"/>
          </a:xfrm>
          <a:prstGeom prst="rect">
            <a:avLst/>
          </a:prstGeom>
        </p:spPr>
      </p:pic>
      <p:pic>
        <p:nvPicPr>
          <p:cNvPr id="14" name="Picture 13" descr="A picture containing table, indoor&#10;&#10;Description automatically generated">
            <a:extLst>
              <a:ext uri="{FF2B5EF4-FFF2-40B4-BE49-F238E27FC236}">
                <a16:creationId xmlns:a16="http://schemas.microsoft.com/office/drawing/2014/main" id="{6F8A29C4-08EF-44A1-816C-B9B98E55D3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6765" y="2168013"/>
            <a:ext cx="3505581" cy="3510116"/>
          </a:xfrm>
          <a:prstGeom prst="rect">
            <a:avLst/>
          </a:prstGeom>
        </p:spPr>
      </p:pic>
      <p:sp>
        <p:nvSpPr>
          <p:cNvPr id="16" name="Content Placeholder 15">
            <a:extLst>
              <a:ext uri="{FF2B5EF4-FFF2-40B4-BE49-F238E27FC236}">
                <a16:creationId xmlns:a16="http://schemas.microsoft.com/office/drawing/2014/main" id="{C755CF24-7209-4516-AFA9-81242D65931E}"/>
              </a:ext>
            </a:extLst>
          </p:cNvPr>
          <p:cNvSpPr>
            <a:spLocks noGrp="1"/>
          </p:cNvSpPr>
          <p:nvPr>
            <p:ph idx="1"/>
          </p:nvPr>
        </p:nvSpPr>
        <p:spPr>
          <a:xfrm>
            <a:off x="936523" y="2131801"/>
            <a:ext cx="3198624" cy="3898832"/>
          </a:xfrm>
        </p:spPr>
        <p:txBody>
          <a:bodyPr>
            <a:normAutofit/>
          </a:bodyPr>
          <a:lstStyle/>
          <a:p>
            <a:r>
              <a:rPr lang="en-US" sz="2400" dirty="0"/>
              <a:t>Robot is “placing object” on table</a:t>
            </a:r>
          </a:p>
          <a:p>
            <a:r>
              <a:rPr lang="en-US" sz="2400" dirty="0"/>
              <a:t>Created 6 environments</a:t>
            </a:r>
          </a:p>
          <a:p>
            <a:r>
              <a:rPr lang="en-US" sz="2400" dirty="0"/>
              <a:t>Realistic house-inspired obstacles</a:t>
            </a:r>
          </a:p>
          <a:p>
            <a:r>
              <a:rPr lang="en-US" sz="2400" dirty="0"/>
              <a:t>20 target regions per environment</a:t>
            </a:r>
          </a:p>
          <a:p>
            <a:r>
              <a:rPr lang="en-US" sz="2400" dirty="0"/>
              <a:t>300 trajectories per region</a:t>
            </a:r>
          </a:p>
        </p:txBody>
      </p:sp>
    </p:spTree>
    <p:extLst>
      <p:ext uri="{BB962C8B-B14F-4D97-AF65-F5344CB8AC3E}">
        <p14:creationId xmlns:p14="http://schemas.microsoft.com/office/powerpoint/2010/main" val="3258577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661C7-8A52-4570-BC61-E353C208C03B}"/>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43E5B88E-C198-4A0C-901E-2C23DF022A6E}"/>
              </a:ext>
            </a:extLst>
          </p:cNvPr>
          <p:cNvSpPr>
            <a:spLocks noGrp="1"/>
          </p:cNvSpPr>
          <p:nvPr>
            <p:ph idx="1"/>
          </p:nvPr>
        </p:nvSpPr>
        <p:spPr/>
        <p:txBody>
          <a:bodyPr>
            <a:normAutofit/>
          </a:bodyPr>
          <a:lstStyle/>
          <a:p>
            <a:r>
              <a:rPr lang="en-US" sz="2400" dirty="0"/>
              <a:t>Action Execution Time (</a:t>
            </a:r>
            <a:r>
              <a:rPr lang="en-US" sz="2400" b="1" dirty="0"/>
              <a:t>AET</a:t>
            </a:r>
            <a:r>
              <a:rPr lang="en-US" sz="2400" dirty="0"/>
              <a:t>)</a:t>
            </a:r>
          </a:p>
          <a:p>
            <a:pPr lvl="1"/>
            <a:r>
              <a:rPr lang="en-US" sz="2200" dirty="0"/>
              <a:t>Measures trajectory length through execution time in seconds</a:t>
            </a:r>
          </a:p>
          <a:p>
            <a:r>
              <a:rPr lang="en-US" sz="2400" dirty="0"/>
              <a:t>Length in Task Space (</a:t>
            </a:r>
            <a:r>
              <a:rPr lang="en-US" sz="2400" b="1" dirty="0"/>
              <a:t>LTS</a:t>
            </a:r>
            <a:r>
              <a:rPr lang="en-US" sz="2400" dirty="0"/>
              <a:t>)</a:t>
            </a:r>
          </a:p>
          <a:p>
            <a:pPr lvl="1"/>
            <a:r>
              <a:rPr lang="en-US" sz="2200" dirty="0"/>
              <a:t>Measures trajectory length through gripper movement in meters</a:t>
            </a:r>
          </a:p>
          <a:p>
            <a:r>
              <a:rPr lang="en-US" sz="2400" dirty="0"/>
              <a:t>Weighted Average Clearance (</a:t>
            </a:r>
            <a:r>
              <a:rPr lang="en-US" sz="2400" b="1" dirty="0"/>
              <a:t>WAC</a:t>
            </a:r>
            <a:r>
              <a:rPr lang="en-US" sz="2400" dirty="0"/>
              <a:t>)</a:t>
            </a:r>
          </a:p>
          <a:p>
            <a:pPr lvl="1"/>
            <a:r>
              <a:rPr lang="en-US" sz="2200" dirty="0"/>
              <a:t>Measures clearance from environment obstacles</a:t>
            </a:r>
          </a:p>
          <a:p>
            <a:r>
              <a:rPr lang="en-US" sz="2400" dirty="0"/>
              <a:t>Many other possibilities…</a:t>
            </a:r>
          </a:p>
          <a:p>
            <a:pPr lvl="1"/>
            <a:r>
              <a:rPr lang="en-US" sz="2200" dirty="0"/>
              <a:t>Visibility of objects in environment or gripper</a:t>
            </a:r>
          </a:p>
          <a:p>
            <a:pPr lvl="1"/>
            <a:r>
              <a:rPr lang="en-US" sz="2200" dirty="0"/>
              <a:t>HCI concerns</a:t>
            </a:r>
          </a:p>
        </p:txBody>
      </p:sp>
      <p:sp>
        <p:nvSpPr>
          <p:cNvPr id="4" name="Date Placeholder 3">
            <a:extLst>
              <a:ext uri="{FF2B5EF4-FFF2-40B4-BE49-F238E27FC236}">
                <a16:creationId xmlns:a16="http://schemas.microsoft.com/office/drawing/2014/main" id="{3808A478-357D-47FB-8D8A-9C6670DC16E8}"/>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37E59B96-FB58-4337-9F8E-7C6CCD7EDA11}"/>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179C4334-880F-44B5-B77C-3E1F70755023}"/>
              </a:ext>
            </a:extLst>
          </p:cNvPr>
          <p:cNvSpPr>
            <a:spLocks noGrp="1"/>
          </p:cNvSpPr>
          <p:nvPr>
            <p:ph type="sldNum" sz="quarter" idx="12"/>
          </p:nvPr>
        </p:nvSpPr>
        <p:spPr/>
        <p:txBody>
          <a:bodyPr/>
          <a:lstStyle/>
          <a:p>
            <a:fld id="{CA911BAF-75B0-4435-8E53-9C250CF06F48}" type="slidenum">
              <a:rPr lang="en-US" smtClean="0"/>
              <a:t>16</a:t>
            </a:fld>
            <a:endParaRPr lang="en-US"/>
          </a:p>
        </p:txBody>
      </p:sp>
    </p:spTree>
    <p:extLst>
      <p:ext uri="{BB962C8B-B14F-4D97-AF65-F5344CB8AC3E}">
        <p14:creationId xmlns:p14="http://schemas.microsoft.com/office/powerpoint/2010/main" val="22177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969C-E1E1-40F4-BBF2-CAC69BA6D62D}"/>
              </a:ext>
            </a:extLst>
          </p:cNvPr>
          <p:cNvSpPr>
            <a:spLocks noGrp="1"/>
          </p:cNvSpPr>
          <p:nvPr>
            <p:ph type="title"/>
          </p:nvPr>
        </p:nvSpPr>
        <p:spPr/>
        <p:txBody>
          <a:bodyPr/>
          <a:lstStyle/>
          <a:p>
            <a:r>
              <a:rPr lang="en-US" dirty="0"/>
              <a:t>Main questions</a:t>
            </a:r>
          </a:p>
        </p:txBody>
      </p:sp>
      <p:sp>
        <p:nvSpPr>
          <p:cNvPr id="3" name="Content Placeholder 2">
            <a:extLst>
              <a:ext uri="{FF2B5EF4-FFF2-40B4-BE49-F238E27FC236}">
                <a16:creationId xmlns:a16="http://schemas.microsoft.com/office/drawing/2014/main" id="{709912C1-1588-40A8-8DDB-76FF60BE12D0}"/>
              </a:ext>
            </a:extLst>
          </p:cNvPr>
          <p:cNvSpPr>
            <a:spLocks noGrp="1"/>
          </p:cNvSpPr>
          <p:nvPr>
            <p:ph idx="1"/>
          </p:nvPr>
        </p:nvSpPr>
        <p:spPr/>
        <p:txBody>
          <a:bodyPr>
            <a:normAutofit/>
          </a:bodyPr>
          <a:lstStyle/>
          <a:p>
            <a:pPr marL="457200" indent="-457200">
              <a:buFont typeface="+mj-lt"/>
              <a:buAutoNum type="arabicPeriod"/>
            </a:pPr>
            <a:r>
              <a:rPr lang="en-US" sz="2400" dirty="0"/>
              <a:t>Is there generally enough variety in trajectory sets to improve objective values?</a:t>
            </a:r>
          </a:p>
          <a:p>
            <a:pPr marL="457200" indent="-457200">
              <a:buFont typeface="+mj-lt"/>
              <a:buAutoNum type="arabicPeriod"/>
            </a:pPr>
            <a:r>
              <a:rPr lang="en-US" sz="2400" dirty="0"/>
              <a:t>Is planning a large number of trajectories prohibitively expensive?</a:t>
            </a:r>
          </a:p>
          <a:p>
            <a:pPr marL="457200" indent="-457200">
              <a:buFont typeface="+mj-lt"/>
              <a:buAutoNum type="arabicPeriod"/>
            </a:pPr>
            <a:r>
              <a:rPr lang="en-US" sz="2400" dirty="0"/>
              <a:t>Would we be better off simply using an optimizing trajectory planner?</a:t>
            </a:r>
          </a:p>
        </p:txBody>
      </p:sp>
      <p:sp>
        <p:nvSpPr>
          <p:cNvPr id="4" name="Date Placeholder 3">
            <a:extLst>
              <a:ext uri="{FF2B5EF4-FFF2-40B4-BE49-F238E27FC236}">
                <a16:creationId xmlns:a16="http://schemas.microsoft.com/office/drawing/2014/main" id="{6FAD8224-D977-41C8-971E-F6D29CFF7B14}"/>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8DA1E9CA-3E1B-471D-A686-4A163CE521D5}"/>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815E79A6-C778-4DBD-ABEC-6265101F5F05}"/>
              </a:ext>
            </a:extLst>
          </p:cNvPr>
          <p:cNvSpPr>
            <a:spLocks noGrp="1"/>
          </p:cNvSpPr>
          <p:nvPr>
            <p:ph type="sldNum" sz="quarter" idx="12"/>
          </p:nvPr>
        </p:nvSpPr>
        <p:spPr/>
        <p:txBody>
          <a:bodyPr/>
          <a:lstStyle/>
          <a:p>
            <a:fld id="{CA911BAF-75B0-4435-8E53-9C250CF06F48}" type="slidenum">
              <a:rPr lang="en-US" smtClean="0"/>
              <a:t>17</a:t>
            </a:fld>
            <a:endParaRPr lang="en-US"/>
          </a:p>
        </p:txBody>
      </p:sp>
    </p:spTree>
    <p:extLst>
      <p:ext uri="{BB962C8B-B14F-4D97-AF65-F5344CB8AC3E}">
        <p14:creationId xmlns:p14="http://schemas.microsoft.com/office/powerpoint/2010/main" val="147969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76F6-CCA6-4FF8-ABBA-D3ABAB9CD83B}"/>
              </a:ext>
            </a:extLst>
          </p:cNvPr>
          <p:cNvSpPr>
            <a:spLocks noGrp="1"/>
          </p:cNvSpPr>
          <p:nvPr>
            <p:ph type="title"/>
          </p:nvPr>
        </p:nvSpPr>
        <p:spPr/>
        <p:txBody>
          <a:bodyPr/>
          <a:lstStyle/>
          <a:p>
            <a:r>
              <a:rPr lang="en-US" dirty="0"/>
              <a:t>MAST works for any objective(s)</a:t>
            </a:r>
          </a:p>
        </p:txBody>
      </p:sp>
      <p:pic>
        <p:nvPicPr>
          <p:cNvPr id="8" name="Content Placeholder 7" descr="A close up of a map&#10;&#10;Description automatically generated">
            <a:extLst>
              <a:ext uri="{FF2B5EF4-FFF2-40B4-BE49-F238E27FC236}">
                <a16:creationId xmlns:a16="http://schemas.microsoft.com/office/drawing/2014/main" id="{70904B9D-A6C4-4AFF-A666-7563E0591C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4509" t="6165" r="610" b="1445"/>
          <a:stretch/>
        </p:blipFill>
        <p:spPr>
          <a:xfrm>
            <a:off x="1897743" y="1806677"/>
            <a:ext cx="6088749" cy="4446638"/>
          </a:xfrm>
        </p:spPr>
      </p:pic>
      <p:sp>
        <p:nvSpPr>
          <p:cNvPr id="4" name="Date Placeholder 3">
            <a:extLst>
              <a:ext uri="{FF2B5EF4-FFF2-40B4-BE49-F238E27FC236}">
                <a16:creationId xmlns:a16="http://schemas.microsoft.com/office/drawing/2014/main" id="{5622B35D-48E7-46B4-BE45-DBF5895F6DC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811F70D9-D934-4A76-A221-DD33AD71CFAE}"/>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9A602DB5-F501-4E22-954D-DC4B38EAA6DA}"/>
              </a:ext>
            </a:extLst>
          </p:cNvPr>
          <p:cNvSpPr>
            <a:spLocks noGrp="1"/>
          </p:cNvSpPr>
          <p:nvPr>
            <p:ph type="sldNum" sz="quarter" idx="12"/>
          </p:nvPr>
        </p:nvSpPr>
        <p:spPr/>
        <p:txBody>
          <a:bodyPr/>
          <a:lstStyle/>
          <a:p>
            <a:fld id="{CA911BAF-75B0-4435-8E53-9C250CF06F48}" type="slidenum">
              <a:rPr lang="en-US" smtClean="0"/>
              <a:t>18</a:t>
            </a:fld>
            <a:endParaRPr lang="en-US"/>
          </a:p>
        </p:txBody>
      </p:sp>
      <p:pic>
        <p:nvPicPr>
          <p:cNvPr id="11" name="Picture 10" descr="A picture containing text&#10;&#10;Description automatically generated">
            <a:extLst>
              <a:ext uri="{FF2B5EF4-FFF2-40B4-BE49-F238E27FC236}">
                <a16:creationId xmlns:a16="http://schemas.microsoft.com/office/drawing/2014/main" id="{9CDDD669-D86C-4A21-BC15-4DCE75A74D29}"/>
              </a:ext>
            </a:extLst>
          </p:cNvPr>
          <p:cNvPicPr>
            <a:picLocks noChangeAspect="1"/>
          </p:cNvPicPr>
          <p:nvPr/>
        </p:nvPicPr>
        <p:blipFill rotWithShape="1">
          <a:blip r:embed="rId4">
            <a:extLst>
              <a:ext uri="{28A0092B-C50C-407E-A947-70E740481C1C}">
                <a14:useLocalDpi xmlns:a14="http://schemas.microsoft.com/office/drawing/2010/main" val="0"/>
              </a:ext>
            </a:extLst>
          </a:blip>
          <a:srcRect l="67834"/>
          <a:stretch/>
        </p:blipFill>
        <p:spPr>
          <a:xfrm>
            <a:off x="9453716" y="2894440"/>
            <a:ext cx="2092605" cy="1909776"/>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F063D31F-263D-4928-BED0-8881A07B6617}"/>
              </a:ext>
            </a:extLst>
          </p:cNvPr>
          <p:cNvPicPr>
            <a:picLocks noChangeAspect="1"/>
          </p:cNvPicPr>
          <p:nvPr/>
        </p:nvPicPr>
        <p:blipFill rotWithShape="1">
          <a:blip r:embed="rId4">
            <a:extLst>
              <a:ext uri="{28A0092B-C50C-407E-A947-70E740481C1C}">
                <a14:useLocalDpi xmlns:a14="http://schemas.microsoft.com/office/drawing/2010/main" val="0"/>
              </a:ext>
            </a:extLst>
          </a:blip>
          <a:srcRect r="90655"/>
          <a:stretch/>
        </p:blipFill>
        <p:spPr>
          <a:xfrm>
            <a:off x="8845781" y="2894440"/>
            <a:ext cx="607935" cy="1909776"/>
          </a:xfrm>
          <a:prstGeom prst="rect">
            <a:avLst/>
          </a:prstGeom>
        </p:spPr>
      </p:pic>
      <p:sp>
        <p:nvSpPr>
          <p:cNvPr id="14" name="TextBox 13">
            <a:extLst>
              <a:ext uri="{FF2B5EF4-FFF2-40B4-BE49-F238E27FC236}">
                <a16:creationId xmlns:a16="http://schemas.microsoft.com/office/drawing/2014/main" id="{06B14FC0-75B0-4EC4-A521-B9A597412839}"/>
              </a:ext>
            </a:extLst>
          </p:cNvPr>
          <p:cNvSpPr txBox="1"/>
          <p:nvPr/>
        </p:nvSpPr>
        <p:spPr>
          <a:xfrm>
            <a:off x="9090868" y="2525108"/>
            <a:ext cx="2160639" cy="369332"/>
          </a:xfrm>
          <a:prstGeom prst="rect">
            <a:avLst/>
          </a:prstGeom>
          <a:noFill/>
        </p:spPr>
        <p:txBody>
          <a:bodyPr wrap="square" rtlCol="0">
            <a:spAutoFit/>
          </a:bodyPr>
          <a:lstStyle/>
          <a:p>
            <a:r>
              <a:rPr lang="en-US" dirty="0"/>
              <a:t>MAST planning times</a:t>
            </a:r>
          </a:p>
        </p:txBody>
      </p:sp>
      <p:cxnSp>
        <p:nvCxnSpPr>
          <p:cNvPr id="7" name="Straight Arrow Connector 6">
            <a:extLst>
              <a:ext uri="{FF2B5EF4-FFF2-40B4-BE49-F238E27FC236}">
                <a16:creationId xmlns:a16="http://schemas.microsoft.com/office/drawing/2014/main" id="{CA6EAB47-71DF-473C-B685-15542214E994}"/>
              </a:ext>
            </a:extLst>
          </p:cNvPr>
          <p:cNvCxnSpPr/>
          <p:nvPr/>
        </p:nvCxnSpPr>
        <p:spPr>
          <a:xfrm>
            <a:off x="1160655" y="3041964"/>
            <a:ext cx="0" cy="194649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CB63F65-3E61-4EA1-BF43-115C2722D329}"/>
              </a:ext>
            </a:extLst>
          </p:cNvPr>
          <p:cNvSpPr txBox="1"/>
          <p:nvPr/>
        </p:nvSpPr>
        <p:spPr>
          <a:xfrm>
            <a:off x="497940" y="2308634"/>
            <a:ext cx="1376835" cy="707886"/>
          </a:xfrm>
          <a:prstGeom prst="rect">
            <a:avLst/>
          </a:prstGeom>
          <a:noFill/>
        </p:spPr>
        <p:txBody>
          <a:bodyPr wrap="square" rtlCol="0">
            <a:spAutoFit/>
          </a:bodyPr>
          <a:lstStyle/>
          <a:p>
            <a:pPr algn="ctr"/>
            <a:r>
              <a:rPr lang="en-US" sz="2000" dirty="0">
                <a:solidFill>
                  <a:schemeClr val="accent1"/>
                </a:solidFill>
              </a:rPr>
              <a:t>better final trajectories</a:t>
            </a:r>
          </a:p>
        </p:txBody>
      </p:sp>
      <p:cxnSp>
        <p:nvCxnSpPr>
          <p:cNvPr id="12" name="Straight Arrow Connector 11">
            <a:extLst>
              <a:ext uri="{FF2B5EF4-FFF2-40B4-BE49-F238E27FC236}">
                <a16:creationId xmlns:a16="http://schemas.microsoft.com/office/drawing/2014/main" id="{438B9AD4-CD4C-41F4-B3C3-AE5B2A92452F}"/>
              </a:ext>
            </a:extLst>
          </p:cNvPr>
          <p:cNvCxnSpPr/>
          <p:nvPr/>
        </p:nvCxnSpPr>
        <p:spPr>
          <a:xfrm>
            <a:off x="7529003" y="5794218"/>
            <a:ext cx="126615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4B9C2EE-4426-4693-A799-414B26D025F0}"/>
              </a:ext>
            </a:extLst>
          </p:cNvPr>
          <p:cNvSpPr txBox="1"/>
          <p:nvPr/>
        </p:nvSpPr>
        <p:spPr>
          <a:xfrm>
            <a:off x="7462686" y="5017015"/>
            <a:ext cx="2092605" cy="707886"/>
          </a:xfrm>
          <a:prstGeom prst="rect">
            <a:avLst/>
          </a:prstGeom>
          <a:noFill/>
        </p:spPr>
        <p:txBody>
          <a:bodyPr wrap="square" rtlCol="0">
            <a:spAutoFit/>
          </a:bodyPr>
          <a:lstStyle/>
          <a:p>
            <a:pPr algn="ctr"/>
            <a:r>
              <a:rPr lang="en-US" sz="2000" dirty="0">
                <a:solidFill>
                  <a:schemeClr val="accent1"/>
                </a:solidFill>
              </a:rPr>
              <a:t>larger trajectory set</a:t>
            </a:r>
          </a:p>
        </p:txBody>
      </p:sp>
    </p:spTree>
    <p:extLst>
      <p:ext uri="{BB962C8B-B14F-4D97-AF65-F5344CB8AC3E}">
        <p14:creationId xmlns:p14="http://schemas.microsoft.com/office/powerpoint/2010/main" val="5085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76F6-CCA6-4FF8-ABBA-D3ABAB9CD83B}"/>
              </a:ext>
            </a:extLst>
          </p:cNvPr>
          <p:cNvSpPr>
            <a:spLocks noGrp="1"/>
          </p:cNvSpPr>
          <p:nvPr>
            <p:ph type="title"/>
          </p:nvPr>
        </p:nvSpPr>
        <p:spPr/>
        <p:txBody>
          <a:bodyPr/>
          <a:lstStyle/>
          <a:p>
            <a:r>
              <a:rPr lang="en-US" dirty="0"/>
              <a:t>MAST works for any objective(s)</a:t>
            </a:r>
          </a:p>
        </p:txBody>
      </p:sp>
      <p:pic>
        <p:nvPicPr>
          <p:cNvPr id="8" name="Content Placeholder 7">
            <a:extLst>
              <a:ext uri="{FF2B5EF4-FFF2-40B4-BE49-F238E27FC236}">
                <a16:creationId xmlns:a16="http://schemas.microsoft.com/office/drawing/2014/main" id="{70904B9D-A6C4-4AFF-A666-7563E0591CF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509" t="6165" r="610" b="1445"/>
          <a:stretch>
            <a:fillRect/>
          </a:stretch>
        </p:blipFill>
        <p:spPr>
          <a:xfrm>
            <a:off x="3074401" y="1875253"/>
            <a:ext cx="5928850" cy="4446638"/>
          </a:xfrm>
        </p:spPr>
      </p:pic>
      <p:sp>
        <p:nvSpPr>
          <p:cNvPr id="4" name="Date Placeholder 3">
            <a:extLst>
              <a:ext uri="{FF2B5EF4-FFF2-40B4-BE49-F238E27FC236}">
                <a16:creationId xmlns:a16="http://schemas.microsoft.com/office/drawing/2014/main" id="{5622B35D-48E7-46B4-BE45-DBF5895F6DC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811F70D9-D934-4A76-A221-DD33AD71CFAE}"/>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9A602DB5-F501-4E22-954D-DC4B38EAA6DA}"/>
              </a:ext>
            </a:extLst>
          </p:cNvPr>
          <p:cNvSpPr>
            <a:spLocks noGrp="1"/>
          </p:cNvSpPr>
          <p:nvPr>
            <p:ph type="sldNum" sz="quarter" idx="12"/>
          </p:nvPr>
        </p:nvSpPr>
        <p:spPr/>
        <p:txBody>
          <a:bodyPr/>
          <a:lstStyle/>
          <a:p>
            <a:fld id="{CA911BAF-75B0-4435-8E53-9C250CF06F48}" type="slidenum">
              <a:rPr lang="en-US" smtClean="0"/>
              <a:t>19</a:t>
            </a:fld>
            <a:endParaRPr lang="en-US"/>
          </a:p>
        </p:txBody>
      </p:sp>
      <p:cxnSp>
        <p:nvCxnSpPr>
          <p:cNvPr id="7" name="Straight Arrow Connector 6">
            <a:extLst>
              <a:ext uri="{FF2B5EF4-FFF2-40B4-BE49-F238E27FC236}">
                <a16:creationId xmlns:a16="http://schemas.microsoft.com/office/drawing/2014/main" id="{52C326CB-AF92-4C10-9273-6EAE17412643}"/>
              </a:ext>
            </a:extLst>
          </p:cNvPr>
          <p:cNvCxnSpPr/>
          <p:nvPr/>
        </p:nvCxnSpPr>
        <p:spPr>
          <a:xfrm flipH="1">
            <a:off x="4970352" y="3711921"/>
            <a:ext cx="1855961" cy="2172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897D76E-0798-4F8D-AC82-FFC2D2061EE1}"/>
              </a:ext>
            </a:extLst>
          </p:cNvPr>
          <p:cNvCxnSpPr/>
          <p:nvPr/>
        </p:nvCxnSpPr>
        <p:spPr>
          <a:xfrm flipH="1">
            <a:off x="6192570" y="3865830"/>
            <a:ext cx="968721" cy="10683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ECA99F-603F-4C8C-9CDA-12CC30381C64}"/>
              </a:ext>
            </a:extLst>
          </p:cNvPr>
          <p:cNvCxnSpPr/>
          <p:nvPr/>
        </p:nvCxnSpPr>
        <p:spPr>
          <a:xfrm flipH="1">
            <a:off x="4879818" y="3177766"/>
            <a:ext cx="2942376" cy="6880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D561D0B-4664-4D4C-9EE3-13AC323B94A4}"/>
              </a:ext>
            </a:extLst>
          </p:cNvPr>
          <p:cNvCxnSpPr/>
          <p:nvPr/>
        </p:nvCxnSpPr>
        <p:spPr>
          <a:xfrm flipH="1">
            <a:off x="6292158" y="4662535"/>
            <a:ext cx="1855961" cy="2716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25FEC7-B57F-4F08-9A71-D8989DEF956C}"/>
              </a:ext>
            </a:extLst>
          </p:cNvPr>
          <p:cNvCxnSpPr/>
          <p:nvPr/>
        </p:nvCxnSpPr>
        <p:spPr>
          <a:xfrm>
            <a:off x="3920150" y="2136618"/>
            <a:ext cx="959668" cy="1792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E9E5E25-B8D4-4A70-A87B-ABD89C3796CA}"/>
              </a:ext>
            </a:extLst>
          </p:cNvPr>
          <p:cNvCxnSpPr/>
          <p:nvPr/>
        </p:nvCxnSpPr>
        <p:spPr>
          <a:xfrm>
            <a:off x="4237022" y="2037030"/>
            <a:ext cx="1858978" cy="27975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18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427A-E2AE-46D4-ABD4-9B26CDCFDE5A}"/>
              </a:ext>
            </a:extLst>
          </p:cNvPr>
          <p:cNvSpPr>
            <a:spLocks noGrp="1"/>
          </p:cNvSpPr>
          <p:nvPr>
            <p:ph type="title"/>
          </p:nvPr>
        </p:nvSpPr>
        <p:spPr/>
        <p:txBody>
          <a:bodyPr/>
          <a:lstStyle/>
          <a:p>
            <a:r>
              <a:rPr lang="en-US" dirty="0"/>
              <a:t>Potential robot scenario</a:t>
            </a:r>
          </a:p>
        </p:txBody>
      </p:sp>
      <p:sp>
        <p:nvSpPr>
          <p:cNvPr id="4" name="Date Placeholder 3">
            <a:extLst>
              <a:ext uri="{FF2B5EF4-FFF2-40B4-BE49-F238E27FC236}">
                <a16:creationId xmlns:a16="http://schemas.microsoft.com/office/drawing/2014/main" id="{047671BE-8E9D-4D37-87D8-D290B334A3BF}"/>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371BC95F-1C59-4770-8619-2CE4F4763F6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0DEFFB74-7E9C-4225-B4F2-8E35840F0048}"/>
              </a:ext>
            </a:extLst>
          </p:cNvPr>
          <p:cNvSpPr>
            <a:spLocks noGrp="1"/>
          </p:cNvSpPr>
          <p:nvPr>
            <p:ph type="sldNum" sz="quarter" idx="12"/>
          </p:nvPr>
        </p:nvSpPr>
        <p:spPr/>
        <p:txBody>
          <a:bodyPr/>
          <a:lstStyle/>
          <a:p>
            <a:fld id="{CA911BAF-75B0-4435-8E53-9C250CF06F48}" type="slidenum">
              <a:rPr lang="en-US" smtClean="0"/>
              <a:t>2</a:t>
            </a:fld>
            <a:endParaRPr lang="en-US"/>
          </a:p>
        </p:txBody>
      </p:sp>
      <p:pic>
        <p:nvPicPr>
          <p:cNvPr id="10" name="Content Placeholder 7">
            <a:extLst>
              <a:ext uri="{FF2B5EF4-FFF2-40B4-BE49-F238E27FC236}">
                <a16:creationId xmlns:a16="http://schemas.microsoft.com/office/drawing/2014/main" id="{610FFA3A-C0CE-4BB7-9D33-0F4725A10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4364" y="2019294"/>
            <a:ext cx="4223271" cy="4022725"/>
          </a:xfrm>
          <a:prstGeom prst="rect">
            <a:avLst/>
          </a:prstGeom>
        </p:spPr>
      </p:pic>
      <p:sp>
        <p:nvSpPr>
          <p:cNvPr id="7" name="Content Placeholder 6">
            <a:extLst>
              <a:ext uri="{FF2B5EF4-FFF2-40B4-BE49-F238E27FC236}">
                <a16:creationId xmlns:a16="http://schemas.microsoft.com/office/drawing/2014/main" id="{5EB30596-D88E-43F0-8FC7-D4257D47A339}"/>
              </a:ext>
            </a:extLst>
          </p:cNvPr>
          <p:cNvSpPr>
            <a:spLocks noGrp="1"/>
          </p:cNvSpPr>
          <p:nvPr>
            <p:ph idx="1"/>
          </p:nvPr>
        </p:nvSpPr>
        <p:spPr>
          <a:xfrm>
            <a:off x="1097280" y="2019293"/>
            <a:ext cx="2663559" cy="4022725"/>
          </a:xfrm>
        </p:spPr>
        <p:txBody>
          <a:bodyPr>
            <a:normAutofit/>
          </a:bodyPr>
          <a:lstStyle/>
          <a:p>
            <a:pPr algn="r"/>
            <a:r>
              <a:rPr lang="en-US" sz="2800" dirty="0"/>
              <a:t>The goal is that the blue block is on the green location.</a:t>
            </a:r>
          </a:p>
        </p:txBody>
      </p:sp>
      <p:sp>
        <p:nvSpPr>
          <p:cNvPr id="14" name="Content Placeholder 6">
            <a:extLst>
              <a:ext uri="{FF2B5EF4-FFF2-40B4-BE49-F238E27FC236}">
                <a16:creationId xmlns:a16="http://schemas.microsoft.com/office/drawing/2014/main" id="{9544F9C8-10F7-4002-A29C-54CA367D5DC4}"/>
              </a:ext>
            </a:extLst>
          </p:cNvPr>
          <p:cNvSpPr txBox="1">
            <a:spLocks/>
          </p:cNvSpPr>
          <p:nvPr/>
        </p:nvSpPr>
        <p:spPr>
          <a:xfrm>
            <a:off x="8431161" y="2019292"/>
            <a:ext cx="2663559" cy="4022725"/>
          </a:xfrm>
          <a:prstGeom prst="rect">
            <a:avLst/>
          </a:prstGeom>
        </p:spPr>
        <p:txBody>
          <a:bodyPr vert="horz" lIns="0" tIns="45720" rIns="0" bIns="45720" rtlCol="0" anchor="b">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How should the robot perform this action?</a:t>
            </a:r>
          </a:p>
        </p:txBody>
      </p:sp>
    </p:spTree>
    <p:extLst>
      <p:ext uri="{BB962C8B-B14F-4D97-AF65-F5344CB8AC3E}">
        <p14:creationId xmlns:p14="http://schemas.microsoft.com/office/powerpoint/2010/main" val="36468961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4895-8C4C-47A6-A1D3-5B92A0C7BB1B}"/>
              </a:ext>
            </a:extLst>
          </p:cNvPr>
          <p:cNvSpPr>
            <a:spLocks noGrp="1"/>
          </p:cNvSpPr>
          <p:nvPr>
            <p:ph type="title"/>
          </p:nvPr>
        </p:nvSpPr>
        <p:spPr/>
        <p:txBody>
          <a:bodyPr/>
          <a:lstStyle/>
          <a:p>
            <a:r>
              <a:rPr lang="en-US" dirty="0"/>
              <a:t>MAST vs. optimizing planners</a:t>
            </a:r>
          </a:p>
        </p:txBody>
      </p:sp>
      <p:pic>
        <p:nvPicPr>
          <p:cNvPr id="8" name="Content Placeholder 7" descr="A close up of a map&#10;&#10;Description automatically generated">
            <a:extLst>
              <a:ext uri="{FF2B5EF4-FFF2-40B4-BE49-F238E27FC236}">
                <a16:creationId xmlns:a16="http://schemas.microsoft.com/office/drawing/2014/main" id="{3BEEFD09-AB82-4FF6-9E18-11467D5DCB49}"/>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7269" t="6700" r="8772" b="5687"/>
          <a:stretch/>
        </p:blipFill>
        <p:spPr>
          <a:xfrm>
            <a:off x="1614948" y="1828799"/>
            <a:ext cx="5749327" cy="4427457"/>
          </a:xfrm>
        </p:spPr>
      </p:pic>
      <p:sp>
        <p:nvSpPr>
          <p:cNvPr id="4" name="Date Placeholder 3">
            <a:extLst>
              <a:ext uri="{FF2B5EF4-FFF2-40B4-BE49-F238E27FC236}">
                <a16:creationId xmlns:a16="http://schemas.microsoft.com/office/drawing/2014/main" id="{DA772453-7B27-4A6E-9180-E078063FB854}"/>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280CD41A-1914-457D-95D2-1E9563EE9EF5}"/>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2E3F28FC-A38E-431F-BE84-390F8071628D}"/>
              </a:ext>
            </a:extLst>
          </p:cNvPr>
          <p:cNvSpPr>
            <a:spLocks noGrp="1"/>
          </p:cNvSpPr>
          <p:nvPr>
            <p:ph type="sldNum" sz="quarter" idx="12"/>
          </p:nvPr>
        </p:nvSpPr>
        <p:spPr/>
        <p:txBody>
          <a:bodyPr/>
          <a:lstStyle/>
          <a:p>
            <a:fld id="{CA911BAF-75B0-4435-8E53-9C250CF06F48}" type="slidenum">
              <a:rPr lang="en-US" smtClean="0"/>
              <a:t>20</a:t>
            </a:fld>
            <a:endParaRPr lang="en-US"/>
          </a:p>
        </p:txBody>
      </p:sp>
      <p:pic>
        <p:nvPicPr>
          <p:cNvPr id="9" name="Picture 8" descr="A picture containing text&#10;&#10;Description automatically generated">
            <a:extLst>
              <a:ext uri="{FF2B5EF4-FFF2-40B4-BE49-F238E27FC236}">
                <a16:creationId xmlns:a16="http://schemas.microsoft.com/office/drawing/2014/main" id="{FF997349-F319-4497-BD64-169E69C32557}"/>
              </a:ext>
            </a:extLst>
          </p:cNvPr>
          <p:cNvPicPr>
            <a:picLocks noChangeAspect="1"/>
          </p:cNvPicPr>
          <p:nvPr/>
        </p:nvPicPr>
        <p:blipFill rotWithShape="1">
          <a:blip r:embed="rId4">
            <a:extLst>
              <a:ext uri="{28A0092B-C50C-407E-A947-70E740481C1C}">
                <a14:useLocalDpi xmlns:a14="http://schemas.microsoft.com/office/drawing/2010/main" val="0"/>
              </a:ext>
            </a:extLst>
          </a:blip>
          <a:srcRect l="67834"/>
          <a:stretch/>
        </p:blipFill>
        <p:spPr>
          <a:xfrm>
            <a:off x="9453716" y="2894440"/>
            <a:ext cx="2092605" cy="1909776"/>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088C2654-7A03-457F-970A-D8107D47CA4A}"/>
              </a:ext>
            </a:extLst>
          </p:cNvPr>
          <p:cNvPicPr>
            <a:picLocks noChangeAspect="1"/>
          </p:cNvPicPr>
          <p:nvPr/>
        </p:nvPicPr>
        <p:blipFill rotWithShape="1">
          <a:blip r:embed="rId4">
            <a:extLst>
              <a:ext uri="{28A0092B-C50C-407E-A947-70E740481C1C}">
                <a14:useLocalDpi xmlns:a14="http://schemas.microsoft.com/office/drawing/2010/main" val="0"/>
              </a:ext>
            </a:extLst>
          </a:blip>
          <a:srcRect r="90655"/>
          <a:stretch/>
        </p:blipFill>
        <p:spPr>
          <a:xfrm>
            <a:off x="8845781" y="2894440"/>
            <a:ext cx="607935" cy="1909776"/>
          </a:xfrm>
          <a:prstGeom prst="rect">
            <a:avLst/>
          </a:prstGeom>
        </p:spPr>
      </p:pic>
      <p:sp>
        <p:nvSpPr>
          <p:cNvPr id="11" name="TextBox 10">
            <a:extLst>
              <a:ext uri="{FF2B5EF4-FFF2-40B4-BE49-F238E27FC236}">
                <a16:creationId xmlns:a16="http://schemas.microsoft.com/office/drawing/2014/main" id="{EDB708A3-9C7D-4E3F-9C3F-279A5F938445}"/>
              </a:ext>
            </a:extLst>
          </p:cNvPr>
          <p:cNvSpPr txBox="1"/>
          <p:nvPr/>
        </p:nvSpPr>
        <p:spPr>
          <a:xfrm>
            <a:off x="9090868" y="2525108"/>
            <a:ext cx="2160639" cy="369332"/>
          </a:xfrm>
          <a:prstGeom prst="rect">
            <a:avLst/>
          </a:prstGeom>
          <a:noFill/>
        </p:spPr>
        <p:txBody>
          <a:bodyPr wrap="square" rtlCol="0">
            <a:spAutoFit/>
          </a:bodyPr>
          <a:lstStyle/>
          <a:p>
            <a:r>
              <a:rPr lang="en-US" dirty="0"/>
              <a:t>MAST planning times</a:t>
            </a:r>
          </a:p>
        </p:txBody>
      </p:sp>
      <p:sp>
        <p:nvSpPr>
          <p:cNvPr id="12" name="TextBox 11">
            <a:extLst>
              <a:ext uri="{FF2B5EF4-FFF2-40B4-BE49-F238E27FC236}">
                <a16:creationId xmlns:a16="http://schemas.microsoft.com/office/drawing/2014/main" id="{3F9DDC89-EDD6-4FDD-8DEF-6C80221AE59C}"/>
              </a:ext>
            </a:extLst>
          </p:cNvPr>
          <p:cNvSpPr txBox="1"/>
          <p:nvPr/>
        </p:nvSpPr>
        <p:spPr>
          <a:xfrm>
            <a:off x="7691892" y="5870389"/>
            <a:ext cx="3391521" cy="369332"/>
          </a:xfrm>
          <a:prstGeom prst="rect">
            <a:avLst/>
          </a:prstGeom>
          <a:noFill/>
        </p:spPr>
        <p:txBody>
          <a:bodyPr wrap="square" rtlCol="0">
            <a:spAutoFit/>
          </a:bodyPr>
          <a:lstStyle/>
          <a:p>
            <a:r>
              <a:rPr lang="en-US" dirty="0"/>
              <a:t>Mean T-RRT planning time: 0.9s</a:t>
            </a:r>
          </a:p>
        </p:txBody>
      </p:sp>
      <p:cxnSp>
        <p:nvCxnSpPr>
          <p:cNvPr id="14" name="Straight Arrow Connector 13">
            <a:extLst>
              <a:ext uri="{FF2B5EF4-FFF2-40B4-BE49-F238E27FC236}">
                <a16:creationId xmlns:a16="http://schemas.microsoft.com/office/drawing/2014/main" id="{0062254D-7FA6-47DE-9D9F-19B3621E8664}"/>
              </a:ext>
            </a:extLst>
          </p:cNvPr>
          <p:cNvCxnSpPr>
            <a:cxnSpLocks/>
            <a:stCxn id="12" idx="1"/>
          </p:cNvCxnSpPr>
          <p:nvPr/>
        </p:nvCxnSpPr>
        <p:spPr>
          <a:xfrm flipH="1">
            <a:off x="7093974" y="6055055"/>
            <a:ext cx="5979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Left Brace 18">
            <a:extLst>
              <a:ext uri="{FF2B5EF4-FFF2-40B4-BE49-F238E27FC236}">
                <a16:creationId xmlns:a16="http://schemas.microsoft.com/office/drawing/2014/main" id="{E9C4E1CC-3F92-48A1-A7C1-9EC6937B7B9C}"/>
              </a:ext>
            </a:extLst>
          </p:cNvPr>
          <p:cNvSpPr/>
          <p:nvPr/>
        </p:nvSpPr>
        <p:spPr>
          <a:xfrm rot="4964642">
            <a:off x="5377386" y="1880753"/>
            <a:ext cx="685800" cy="27836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594D8A3-4257-4D5B-AC31-4183F2467F25}"/>
              </a:ext>
            </a:extLst>
          </p:cNvPr>
          <p:cNvSpPr txBox="1"/>
          <p:nvPr/>
        </p:nvSpPr>
        <p:spPr>
          <a:xfrm>
            <a:off x="3399183" y="2203546"/>
            <a:ext cx="3510116" cy="923330"/>
          </a:xfrm>
          <a:prstGeom prst="rect">
            <a:avLst/>
          </a:prstGeom>
          <a:noFill/>
        </p:spPr>
        <p:txBody>
          <a:bodyPr wrap="square" rtlCol="0">
            <a:spAutoFit/>
          </a:bodyPr>
          <a:lstStyle/>
          <a:p>
            <a:r>
              <a:rPr lang="en-US" dirty="0">
                <a:solidFill>
                  <a:schemeClr val="accent1"/>
                </a:solidFill>
              </a:rPr>
              <a:t>Work pretty well for shorter paths, but not able to efficiently handle clearance objectives!</a:t>
            </a:r>
          </a:p>
        </p:txBody>
      </p:sp>
    </p:spTree>
    <p:extLst>
      <p:ext uri="{BB962C8B-B14F-4D97-AF65-F5344CB8AC3E}">
        <p14:creationId xmlns:p14="http://schemas.microsoft.com/office/powerpoint/2010/main" val="19645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solidFill>
                  <a:schemeClr val="bg1">
                    <a:lumMod val="65000"/>
                  </a:schemeClr>
                </a:solidFill>
              </a:rPr>
              <a:t>Motivation</a:t>
            </a:r>
          </a:p>
          <a:p>
            <a:r>
              <a:rPr lang="en-US" sz="2400" dirty="0">
                <a:solidFill>
                  <a:schemeClr val="bg1">
                    <a:lumMod val="65000"/>
                  </a:schemeClr>
                </a:solidFill>
              </a:rPr>
              <a:t>MAST approach</a:t>
            </a:r>
          </a:p>
          <a:p>
            <a:r>
              <a:rPr lang="en-US" sz="2400" dirty="0">
                <a:solidFill>
                  <a:schemeClr val="bg1">
                    <a:lumMod val="65000"/>
                  </a:schemeClr>
                </a:solidFill>
              </a:rPr>
              <a:t>Evaluation</a:t>
            </a:r>
          </a:p>
          <a:p>
            <a:r>
              <a:rPr lang="en-US" sz="2400" dirty="0"/>
              <a:t>Future directions</a:t>
            </a:r>
          </a:p>
          <a:p>
            <a:r>
              <a:rPr lang="en-US" sz="2400" dirty="0">
                <a:solidFill>
                  <a:schemeClr val="bg1">
                    <a:lumMod val="65000"/>
                  </a:schemeClr>
                </a:solidFill>
              </a:rPr>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21</a:t>
            </a:fld>
            <a:endParaRPr lang="en-US"/>
          </a:p>
        </p:txBody>
      </p:sp>
    </p:spTree>
    <p:extLst>
      <p:ext uri="{BB962C8B-B14F-4D97-AF65-F5344CB8AC3E}">
        <p14:creationId xmlns:p14="http://schemas.microsoft.com/office/powerpoint/2010/main" val="33808206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843F-AD65-4C75-84BE-F75795BEECAF}"/>
              </a:ext>
            </a:extLst>
          </p:cNvPr>
          <p:cNvSpPr>
            <a:spLocks noGrp="1"/>
          </p:cNvSpPr>
          <p:nvPr>
            <p:ph type="title"/>
          </p:nvPr>
        </p:nvSpPr>
        <p:spPr/>
        <p:txBody>
          <a:bodyPr/>
          <a:lstStyle/>
          <a:p>
            <a:r>
              <a:rPr lang="en-US" dirty="0"/>
              <a:t>MAST + Soar</a:t>
            </a:r>
          </a:p>
        </p:txBody>
      </p:sp>
      <p:sp>
        <p:nvSpPr>
          <p:cNvPr id="3" name="Content Placeholder 2">
            <a:extLst>
              <a:ext uri="{FF2B5EF4-FFF2-40B4-BE49-F238E27FC236}">
                <a16:creationId xmlns:a16="http://schemas.microsoft.com/office/drawing/2014/main" id="{E470782E-3F56-4283-8C41-067BB5E9FD65}"/>
              </a:ext>
            </a:extLst>
          </p:cNvPr>
          <p:cNvSpPr>
            <a:spLocks noGrp="1"/>
          </p:cNvSpPr>
          <p:nvPr>
            <p:ph idx="1"/>
          </p:nvPr>
        </p:nvSpPr>
        <p:spPr/>
        <p:txBody>
          <a:bodyPr>
            <a:normAutofit/>
          </a:bodyPr>
          <a:lstStyle/>
          <a:p>
            <a:pPr marL="457200" indent="-457200">
              <a:buFont typeface="+mj-lt"/>
              <a:buAutoNum type="arabicPeriod"/>
            </a:pPr>
            <a:r>
              <a:rPr lang="en-US" sz="2400" dirty="0"/>
              <a:t>Integration of MAST and SVS</a:t>
            </a:r>
          </a:p>
          <a:p>
            <a:pPr marL="749808" lvl="1" indent="-457200"/>
            <a:r>
              <a:rPr lang="en-US" sz="2200" dirty="0"/>
              <a:t>Trajectories represented within SVS</a:t>
            </a:r>
          </a:p>
          <a:p>
            <a:pPr marL="749808" lvl="1" indent="-457200"/>
            <a:r>
              <a:rPr lang="en-US" sz="2200" dirty="0"/>
              <a:t>Choice between options implemented through Soar/SVS interface</a:t>
            </a:r>
          </a:p>
          <a:p>
            <a:pPr marL="457200" indent="-457200">
              <a:buFont typeface="+mj-lt"/>
              <a:buAutoNum type="arabicPeriod"/>
            </a:pPr>
            <a:r>
              <a:rPr lang="en-US" sz="2400" dirty="0"/>
              <a:t>Advance trajectory set creation based on Soar cues</a:t>
            </a:r>
          </a:p>
          <a:p>
            <a:pPr marL="749808" lvl="1" indent="-457200"/>
            <a:r>
              <a:rPr lang="en-US" sz="2200" dirty="0"/>
              <a:t>Motion plans are made in parallel with agent reasoning</a:t>
            </a:r>
          </a:p>
          <a:p>
            <a:pPr marL="749808" lvl="1" indent="-457200"/>
            <a:r>
              <a:rPr lang="en-US" sz="2200" dirty="0"/>
              <a:t>Agent could provide hints</a:t>
            </a:r>
          </a:p>
          <a:p>
            <a:pPr marL="749808" lvl="1" indent="-457200"/>
            <a:r>
              <a:rPr lang="en-US" sz="2200" dirty="0"/>
              <a:t>Meta-reasoning could provide hints</a:t>
            </a:r>
          </a:p>
        </p:txBody>
      </p:sp>
      <p:sp>
        <p:nvSpPr>
          <p:cNvPr id="4" name="Date Placeholder 3">
            <a:extLst>
              <a:ext uri="{FF2B5EF4-FFF2-40B4-BE49-F238E27FC236}">
                <a16:creationId xmlns:a16="http://schemas.microsoft.com/office/drawing/2014/main" id="{F52E104F-39AF-4076-BB8F-CEDD80343BC7}"/>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3E1F0E8-351D-4578-823B-24C348B82901}"/>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AE2B5EFC-67E0-4598-807D-D9F04B213A3B}"/>
              </a:ext>
            </a:extLst>
          </p:cNvPr>
          <p:cNvSpPr>
            <a:spLocks noGrp="1"/>
          </p:cNvSpPr>
          <p:nvPr>
            <p:ph type="sldNum" sz="quarter" idx="12"/>
          </p:nvPr>
        </p:nvSpPr>
        <p:spPr/>
        <p:txBody>
          <a:bodyPr/>
          <a:lstStyle/>
          <a:p>
            <a:fld id="{CA911BAF-75B0-4435-8E53-9C250CF06F48}" type="slidenum">
              <a:rPr lang="en-US" smtClean="0"/>
              <a:t>22</a:t>
            </a:fld>
            <a:endParaRPr lang="en-US"/>
          </a:p>
        </p:txBody>
      </p:sp>
    </p:spTree>
    <p:extLst>
      <p:ext uri="{BB962C8B-B14F-4D97-AF65-F5344CB8AC3E}">
        <p14:creationId xmlns:p14="http://schemas.microsoft.com/office/powerpoint/2010/main" val="185735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solidFill>
                  <a:schemeClr val="bg1">
                    <a:lumMod val="65000"/>
                  </a:schemeClr>
                </a:solidFill>
              </a:rPr>
              <a:t>Motivation</a:t>
            </a:r>
          </a:p>
          <a:p>
            <a:r>
              <a:rPr lang="en-US" sz="2400" dirty="0">
                <a:solidFill>
                  <a:schemeClr val="bg1">
                    <a:lumMod val="65000"/>
                  </a:schemeClr>
                </a:solidFill>
              </a:rPr>
              <a:t>MAST approach</a:t>
            </a:r>
          </a:p>
          <a:p>
            <a:r>
              <a:rPr lang="en-US" sz="2400" dirty="0">
                <a:solidFill>
                  <a:schemeClr val="bg1">
                    <a:lumMod val="65000"/>
                  </a:schemeClr>
                </a:solidFill>
              </a:rPr>
              <a:t>Evaluation</a:t>
            </a:r>
          </a:p>
          <a:p>
            <a:r>
              <a:rPr lang="en-US" sz="2400" dirty="0">
                <a:solidFill>
                  <a:schemeClr val="bg1">
                    <a:lumMod val="65000"/>
                  </a:schemeClr>
                </a:solidFill>
              </a:rPr>
              <a:t>Future directions</a:t>
            </a:r>
          </a:p>
          <a:p>
            <a:r>
              <a:rPr lang="en-US" sz="2400" dirty="0"/>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23</a:t>
            </a:fld>
            <a:endParaRPr lang="en-US"/>
          </a:p>
        </p:txBody>
      </p:sp>
    </p:spTree>
    <p:extLst>
      <p:ext uri="{BB962C8B-B14F-4D97-AF65-F5344CB8AC3E}">
        <p14:creationId xmlns:p14="http://schemas.microsoft.com/office/powerpoint/2010/main" val="1838019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5DB4-419D-4E1C-8D1F-3CE70DC7C9C4}"/>
              </a:ext>
            </a:extLst>
          </p:cNvPr>
          <p:cNvSpPr>
            <a:spLocks noGrp="1"/>
          </p:cNvSpPr>
          <p:nvPr>
            <p:ph type="title"/>
          </p:nvPr>
        </p:nvSpPr>
        <p:spPr>
          <a:xfrm>
            <a:off x="1097280" y="286603"/>
            <a:ext cx="4998720" cy="1450757"/>
          </a:xfrm>
        </p:spPr>
        <p:txBody>
          <a:bodyPr/>
          <a:lstStyle/>
          <a:p>
            <a:r>
              <a:rPr lang="en-US" dirty="0"/>
              <a:t>Nuggets</a:t>
            </a:r>
          </a:p>
        </p:txBody>
      </p:sp>
      <p:sp>
        <p:nvSpPr>
          <p:cNvPr id="3" name="Content Placeholder 2">
            <a:extLst>
              <a:ext uri="{FF2B5EF4-FFF2-40B4-BE49-F238E27FC236}">
                <a16:creationId xmlns:a16="http://schemas.microsoft.com/office/drawing/2014/main" id="{A5EFDC01-BA52-4AD2-B32E-07AB47B04647}"/>
              </a:ext>
            </a:extLst>
          </p:cNvPr>
          <p:cNvSpPr>
            <a:spLocks noGrp="1"/>
          </p:cNvSpPr>
          <p:nvPr>
            <p:ph idx="1"/>
          </p:nvPr>
        </p:nvSpPr>
        <p:spPr>
          <a:xfrm>
            <a:off x="6096000" y="1998134"/>
            <a:ext cx="5104078" cy="4023360"/>
          </a:xfrm>
        </p:spPr>
        <p:txBody>
          <a:bodyPr/>
          <a:lstStyle/>
          <a:p>
            <a:pPr algn="r"/>
            <a:r>
              <a:rPr lang="en-US" dirty="0"/>
              <a:t>No guaranteed optimality or theoretical claims</a:t>
            </a:r>
          </a:p>
          <a:p>
            <a:pPr algn="r"/>
            <a:r>
              <a:rPr lang="en-US" dirty="0"/>
              <a:t>Need to measure many more objectives</a:t>
            </a:r>
          </a:p>
          <a:p>
            <a:pPr algn="r"/>
            <a:r>
              <a:rPr lang="en-US" dirty="0"/>
              <a:t>Not yet integrated with Soar</a:t>
            </a:r>
          </a:p>
          <a:p>
            <a:pPr algn="r"/>
            <a:r>
              <a:rPr lang="en-US" dirty="0"/>
              <a:t>Reasoning side largely unexplored</a:t>
            </a:r>
          </a:p>
        </p:txBody>
      </p:sp>
      <p:sp>
        <p:nvSpPr>
          <p:cNvPr id="4" name="Date Placeholder 3">
            <a:extLst>
              <a:ext uri="{FF2B5EF4-FFF2-40B4-BE49-F238E27FC236}">
                <a16:creationId xmlns:a16="http://schemas.microsoft.com/office/drawing/2014/main" id="{A60F0E0D-121D-48D7-91B9-94BD13BDFECE}"/>
              </a:ext>
            </a:extLst>
          </p:cNvPr>
          <p:cNvSpPr>
            <a:spLocks noGrp="1"/>
          </p:cNvSpPr>
          <p:nvPr>
            <p:ph type="dt" sz="half" idx="10"/>
          </p:nvPr>
        </p:nvSpPr>
        <p:spPr/>
        <p:txBody>
          <a:bodyPr/>
          <a:lstStyle/>
          <a:p>
            <a:r>
              <a:rPr lang="en-US" dirty="0"/>
              <a:t>SOAR WORKSHOP 2019</a:t>
            </a:r>
          </a:p>
        </p:txBody>
      </p:sp>
      <p:sp>
        <p:nvSpPr>
          <p:cNvPr id="5" name="Footer Placeholder 4">
            <a:extLst>
              <a:ext uri="{FF2B5EF4-FFF2-40B4-BE49-F238E27FC236}">
                <a16:creationId xmlns:a16="http://schemas.microsoft.com/office/drawing/2014/main" id="{1EDCE089-13E0-4A36-8F8D-B11AB27615B4}"/>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881F8077-F756-411A-A3D0-E4736F2D9767}"/>
              </a:ext>
            </a:extLst>
          </p:cNvPr>
          <p:cNvSpPr>
            <a:spLocks noGrp="1"/>
          </p:cNvSpPr>
          <p:nvPr>
            <p:ph type="sldNum" sz="quarter" idx="12"/>
          </p:nvPr>
        </p:nvSpPr>
        <p:spPr/>
        <p:txBody>
          <a:bodyPr/>
          <a:lstStyle/>
          <a:p>
            <a:fld id="{CA911BAF-75B0-4435-8E53-9C250CF06F48}" type="slidenum">
              <a:rPr lang="en-US" smtClean="0"/>
              <a:t>24</a:t>
            </a:fld>
            <a:endParaRPr lang="en-US"/>
          </a:p>
        </p:txBody>
      </p:sp>
      <p:sp>
        <p:nvSpPr>
          <p:cNvPr id="10" name="Title 1">
            <a:extLst>
              <a:ext uri="{FF2B5EF4-FFF2-40B4-BE49-F238E27FC236}">
                <a16:creationId xmlns:a16="http://schemas.microsoft.com/office/drawing/2014/main" id="{7B7977CD-F62F-4BEE-958B-0B938C7E5AA7}"/>
              </a:ext>
            </a:extLst>
          </p:cNvPr>
          <p:cNvSpPr txBox="1">
            <a:spLocks/>
          </p:cNvSpPr>
          <p:nvPr/>
        </p:nvSpPr>
        <p:spPr>
          <a:xfrm>
            <a:off x="6201358" y="274424"/>
            <a:ext cx="499872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r"/>
            <a:r>
              <a:rPr lang="en-US" dirty="0"/>
              <a:t>Coal</a:t>
            </a:r>
          </a:p>
        </p:txBody>
      </p:sp>
      <p:sp>
        <p:nvSpPr>
          <p:cNvPr id="11" name="Content Placeholder 2">
            <a:extLst>
              <a:ext uri="{FF2B5EF4-FFF2-40B4-BE49-F238E27FC236}">
                <a16:creationId xmlns:a16="http://schemas.microsoft.com/office/drawing/2014/main" id="{BEB9DF8D-9CB0-46CC-A2B0-439E72547A4D}"/>
              </a:ext>
            </a:extLst>
          </p:cNvPr>
          <p:cNvSpPr txBox="1">
            <a:spLocks/>
          </p:cNvSpPr>
          <p:nvPr/>
        </p:nvSpPr>
        <p:spPr>
          <a:xfrm>
            <a:off x="1134146" y="1998134"/>
            <a:ext cx="5104078"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 had an idea and it works well</a:t>
            </a:r>
          </a:p>
          <a:p>
            <a:r>
              <a:rPr lang="en-US" dirty="0"/>
              <a:t>Useful general motion planning strategy</a:t>
            </a:r>
          </a:p>
          <a:p>
            <a:r>
              <a:rPr lang="en-US" dirty="0"/>
              <a:t>Well-suited for use by Soar</a:t>
            </a:r>
          </a:p>
          <a:p>
            <a:r>
              <a:rPr lang="en-US" dirty="0"/>
              <a:t>Makes new reasoning abilities available</a:t>
            </a:r>
          </a:p>
        </p:txBody>
      </p:sp>
    </p:spTree>
    <p:extLst>
      <p:ext uri="{BB962C8B-B14F-4D97-AF65-F5344CB8AC3E}">
        <p14:creationId xmlns:p14="http://schemas.microsoft.com/office/powerpoint/2010/main" val="275635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t>Motivation</a:t>
            </a:r>
          </a:p>
          <a:p>
            <a:r>
              <a:rPr lang="en-US" sz="2400" dirty="0"/>
              <a:t>MAST approach</a:t>
            </a:r>
          </a:p>
          <a:p>
            <a:r>
              <a:rPr lang="en-US" sz="2400" dirty="0"/>
              <a:t>Evaluation</a:t>
            </a:r>
          </a:p>
          <a:p>
            <a:r>
              <a:rPr lang="en-US" sz="2400" dirty="0"/>
              <a:t>Future directions</a:t>
            </a:r>
          </a:p>
          <a:p>
            <a:r>
              <a:rPr lang="en-US" sz="2400" dirty="0"/>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3</a:t>
            </a:fld>
            <a:endParaRPr lang="en-US"/>
          </a:p>
        </p:txBody>
      </p:sp>
    </p:spTree>
    <p:extLst>
      <p:ext uri="{BB962C8B-B14F-4D97-AF65-F5344CB8AC3E}">
        <p14:creationId xmlns:p14="http://schemas.microsoft.com/office/powerpoint/2010/main" val="398853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t>Motivation</a:t>
            </a:r>
          </a:p>
          <a:p>
            <a:r>
              <a:rPr lang="en-US" sz="2400" dirty="0">
                <a:solidFill>
                  <a:schemeClr val="bg1">
                    <a:lumMod val="65000"/>
                  </a:schemeClr>
                </a:solidFill>
              </a:rPr>
              <a:t>MAST approach</a:t>
            </a:r>
          </a:p>
          <a:p>
            <a:r>
              <a:rPr lang="en-US" sz="2400" dirty="0">
                <a:solidFill>
                  <a:schemeClr val="bg1">
                    <a:lumMod val="65000"/>
                  </a:schemeClr>
                </a:solidFill>
              </a:rPr>
              <a:t>Evaluation</a:t>
            </a:r>
          </a:p>
          <a:p>
            <a:r>
              <a:rPr lang="en-US" sz="2400" dirty="0">
                <a:solidFill>
                  <a:schemeClr val="bg1">
                    <a:lumMod val="65000"/>
                  </a:schemeClr>
                </a:solidFill>
              </a:rPr>
              <a:t>Future directions</a:t>
            </a:r>
          </a:p>
          <a:p>
            <a:r>
              <a:rPr lang="en-US" sz="2400" dirty="0">
                <a:solidFill>
                  <a:schemeClr val="bg1">
                    <a:lumMod val="65000"/>
                  </a:schemeClr>
                </a:solidFill>
              </a:rPr>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4</a:t>
            </a:fld>
            <a:endParaRPr lang="en-US"/>
          </a:p>
        </p:txBody>
      </p:sp>
    </p:spTree>
    <p:extLst>
      <p:ext uri="{BB962C8B-B14F-4D97-AF65-F5344CB8AC3E}">
        <p14:creationId xmlns:p14="http://schemas.microsoft.com/office/powerpoint/2010/main" val="264890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427A-E2AE-46D4-ABD4-9B26CDCFDE5A}"/>
              </a:ext>
            </a:extLst>
          </p:cNvPr>
          <p:cNvSpPr>
            <a:spLocks noGrp="1"/>
          </p:cNvSpPr>
          <p:nvPr>
            <p:ph type="title"/>
          </p:nvPr>
        </p:nvSpPr>
        <p:spPr/>
        <p:txBody>
          <a:bodyPr/>
          <a:lstStyle/>
          <a:p>
            <a:r>
              <a:rPr lang="en-US" dirty="0"/>
              <a:t>Potential Rosie scenario</a:t>
            </a:r>
          </a:p>
        </p:txBody>
      </p:sp>
      <p:pic>
        <p:nvPicPr>
          <p:cNvPr id="8" name="Content Placeholder 7">
            <a:extLst>
              <a:ext uri="{FF2B5EF4-FFF2-40B4-BE49-F238E27FC236}">
                <a16:creationId xmlns:a16="http://schemas.microsoft.com/office/drawing/2014/main" id="{2B0086E4-AFAB-419E-97B8-0EFCB96B82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84364" y="2019294"/>
            <a:ext cx="4223271" cy="4022725"/>
          </a:xfrm>
        </p:spPr>
      </p:pic>
      <p:sp>
        <p:nvSpPr>
          <p:cNvPr id="4" name="Date Placeholder 3">
            <a:extLst>
              <a:ext uri="{FF2B5EF4-FFF2-40B4-BE49-F238E27FC236}">
                <a16:creationId xmlns:a16="http://schemas.microsoft.com/office/drawing/2014/main" id="{047671BE-8E9D-4D37-87D8-D290B334A3BF}"/>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371BC95F-1C59-4770-8619-2CE4F4763F6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0DEFFB74-7E9C-4225-B4F2-8E35840F0048}"/>
              </a:ext>
            </a:extLst>
          </p:cNvPr>
          <p:cNvSpPr>
            <a:spLocks noGrp="1"/>
          </p:cNvSpPr>
          <p:nvPr>
            <p:ph type="sldNum" sz="quarter" idx="12"/>
          </p:nvPr>
        </p:nvSpPr>
        <p:spPr/>
        <p:txBody>
          <a:bodyPr/>
          <a:lstStyle/>
          <a:p>
            <a:fld id="{CA911BAF-75B0-4435-8E53-9C250CF06F48}" type="slidenum">
              <a:rPr lang="en-US" smtClean="0"/>
              <a:t>5</a:t>
            </a:fld>
            <a:endParaRPr lang="en-US"/>
          </a:p>
        </p:txBody>
      </p:sp>
      <p:sp>
        <p:nvSpPr>
          <p:cNvPr id="9" name="TextBox 8">
            <a:extLst>
              <a:ext uri="{FF2B5EF4-FFF2-40B4-BE49-F238E27FC236}">
                <a16:creationId xmlns:a16="http://schemas.microsoft.com/office/drawing/2014/main" id="{96DC67DE-9896-44A1-B4AA-E24A294C8CC2}"/>
              </a:ext>
            </a:extLst>
          </p:cNvPr>
          <p:cNvSpPr txBox="1"/>
          <p:nvPr/>
        </p:nvSpPr>
        <p:spPr>
          <a:xfrm>
            <a:off x="8431160" y="2019293"/>
            <a:ext cx="3336249" cy="1815882"/>
          </a:xfrm>
          <a:prstGeom prst="rect">
            <a:avLst/>
          </a:prstGeom>
          <a:solidFill>
            <a:schemeClr val="bg2"/>
          </a:solidFill>
          <a:ln w="19050">
            <a:solidFill>
              <a:schemeClr val="bg2">
                <a:lumMod val="50000"/>
              </a:schemeClr>
            </a:solidFill>
          </a:ln>
        </p:spPr>
        <p:txBody>
          <a:bodyPr wrap="square" rtlCol="0">
            <a:spAutoFit/>
          </a:bodyPr>
          <a:lstStyle/>
          <a:p>
            <a:pPr algn="ctr"/>
            <a:r>
              <a:rPr lang="en-US" sz="1400" b="1" dirty="0"/>
              <a:t>Trajectory 1</a:t>
            </a:r>
          </a:p>
          <a:p>
            <a:r>
              <a:rPr lang="en-US" sz="1400" dirty="0"/>
              <a:t>&lt;0.616 0.339 0.725 0.379 0.143 0.019 0.244&gt;,</a:t>
            </a:r>
          </a:p>
          <a:p>
            <a:r>
              <a:rPr lang="en-US" sz="1400" dirty="0"/>
              <a:t>&lt; 0.773 0.339 0.622 0.382 0.003 0.014 0.244&gt;,</a:t>
            </a:r>
          </a:p>
          <a:p>
            <a:r>
              <a:rPr lang="en-US" sz="1400" dirty="0"/>
              <a:t>…</a:t>
            </a:r>
          </a:p>
          <a:p>
            <a:r>
              <a:rPr lang="en-US" sz="1400" dirty="0"/>
              <a:t>&lt; 0.175 0.214 0.956 0.440 0.907 0.999 0.404&gt;</a:t>
            </a:r>
          </a:p>
        </p:txBody>
      </p:sp>
      <p:sp>
        <p:nvSpPr>
          <p:cNvPr id="12" name="TextBox 11">
            <a:extLst>
              <a:ext uri="{FF2B5EF4-FFF2-40B4-BE49-F238E27FC236}">
                <a16:creationId xmlns:a16="http://schemas.microsoft.com/office/drawing/2014/main" id="{E1CE2548-45EB-42AC-B7BB-6D7CA76452EF}"/>
              </a:ext>
            </a:extLst>
          </p:cNvPr>
          <p:cNvSpPr txBox="1"/>
          <p:nvPr/>
        </p:nvSpPr>
        <p:spPr>
          <a:xfrm>
            <a:off x="8431159" y="4117108"/>
            <a:ext cx="3336249" cy="1815882"/>
          </a:xfrm>
          <a:prstGeom prst="rect">
            <a:avLst/>
          </a:prstGeom>
          <a:solidFill>
            <a:schemeClr val="bg2"/>
          </a:solidFill>
          <a:ln w="19050">
            <a:solidFill>
              <a:schemeClr val="bg2">
                <a:lumMod val="50000"/>
              </a:schemeClr>
            </a:solidFill>
          </a:ln>
        </p:spPr>
        <p:txBody>
          <a:bodyPr wrap="square" rtlCol="0">
            <a:spAutoFit/>
          </a:bodyPr>
          <a:lstStyle/>
          <a:p>
            <a:pPr algn="ctr"/>
            <a:r>
              <a:rPr lang="en-US" sz="1400" b="1" dirty="0"/>
              <a:t>Trajectory 2</a:t>
            </a:r>
          </a:p>
          <a:p>
            <a:r>
              <a:rPr lang="en-US" sz="1400" dirty="0"/>
              <a:t>&lt;0.616 0.339 0.725 0.379 0.143 0.019 0.244&gt;,</a:t>
            </a:r>
          </a:p>
          <a:p>
            <a:r>
              <a:rPr lang="en-US" sz="1400" dirty="0"/>
              <a:t>&lt; 0.773 0.339 0.622 0.382 0.003 0.014 0.244&gt;,</a:t>
            </a:r>
          </a:p>
          <a:p>
            <a:r>
              <a:rPr lang="en-US" sz="1400" dirty="0"/>
              <a:t>…</a:t>
            </a:r>
          </a:p>
          <a:p>
            <a:r>
              <a:rPr lang="en-US" sz="1400" dirty="0"/>
              <a:t>&lt; 0.175 0.214 0.956 0.440 0.907 0.999 0.404&gt;</a:t>
            </a:r>
          </a:p>
        </p:txBody>
      </p:sp>
      <p:sp>
        <p:nvSpPr>
          <p:cNvPr id="10" name="Content Placeholder 6">
            <a:extLst>
              <a:ext uri="{FF2B5EF4-FFF2-40B4-BE49-F238E27FC236}">
                <a16:creationId xmlns:a16="http://schemas.microsoft.com/office/drawing/2014/main" id="{CA571EAA-FA61-4CFF-8B95-B72C9E0A674F}"/>
              </a:ext>
            </a:extLst>
          </p:cNvPr>
          <p:cNvSpPr txBox="1">
            <a:spLocks/>
          </p:cNvSpPr>
          <p:nvPr/>
        </p:nvSpPr>
        <p:spPr>
          <a:xfrm>
            <a:off x="1097280" y="2019293"/>
            <a:ext cx="2663559" cy="40227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800" dirty="0"/>
              <a:t>Agent queries a motion planner:</a:t>
            </a:r>
          </a:p>
          <a:p>
            <a:r>
              <a:rPr lang="en-US" sz="2800" b="1" dirty="0"/>
              <a:t>Constraint</a:t>
            </a:r>
            <a:r>
              <a:rPr lang="en-US" sz="2800" dirty="0"/>
              <a:t> = end with block in green region</a:t>
            </a:r>
          </a:p>
          <a:p>
            <a:r>
              <a:rPr lang="en-US" sz="2800" b="1" dirty="0"/>
              <a:t>Objective</a:t>
            </a:r>
            <a:r>
              <a:rPr lang="en-US" sz="2800" dirty="0"/>
              <a:t> = short trajectory</a:t>
            </a:r>
          </a:p>
        </p:txBody>
      </p:sp>
    </p:spTree>
    <p:extLst>
      <p:ext uri="{BB962C8B-B14F-4D97-AF65-F5344CB8AC3E}">
        <p14:creationId xmlns:p14="http://schemas.microsoft.com/office/powerpoint/2010/main" val="1002209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737B-68EA-4767-8F97-5A83700AB083}"/>
              </a:ext>
            </a:extLst>
          </p:cNvPr>
          <p:cNvSpPr>
            <a:spLocks noGrp="1"/>
          </p:cNvSpPr>
          <p:nvPr>
            <p:ph type="title"/>
          </p:nvPr>
        </p:nvSpPr>
        <p:spPr/>
        <p:txBody>
          <a:bodyPr/>
          <a:lstStyle/>
          <a:p>
            <a:r>
              <a:rPr lang="en-US" dirty="0"/>
              <a:t>Sense-</a:t>
            </a:r>
            <a:r>
              <a:rPr lang="en-US" dirty="0">
                <a:solidFill>
                  <a:schemeClr val="accent4">
                    <a:lumMod val="75000"/>
                  </a:schemeClr>
                </a:solidFill>
              </a:rPr>
              <a:t>Plan</a:t>
            </a:r>
            <a:r>
              <a:rPr lang="en-US" dirty="0"/>
              <a:t>-</a:t>
            </a:r>
            <a:r>
              <a:rPr lang="en-US" dirty="0">
                <a:solidFill>
                  <a:srgbClr val="CC9900"/>
                </a:solidFill>
              </a:rPr>
              <a:t>Act</a:t>
            </a:r>
          </a:p>
        </p:txBody>
      </p:sp>
      <p:pic>
        <p:nvPicPr>
          <p:cNvPr id="8" name="Content Placeholder 7">
            <a:extLst>
              <a:ext uri="{FF2B5EF4-FFF2-40B4-BE49-F238E27FC236}">
                <a16:creationId xmlns:a16="http://schemas.microsoft.com/office/drawing/2014/main" id="{06A6132E-19E8-4152-89E6-EC13860462C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2226166"/>
            <a:ext cx="10058400" cy="2982706"/>
          </a:xfrm>
        </p:spPr>
      </p:pic>
      <p:sp>
        <p:nvSpPr>
          <p:cNvPr id="4" name="Date Placeholder 3">
            <a:extLst>
              <a:ext uri="{FF2B5EF4-FFF2-40B4-BE49-F238E27FC236}">
                <a16:creationId xmlns:a16="http://schemas.microsoft.com/office/drawing/2014/main" id="{234080C5-00F5-48EC-AD1A-0AEDCE0DDA04}"/>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7A71A6FE-62E0-4BA2-9A16-61E43922276F}"/>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63AD6C85-8B0E-48B8-AEF0-D64A1D4BF799}"/>
              </a:ext>
            </a:extLst>
          </p:cNvPr>
          <p:cNvSpPr>
            <a:spLocks noGrp="1"/>
          </p:cNvSpPr>
          <p:nvPr>
            <p:ph type="sldNum" sz="quarter" idx="12"/>
          </p:nvPr>
        </p:nvSpPr>
        <p:spPr/>
        <p:txBody>
          <a:bodyPr/>
          <a:lstStyle/>
          <a:p>
            <a:fld id="{CA911BAF-75B0-4435-8E53-9C250CF06F48}" type="slidenum">
              <a:rPr lang="en-US" smtClean="0"/>
              <a:t>6</a:t>
            </a:fld>
            <a:endParaRPr lang="en-US"/>
          </a:p>
        </p:txBody>
      </p:sp>
      <p:sp>
        <p:nvSpPr>
          <p:cNvPr id="7" name="TextBox 6">
            <a:extLst>
              <a:ext uri="{FF2B5EF4-FFF2-40B4-BE49-F238E27FC236}">
                <a16:creationId xmlns:a16="http://schemas.microsoft.com/office/drawing/2014/main" id="{FF198797-3122-415C-B349-220A11E33FF3}"/>
              </a:ext>
            </a:extLst>
          </p:cNvPr>
          <p:cNvSpPr txBox="1"/>
          <p:nvPr/>
        </p:nvSpPr>
        <p:spPr>
          <a:xfrm>
            <a:off x="7939027" y="1979434"/>
            <a:ext cx="1534487" cy="523220"/>
          </a:xfrm>
          <a:prstGeom prst="rect">
            <a:avLst/>
          </a:prstGeom>
          <a:noFill/>
        </p:spPr>
        <p:txBody>
          <a:bodyPr wrap="square" rtlCol="0">
            <a:spAutoFit/>
          </a:bodyPr>
          <a:lstStyle/>
          <a:p>
            <a:r>
              <a:rPr lang="en-US" sz="2800" dirty="0">
                <a:solidFill>
                  <a:schemeClr val="accent1"/>
                </a:solidFill>
              </a:rPr>
              <a:t>“needs”</a:t>
            </a:r>
          </a:p>
        </p:txBody>
      </p:sp>
      <p:cxnSp>
        <p:nvCxnSpPr>
          <p:cNvPr id="9" name="Straight Arrow Connector 8">
            <a:extLst>
              <a:ext uri="{FF2B5EF4-FFF2-40B4-BE49-F238E27FC236}">
                <a16:creationId xmlns:a16="http://schemas.microsoft.com/office/drawing/2014/main" id="{D50FCD8B-88CD-4F0F-AF35-5D551F80467A}"/>
              </a:ext>
            </a:extLst>
          </p:cNvPr>
          <p:cNvCxnSpPr>
            <a:cxnSpLocks/>
            <a:stCxn id="7" idx="2"/>
          </p:cNvCxnSpPr>
          <p:nvPr/>
        </p:nvCxnSpPr>
        <p:spPr>
          <a:xfrm flipH="1">
            <a:off x="8089559" y="2502654"/>
            <a:ext cx="616712" cy="242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CB5BB5-3451-489D-8178-BAF5CEF15AA1}"/>
              </a:ext>
            </a:extLst>
          </p:cNvPr>
          <p:cNvSpPr txBox="1"/>
          <p:nvPr/>
        </p:nvSpPr>
        <p:spPr>
          <a:xfrm>
            <a:off x="6902612" y="4205559"/>
            <a:ext cx="1606377" cy="523220"/>
          </a:xfrm>
          <a:prstGeom prst="rect">
            <a:avLst/>
          </a:prstGeom>
          <a:noFill/>
        </p:spPr>
        <p:txBody>
          <a:bodyPr wrap="square" rtlCol="0">
            <a:spAutoFit/>
          </a:bodyPr>
          <a:lstStyle/>
          <a:p>
            <a:r>
              <a:rPr lang="en-US" sz="2800" dirty="0">
                <a:solidFill>
                  <a:schemeClr val="accent1"/>
                </a:solidFill>
              </a:rPr>
              <a:t>“wants”</a:t>
            </a:r>
          </a:p>
        </p:txBody>
      </p:sp>
      <p:cxnSp>
        <p:nvCxnSpPr>
          <p:cNvPr id="13" name="Straight Arrow Connector 12">
            <a:extLst>
              <a:ext uri="{FF2B5EF4-FFF2-40B4-BE49-F238E27FC236}">
                <a16:creationId xmlns:a16="http://schemas.microsoft.com/office/drawing/2014/main" id="{63BDEFC8-C746-4790-AF12-923526714DAB}"/>
              </a:ext>
            </a:extLst>
          </p:cNvPr>
          <p:cNvCxnSpPr>
            <a:cxnSpLocks/>
            <a:stCxn id="12" idx="0"/>
          </p:cNvCxnSpPr>
          <p:nvPr/>
        </p:nvCxnSpPr>
        <p:spPr>
          <a:xfrm flipV="1">
            <a:off x="7705801" y="3868823"/>
            <a:ext cx="233226" cy="336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C5C2D41-7590-4D82-970F-004E8B838B7C}"/>
              </a:ext>
            </a:extLst>
          </p:cNvPr>
          <p:cNvSpPr txBox="1"/>
          <p:nvPr/>
        </p:nvSpPr>
        <p:spPr>
          <a:xfrm>
            <a:off x="5843710" y="2036842"/>
            <a:ext cx="692262" cy="707886"/>
          </a:xfrm>
          <a:prstGeom prst="rect">
            <a:avLst/>
          </a:prstGeom>
          <a:noFill/>
        </p:spPr>
        <p:txBody>
          <a:bodyPr wrap="square" rtlCol="0">
            <a:spAutoFit/>
          </a:bodyPr>
          <a:lstStyle/>
          <a:p>
            <a:r>
              <a:rPr lang="en-US" sz="4000" b="1" dirty="0">
                <a:solidFill>
                  <a:schemeClr val="accent1"/>
                </a:solidFill>
              </a:rPr>
              <a:t>??</a:t>
            </a:r>
          </a:p>
        </p:txBody>
      </p:sp>
      <p:sp>
        <p:nvSpPr>
          <p:cNvPr id="10" name="TextBox 9">
            <a:extLst>
              <a:ext uri="{FF2B5EF4-FFF2-40B4-BE49-F238E27FC236}">
                <a16:creationId xmlns:a16="http://schemas.microsoft.com/office/drawing/2014/main" id="{5542D7E1-5A9B-4782-822C-C6D35C7B18EE}"/>
              </a:ext>
            </a:extLst>
          </p:cNvPr>
          <p:cNvSpPr txBox="1"/>
          <p:nvPr/>
        </p:nvSpPr>
        <p:spPr>
          <a:xfrm>
            <a:off x="6842879" y="5136586"/>
            <a:ext cx="1725842" cy="523220"/>
          </a:xfrm>
          <a:prstGeom prst="rect">
            <a:avLst/>
          </a:prstGeom>
          <a:noFill/>
        </p:spPr>
        <p:txBody>
          <a:bodyPr wrap="square" rtlCol="0">
            <a:spAutoFit/>
          </a:bodyPr>
          <a:lstStyle/>
          <a:p>
            <a:r>
              <a:rPr lang="en-US" sz="2800" b="1" dirty="0">
                <a:solidFill>
                  <a:schemeClr val="accent1"/>
                </a:solidFill>
              </a:rPr>
              <a:t>difficult :(</a:t>
            </a:r>
          </a:p>
        </p:txBody>
      </p:sp>
      <p:cxnSp>
        <p:nvCxnSpPr>
          <p:cNvPr id="14" name="Straight Arrow Connector 13">
            <a:extLst>
              <a:ext uri="{FF2B5EF4-FFF2-40B4-BE49-F238E27FC236}">
                <a16:creationId xmlns:a16="http://schemas.microsoft.com/office/drawing/2014/main" id="{BA1219D2-984D-42BE-B6D0-48BEFB769CF5}"/>
              </a:ext>
            </a:extLst>
          </p:cNvPr>
          <p:cNvCxnSpPr/>
          <p:nvPr/>
        </p:nvCxnSpPr>
        <p:spPr>
          <a:xfrm flipH="1" flipV="1">
            <a:off x="7569642" y="4724121"/>
            <a:ext cx="136158" cy="341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975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3"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EDA2-7B53-4826-8719-B08BB3154429}"/>
              </a:ext>
            </a:extLst>
          </p:cNvPr>
          <p:cNvSpPr>
            <a:spLocks noGrp="1"/>
          </p:cNvSpPr>
          <p:nvPr>
            <p:ph type="title"/>
          </p:nvPr>
        </p:nvSpPr>
        <p:spPr/>
        <p:txBody>
          <a:bodyPr/>
          <a:lstStyle/>
          <a:p>
            <a:r>
              <a:rPr lang="en-US" dirty="0"/>
              <a:t>What are the problems with this?</a:t>
            </a:r>
          </a:p>
        </p:txBody>
      </p:sp>
      <p:sp>
        <p:nvSpPr>
          <p:cNvPr id="3" name="Content Placeholder 2">
            <a:extLst>
              <a:ext uri="{FF2B5EF4-FFF2-40B4-BE49-F238E27FC236}">
                <a16:creationId xmlns:a16="http://schemas.microsoft.com/office/drawing/2014/main" id="{42012064-48B9-401C-A224-533E1419DF9B}"/>
              </a:ext>
            </a:extLst>
          </p:cNvPr>
          <p:cNvSpPr>
            <a:spLocks noGrp="1"/>
          </p:cNvSpPr>
          <p:nvPr>
            <p:ph idx="1"/>
          </p:nvPr>
        </p:nvSpPr>
        <p:spPr/>
        <p:txBody>
          <a:bodyPr>
            <a:normAutofit/>
          </a:bodyPr>
          <a:lstStyle/>
          <a:p>
            <a:r>
              <a:rPr lang="en-US" sz="2800" b="1" dirty="0"/>
              <a:t>Structural: </a:t>
            </a:r>
            <a:r>
              <a:rPr lang="en-US" sz="2800" dirty="0"/>
              <a:t>Trajectory details black-boxed from agent (Soar)</a:t>
            </a:r>
          </a:p>
          <a:p>
            <a:pPr lvl="1"/>
            <a:r>
              <a:rPr lang="en-US" sz="2400" dirty="0"/>
              <a:t>Agent is not provided with options that exist</a:t>
            </a:r>
          </a:p>
          <a:p>
            <a:pPr lvl="1"/>
            <a:r>
              <a:rPr lang="en-US" sz="2400" dirty="0"/>
              <a:t>Query details impact planner performance</a:t>
            </a:r>
          </a:p>
          <a:p>
            <a:r>
              <a:rPr lang="en-US" sz="2800" b="1" dirty="0"/>
              <a:t>Practical: </a:t>
            </a:r>
            <a:r>
              <a:rPr lang="en-US" sz="2800" dirty="0"/>
              <a:t>Optimizing trajectories is difficult</a:t>
            </a:r>
          </a:p>
          <a:p>
            <a:pPr lvl="1"/>
            <a:r>
              <a:rPr lang="en-US" sz="2400" dirty="0"/>
              <a:t>Finding collision-free 7 DOF arm trajectories is a costly process</a:t>
            </a:r>
          </a:p>
          <a:p>
            <a:pPr lvl="1"/>
            <a:r>
              <a:rPr lang="en-US" sz="2400" dirty="0"/>
              <a:t>Some algorithms can optimize trajectories, but…</a:t>
            </a:r>
          </a:p>
          <a:p>
            <a:pPr lvl="1"/>
            <a:r>
              <a:rPr lang="en-US" sz="2400" dirty="0"/>
              <a:t>Nonconvex optimization</a:t>
            </a:r>
          </a:p>
          <a:p>
            <a:pPr lvl="1"/>
            <a:r>
              <a:rPr lang="en-US" sz="2400" dirty="0"/>
              <a:t>Useful objective functions expensive to compute</a:t>
            </a:r>
          </a:p>
        </p:txBody>
      </p:sp>
      <p:sp>
        <p:nvSpPr>
          <p:cNvPr id="4" name="Date Placeholder 3">
            <a:extLst>
              <a:ext uri="{FF2B5EF4-FFF2-40B4-BE49-F238E27FC236}">
                <a16:creationId xmlns:a16="http://schemas.microsoft.com/office/drawing/2014/main" id="{B30E04E1-D0F4-4BB3-ACC4-DB65ADEEBEAD}"/>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0C7A0426-B8DD-4CDD-A4E0-89A38FF65485}"/>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756EAC24-7161-46BA-9A78-C95C5941A59A}"/>
              </a:ext>
            </a:extLst>
          </p:cNvPr>
          <p:cNvSpPr>
            <a:spLocks noGrp="1"/>
          </p:cNvSpPr>
          <p:nvPr>
            <p:ph type="sldNum" sz="quarter" idx="12"/>
          </p:nvPr>
        </p:nvSpPr>
        <p:spPr/>
        <p:txBody>
          <a:bodyPr/>
          <a:lstStyle/>
          <a:p>
            <a:fld id="{CA911BAF-75B0-4435-8E53-9C250CF06F48}" type="slidenum">
              <a:rPr lang="en-US" smtClean="0"/>
              <a:t>7</a:t>
            </a:fld>
            <a:endParaRPr lang="en-US"/>
          </a:p>
        </p:txBody>
      </p:sp>
    </p:spTree>
    <p:extLst>
      <p:ext uri="{BB962C8B-B14F-4D97-AF65-F5344CB8AC3E}">
        <p14:creationId xmlns:p14="http://schemas.microsoft.com/office/powerpoint/2010/main" val="4250817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B0F4-30FF-41EE-867F-949FA19A0E7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F708CE5-7A1E-4D4D-B395-5FF044479015}"/>
              </a:ext>
            </a:extLst>
          </p:cNvPr>
          <p:cNvSpPr>
            <a:spLocks noGrp="1"/>
          </p:cNvSpPr>
          <p:nvPr>
            <p:ph idx="1"/>
          </p:nvPr>
        </p:nvSpPr>
        <p:spPr/>
        <p:txBody>
          <a:bodyPr>
            <a:normAutofit/>
          </a:bodyPr>
          <a:lstStyle/>
          <a:p>
            <a:r>
              <a:rPr lang="en-US" sz="2400" dirty="0">
                <a:solidFill>
                  <a:schemeClr val="bg1">
                    <a:lumMod val="65000"/>
                  </a:schemeClr>
                </a:solidFill>
              </a:rPr>
              <a:t>Motivation</a:t>
            </a:r>
          </a:p>
          <a:p>
            <a:r>
              <a:rPr lang="en-US" sz="2400" dirty="0"/>
              <a:t>MAST approach</a:t>
            </a:r>
          </a:p>
          <a:p>
            <a:r>
              <a:rPr lang="en-US" sz="2400" dirty="0">
                <a:solidFill>
                  <a:schemeClr val="bg1">
                    <a:lumMod val="65000"/>
                  </a:schemeClr>
                </a:solidFill>
              </a:rPr>
              <a:t>Evaluation</a:t>
            </a:r>
          </a:p>
          <a:p>
            <a:r>
              <a:rPr lang="en-US" sz="2400" dirty="0">
                <a:solidFill>
                  <a:schemeClr val="bg1">
                    <a:lumMod val="65000"/>
                  </a:schemeClr>
                </a:solidFill>
              </a:rPr>
              <a:t>Future directions</a:t>
            </a:r>
          </a:p>
          <a:p>
            <a:r>
              <a:rPr lang="en-US" sz="2400" dirty="0">
                <a:solidFill>
                  <a:schemeClr val="bg1">
                    <a:lumMod val="65000"/>
                  </a:schemeClr>
                </a:solidFill>
              </a:rPr>
              <a:t>Nuggets + Coal</a:t>
            </a:r>
          </a:p>
        </p:txBody>
      </p:sp>
      <p:sp>
        <p:nvSpPr>
          <p:cNvPr id="4" name="Date Placeholder 3">
            <a:extLst>
              <a:ext uri="{FF2B5EF4-FFF2-40B4-BE49-F238E27FC236}">
                <a16:creationId xmlns:a16="http://schemas.microsoft.com/office/drawing/2014/main" id="{56D14532-61AD-443F-8F2D-AB3533A9738A}"/>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484986B-2F21-4A1D-A1F4-EB2AC10F7F36}"/>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9CB8D83-F7F7-4099-B214-8F3B001FF638}"/>
              </a:ext>
            </a:extLst>
          </p:cNvPr>
          <p:cNvSpPr>
            <a:spLocks noGrp="1"/>
          </p:cNvSpPr>
          <p:nvPr>
            <p:ph type="sldNum" sz="quarter" idx="12"/>
          </p:nvPr>
        </p:nvSpPr>
        <p:spPr/>
        <p:txBody>
          <a:bodyPr/>
          <a:lstStyle/>
          <a:p>
            <a:fld id="{CA911BAF-75B0-4435-8E53-9C250CF06F48}" type="slidenum">
              <a:rPr lang="en-US" smtClean="0"/>
              <a:t>8</a:t>
            </a:fld>
            <a:endParaRPr lang="en-US"/>
          </a:p>
        </p:txBody>
      </p:sp>
    </p:spTree>
    <p:extLst>
      <p:ext uri="{BB962C8B-B14F-4D97-AF65-F5344CB8AC3E}">
        <p14:creationId xmlns:p14="http://schemas.microsoft.com/office/powerpoint/2010/main" val="2844567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D683-1B0F-462E-A426-992FC3E9ECEA}"/>
              </a:ext>
            </a:extLst>
          </p:cNvPr>
          <p:cNvSpPr>
            <a:spLocks noGrp="1"/>
          </p:cNvSpPr>
          <p:nvPr>
            <p:ph type="title"/>
          </p:nvPr>
        </p:nvSpPr>
        <p:spPr/>
        <p:txBody>
          <a:bodyPr/>
          <a:lstStyle/>
          <a:p>
            <a:r>
              <a:rPr lang="en-US" dirty="0"/>
              <a:t>MAST</a:t>
            </a:r>
          </a:p>
        </p:txBody>
      </p:sp>
      <p:pic>
        <p:nvPicPr>
          <p:cNvPr id="8" name="Content Placeholder 7" descr="A close up of a logo&#10;&#10;Description automatically generated">
            <a:extLst>
              <a:ext uri="{FF2B5EF4-FFF2-40B4-BE49-F238E27FC236}">
                <a16:creationId xmlns:a16="http://schemas.microsoft.com/office/drawing/2014/main" id="{D3EA3661-E3D2-4B16-BC48-EE63D1960F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6963" y="2202039"/>
            <a:ext cx="10058400" cy="2809740"/>
          </a:xfrm>
        </p:spPr>
      </p:pic>
      <p:sp>
        <p:nvSpPr>
          <p:cNvPr id="4" name="Date Placeholder 3">
            <a:extLst>
              <a:ext uri="{FF2B5EF4-FFF2-40B4-BE49-F238E27FC236}">
                <a16:creationId xmlns:a16="http://schemas.microsoft.com/office/drawing/2014/main" id="{6D6E8653-7C06-48BB-B424-C1F35481F886}"/>
              </a:ext>
            </a:extLst>
          </p:cNvPr>
          <p:cNvSpPr>
            <a:spLocks noGrp="1"/>
          </p:cNvSpPr>
          <p:nvPr>
            <p:ph type="dt" sz="half" idx="10"/>
          </p:nvPr>
        </p:nvSpPr>
        <p:spPr/>
        <p:txBody>
          <a:bodyPr/>
          <a:lstStyle/>
          <a:p>
            <a:r>
              <a:rPr lang="en-US"/>
              <a:t>SOAR WORKSHOP 2019</a:t>
            </a:r>
            <a:endParaRPr lang="en-US" dirty="0"/>
          </a:p>
        </p:txBody>
      </p:sp>
      <p:sp>
        <p:nvSpPr>
          <p:cNvPr id="5" name="Footer Placeholder 4">
            <a:extLst>
              <a:ext uri="{FF2B5EF4-FFF2-40B4-BE49-F238E27FC236}">
                <a16:creationId xmlns:a16="http://schemas.microsoft.com/office/drawing/2014/main" id="{B5B80ABF-E53A-4A54-83AD-AA5918909068}"/>
              </a:ext>
            </a:extLst>
          </p:cNvPr>
          <p:cNvSpPr>
            <a:spLocks noGrp="1"/>
          </p:cNvSpPr>
          <p:nvPr>
            <p:ph type="ftr" sz="quarter" idx="11"/>
          </p:nvPr>
        </p:nvSpPr>
        <p:spPr/>
        <p:txBody>
          <a:bodyPr/>
          <a:lstStyle/>
          <a:p>
            <a:r>
              <a:rPr lang="en-US"/>
              <a:t>Mast: a Motion Planning strategy for Soar and Friends</a:t>
            </a:r>
            <a:endParaRPr lang="en-US" dirty="0"/>
          </a:p>
        </p:txBody>
      </p:sp>
      <p:sp>
        <p:nvSpPr>
          <p:cNvPr id="6" name="Slide Number Placeholder 5">
            <a:extLst>
              <a:ext uri="{FF2B5EF4-FFF2-40B4-BE49-F238E27FC236}">
                <a16:creationId xmlns:a16="http://schemas.microsoft.com/office/drawing/2014/main" id="{42D528FA-B5F7-45E1-86B0-9142FB17ABAE}"/>
              </a:ext>
            </a:extLst>
          </p:cNvPr>
          <p:cNvSpPr>
            <a:spLocks noGrp="1"/>
          </p:cNvSpPr>
          <p:nvPr>
            <p:ph type="sldNum" sz="quarter" idx="12"/>
          </p:nvPr>
        </p:nvSpPr>
        <p:spPr/>
        <p:txBody>
          <a:bodyPr/>
          <a:lstStyle/>
          <a:p>
            <a:fld id="{CA911BAF-75B0-4435-8E53-9C250CF06F48}" type="slidenum">
              <a:rPr lang="en-US" smtClean="0"/>
              <a:t>9</a:t>
            </a:fld>
            <a:endParaRPr lang="en-US"/>
          </a:p>
        </p:txBody>
      </p:sp>
      <p:sp>
        <p:nvSpPr>
          <p:cNvPr id="9" name="TextBox 8">
            <a:extLst>
              <a:ext uri="{FF2B5EF4-FFF2-40B4-BE49-F238E27FC236}">
                <a16:creationId xmlns:a16="http://schemas.microsoft.com/office/drawing/2014/main" id="{8203C6C3-55B4-4703-B285-A8657102AD03}"/>
              </a:ext>
            </a:extLst>
          </p:cNvPr>
          <p:cNvSpPr txBox="1"/>
          <p:nvPr/>
        </p:nvSpPr>
        <p:spPr>
          <a:xfrm>
            <a:off x="3392129" y="5011779"/>
            <a:ext cx="7763234" cy="523220"/>
          </a:xfrm>
          <a:prstGeom prst="rect">
            <a:avLst/>
          </a:prstGeom>
          <a:noFill/>
        </p:spPr>
        <p:txBody>
          <a:bodyPr wrap="square" rtlCol="0">
            <a:spAutoFit/>
          </a:bodyPr>
          <a:lstStyle/>
          <a:p>
            <a:r>
              <a:rPr lang="en-US" sz="2800" b="1" dirty="0">
                <a:solidFill>
                  <a:srgbClr val="990000"/>
                </a:solidFill>
              </a:rPr>
              <a:t>M</a:t>
            </a:r>
            <a:r>
              <a:rPr lang="en-US" sz="2800" dirty="0">
                <a:solidFill>
                  <a:srgbClr val="990000"/>
                </a:solidFill>
              </a:rPr>
              <a:t>otion planning with </a:t>
            </a:r>
            <a:r>
              <a:rPr lang="en-US" sz="2800" b="1" dirty="0">
                <a:solidFill>
                  <a:srgbClr val="990000"/>
                </a:solidFill>
              </a:rPr>
              <a:t>A</a:t>
            </a:r>
            <a:r>
              <a:rPr lang="en-US" sz="2800" dirty="0">
                <a:solidFill>
                  <a:srgbClr val="990000"/>
                </a:solidFill>
              </a:rPr>
              <a:t>gent </a:t>
            </a:r>
            <a:r>
              <a:rPr lang="en-US" sz="2800" b="1" dirty="0">
                <a:solidFill>
                  <a:srgbClr val="990000"/>
                </a:solidFill>
              </a:rPr>
              <a:t>S</a:t>
            </a:r>
            <a:r>
              <a:rPr lang="en-US" sz="2800" dirty="0">
                <a:solidFill>
                  <a:srgbClr val="990000"/>
                </a:solidFill>
              </a:rPr>
              <a:t>election of </a:t>
            </a:r>
            <a:r>
              <a:rPr lang="en-US" sz="2800" b="1" dirty="0">
                <a:solidFill>
                  <a:srgbClr val="990000"/>
                </a:solidFill>
              </a:rPr>
              <a:t>T</a:t>
            </a:r>
            <a:r>
              <a:rPr lang="en-US" sz="2800" dirty="0">
                <a:solidFill>
                  <a:srgbClr val="990000"/>
                </a:solidFill>
              </a:rPr>
              <a:t>rajectory</a:t>
            </a:r>
          </a:p>
        </p:txBody>
      </p:sp>
      <p:sp>
        <p:nvSpPr>
          <p:cNvPr id="10" name="TextBox 9">
            <a:extLst>
              <a:ext uri="{FF2B5EF4-FFF2-40B4-BE49-F238E27FC236}">
                <a16:creationId xmlns:a16="http://schemas.microsoft.com/office/drawing/2014/main" id="{4DDF9206-BC3E-415F-845F-7375F3D80ECE}"/>
              </a:ext>
            </a:extLst>
          </p:cNvPr>
          <p:cNvSpPr txBox="1"/>
          <p:nvPr/>
        </p:nvSpPr>
        <p:spPr>
          <a:xfrm>
            <a:off x="5906729" y="3698953"/>
            <a:ext cx="553064" cy="923330"/>
          </a:xfrm>
          <a:prstGeom prst="rect">
            <a:avLst/>
          </a:prstGeom>
          <a:noFill/>
        </p:spPr>
        <p:txBody>
          <a:bodyPr wrap="square" rtlCol="0">
            <a:spAutoFit/>
          </a:bodyPr>
          <a:lstStyle/>
          <a:p>
            <a:r>
              <a:rPr lang="en-US" sz="5400" dirty="0">
                <a:solidFill>
                  <a:schemeClr val="accent1"/>
                </a:solidFill>
              </a:rPr>
              <a:t>1</a:t>
            </a:r>
          </a:p>
        </p:txBody>
      </p:sp>
      <p:sp>
        <p:nvSpPr>
          <p:cNvPr id="11" name="TextBox 10">
            <a:extLst>
              <a:ext uri="{FF2B5EF4-FFF2-40B4-BE49-F238E27FC236}">
                <a16:creationId xmlns:a16="http://schemas.microsoft.com/office/drawing/2014/main" id="{BA6D821B-BD13-40E4-BE0C-8B8F7A5A61C4}"/>
              </a:ext>
            </a:extLst>
          </p:cNvPr>
          <p:cNvSpPr txBox="1"/>
          <p:nvPr/>
        </p:nvSpPr>
        <p:spPr>
          <a:xfrm>
            <a:off x="9945329" y="1999698"/>
            <a:ext cx="553064" cy="923330"/>
          </a:xfrm>
          <a:prstGeom prst="rect">
            <a:avLst/>
          </a:prstGeom>
          <a:noFill/>
        </p:spPr>
        <p:txBody>
          <a:bodyPr wrap="square" rtlCol="0">
            <a:spAutoFit/>
          </a:bodyPr>
          <a:lstStyle/>
          <a:p>
            <a:r>
              <a:rPr lang="en-US" sz="5400" dirty="0">
                <a:solidFill>
                  <a:schemeClr val="accent1"/>
                </a:solidFill>
              </a:rPr>
              <a:t>2</a:t>
            </a:r>
          </a:p>
        </p:txBody>
      </p:sp>
      <p:sp>
        <p:nvSpPr>
          <p:cNvPr id="3" name="TextBox 2">
            <a:extLst>
              <a:ext uri="{FF2B5EF4-FFF2-40B4-BE49-F238E27FC236}">
                <a16:creationId xmlns:a16="http://schemas.microsoft.com/office/drawing/2014/main" id="{AF1308FF-F866-4A08-BE4F-EA690541945E}"/>
              </a:ext>
            </a:extLst>
          </p:cNvPr>
          <p:cNvSpPr txBox="1"/>
          <p:nvPr/>
        </p:nvSpPr>
        <p:spPr>
          <a:xfrm>
            <a:off x="3392129" y="5472866"/>
            <a:ext cx="7381103" cy="646331"/>
          </a:xfrm>
          <a:prstGeom prst="rect">
            <a:avLst/>
          </a:prstGeom>
          <a:noFill/>
        </p:spPr>
        <p:txBody>
          <a:bodyPr wrap="square" rtlCol="0">
            <a:spAutoFit/>
          </a:bodyPr>
          <a:lstStyle/>
          <a:p>
            <a:pPr algn="ctr"/>
            <a:r>
              <a:rPr lang="en-US" dirty="0"/>
              <a:t>a strategy for agents interacting with trajectory planners</a:t>
            </a:r>
          </a:p>
          <a:p>
            <a:pPr algn="ctr"/>
            <a:r>
              <a:rPr lang="en-US" dirty="0"/>
              <a:t>not a motion planning algorithm by itself</a:t>
            </a:r>
          </a:p>
        </p:txBody>
      </p:sp>
    </p:spTree>
    <p:extLst>
      <p:ext uri="{BB962C8B-B14F-4D97-AF65-F5344CB8AC3E}">
        <p14:creationId xmlns:p14="http://schemas.microsoft.com/office/powerpoint/2010/main" val="3074203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396</TotalTime>
  <Words>1409</Words>
  <Application>Microsoft Office PowerPoint</Application>
  <PresentationFormat>Widescreen</PresentationFormat>
  <Paragraphs>257</Paragraphs>
  <Slides>24</Slides>
  <Notes>10</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Calibri</vt:lpstr>
      <vt:lpstr>Calibri Light</vt:lpstr>
      <vt:lpstr>Retrospect</vt:lpstr>
      <vt:lpstr>MAST: A motion planning strategy for Soar (and friends)</vt:lpstr>
      <vt:lpstr>Potential robot scenario</vt:lpstr>
      <vt:lpstr>Outline</vt:lpstr>
      <vt:lpstr>Outline</vt:lpstr>
      <vt:lpstr>Potential Rosie scenario</vt:lpstr>
      <vt:lpstr>Sense-Plan-Act</vt:lpstr>
      <vt:lpstr>What are the problems with this?</vt:lpstr>
      <vt:lpstr>Outline</vt:lpstr>
      <vt:lpstr>MAST</vt:lpstr>
      <vt:lpstr>Trajectory set creation</vt:lpstr>
      <vt:lpstr>Trajectory selection</vt:lpstr>
      <vt:lpstr>Outline</vt:lpstr>
      <vt:lpstr>System details</vt:lpstr>
      <vt:lpstr>Outline</vt:lpstr>
      <vt:lpstr>Experiments</vt:lpstr>
      <vt:lpstr>Objectives</vt:lpstr>
      <vt:lpstr>Main questions</vt:lpstr>
      <vt:lpstr>MAST works for any objective(s)</vt:lpstr>
      <vt:lpstr>MAST works for any objective(s)</vt:lpstr>
      <vt:lpstr>MAST vs. optimizing planners</vt:lpstr>
      <vt:lpstr>Outline</vt:lpstr>
      <vt:lpstr>MAST + Soar</vt:lpstr>
      <vt:lpstr>Outline</vt:lpstr>
      <vt:lpstr>Nuggets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dc:title>
  <dc:creator>ecat</dc:creator>
  <cp:lastModifiedBy>Elizabeth Mamantov</cp:lastModifiedBy>
  <cp:revision>76</cp:revision>
  <dcterms:created xsi:type="dcterms:W3CDTF">2019-04-30T20:03:53Z</dcterms:created>
  <dcterms:modified xsi:type="dcterms:W3CDTF">2019-05-09T17:05:59Z</dcterms:modified>
</cp:coreProperties>
</file>