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91" r:id="rId3"/>
    <p:sldId id="267" r:id="rId4"/>
    <p:sldId id="273" r:id="rId5"/>
    <p:sldId id="277" r:id="rId6"/>
    <p:sldId id="292" r:id="rId7"/>
    <p:sldId id="270" r:id="rId8"/>
    <p:sldId id="278" r:id="rId9"/>
    <p:sldId id="279" r:id="rId10"/>
    <p:sldId id="294" r:id="rId11"/>
    <p:sldId id="284" r:id="rId12"/>
    <p:sldId id="289" r:id="rId13"/>
    <p:sldId id="281" r:id="rId14"/>
    <p:sldId id="288" r:id="rId15"/>
    <p:sldId id="297" r:id="rId16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0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25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A1613F-371C-45F9-8807-B10281D567EF}" type="datetimeFigureOut">
              <a:rPr lang="en-US" smtClean="0"/>
              <a:t>5/9/2019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1A3B2-1003-4FAC-A62D-2F0EA5E0E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47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7F59-7B4F-4CC7-9D16-33DC840229B7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444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CA578-6EED-463D-B478-8D07C79B375D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4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5BBB6-271D-4561-8B42-CA6CE1FD52CF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2EB09-E405-414E-8E6B-949B376DF63E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327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844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E74A3-1740-419E-8D31-30C4B1FC2E41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4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D94DE-1AA4-4E20-A028-57A8DACA22A6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0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A379D-6DDD-434C-BA84-E0767BAE3043}" type="datetime1">
              <a:rPr lang="en-US" smtClean="0"/>
              <a:t>5/9/2019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05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3274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E6FE-6CCB-4C57-B03A-07FFD7F8589D}" type="datetime1">
              <a:rPr lang="en-US" smtClean="0"/>
              <a:t>5/9/2019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010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7310-1BF3-41A7-A4D3-A21E1980C97B}" type="datetime1">
              <a:rPr lang="en-US" smtClean="0"/>
              <a:t>5/9/2019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539A8-9C55-426E-A9B4-28F3EB23C825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2D68A-11ED-44AB-A5D3-FA72C8EF6A54}" type="datetime1">
              <a:rPr lang="en-US" smtClean="0"/>
              <a:t>5/9/2019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0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0D719-DC13-407E-B5B5-E38709CE428F}" type="datetime1">
              <a:rPr lang="en-US" smtClean="0"/>
              <a:t>5/9/2019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8CAA-C80E-46C9-9294-4D25593E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9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emf"/><Relationship Id="rId7" Type="http://schemas.openxmlformats.org/officeDocument/2006/relationships/image" Target="../media/image13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10" Type="http://schemas.openxmlformats.org/officeDocument/2006/relationships/image" Target="../media/image16.emf"/><Relationship Id="rId4" Type="http://schemas.openxmlformats.org/officeDocument/2006/relationships/image" Target="../media/image10.emf"/><Relationship Id="rId9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95203"/>
            <a:ext cx="77724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Analysis of </a:t>
            </a:r>
            <a:r>
              <a:rPr lang="en-US" b="1" dirty="0" smtClean="0">
                <a:solidFill>
                  <a:srgbClr val="0070C0"/>
                </a:solidFill>
              </a:rPr>
              <a:t>Lucia: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dirty="0" smtClean="0"/>
              <a:t>A </a:t>
            </a:r>
            <a:r>
              <a:rPr lang="en-US" dirty="0"/>
              <a:t>Cognitive Model of Language Comprehension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79019"/>
            <a:ext cx="9144000" cy="11787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Peter Lindes</a:t>
            </a:r>
          </a:p>
          <a:p>
            <a:r>
              <a:rPr lang="en-US" dirty="0" smtClean="0"/>
              <a:t>Soar Workshop</a:t>
            </a:r>
          </a:p>
          <a:p>
            <a:r>
              <a:rPr lang="en-US" dirty="0" smtClean="0"/>
              <a:t>9 May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964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83649"/>
            <a:ext cx="7886700" cy="585487"/>
          </a:xfrm>
        </p:spPr>
        <p:txBody>
          <a:bodyPr>
            <a:normAutofit/>
          </a:bodyPr>
          <a:lstStyle/>
          <a:p>
            <a:r>
              <a:rPr lang="en-US" dirty="0" smtClean="0"/>
              <a:t>A Section of the Grammar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10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98320"/>
            <a:ext cx="7800106" cy="303548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98320"/>
            <a:ext cx="7800106" cy="30354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1778000"/>
            <a:ext cx="7800106" cy="30354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49" y="1778000"/>
            <a:ext cx="7800106" cy="30354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49" y="1767840"/>
            <a:ext cx="7793117" cy="3032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196972"/>
            <a:ext cx="7467599" cy="5117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1" y="5802323"/>
            <a:ext cx="3571240" cy="492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1999" y="5802323"/>
            <a:ext cx="2207899" cy="5041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42456" y="5832568"/>
            <a:ext cx="1685987" cy="40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3594"/>
          </a:xfrm>
        </p:spPr>
        <p:txBody>
          <a:bodyPr/>
          <a:lstStyle/>
          <a:p>
            <a:r>
              <a:rPr lang="en-US" dirty="0" smtClean="0"/>
              <a:t>Behavior: Learning in Increments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221" y="1193400"/>
            <a:ext cx="5809557" cy="4471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720" y="1191898"/>
            <a:ext cx="5809557" cy="447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5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312" y="2278391"/>
            <a:ext cx="5655530" cy="39447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Processing: Incremental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6087" y="1041154"/>
            <a:ext cx="7251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processing a sentence, we try to extract as much information as possible from each word and spend some additional wrap-up time at the end of each phrase.   John R. Anderson, 1995, p. 385.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090160" y="4722632"/>
            <a:ext cx="398352" cy="387438"/>
            <a:chOff x="1158845" y="2562132"/>
            <a:chExt cx="398352" cy="387438"/>
          </a:xfrm>
        </p:grpSpPr>
        <p:sp>
          <p:nvSpPr>
            <p:cNvPr id="7" name="Oval 6"/>
            <p:cNvSpPr/>
            <p:nvPr/>
          </p:nvSpPr>
          <p:spPr>
            <a:xfrm>
              <a:off x="1158845" y="2571184"/>
              <a:ext cx="398352" cy="3783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204113" y="2562132"/>
              <a:ext cx="244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34288" y="4898246"/>
            <a:ext cx="479832" cy="387438"/>
            <a:chOff x="1149795" y="2562132"/>
            <a:chExt cx="479832" cy="387438"/>
          </a:xfrm>
        </p:grpSpPr>
        <p:sp>
          <p:nvSpPr>
            <p:cNvPr id="11" name="Oval 10"/>
            <p:cNvSpPr/>
            <p:nvPr/>
          </p:nvSpPr>
          <p:spPr>
            <a:xfrm>
              <a:off x="1158845" y="2571184"/>
              <a:ext cx="398352" cy="3783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49795" y="2562132"/>
              <a:ext cx="479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2a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603187" y="3683192"/>
            <a:ext cx="479832" cy="387438"/>
            <a:chOff x="1149795" y="2562132"/>
            <a:chExt cx="479832" cy="387438"/>
          </a:xfrm>
        </p:grpSpPr>
        <p:sp>
          <p:nvSpPr>
            <p:cNvPr id="14" name="Oval 13"/>
            <p:cNvSpPr/>
            <p:nvPr/>
          </p:nvSpPr>
          <p:spPr>
            <a:xfrm>
              <a:off x="1158845" y="2571184"/>
              <a:ext cx="398352" cy="3783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49795" y="2562132"/>
              <a:ext cx="479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2b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05000" y="4704527"/>
            <a:ext cx="398352" cy="387438"/>
            <a:chOff x="1158845" y="2562132"/>
            <a:chExt cx="398352" cy="387438"/>
          </a:xfrm>
        </p:grpSpPr>
        <p:sp>
          <p:nvSpPr>
            <p:cNvPr id="17" name="Oval 16"/>
            <p:cNvSpPr/>
            <p:nvPr/>
          </p:nvSpPr>
          <p:spPr>
            <a:xfrm>
              <a:off x="1158845" y="2571184"/>
              <a:ext cx="398352" cy="3783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04113" y="2562132"/>
              <a:ext cx="244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</a:t>
              </a:r>
              <a:endParaRPr lang="en-US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70775" y="4704527"/>
            <a:ext cx="398352" cy="387438"/>
            <a:chOff x="1158845" y="2562132"/>
            <a:chExt cx="398352" cy="387438"/>
          </a:xfrm>
        </p:grpSpPr>
        <p:sp>
          <p:nvSpPr>
            <p:cNvPr id="20" name="Oval 19"/>
            <p:cNvSpPr/>
            <p:nvPr/>
          </p:nvSpPr>
          <p:spPr>
            <a:xfrm>
              <a:off x="1158845" y="2571184"/>
              <a:ext cx="398352" cy="3783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04113" y="2562132"/>
              <a:ext cx="244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4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941094" y="4713580"/>
            <a:ext cx="479832" cy="387438"/>
            <a:chOff x="1149795" y="2562132"/>
            <a:chExt cx="479832" cy="387438"/>
          </a:xfrm>
        </p:grpSpPr>
        <p:sp>
          <p:nvSpPr>
            <p:cNvPr id="23" name="Oval 22"/>
            <p:cNvSpPr/>
            <p:nvPr/>
          </p:nvSpPr>
          <p:spPr>
            <a:xfrm>
              <a:off x="1158845" y="2571184"/>
              <a:ext cx="398352" cy="3783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149795" y="2562132"/>
              <a:ext cx="479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5a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060077" y="3674140"/>
            <a:ext cx="479832" cy="387438"/>
            <a:chOff x="1149795" y="2562132"/>
            <a:chExt cx="479832" cy="387438"/>
          </a:xfrm>
        </p:grpSpPr>
        <p:sp>
          <p:nvSpPr>
            <p:cNvPr id="26" name="Oval 25"/>
            <p:cNvSpPr/>
            <p:nvPr/>
          </p:nvSpPr>
          <p:spPr>
            <a:xfrm>
              <a:off x="1158845" y="2571184"/>
              <a:ext cx="398352" cy="3783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149795" y="2562132"/>
              <a:ext cx="479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5b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063436" y="2159109"/>
            <a:ext cx="479832" cy="387438"/>
            <a:chOff x="1149795" y="2562132"/>
            <a:chExt cx="479832" cy="387438"/>
          </a:xfrm>
        </p:grpSpPr>
        <p:sp>
          <p:nvSpPr>
            <p:cNvPr id="29" name="Oval 28"/>
            <p:cNvSpPr/>
            <p:nvPr/>
          </p:nvSpPr>
          <p:spPr>
            <a:xfrm>
              <a:off x="1158845" y="2571184"/>
              <a:ext cx="398352" cy="37838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49795" y="2562132"/>
              <a:ext cx="479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5c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285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373" y="1379115"/>
            <a:ext cx="2965576" cy="8032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Processing: Immediate Interpretation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364" y="57692"/>
            <a:ext cx="4419600" cy="58007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86390" y="6201001"/>
            <a:ext cx="7325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Tanenhaus</a:t>
            </a:r>
            <a:r>
              <a:rPr lang="en-US" sz="1200" dirty="0"/>
              <a:t>, Michael K., Michael J. Spivey-Knowlton, Kathleen M. Eberhard, and Julie C. </a:t>
            </a:r>
            <a:r>
              <a:rPr lang="en-US" sz="1200" dirty="0" err="1"/>
              <a:t>Sedivy</a:t>
            </a:r>
            <a:r>
              <a:rPr lang="en-US" sz="1200" dirty="0"/>
              <a:t> (1995).  Integration of Visual and Linguistic Information in Spoken Language Comprehension.  </a:t>
            </a:r>
            <a:r>
              <a:rPr lang="en-US" sz="1200" i="1" dirty="0"/>
              <a:t>Science 268</a:t>
            </a:r>
            <a:r>
              <a:rPr lang="en-US" sz="1200" dirty="0"/>
              <a:t>:1632-1634.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9374" y="3222374"/>
            <a:ext cx="2749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Move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the </a:t>
            </a:r>
            <a:r>
              <a:rPr lang="en-US" dirty="0">
                <a:latin typeface="Consolas" panose="020B0609020204030204" pitchFamily="49" charset="0"/>
              </a:rPr>
              <a:t>green </a:t>
            </a:r>
            <a:r>
              <a:rPr lang="en-US" dirty="0" smtClean="0">
                <a:latin typeface="Consolas" panose="020B0609020204030204" pitchFamily="49" charset="0"/>
              </a:rPr>
              <a:t>rectangle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to </a:t>
            </a:r>
            <a:r>
              <a:rPr lang="en-US" dirty="0">
                <a:latin typeface="Consolas" panose="020B0609020204030204" pitchFamily="49" charset="0"/>
              </a:rPr>
              <a:t>the left </a:t>
            </a:r>
            <a:r>
              <a:rPr lang="en-US" dirty="0" smtClean="0">
                <a:latin typeface="Consolas" panose="020B0609020204030204" pitchFamily="49" charset="0"/>
              </a:rPr>
              <a:t>of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the </a:t>
            </a:r>
            <a:r>
              <a:rPr lang="en-US" dirty="0">
                <a:latin typeface="Consolas" panose="020B0609020204030204" pitchFamily="49" charset="0"/>
              </a:rPr>
              <a:t>large </a:t>
            </a:r>
            <a:r>
              <a:rPr lang="en-US" dirty="0" smtClean="0">
                <a:latin typeface="Consolas" panose="020B0609020204030204" pitchFamily="49" charset="0"/>
              </a:rPr>
              <a:t>triangle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to </a:t>
            </a:r>
            <a:r>
              <a:rPr lang="en-US" dirty="0">
                <a:latin typeface="Consolas" panose="020B0609020204030204" pitchFamily="49" charset="0"/>
              </a:rPr>
              <a:t>the pantry.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9373" y="4816357"/>
            <a:ext cx="2846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Move the </a:t>
            </a:r>
            <a:r>
              <a:rPr lang="en-US" dirty="0">
                <a:latin typeface="Consolas" panose="020B0609020204030204" pitchFamily="49" charset="0"/>
              </a:rPr>
              <a:t>green </a:t>
            </a:r>
            <a:r>
              <a:rPr lang="en-US" dirty="0" smtClean="0">
                <a:latin typeface="Consolas" panose="020B0609020204030204" pitchFamily="49" charset="0"/>
              </a:rPr>
              <a:t>block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that </a:t>
            </a:r>
            <a:r>
              <a:rPr lang="en-US" dirty="0">
                <a:latin typeface="Consolas" panose="020B0609020204030204" pitchFamily="49" charset="0"/>
              </a:rPr>
              <a:t>is on the </a:t>
            </a:r>
            <a:r>
              <a:rPr lang="en-US" dirty="0" smtClean="0">
                <a:latin typeface="Consolas" panose="020B0609020204030204" pitchFamily="49" charset="0"/>
              </a:rPr>
              <a:t>stove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to the pantry.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9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One Construction at a Time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14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0" y="1918321"/>
            <a:ext cx="8407801" cy="352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9624" y="1469011"/>
            <a:ext cx="6052807" cy="4351338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Behavior</a:t>
            </a:r>
          </a:p>
          <a:p>
            <a:pPr marL="457200" lvl="1" indent="0">
              <a:buNone/>
            </a:pPr>
            <a:r>
              <a:rPr lang="en-US" sz="3200" dirty="0" smtClean="0"/>
              <a:t>Form -&gt; Meaning</a:t>
            </a:r>
          </a:p>
          <a:p>
            <a:pPr marL="457200" lvl="1" indent="0">
              <a:buNone/>
            </a:pPr>
            <a:r>
              <a:rPr lang="en-US" sz="3200" dirty="0" smtClean="0"/>
              <a:t>Learn in increments</a:t>
            </a:r>
          </a:p>
          <a:p>
            <a:pPr>
              <a:spcBef>
                <a:spcPts val="2400"/>
              </a:spcBef>
            </a:pPr>
            <a:r>
              <a:rPr lang="en-US" sz="3600" dirty="0" smtClean="0"/>
              <a:t>Processing</a:t>
            </a:r>
          </a:p>
          <a:p>
            <a:pPr marL="457200" lvl="1" indent="0">
              <a:buNone/>
            </a:pPr>
            <a:r>
              <a:rPr lang="en-US" sz="3200" dirty="0" smtClean="0"/>
              <a:t>Incremental</a:t>
            </a:r>
          </a:p>
          <a:p>
            <a:pPr marL="457200" lvl="1" indent="0">
              <a:buNone/>
            </a:pPr>
            <a:r>
              <a:rPr lang="en-US" sz="3200" dirty="0" smtClean="0"/>
              <a:t>Immediate interpretation</a:t>
            </a:r>
          </a:p>
          <a:p>
            <a:pPr>
              <a:spcBef>
                <a:spcPts val="2400"/>
              </a:spcBef>
            </a:pPr>
            <a:r>
              <a:rPr lang="en-US" sz="3600" dirty="0" smtClean="0"/>
              <a:t>Physical mechanisms</a:t>
            </a:r>
          </a:p>
          <a:p>
            <a:pPr marL="457200" lvl="1" indent="0">
              <a:buNone/>
            </a:pPr>
            <a:r>
              <a:rPr lang="en-US" sz="3200" dirty="0" smtClean="0"/>
              <a:t>The brain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humans comprehend language?</a:t>
            </a:r>
            <a:endParaRPr lang="en-US" dirty="0"/>
          </a:p>
        </p:txBody>
      </p:sp>
      <p:pic>
        <p:nvPicPr>
          <p:cNvPr id="1026" name="Picture 2" descr="Image result for image of gold nugge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02" y="1678316"/>
            <a:ext cx="1302033" cy="90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image of gold nugget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01" y="3275030"/>
            <a:ext cx="1302033" cy="90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988" y="4577006"/>
            <a:ext cx="1165946" cy="15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58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Rosie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0055" y="1080968"/>
            <a:ext cx="5571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 smtClean="0">
                <a:solidFill>
                  <a:prstClr val="black"/>
                </a:solidFill>
              </a:rPr>
              <a:t>Interactive Task Learning in a </a:t>
            </a:r>
            <a:r>
              <a:rPr lang="en-US" sz="2400" i="1" dirty="0">
                <a:solidFill>
                  <a:prstClr val="black"/>
                </a:solidFill>
              </a:rPr>
              <a:t>Soar </a:t>
            </a:r>
            <a:r>
              <a:rPr lang="en-US" sz="2400" i="1" dirty="0" smtClean="0">
                <a:solidFill>
                  <a:prstClr val="black"/>
                </a:solidFill>
              </a:rPr>
              <a:t>agent</a:t>
            </a:r>
            <a:endParaRPr lang="en-US" sz="2400" i="1" dirty="0">
              <a:solidFill>
                <a:prstClr val="black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20626" y="1917399"/>
            <a:ext cx="2757903" cy="3075300"/>
            <a:chOff x="620626" y="1917399"/>
            <a:chExt cx="2757903" cy="3075300"/>
          </a:xfrm>
        </p:grpSpPr>
        <p:pic>
          <p:nvPicPr>
            <p:cNvPr id="6" name="Picture 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20626" y="1917399"/>
              <a:ext cx="2757903" cy="2355963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620626" y="4346368"/>
              <a:ext cx="27482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Learns </a:t>
              </a:r>
              <a:r>
                <a:rPr lang="en-US" dirty="0" smtClean="0">
                  <a:solidFill>
                    <a:prstClr val="black"/>
                  </a:solidFill>
                </a:rPr>
                <a:t>games and puzzles </a:t>
              </a:r>
              <a:r>
                <a:rPr lang="en-US" dirty="0">
                  <a:solidFill>
                    <a:prstClr val="black"/>
                  </a:solidFill>
                </a:rPr>
                <a:t>(Kirk and Laird, ACS 2016</a:t>
              </a:r>
              <a:r>
                <a:rPr lang="en-US" dirty="0" smtClean="0">
                  <a:solidFill>
                    <a:prstClr val="black"/>
                  </a:solidFill>
                </a:rPr>
                <a:t>)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427023" y="1917399"/>
            <a:ext cx="3194464" cy="3069359"/>
            <a:chOff x="5427023" y="1917399"/>
            <a:chExt cx="3194464" cy="3069359"/>
          </a:xfrm>
        </p:grpSpPr>
        <p:pic>
          <p:nvPicPr>
            <p:cNvPr id="9" name="Picture 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427023" y="1917399"/>
              <a:ext cx="3194464" cy="2355963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27023" y="4340427"/>
              <a:ext cx="3194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Learns fetch and delivery tasks (Mininger and Laird, ACS 2016)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368850" y="3424055"/>
            <a:ext cx="2067852" cy="3061455"/>
            <a:chOff x="3368850" y="3697188"/>
            <a:chExt cx="2067852" cy="3061455"/>
          </a:xfrm>
        </p:grpSpPr>
        <p:grpSp>
          <p:nvGrpSpPr>
            <p:cNvPr id="12" name="Group 11"/>
            <p:cNvGrpSpPr/>
            <p:nvPr/>
          </p:nvGrpSpPr>
          <p:grpSpPr>
            <a:xfrm>
              <a:off x="3368850" y="3697188"/>
              <a:ext cx="2067852" cy="2736572"/>
              <a:chOff x="0" y="0"/>
              <a:chExt cx="2077456" cy="3644997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2077456" cy="3644997"/>
              </a:xfrm>
              <a:prstGeom prst="rect">
                <a:avLst/>
              </a:prstGeom>
            </p:spPr>
          </p:pic>
          <p:sp>
            <p:nvSpPr>
              <p:cNvPr id="15" name="TextBox 9"/>
              <p:cNvSpPr txBox="1"/>
              <p:nvPr/>
            </p:nvSpPr>
            <p:spPr>
              <a:xfrm>
                <a:off x="467506" y="2895600"/>
                <a:ext cx="990600" cy="46166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400">
                    <a:solidFill>
                      <a:srgbClr val="FFFF00"/>
                    </a:solidFill>
                    <a:ea typeface="PMingLiU" panose="02020500000000000000" pitchFamily="18" charset="-120"/>
                    <a:cs typeface="Times New Roman" panose="02020603050405020304" pitchFamily="18" charset="0"/>
                  </a:rPr>
                  <a:t>ROSie</a:t>
                </a:r>
                <a:endParaRPr lang="en-US" sz="1200">
                  <a:solidFill>
                    <a:prstClr val="black"/>
                  </a:solidFill>
                  <a:latin typeface="Times New Roman" panose="02020603050405020304" pitchFamily="18" charset="0"/>
                  <a:ea typeface="PMingLiU" panose="02020500000000000000" pitchFamily="18" charset="-120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3682728" y="6389311"/>
              <a:ext cx="12889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prstClr val="black"/>
                  </a:solidFill>
                </a:rPr>
                <a:t>Does it all</a:t>
              </a:r>
              <a:endParaRPr lang="en-US" dirty="0">
                <a:solidFill>
                  <a:prstClr val="black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5734" y="1332720"/>
            <a:ext cx="5732532" cy="413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0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language comprehension</a:t>
            </a:r>
          </a:p>
          <a:p>
            <a:r>
              <a:rPr lang="en-US" dirty="0" smtClean="0"/>
              <a:t>Review of Lucia</a:t>
            </a:r>
          </a:p>
          <a:p>
            <a:r>
              <a:rPr lang="en-US" dirty="0" smtClean="0"/>
              <a:t>Analysis of the grammar</a:t>
            </a:r>
          </a:p>
          <a:p>
            <a:r>
              <a:rPr lang="en-US" dirty="0" smtClean="0"/>
              <a:t>Development of the grammar</a:t>
            </a:r>
          </a:p>
          <a:p>
            <a:r>
              <a:rPr lang="en-US" dirty="0" smtClean="0"/>
              <a:t>The processing system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40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29624" y="1469011"/>
            <a:ext cx="6052807" cy="4351338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Behavior</a:t>
            </a:r>
          </a:p>
          <a:p>
            <a:pPr marL="457200" lvl="1" indent="0">
              <a:buNone/>
            </a:pPr>
            <a:r>
              <a:rPr lang="en-US" sz="3200" dirty="0" smtClean="0"/>
              <a:t>Form -&gt; Meaning</a:t>
            </a:r>
          </a:p>
          <a:p>
            <a:pPr marL="457200" lvl="1" indent="0">
              <a:buNone/>
            </a:pPr>
            <a:r>
              <a:rPr lang="en-US" sz="3200" dirty="0" smtClean="0"/>
              <a:t>Learn in increments</a:t>
            </a:r>
          </a:p>
          <a:p>
            <a:pPr>
              <a:spcBef>
                <a:spcPts val="2400"/>
              </a:spcBef>
            </a:pPr>
            <a:r>
              <a:rPr lang="en-US" sz="3600" dirty="0" smtClean="0"/>
              <a:t>Processing</a:t>
            </a:r>
          </a:p>
          <a:p>
            <a:pPr marL="457200" lvl="1" indent="0">
              <a:buNone/>
            </a:pPr>
            <a:r>
              <a:rPr lang="en-US" sz="3200" dirty="0" smtClean="0"/>
              <a:t>Incremental</a:t>
            </a:r>
          </a:p>
          <a:p>
            <a:pPr marL="457200" lvl="1" indent="0">
              <a:buNone/>
            </a:pPr>
            <a:r>
              <a:rPr lang="en-US" sz="3200" dirty="0" smtClean="0"/>
              <a:t>Immediate interpretation</a:t>
            </a:r>
          </a:p>
          <a:p>
            <a:pPr>
              <a:spcBef>
                <a:spcPts val="2400"/>
              </a:spcBef>
            </a:pPr>
            <a:r>
              <a:rPr lang="en-US" sz="3600" dirty="0" smtClean="0"/>
              <a:t>Physical mechanisms</a:t>
            </a:r>
          </a:p>
          <a:p>
            <a:pPr marL="457200" lvl="1" indent="0">
              <a:buNone/>
            </a:pPr>
            <a:r>
              <a:rPr lang="en-US" sz="3200" dirty="0" smtClean="0"/>
              <a:t>The brain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humans comprehend language?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21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9877"/>
            <a:ext cx="7886700" cy="650872"/>
          </a:xfrm>
        </p:spPr>
        <p:txBody>
          <a:bodyPr/>
          <a:lstStyle/>
          <a:p>
            <a:r>
              <a:rPr lang="en-US" dirty="0" smtClean="0"/>
              <a:t>Behavior: Map Form to Meaning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flipV="1">
            <a:off x="4062412" y="2400299"/>
            <a:ext cx="1019175" cy="23764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181474" y="3221829"/>
            <a:ext cx="781050" cy="73342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515"/>
            <a:ext cx="9144000" cy="521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8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11928" y="2299580"/>
            <a:ext cx="6409853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/>
              <a:t>Architecture + </a:t>
            </a:r>
            <a:r>
              <a:rPr lang="en-US" sz="4400" dirty="0" smtClean="0">
                <a:solidFill>
                  <a:srgbClr val="0070C0"/>
                </a:solidFill>
              </a:rPr>
              <a:t>Knowledge</a:t>
            </a:r>
            <a:r>
              <a:rPr lang="en-US" sz="4400" dirty="0" smtClean="0"/>
              <a:t> = Behavior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3969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Lucia Grammar for Rosie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Maps form -&gt; meaning in small increments</a:t>
            </a:r>
          </a:p>
          <a:p>
            <a:r>
              <a:rPr lang="en-US" dirty="0" smtClean="0"/>
              <a:t>Compositional hierarchy</a:t>
            </a:r>
          </a:p>
          <a:p>
            <a:r>
              <a:rPr lang="en-US" dirty="0" smtClean="0"/>
              <a:t>Type hierarchy</a:t>
            </a:r>
          </a:p>
          <a:p>
            <a:r>
              <a:rPr lang="en-US" dirty="0"/>
              <a:t>Written in </a:t>
            </a:r>
            <a:r>
              <a:rPr lang="en-US" dirty="0" smtClean="0"/>
              <a:t>the ECG </a:t>
            </a:r>
            <a:r>
              <a:rPr lang="en-US" dirty="0"/>
              <a:t>formalism</a:t>
            </a:r>
          </a:p>
          <a:p>
            <a:r>
              <a:rPr lang="en-US" dirty="0" smtClean="0"/>
              <a:t>Developed from a set of 207 Rosie sentences</a:t>
            </a:r>
          </a:p>
          <a:p>
            <a:r>
              <a:rPr lang="en-US" dirty="0" smtClean="0"/>
              <a:t>Ongoing development to cover more tasks</a:t>
            </a:r>
          </a:p>
        </p:txBody>
      </p:sp>
    </p:spTree>
    <p:extLst>
      <p:ext uri="{BB962C8B-B14F-4D97-AF65-F5344CB8AC3E}">
        <p14:creationId xmlns:p14="http://schemas.microsoft.com/office/powerpoint/2010/main" val="227067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9877"/>
            <a:ext cx="7886700" cy="650872"/>
          </a:xfrm>
        </p:spPr>
        <p:txBody>
          <a:bodyPr/>
          <a:lstStyle/>
          <a:p>
            <a:r>
              <a:rPr lang="en-US" dirty="0" smtClean="0"/>
              <a:t>Lexical Items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8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515"/>
            <a:ext cx="9144000" cy="521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2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69877"/>
            <a:ext cx="7886700" cy="650872"/>
          </a:xfrm>
        </p:spPr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68CAA-C80E-46C9-9294-4D25593E1320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8515"/>
            <a:ext cx="9144000" cy="521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93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1133</TotalTime>
  <Words>309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PMingLiU</vt:lpstr>
      <vt:lpstr>Arial</vt:lpstr>
      <vt:lpstr>Calibri</vt:lpstr>
      <vt:lpstr>Calibri Light</vt:lpstr>
      <vt:lpstr>Consolas</vt:lpstr>
      <vt:lpstr>Times New Roman</vt:lpstr>
      <vt:lpstr>Office Theme</vt:lpstr>
      <vt:lpstr>Analysis of Lucia: A Cognitive Model of Language Comprehension</vt:lpstr>
      <vt:lpstr>Rosie</vt:lpstr>
      <vt:lpstr>Agenda</vt:lpstr>
      <vt:lpstr>How do humans comprehend language?</vt:lpstr>
      <vt:lpstr>Behavior: Map Form to Meaning</vt:lpstr>
      <vt:lpstr>PowerPoint Presentation</vt:lpstr>
      <vt:lpstr>The Lucia Grammar for Rosie</vt:lpstr>
      <vt:lpstr>Lexical Items</vt:lpstr>
      <vt:lpstr>Composition</vt:lpstr>
      <vt:lpstr>A Section of the Grammar</vt:lpstr>
      <vt:lpstr>Behavior: Learning in Increments</vt:lpstr>
      <vt:lpstr>Processing: Incremental</vt:lpstr>
      <vt:lpstr>Processing: Immediate Interpretation</vt:lpstr>
      <vt:lpstr>Processing One Construction at a Time</vt:lpstr>
      <vt:lpstr>How do humans comprehend language?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Predictions of a Model of Language Comprehension Compared to EEG Data</dc:title>
  <dc:creator>Peter Lindes</dc:creator>
  <cp:lastModifiedBy>Peter Lindes</cp:lastModifiedBy>
  <cp:revision>75</cp:revision>
  <cp:lastPrinted>2019-04-24T21:05:09Z</cp:lastPrinted>
  <dcterms:created xsi:type="dcterms:W3CDTF">2019-04-24T20:24:39Z</dcterms:created>
  <dcterms:modified xsi:type="dcterms:W3CDTF">2019-05-09T19:33:29Z</dcterms:modified>
</cp:coreProperties>
</file>