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81" r:id="rId6"/>
    <p:sldId id="271" r:id="rId7"/>
    <p:sldId id="275" r:id="rId8"/>
    <p:sldId id="283" r:id="rId9"/>
    <p:sldId id="274" r:id="rId10"/>
    <p:sldId id="276" r:id="rId11"/>
    <p:sldId id="277" r:id="rId12"/>
    <p:sldId id="284" r:id="rId13"/>
    <p:sldId id="279" r:id="rId14"/>
    <p:sldId id="280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A490-62E6-46BC-99E8-C30BC6BB546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84D19-FD58-4890-96DA-9C1B3B12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4D19-FD58-4890-96DA-9C1B3B121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84A-BD77-4558-A499-25882D3EB0B0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02B-68B1-436F-852D-6FAA14E3D6C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A6D-2E40-403F-8FA8-18112D985A13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6319-2ACE-40D9-8A1C-3E4153BB8FEB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8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A338-6B39-4FFB-9A8E-7518E5B7FCF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7C78-04A4-489B-BD37-0BE260A1D008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D58D-9969-49B6-A3F6-2E97B4AF0E04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0AD-B475-42C2-A8CA-6A4CEF919B0E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E006-29A9-4B2A-9BFC-409B7E4B9457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9BCE-CC8B-4047-B623-E3393A38BFAC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DA0A-F77B-4383-9AC7-E83E4BC23E91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1CBA-806C-4C16-97A4-3BC44C902AD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Lucia and the Brain: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The Lucia Model</a:t>
            </a:r>
            <a:br>
              <a:rPr lang="en-US" dirty="0" smtClean="0"/>
            </a:br>
            <a:r>
              <a:rPr lang="en-US" dirty="0" smtClean="0"/>
              <a:t>Compared to Brain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55541"/>
            <a:ext cx="9144000" cy="11022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Peter Lindes</a:t>
            </a:r>
          </a:p>
          <a:p>
            <a:r>
              <a:rPr lang="en-US" dirty="0" smtClean="0"/>
              <a:t>Soar Workshop</a:t>
            </a:r>
          </a:p>
          <a:p>
            <a:r>
              <a:rPr lang="en-US" dirty="0" smtClean="0"/>
              <a:t>9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nn-NO" dirty="0" smtClean="0"/>
              <a:t>Predictive Coding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922" y="5947507"/>
            <a:ext cx="765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Bornkessel-Schesewsky</a:t>
            </a:r>
            <a:r>
              <a:rPr lang="en-US" sz="1200" dirty="0"/>
              <a:t>, Ina and Matthias </a:t>
            </a:r>
            <a:r>
              <a:rPr lang="en-US" sz="1200" dirty="0" err="1"/>
              <a:t>Schlesewsky</a:t>
            </a:r>
            <a:r>
              <a:rPr lang="en-US" sz="1200" dirty="0"/>
              <a:t> (2019).  Toward a </a:t>
            </a:r>
            <a:r>
              <a:rPr lang="en-US" sz="1200" dirty="0" err="1"/>
              <a:t>Neurobiologically</a:t>
            </a:r>
            <a:r>
              <a:rPr lang="en-US" sz="1200" dirty="0"/>
              <a:t> Plausible Model of Language-Related, Negative Event-Related Potentials.  </a:t>
            </a:r>
            <a:r>
              <a:rPr lang="en-US" sz="1200" i="1" dirty="0"/>
              <a:t>Frontiers in Psychology 10</a:t>
            </a:r>
            <a:r>
              <a:rPr lang="en-US" sz="1200" dirty="0"/>
              <a:t>.  doi:10.3389/fpsyg.2019.00298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990600"/>
            <a:ext cx="7267575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nn-NO" dirty="0" smtClean="0"/>
              <a:t>Predictive Coding and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922" y="5947507"/>
            <a:ext cx="765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Bornkessel-Schesewsky</a:t>
            </a:r>
            <a:r>
              <a:rPr lang="en-US" sz="1200" dirty="0"/>
              <a:t>, Ina and Matthias </a:t>
            </a:r>
            <a:r>
              <a:rPr lang="en-US" sz="1200" dirty="0" err="1"/>
              <a:t>Schlesewsky</a:t>
            </a:r>
            <a:r>
              <a:rPr lang="en-US" sz="1200" dirty="0"/>
              <a:t> (2019).  Toward a </a:t>
            </a:r>
            <a:r>
              <a:rPr lang="en-US" sz="1200" dirty="0" err="1"/>
              <a:t>Neurobiologically</a:t>
            </a:r>
            <a:r>
              <a:rPr lang="en-US" sz="1200" dirty="0"/>
              <a:t> Plausible Model of Language-Related, Negative Event-Related Potentials.  </a:t>
            </a:r>
            <a:r>
              <a:rPr lang="en-US" sz="1200" i="1" dirty="0"/>
              <a:t>Frontiers in Psychology 10</a:t>
            </a:r>
            <a:r>
              <a:rPr lang="en-US" sz="1200" dirty="0"/>
              <a:t>.  doi:10.3389/fpsyg.2019.00298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905000"/>
            <a:ext cx="8801100" cy="304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68401"/>
            <a:ext cx="7886700" cy="2121686"/>
          </a:xfrm>
        </p:spPr>
        <p:txBody>
          <a:bodyPr/>
          <a:lstStyle/>
          <a:p>
            <a:r>
              <a:rPr lang="en-US" dirty="0" smtClean="0"/>
              <a:t>The brain makes predictions</a:t>
            </a:r>
          </a:p>
          <a:p>
            <a:r>
              <a:rPr lang="en-US" dirty="0" smtClean="0"/>
              <a:t>Top-down AND bottom-up information flow</a:t>
            </a:r>
          </a:p>
          <a:p>
            <a:r>
              <a:rPr lang="en-US" dirty="0" smtClean="0"/>
              <a:t>Error measured at each abstraction layer</a:t>
            </a:r>
          </a:p>
          <a:p>
            <a:r>
              <a:rPr lang="en-US" dirty="0" smtClean="0"/>
              <a:t>Large errors cause model updates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47" y="3450160"/>
            <a:ext cx="4330905" cy="29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</a:t>
            </a:r>
            <a:r>
              <a:rPr lang="en-US" smtClean="0"/>
              <a:t>#3: </a:t>
            </a:r>
            <a:r>
              <a:rPr lang="en-US" dirty="0" smtClean="0"/>
              <a:t>Predictive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68401"/>
            <a:ext cx="7590790" cy="4741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50807"/>
            <a:ext cx="7590790" cy="4741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133213"/>
            <a:ext cx="7590790" cy="474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133212"/>
            <a:ext cx="7590790" cy="4741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624" y="1469011"/>
            <a:ext cx="6052807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Behavior</a:t>
            </a:r>
          </a:p>
          <a:p>
            <a:pPr marL="457200" lvl="1" indent="0">
              <a:buNone/>
            </a:pPr>
            <a:r>
              <a:rPr lang="en-US" sz="3200" dirty="0" smtClean="0"/>
              <a:t>Form -&gt; Meaning</a:t>
            </a:r>
          </a:p>
          <a:p>
            <a:pPr marL="457200" lvl="1" indent="0">
              <a:buNone/>
            </a:pPr>
            <a:r>
              <a:rPr lang="en-US" sz="3200" dirty="0" smtClean="0"/>
              <a:t>Learn in increments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Processing</a:t>
            </a:r>
          </a:p>
          <a:p>
            <a:pPr marL="457200" lvl="1" indent="0">
              <a:buNone/>
            </a:pPr>
            <a:r>
              <a:rPr lang="en-US" sz="3200" dirty="0" smtClean="0"/>
              <a:t>Incremental</a:t>
            </a:r>
          </a:p>
          <a:p>
            <a:pPr marL="457200" lvl="1" indent="0">
              <a:buNone/>
            </a:pPr>
            <a:r>
              <a:rPr lang="en-US" sz="3200" dirty="0" smtClean="0"/>
              <a:t>Immediate interpretation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Physical mechanisms</a:t>
            </a:r>
          </a:p>
          <a:p>
            <a:pPr marL="457200" lvl="1" indent="0">
              <a:buNone/>
            </a:pPr>
            <a:r>
              <a:rPr lang="en-US" sz="3200" dirty="0" smtClean="0"/>
              <a:t>The brain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humans comprehend language?</a:t>
            </a:r>
            <a:endParaRPr lang="en-US" dirty="0"/>
          </a:p>
        </p:txBody>
      </p:sp>
      <p:pic>
        <p:nvPicPr>
          <p:cNvPr id="1026" name="Picture 2" descr="Image result for image of gold nugge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02" y="1678316"/>
            <a:ext cx="1302033" cy="9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image of gold nugge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01" y="3275030"/>
            <a:ext cx="1302033" cy="9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of co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98" y="4828215"/>
            <a:ext cx="1127238" cy="105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5440" y="1361440"/>
            <a:ext cx="6899910" cy="4815523"/>
          </a:xfrm>
        </p:spPr>
        <p:txBody>
          <a:bodyPr>
            <a:normAutofit/>
          </a:bodyPr>
          <a:lstStyle/>
          <a:p>
            <a:r>
              <a:rPr lang="en-US" dirty="0" smtClean="0"/>
              <a:t>Behavior: Form -&gt; Meaning</a:t>
            </a:r>
          </a:p>
          <a:p>
            <a:r>
              <a:rPr lang="en-US" dirty="0" smtClean="0"/>
              <a:t>Theory #1: Lucia Processing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EEG Data</a:t>
            </a:r>
          </a:p>
          <a:p>
            <a:r>
              <a:rPr lang="en-US" dirty="0" smtClean="0"/>
              <a:t>Evidence</a:t>
            </a:r>
          </a:p>
          <a:p>
            <a:r>
              <a:rPr lang="en-US" dirty="0"/>
              <a:t>Theory </a:t>
            </a:r>
            <a:r>
              <a:rPr lang="en-US" dirty="0" smtClean="0"/>
              <a:t>#2: Overlapped Processing</a:t>
            </a:r>
            <a:endParaRPr lang="en-US" dirty="0"/>
          </a:p>
          <a:p>
            <a:r>
              <a:rPr lang="en-US" dirty="0" smtClean="0"/>
              <a:t>Predictive Coding</a:t>
            </a:r>
          </a:p>
          <a:p>
            <a:r>
              <a:rPr lang="en-US" dirty="0" smtClean="0"/>
              <a:t>Evidence</a:t>
            </a:r>
            <a:endParaRPr lang="en-US" dirty="0"/>
          </a:p>
          <a:p>
            <a:r>
              <a:rPr lang="en-US" dirty="0" smtClean="0"/>
              <a:t>Theory #3: Predictive Processing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Form -&gt;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34" y="1332720"/>
            <a:ext cx="5732532" cy="413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1" y="2560320"/>
            <a:ext cx="85183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#1: Lucia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0" y="1664820"/>
            <a:ext cx="8407801" cy="35283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68401"/>
            <a:ext cx="7886700" cy="25653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Words are processed one at a time</a:t>
            </a:r>
          </a:p>
          <a:p>
            <a:r>
              <a:rPr lang="en-US" dirty="0" smtClean="0"/>
              <a:t>Constructions are processed one at a time</a:t>
            </a:r>
          </a:p>
          <a:p>
            <a:r>
              <a:rPr lang="en-US" dirty="0" smtClean="0"/>
              <a:t>Several construction cycles per word</a:t>
            </a:r>
          </a:p>
          <a:p>
            <a:r>
              <a:rPr lang="en-US" dirty="0" smtClean="0"/>
              <a:t>Immediate grounding</a:t>
            </a:r>
          </a:p>
          <a:p>
            <a:r>
              <a:rPr lang="en-US" smtClean="0"/>
              <a:t>A pattern </a:t>
            </a:r>
            <a:r>
              <a:rPr lang="en-US" dirty="0" smtClean="0"/>
              <a:t>of memory access</a:t>
            </a:r>
          </a:p>
          <a:p>
            <a:r>
              <a:rPr lang="en-US" dirty="0" smtClean="0"/>
              <a:t>Process to completion before starting next word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57" y="3817472"/>
            <a:ext cx="5996486" cy="25164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67" y="2510798"/>
            <a:ext cx="2666811" cy="803274"/>
          </a:xfrm>
        </p:spPr>
        <p:txBody>
          <a:bodyPr>
            <a:normAutofit/>
          </a:bodyPr>
          <a:lstStyle/>
          <a:p>
            <a:r>
              <a:rPr lang="en-US" dirty="0" smtClean="0"/>
              <a:t>EEG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6922" y="5947507"/>
            <a:ext cx="765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Schwartz, Dan and Tom Mitchell (2019). Understanding language-elicited EEG data by predicting it from a fine-tuned language model. </a:t>
            </a:r>
            <a:r>
              <a:rPr lang="en-US" sz="1200" i="1" dirty="0"/>
              <a:t>arXiv:1904.01548</a:t>
            </a:r>
            <a:r>
              <a:rPr lang="en-US" sz="1200" dirty="0"/>
              <a:t> [cs.CL]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358" y="457600"/>
            <a:ext cx="4600789" cy="52872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EEG </a:t>
            </a:r>
            <a:r>
              <a:rPr lang="nn-NO" dirty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922" y="5947507"/>
            <a:ext cx="76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Hale, John, Chris Dyer, </a:t>
            </a:r>
            <a:r>
              <a:rPr lang="en-US" sz="1200" dirty="0" err="1" smtClean="0"/>
              <a:t>Adhiguna</a:t>
            </a:r>
            <a:r>
              <a:rPr lang="en-US" sz="1200" dirty="0" smtClean="0"/>
              <a:t> </a:t>
            </a:r>
            <a:r>
              <a:rPr lang="en-US" sz="1200" dirty="0" err="1" smtClean="0"/>
              <a:t>Kuncoro</a:t>
            </a:r>
            <a:r>
              <a:rPr lang="en-US" sz="1200" dirty="0" smtClean="0"/>
              <a:t>, and Jonathan R. Brennan (2018). Finding Syntax in Human Encephalography with Beam Search. </a:t>
            </a:r>
            <a:r>
              <a:rPr lang="en-US" sz="1200" i="1" dirty="0" smtClean="0"/>
              <a:t>Proceedings of the 56th Annual Meeting of the Association for Computational Linguistics (Volume 1: Long Papers)</a:t>
            </a:r>
            <a:r>
              <a:rPr lang="en-US" sz="1200" dirty="0" smtClean="0"/>
              <a:t>. arXiv:1806.04127 [cs.CL]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809750"/>
            <a:ext cx="8239125" cy="3238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68401"/>
            <a:ext cx="7886700" cy="2121686"/>
          </a:xfrm>
        </p:spPr>
        <p:txBody>
          <a:bodyPr/>
          <a:lstStyle/>
          <a:p>
            <a:r>
              <a:rPr lang="en-US" dirty="0" smtClean="0"/>
              <a:t>700 to 1,000 </a:t>
            </a:r>
            <a:r>
              <a:rPr lang="en-US" dirty="0" err="1" smtClean="0"/>
              <a:t>ms</a:t>
            </a:r>
            <a:r>
              <a:rPr lang="en-US" dirty="0" smtClean="0"/>
              <a:t> to process a word fully</a:t>
            </a:r>
          </a:p>
          <a:p>
            <a:r>
              <a:rPr lang="en-US" dirty="0" smtClean="0"/>
              <a:t>Words come in every 200 to 400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Processing of words must overlap</a:t>
            </a:r>
          </a:p>
          <a:p>
            <a:r>
              <a:rPr lang="en-US" dirty="0" smtClean="0"/>
              <a:t>Some kind of a pipeline/cascade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56" y="3434940"/>
            <a:ext cx="6509002" cy="2558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2" y="3538649"/>
            <a:ext cx="2136044" cy="24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#2 – Overlapped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8" y="2370504"/>
            <a:ext cx="8457284" cy="1846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087" y="5074674"/>
            <a:ext cx="725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processing a sentence, we try to extract as much information as possible from each word and spend some additional wrap-up time at the end of each phrase.   John R. Anderson, 1995, p. 385.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67" y="2221448"/>
            <a:ext cx="4952013" cy="13131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365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Lucia and the Brain: The Lucia Model Compared to Brain Data</vt:lpstr>
      <vt:lpstr>Agenda</vt:lpstr>
      <vt:lpstr>Behavior: Form -&gt; Meaning</vt:lpstr>
      <vt:lpstr>Theory #1: Lucia Processing</vt:lpstr>
      <vt:lpstr>Predictions</vt:lpstr>
      <vt:lpstr>EEG Data</vt:lpstr>
      <vt:lpstr>EEG Data</vt:lpstr>
      <vt:lpstr>Evidence</vt:lpstr>
      <vt:lpstr>Theory #2 – Overlapped Processing</vt:lpstr>
      <vt:lpstr>Predictive Coding</vt:lpstr>
      <vt:lpstr>Predictive Coding and Language</vt:lpstr>
      <vt:lpstr>Evidence</vt:lpstr>
      <vt:lpstr>Theory #3: Predictive Processing</vt:lpstr>
      <vt:lpstr>How do humans comprehend language?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 of a Model of Language Comprehension Compared to EEG Data</dc:title>
  <dc:creator>Peter Lindes</dc:creator>
  <cp:lastModifiedBy>Peter Lindes</cp:lastModifiedBy>
  <cp:revision>34</cp:revision>
  <cp:lastPrinted>2019-04-24T21:05:09Z</cp:lastPrinted>
  <dcterms:created xsi:type="dcterms:W3CDTF">2019-04-24T20:24:39Z</dcterms:created>
  <dcterms:modified xsi:type="dcterms:W3CDTF">2019-05-09T19:30:42Z</dcterms:modified>
</cp:coreProperties>
</file>