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 Mono" charset="0"/>
      <p:regular r:id="rId26"/>
      <p:bold r:id="rId27"/>
      <p:italic r:id="rId28"/>
      <p:boldItalic r:id="rId29"/>
    </p:embeddedFont>
    <p:embeddedFont>
      <p:font typeface="Proxima Nova" charset="0"/>
      <p:regular r:id="rId30"/>
      <p:bold r:id="rId31"/>
      <p:italic r:id="rId32"/>
      <p:boldItalic r:id="rId33"/>
    </p:embeddedFont>
    <p:embeddedFont>
      <p:font typeface="Alfa Slab One" charset="0"/>
      <p:regular r:id="rId34"/>
    </p:embeddedFont>
    <p:embeddedFont>
      <p:font typeface="Lato" charset="0"/>
      <p:regular r:id="rId35"/>
      <p:bold r:id="rId36"/>
      <p:italic r:id="rId37"/>
      <p:boldItalic r:id="rId38"/>
    </p:embeddedFont>
    <p:embeddedFont>
      <p:font typeface="Georgia" pitchFamily="18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64" autoAdjust="0"/>
  </p:normalViewPr>
  <p:slideViewPr>
    <p:cSldViewPr snapToGrid="0">
      <p:cViewPr>
        <p:scale>
          <a:sx n="114" d="100"/>
          <a:sy n="114" d="100"/>
        </p:scale>
        <p:origin x="-930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8010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9ce51245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9ce51245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3b9368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3b9368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9ce51245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9ce51245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9ce51245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9ce51245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73b9368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73b9368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9ce51245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9ce51245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9ce51245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9ce51245c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9ce51245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9ce51245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9ce51245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9ce51245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9ce51245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9ce51245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9ce51245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9ce51245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9ce51245c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9ce51245c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9e7abce6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9e7abce6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73b93683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73b93683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9ce51245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9ce51245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ce51245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ce51245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ce51245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ce51245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ce51245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ce51245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ce51245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ce51245c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ce51245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ce51245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ce51245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9ce51245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73b93683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73b93683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Cognitive Model Timing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Retrievals vs Reasoning</a:t>
            </a:r>
            <a:endParaRPr sz="240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6"/>
            <a:ext cx="85206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Stearns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Michigan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Soar Workshop - May 2019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Editors model</a:t>
            </a:r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Editors agent with procedure contexts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PROP3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same agent operations and timing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Replace </a:t>
            </a:r>
            <a:r>
              <a:rPr lang="en" sz="1600" i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sz="1600" i="1" baseline="-25000">
                <a:latin typeface="Georgia"/>
                <a:ea typeface="Georgia"/>
                <a:cs typeface="Georgia"/>
                <a:sym typeface="Georgia"/>
              </a:rPr>
              <a:t>retrieve</a:t>
            </a:r>
            <a:r>
              <a:rPr lang="en" sz="1600"/>
              <a:t> with </a:t>
            </a:r>
            <a:r>
              <a:rPr lang="en" sz="1600" i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sz="1600" i="1" baseline="-25000">
                <a:latin typeface="Georgia"/>
                <a:ea typeface="Georgia"/>
                <a:cs typeface="Georgia"/>
                <a:sym typeface="Georgia"/>
              </a:rPr>
              <a:t>goal</a:t>
            </a:r>
            <a:r>
              <a:rPr lang="en" sz="1600"/>
              <a:t> 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Gets same temporal behavior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Explains with context switching, not memory activation</a:t>
            </a:r>
            <a:endParaRPr sz="160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888" y="3065989"/>
            <a:ext cx="2563776" cy="192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343" y="3066000"/>
            <a:ext cx="2563770" cy="1922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complexity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311700" y="3679225"/>
            <a:ext cx="4718700" cy="13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scale ∼ 10-3 sec / trial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Actransfer: Low </a:t>
            </a:r>
            <a:r>
              <a:rPr lang="en" i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i="1" baseline="-25000">
                <a:latin typeface="Georgia"/>
                <a:ea typeface="Georgia"/>
                <a:cs typeface="Georgia"/>
                <a:sym typeface="Georgia"/>
              </a:rPr>
              <a:t>retrieve</a:t>
            </a:r>
            <a:r>
              <a:rPr lang="en"/>
              <a:t>.  </a:t>
            </a:r>
            <a:r>
              <a:rPr lang="en" i="1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" i="1" baseline="-25000"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/>
              <a:t> set to 0.15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reach depth 2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187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Editors task has high goal complexity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scale ∼ 80-30 sec / operation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Actransfer: High </a:t>
            </a:r>
            <a:r>
              <a:rPr lang="en" i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i="1" baseline="-25000">
                <a:latin typeface="Georgia"/>
                <a:ea typeface="Georgia"/>
                <a:cs typeface="Georgia"/>
                <a:sym typeface="Georgia"/>
              </a:rPr>
              <a:t>retrieve</a:t>
            </a:r>
            <a:r>
              <a:rPr lang="en"/>
              <a:t>.  </a:t>
            </a:r>
            <a:r>
              <a:rPr lang="en" i="1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" i="1" baseline="-25000"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/>
              <a:t> set to 1.5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reach depth 6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650" y="902225"/>
            <a:ext cx="3385800" cy="253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975" y="1678219"/>
            <a:ext cx="2631864" cy="31582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23"/>
          <p:cNvGrpSpPr/>
          <p:nvPr/>
        </p:nvGrpSpPr>
        <p:grpSpPr>
          <a:xfrm>
            <a:off x="5684119" y="1612952"/>
            <a:ext cx="2631749" cy="3223670"/>
            <a:chOff x="5422048" y="2477142"/>
            <a:chExt cx="2719592" cy="2859131"/>
          </a:xfrm>
        </p:grpSpPr>
        <p:pic>
          <p:nvPicPr>
            <p:cNvPr id="194" name="Google Shape;194;p23"/>
            <p:cNvPicPr preferRelativeResize="0"/>
            <p:nvPr/>
          </p:nvPicPr>
          <p:blipFill rotWithShape="1">
            <a:blip r:embed="rId5">
              <a:alphaModFix/>
            </a:blip>
            <a:srcRect t="7071"/>
            <a:stretch/>
          </p:blipFill>
          <p:spPr>
            <a:xfrm>
              <a:off x="5422048" y="2723598"/>
              <a:ext cx="2719592" cy="2612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3"/>
            <p:cNvSpPr txBox="1"/>
            <p:nvPr/>
          </p:nvSpPr>
          <p:spPr>
            <a:xfrm>
              <a:off x="6161317" y="2477142"/>
              <a:ext cx="1805400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Human Latency</a:t>
              </a:r>
              <a:endParaRPr sz="1200"/>
            </a:p>
          </p:txBody>
        </p:sp>
      </p:grp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311700" y="3009200"/>
            <a:ext cx="47187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task: Arithmetic (Elio, 1986)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Memorize algorithm, apply to different input</a:t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5304000" y="732777"/>
            <a:ext cx="3385800" cy="763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Roboto Mono"/>
                <a:ea typeface="Roboto Mono"/>
                <a:cs typeface="Roboto Mono"/>
                <a:sym typeface="Roboto Mono"/>
              </a:rPr>
              <a:t>Var1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&lt;- </a:t>
            </a:r>
            <a:r>
              <a:rPr lang="en" sz="1200" i="1">
                <a:latin typeface="Roboto Mono"/>
                <a:ea typeface="Roboto Mono"/>
                <a:cs typeface="Roboto Mono"/>
                <a:sym typeface="Roboto Mono"/>
              </a:rPr>
              <a:t>input1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* (</a:t>
            </a:r>
            <a:r>
              <a:rPr lang="en" sz="1200" i="1">
                <a:latin typeface="Roboto Mono"/>
                <a:ea typeface="Roboto Mono"/>
                <a:cs typeface="Roboto Mono"/>
                <a:sym typeface="Roboto Mono"/>
              </a:rPr>
              <a:t>input2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 sz="1200" i="1">
                <a:latin typeface="Roboto Mono"/>
                <a:ea typeface="Roboto Mono"/>
                <a:cs typeface="Roboto Mono"/>
                <a:sym typeface="Roboto Mono"/>
              </a:rPr>
              <a:t>input3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Roboto Mono"/>
                <a:ea typeface="Roboto Mono"/>
                <a:cs typeface="Roboto Mono"/>
                <a:sym typeface="Roboto Mono"/>
              </a:rPr>
              <a:t>Var2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&lt;- max(</a:t>
            </a:r>
            <a:r>
              <a:rPr lang="en" sz="1200" i="1">
                <a:latin typeface="Roboto Mono"/>
                <a:ea typeface="Roboto Mono"/>
                <a:cs typeface="Roboto Mono"/>
                <a:sym typeface="Roboto Mono"/>
              </a:rPr>
              <a:t>input4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lang="en" sz="1200" i="1">
                <a:latin typeface="Roboto Mono"/>
                <a:ea typeface="Roboto Mono"/>
                <a:cs typeface="Roboto Mono"/>
                <a:sym typeface="Roboto Mono"/>
              </a:rPr>
              <a:t>input5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/ 3)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&lt;- </a:t>
            </a:r>
            <a:r>
              <a:rPr lang="en" sz="1200" i="1">
                <a:latin typeface="Roboto Mono"/>
                <a:ea typeface="Roboto Mono"/>
                <a:cs typeface="Roboto Mono"/>
                <a:sym typeface="Roboto Mono"/>
              </a:rPr>
              <a:t>Var1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 i="1">
                <a:latin typeface="Roboto Mono"/>
                <a:ea typeface="Roboto Mono"/>
                <a:cs typeface="Roboto Mono"/>
                <a:sym typeface="Roboto Mono"/>
              </a:rPr>
              <a:t>Var2</a:t>
            </a:r>
            <a:endParaRPr sz="1200" i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311700" y="2697325"/>
            <a:ext cx="471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low goal complexity?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model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0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Arithmetic task using procedure contexts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same agent operations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</a:t>
            </a:r>
            <a:r>
              <a:rPr lang="en" i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i="1" baseline="-25000">
                <a:latin typeface="Georgia"/>
                <a:ea typeface="Georgia"/>
                <a:cs typeface="Georgia"/>
                <a:sym typeface="Georgia"/>
              </a:rPr>
              <a:t>retrieve</a:t>
            </a:r>
            <a:r>
              <a:rPr lang="en"/>
              <a:t> with </a:t>
            </a:r>
            <a:r>
              <a:rPr lang="en" i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i="1" baseline="-25000">
                <a:latin typeface="Georgia"/>
                <a:ea typeface="Georgia"/>
                <a:cs typeface="Georgia"/>
                <a:sym typeface="Georgia"/>
              </a:rPr>
              <a:t>goal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Close alignment to humans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550" y="1659602"/>
            <a:ext cx="2564151" cy="307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675" y="1659588"/>
            <a:ext cx="2564151" cy="307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 manipulation is valid model of procedural task latency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Removes retrieval time parameter fitting for specific task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Activation and retrievals still important for modeling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Claim: Just not so much for procedural tasks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Additional function to complement model timing: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14" name="Google Shape;21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36" y="3340000"/>
            <a:ext cx="204673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425" y="3766851"/>
            <a:ext cx="1628025" cy="3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Speculative context switching?</a:t>
            </a: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i="1" baseline="-25000">
                <a:latin typeface="Georgia"/>
                <a:ea typeface="Georgia"/>
                <a:cs typeface="Georgia"/>
                <a:sym typeface="Georgia"/>
              </a:rPr>
              <a:t>goal</a:t>
            </a:r>
            <a:r>
              <a:rPr lang="en"/>
              <a:t> is time to bring procedures into context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Could reduce latency by loading context before needed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Model of mental preparation?</a:t>
            </a: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Stroop task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69700" cy="19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Say color, not the word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Stroop effect: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Longer to answer when mismatch than when match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WM Interference: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 in latency</a:t>
            </a: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175" y="1152485"/>
            <a:ext cx="2907900" cy="33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1550" y="1587575"/>
            <a:ext cx="1813899" cy="29022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>
            <a:spLocks noGrp="1"/>
          </p:cNvSpPr>
          <p:nvPr>
            <p:ph type="body" idx="1"/>
          </p:nvPr>
        </p:nvSpPr>
        <p:spPr>
          <a:xfrm>
            <a:off x="311700" y="3448517"/>
            <a:ext cx="3569700" cy="12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Chein &amp; Morrison (2010):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Interference reduced</a:t>
            </a:r>
            <a:br>
              <a:rPr lang="en"/>
            </a:br>
            <a:r>
              <a:rPr lang="en"/>
              <a:t>with WM span training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Actransfer model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59300" y="1152475"/>
            <a:ext cx="523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interference via </a:t>
            </a:r>
            <a:r>
              <a:rPr lang="en" u="sng"/>
              <a:t>declarative activation</a:t>
            </a:r>
            <a:endParaRPr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Mismatching stimuli --&gt; lower activation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preparation via </a:t>
            </a:r>
            <a:r>
              <a:rPr lang="en" u="sng"/>
              <a:t>perception filtering</a:t>
            </a:r>
            <a:endParaRPr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decision to block text stimulus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Practiced decision making gets utility boost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Reduces interference with training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350" y="1389375"/>
            <a:ext cx="1813899" cy="290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248" y="1389350"/>
            <a:ext cx="1813899" cy="2902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PROP3 model</a:t>
            </a:r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body" idx="1"/>
          </p:nvPr>
        </p:nvSpPr>
        <p:spPr>
          <a:xfrm>
            <a:off x="159300" y="1152475"/>
            <a:ext cx="544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interference via </a:t>
            </a:r>
            <a:r>
              <a:rPr lang="en" u="sng"/>
              <a:t>context switching</a:t>
            </a:r>
            <a:endParaRPr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time to find correct procedure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preparation via </a:t>
            </a:r>
            <a:r>
              <a:rPr lang="en" u="sng"/>
              <a:t>speculative context switching</a:t>
            </a:r>
            <a:endParaRPr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decision to load context before needed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Practiced decisions preferred via RL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Reduces interference with training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5631000" y="1711438"/>
            <a:ext cx="744300" cy="225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</a:t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6571500" y="1023038"/>
            <a:ext cx="828000" cy="225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Stroop</a:t>
            </a:r>
            <a:endParaRPr/>
          </a:p>
        </p:txBody>
      </p:sp>
      <p:cxnSp>
        <p:nvCxnSpPr>
          <p:cNvPr id="252" name="Google Shape;252;p29"/>
          <p:cNvCxnSpPr>
            <a:stCxn id="251" idx="2"/>
            <a:endCxn id="250" idx="0"/>
          </p:cNvCxnSpPr>
          <p:nvPr/>
        </p:nvCxnSpPr>
        <p:spPr>
          <a:xfrm flipH="1">
            <a:off x="6003300" y="1248938"/>
            <a:ext cx="982200" cy="462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29"/>
          <p:cNvSpPr/>
          <p:nvPr/>
        </p:nvSpPr>
        <p:spPr>
          <a:xfrm>
            <a:off x="6613350" y="1711463"/>
            <a:ext cx="744300" cy="225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Text</a:t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6466950" y="2345950"/>
            <a:ext cx="1037100" cy="225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Color</a:t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7478700" y="1711475"/>
            <a:ext cx="1161300" cy="225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Non-Text</a:t>
            </a:r>
            <a:endParaRPr/>
          </a:p>
        </p:txBody>
      </p:sp>
      <p:cxnSp>
        <p:nvCxnSpPr>
          <p:cNvPr id="256" name="Google Shape;256;p29"/>
          <p:cNvCxnSpPr>
            <a:stCxn id="251" idx="2"/>
            <a:endCxn id="255" idx="0"/>
          </p:cNvCxnSpPr>
          <p:nvPr/>
        </p:nvCxnSpPr>
        <p:spPr>
          <a:xfrm>
            <a:off x="6985500" y="1248938"/>
            <a:ext cx="1074000" cy="462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29"/>
          <p:cNvCxnSpPr>
            <a:stCxn id="250" idx="2"/>
            <a:endCxn id="254" idx="0"/>
          </p:cNvCxnSpPr>
          <p:nvPr/>
        </p:nvCxnSpPr>
        <p:spPr>
          <a:xfrm>
            <a:off x="6003150" y="1937338"/>
            <a:ext cx="982500" cy="408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29"/>
          <p:cNvCxnSpPr>
            <a:stCxn id="251" idx="2"/>
            <a:endCxn id="253" idx="0"/>
          </p:cNvCxnSpPr>
          <p:nvPr/>
        </p:nvCxnSpPr>
        <p:spPr>
          <a:xfrm>
            <a:off x="6985500" y="1248938"/>
            <a:ext cx="0" cy="462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29"/>
          <p:cNvCxnSpPr>
            <a:stCxn id="255" idx="2"/>
            <a:endCxn id="254" idx="0"/>
          </p:cNvCxnSpPr>
          <p:nvPr/>
        </p:nvCxnSpPr>
        <p:spPr>
          <a:xfrm flipH="1">
            <a:off x="6985650" y="1937375"/>
            <a:ext cx="1073700" cy="408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Procedure context switching can also explain WM interference</a:t>
            </a:r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150" y="1761000"/>
            <a:ext cx="1813899" cy="290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048" y="1760975"/>
            <a:ext cx="1813899" cy="290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8947" y="1760984"/>
            <a:ext cx="1813899" cy="2902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75" name="Google Shape;275;p31"/>
          <p:cNvSpPr txBox="1"/>
          <p:nvPr/>
        </p:nvSpPr>
        <p:spPr>
          <a:xfrm>
            <a:off x="311700" y="1152475"/>
            <a:ext cx="81609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Declarative activation can be used to model procedural skill learning and WM interference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Procedure context switching can also model procedural skill learning and WM interference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4832400" y="2660600"/>
            <a:ext cx="3999900" cy="20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Coal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Identifiability problem still an issue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i="1" baseline="-25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retrieve</a:t>
            </a: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not explicitly modeled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Interaction between procedure contexts and declarative retrievals not clear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More experimentation needed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311700" y="2660600"/>
            <a:ext cx="41499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Nuggets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Shows skill latency via skill complexity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Option for cognitive modeling in Soar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new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 modeling function - </a:t>
            </a:r>
            <a:r>
              <a:rPr lang="en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i="1" baseline="-25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goal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Replicates human performance across tasks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Common general agent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parameter fitting of </a:t>
            </a:r>
            <a:r>
              <a:rPr lang="en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i="1" baseline="-25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goal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8" name="Google Shape;278;p31"/>
          <p:cNvCxnSpPr/>
          <p:nvPr/>
        </p:nvCxnSpPr>
        <p:spPr>
          <a:xfrm>
            <a:off x="441375" y="2614250"/>
            <a:ext cx="82422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438" y="2206800"/>
            <a:ext cx="1331124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000" y="1495850"/>
            <a:ext cx="1606950" cy="3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 modeling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theory of cognition with computational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agent to reflect theoretical processes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agent performance with human performance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main ways of testing performance: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 </a:t>
            </a:r>
            <a:r>
              <a:rPr lang="en" u="sng"/>
              <a:t>achieves</a:t>
            </a:r>
            <a:r>
              <a:rPr lang="en"/>
              <a:t> same results as humans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 takes same </a:t>
            </a:r>
            <a:r>
              <a:rPr lang="en" u="sng"/>
              <a:t>time</a:t>
            </a:r>
            <a:r>
              <a:rPr lang="en" i="1"/>
              <a:t> </a:t>
            </a:r>
            <a:r>
              <a:rPr lang="en"/>
              <a:t>as humans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74950" y="3014650"/>
            <a:ext cx="3585900" cy="29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7" name="Google Shape;2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Beck, J. E., &amp; Chang, K.-m. (2007). Identifiability: A fundamental problem of student modeling. In C. Conati, K. Mc-Coy, &amp; G. Paliouras (Eds.), </a:t>
            </a:r>
            <a:r>
              <a:rPr lang="en" sz="1200" i="1">
                <a:solidFill>
                  <a:srgbClr val="000000"/>
                </a:solidFill>
              </a:rPr>
              <a:t>User modeling 2007</a:t>
            </a:r>
            <a:r>
              <a:rPr lang="en" sz="1200">
                <a:solidFill>
                  <a:srgbClr val="000000"/>
                </a:solidFill>
              </a:rPr>
              <a:t> (pp. 137–146). Berlin, Heidelberg: Springer Berlin Heidelberg.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Brasoveanu, A.  (2015). Intro to the act-r subsymbolic level for declarative memory. Accessed April 22, 2019. Retrieved from https://people.ucsc.edu/~abrsvn/ACT-R_subsymbolic_3.pdf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Chein, J. M., &amp; Morrison, A. B. (2010). Expanding the mind’s workspace: Training and transfer effects with a complex working memory span task. </a:t>
            </a:r>
            <a:r>
              <a:rPr lang="en" sz="1200" i="1">
                <a:solidFill>
                  <a:srgbClr val="000000"/>
                </a:solidFill>
              </a:rPr>
              <a:t>Psychonomic  Bulletin &amp; Review</a:t>
            </a:r>
            <a:r>
              <a:rPr lang="en" sz="1200">
                <a:solidFill>
                  <a:srgbClr val="000000"/>
                </a:solidFill>
              </a:rPr>
              <a:t>, </a:t>
            </a:r>
            <a:r>
              <a:rPr lang="en" sz="1200" i="1">
                <a:solidFill>
                  <a:srgbClr val="000000"/>
                </a:solidFill>
              </a:rPr>
              <a:t>17</a:t>
            </a:r>
            <a:r>
              <a:rPr lang="en" sz="1200">
                <a:solidFill>
                  <a:srgbClr val="000000"/>
                </a:solidFill>
              </a:rPr>
              <a:t>(2), 193–199.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Elio, R.  (1986).  Representation of similar well-learned cognitive procedures. </a:t>
            </a:r>
            <a:r>
              <a:rPr lang="en" sz="1200" i="1">
                <a:solidFill>
                  <a:srgbClr val="000000"/>
                </a:solidFill>
              </a:rPr>
              <a:t>Cognitive Science</a:t>
            </a:r>
            <a:r>
              <a:rPr lang="en" sz="1200">
                <a:solidFill>
                  <a:srgbClr val="000000"/>
                </a:solidFill>
              </a:rPr>
              <a:t>, </a:t>
            </a:r>
            <a:r>
              <a:rPr lang="en" sz="1200" i="1">
                <a:solidFill>
                  <a:srgbClr val="000000"/>
                </a:solidFill>
              </a:rPr>
              <a:t>10</a:t>
            </a:r>
            <a:r>
              <a:rPr lang="en" sz="1200">
                <a:solidFill>
                  <a:srgbClr val="000000"/>
                </a:solidFill>
              </a:rPr>
              <a:t>(1), 41-73.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Singley, M. K., &amp; Anderson, J. R. (1985). The transfer of text-editing skill. </a:t>
            </a:r>
            <a:r>
              <a:rPr lang="en" sz="1200" i="1">
                <a:solidFill>
                  <a:srgbClr val="000000"/>
                </a:solidFill>
              </a:rPr>
              <a:t>International Journal of Man-Machine Studies</a:t>
            </a:r>
            <a:r>
              <a:rPr lang="en" sz="1200">
                <a:solidFill>
                  <a:srgbClr val="000000"/>
                </a:solidFill>
              </a:rPr>
              <a:t>, </a:t>
            </a:r>
            <a:r>
              <a:rPr lang="en" sz="1200" i="1">
                <a:solidFill>
                  <a:srgbClr val="000000"/>
                </a:solidFill>
              </a:rPr>
              <a:t>22</a:t>
            </a:r>
            <a:r>
              <a:rPr lang="en" sz="1200">
                <a:solidFill>
                  <a:srgbClr val="000000"/>
                </a:solidFill>
              </a:rPr>
              <a:t>(4), 403 - 423.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Stearns, B., Assanie, M., &amp; Laird, J. E. (2017). Applying primitive elements theory for procedural transfer in soar. In </a:t>
            </a:r>
            <a:r>
              <a:rPr lang="en" sz="1200" i="1">
                <a:solidFill>
                  <a:srgbClr val="000000"/>
                </a:solidFill>
              </a:rPr>
              <a:t>International conference on cognitive modeling.</a:t>
            </a:r>
            <a:endParaRPr sz="1200" i="1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Stearns, B., &amp; Laird, J. E. (2018). Modeling instruction fetch in procedural learning. In </a:t>
            </a:r>
            <a:r>
              <a:rPr lang="en" sz="1200" i="1">
                <a:solidFill>
                  <a:srgbClr val="000000"/>
                </a:solidFill>
              </a:rPr>
              <a:t>International conference on cognitive modeling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Taatgen, N. A. (2013). The nature and transfer of cognitive skills.</a:t>
            </a:r>
            <a:r>
              <a:rPr lang="en" sz="1200" i="1">
                <a:solidFill>
                  <a:srgbClr val="000000"/>
                </a:solidFill>
              </a:rPr>
              <a:t> Psychological Review</a:t>
            </a:r>
            <a:r>
              <a:rPr lang="en" sz="1200">
                <a:solidFill>
                  <a:srgbClr val="000000"/>
                </a:solidFill>
              </a:rPr>
              <a:t>, </a:t>
            </a:r>
            <a:r>
              <a:rPr lang="en" sz="1200" i="1">
                <a:solidFill>
                  <a:srgbClr val="000000"/>
                </a:solidFill>
              </a:rPr>
              <a:t>120</a:t>
            </a:r>
            <a:r>
              <a:rPr lang="en" sz="1200">
                <a:solidFill>
                  <a:srgbClr val="000000"/>
                </a:solidFill>
              </a:rPr>
              <a:t>(3), 439–471.</a:t>
            </a:r>
            <a:endParaRPr sz="1200"/>
          </a:p>
        </p:txBody>
      </p:sp>
      <p:sp>
        <p:nvSpPr>
          <p:cNvPr id="288" name="Google Shape;28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Actransfer Arithmetic model</a:t>
            </a:r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572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learning less power-law effect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Primitives not as primitive (Stearns, Assanie, &amp; Laird, 2017)</a:t>
            </a:r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96" name="Google Shape;2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688" y="1979877"/>
            <a:ext cx="2564151" cy="307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813" y="1979863"/>
            <a:ext cx="2564151" cy="307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163" y="1979850"/>
            <a:ext cx="2564151" cy="3076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to PROP3</a:t>
            </a:r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3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Use “Goal” buffer value to cluster procedure </a:t>
            </a:r>
            <a:r>
              <a:rPr lang="en" dirty="0" smtClean="0"/>
              <a:t>contexts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But treat goal modifications as separate operators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Same latency calculations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50 msec / decision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Motor/vision latencies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don’t add latency for retrievals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Decisions for switching procedure contexts</a:t>
            </a:r>
            <a:endParaRPr dirty="0"/>
          </a:p>
        </p:txBody>
      </p:sp>
      <p:sp>
        <p:nvSpPr>
          <p:cNvPr id="305" name="Google Shape;30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06" name="Google Shape;306;p34"/>
          <p:cNvSpPr/>
          <p:nvPr/>
        </p:nvSpPr>
        <p:spPr>
          <a:xfrm rot="10800000">
            <a:off x="6908050" y="2075675"/>
            <a:ext cx="493800" cy="744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4"/>
          <p:cNvSpPr/>
          <p:nvPr/>
        </p:nvSpPr>
        <p:spPr>
          <a:xfrm>
            <a:off x="6038350" y="2932713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S1</a:t>
            </a:r>
            <a:endParaRPr sz="1200"/>
          </a:p>
        </p:txBody>
      </p:sp>
      <p:sp>
        <p:nvSpPr>
          <p:cNvPr id="308" name="Google Shape;308;p34"/>
          <p:cNvSpPr/>
          <p:nvPr/>
        </p:nvSpPr>
        <p:spPr>
          <a:xfrm>
            <a:off x="7048448" y="3106976"/>
            <a:ext cx="321000" cy="3210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6402402" y="3723195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P1</a:t>
            </a:r>
            <a:endParaRPr sz="1200"/>
          </a:p>
        </p:txBody>
      </p:sp>
      <p:sp>
        <p:nvSpPr>
          <p:cNvPr id="310" name="Google Shape;310;p34"/>
          <p:cNvSpPr/>
          <p:nvPr/>
        </p:nvSpPr>
        <p:spPr>
          <a:xfrm>
            <a:off x="7708193" y="3741032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P3</a:t>
            </a:r>
            <a:endParaRPr sz="1200"/>
          </a:p>
        </p:txBody>
      </p:sp>
      <p:sp>
        <p:nvSpPr>
          <p:cNvPr id="311" name="Google Shape;311;p34"/>
          <p:cNvSpPr txBox="1"/>
          <p:nvPr/>
        </p:nvSpPr>
        <p:spPr>
          <a:xfrm>
            <a:off x="6190750" y="4229913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p-cmd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7344150" y="4229925"/>
            <a:ext cx="102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read-directions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13" name="Google Shape;313;p34"/>
          <p:cNvCxnSpPr>
            <a:stCxn id="307" idx="6"/>
            <a:endCxn id="308" idx="2"/>
          </p:cNvCxnSpPr>
          <p:nvPr/>
        </p:nvCxnSpPr>
        <p:spPr>
          <a:xfrm>
            <a:off x="6359350" y="3093213"/>
            <a:ext cx="689100" cy="174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" name="Google Shape;314;p34"/>
          <p:cNvCxnSpPr>
            <a:stCxn id="308" idx="4"/>
            <a:endCxn id="309" idx="7"/>
          </p:cNvCxnSpPr>
          <p:nvPr/>
        </p:nvCxnSpPr>
        <p:spPr>
          <a:xfrm flipH="1">
            <a:off x="6676448" y="3427976"/>
            <a:ext cx="532500" cy="34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34"/>
          <p:cNvCxnSpPr>
            <a:stCxn id="308" idx="4"/>
            <a:endCxn id="310" idx="1"/>
          </p:cNvCxnSpPr>
          <p:nvPr/>
        </p:nvCxnSpPr>
        <p:spPr>
          <a:xfrm>
            <a:off x="7208948" y="3427976"/>
            <a:ext cx="546300" cy="36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34"/>
          <p:cNvSpPr txBox="1"/>
          <p:nvPr/>
        </p:nvSpPr>
        <p:spPr>
          <a:xfrm>
            <a:off x="6309050" y="2939413"/>
            <a:ext cx="12789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^procedure-context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7420750" y="3460375"/>
            <a:ext cx="902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6156400" y="3409313"/>
            <a:ext cx="902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19" name="Google Shape;319;p34"/>
          <p:cNvCxnSpPr>
            <a:stCxn id="309" idx="4"/>
            <a:endCxn id="311" idx="0"/>
          </p:cNvCxnSpPr>
          <p:nvPr/>
        </p:nvCxnSpPr>
        <p:spPr>
          <a:xfrm>
            <a:off x="6562902" y="4044195"/>
            <a:ext cx="0" cy="185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34"/>
          <p:cNvCxnSpPr>
            <a:stCxn id="310" idx="4"/>
            <a:endCxn id="312" idx="0"/>
          </p:cNvCxnSpPr>
          <p:nvPr/>
        </p:nvCxnSpPr>
        <p:spPr>
          <a:xfrm flipH="1">
            <a:off x="7857893" y="4062032"/>
            <a:ext cx="10800" cy="168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" name="Google Shape;321;p34"/>
          <p:cNvSpPr txBox="1"/>
          <p:nvPr/>
        </p:nvSpPr>
        <p:spPr>
          <a:xfrm>
            <a:off x="6511750" y="4049300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7817550" y="4038100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7311900" y="3092588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7790050" y="3179750"/>
            <a:ext cx="11598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set-line-strategy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5" name="Google Shape;325;p34"/>
          <p:cNvCxnSpPr>
            <a:stCxn id="308" idx="6"/>
            <a:endCxn id="324" idx="1"/>
          </p:cNvCxnSpPr>
          <p:nvPr/>
        </p:nvCxnSpPr>
        <p:spPr>
          <a:xfrm>
            <a:off x="7369448" y="3267476"/>
            <a:ext cx="4206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34"/>
          <p:cNvSpPr txBox="1"/>
          <p:nvPr/>
        </p:nvSpPr>
        <p:spPr>
          <a:xfrm>
            <a:off x="6156400" y="1012125"/>
            <a:ext cx="2027100" cy="944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IF (Goal == “set-line-strategy”)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000" dirty="0" smtClean="0">
                <a:latin typeface="Proxima Nova"/>
                <a:ea typeface="Proxima Nova"/>
                <a:cs typeface="Proxima Nova"/>
                <a:sym typeface="Proxima Nova"/>
              </a:rPr>
              <a:t>AND (target-line-dist 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&gt; 3)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 ((“p-cmd” target-line) --&gt; Output)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 (“read-directions” --&gt; Goal)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with PROP3</a:t>
            </a:r>
            <a:endParaRPr/>
          </a:p>
        </p:txBody>
      </p:sp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1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template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 primitive condition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 proposed operator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Task-general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softmax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 0.02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Discount 0.775</a:t>
            </a:r>
            <a:endParaRPr/>
          </a:p>
        </p:txBody>
      </p:sp>
      <p:sp>
        <p:nvSpPr>
          <p:cNvPr id="333" name="Google Shape;3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4029600" y="877475"/>
            <a:ext cx="2789700" cy="14730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 {rl*template*condition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:template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(state &lt;s&gt; ^operator &lt;o&gt;)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(&lt;o&gt; ^condition.name &lt;name&gt;)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--&gt;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(&lt;s&gt; ^operator &lt;o&gt; = 0.0 ) }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4029600" y="2530625"/>
            <a:ext cx="2789700" cy="14730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 {rl*template*op-name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:template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(state &lt;s&gt; ^operator &lt;o&gt;)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(&lt;o&gt; ^name &lt;name&gt;)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--&gt;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(&lt;s&gt; ^operator &lt;o&gt; = 0.0 ) }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6" name="Google Shape;3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397" y="1235759"/>
            <a:ext cx="1813899" cy="2902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Editors task </a:t>
            </a:r>
            <a:r>
              <a:rPr lang="en" sz="1200"/>
              <a:t>(Singley &amp; Anderson, 1985)</a:t>
            </a:r>
            <a:endParaRPr sz="120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32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Human typists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Written edit directions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779150"/>
            <a:ext cx="4132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3 unfamiliar text editors: 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ED, EDT, EMACS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20274"/>
          <a:stretch/>
        </p:blipFill>
        <p:spPr>
          <a:xfrm>
            <a:off x="4867625" y="1017725"/>
            <a:ext cx="3757075" cy="33494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75" name="Google Shape;75;p15"/>
          <p:cNvGrpSpPr/>
          <p:nvPr/>
        </p:nvGrpSpPr>
        <p:grpSpPr>
          <a:xfrm>
            <a:off x="4395885" y="2971331"/>
            <a:ext cx="4337647" cy="1746499"/>
            <a:chOff x="1200150" y="461968"/>
            <a:chExt cx="7048500" cy="3553406"/>
          </a:xfrm>
        </p:grpSpPr>
        <p:pic>
          <p:nvPicPr>
            <p:cNvPr id="76" name="Google Shape;76;p15"/>
            <p:cNvPicPr preferRelativeResize="0"/>
            <p:nvPr/>
          </p:nvPicPr>
          <p:blipFill rotWithShape="1">
            <a:blip r:embed="rId4">
              <a:alphaModFix/>
            </a:blip>
            <a:srcRect b="52559"/>
            <a:stretch/>
          </p:blipFill>
          <p:spPr>
            <a:xfrm>
              <a:off x="1200150" y="461968"/>
              <a:ext cx="7048500" cy="29597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77" name="Google Shape;77;p15"/>
            <p:cNvPicPr preferRelativeResize="0"/>
            <p:nvPr/>
          </p:nvPicPr>
          <p:blipFill rotWithShape="1">
            <a:blip r:embed="rId4">
              <a:alphaModFix/>
            </a:blip>
            <a:srcRect t="90484"/>
            <a:stretch/>
          </p:blipFill>
          <p:spPr>
            <a:xfrm>
              <a:off x="1200150" y="3421725"/>
              <a:ext cx="7048500" cy="59364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925" y="2822086"/>
            <a:ext cx="2929251" cy="219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5"/>
          <p:cNvGrpSpPr/>
          <p:nvPr/>
        </p:nvGrpSpPr>
        <p:grpSpPr>
          <a:xfrm>
            <a:off x="1098929" y="2501850"/>
            <a:ext cx="1613246" cy="1707300"/>
            <a:chOff x="1098929" y="2501850"/>
            <a:chExt cx="1613246" cy="1707300"/>
          </a:xfrm>
        </p:grpSpPr>
        <p:sp>
          <p:nvSpPr>
            <p:cNvPr id="80" name="Google Shape;80;p15"/>
            <p:cNvSpPr txBox="1"/>
            <p:nvPr/>
          </p:nvSpPr>
          <p:spPr>
            <a:xfrm>
              <a:off x="1098929" y="2501850"/>
              <a:ext cx="9525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FF"/>
                  </a:solidFill>
                </a:rPr>
                <a:t>EDT w/o practice</a:t>
              </a:r>
              <a:endParaRPr sz="1200">
                <a:solidFill>
                  <a:srgbClr val="0000FF"/>
                </a:solidFill>
              </a:endParaRPr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1869175" y="3721350"/>
              <a:ext cx="8430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FF"/>
                  </a:solidFill>
                </a:rPr>
                <a:t>EDT after </a:t>
              </a:r>
              <a:endParaRPr sz="1200">
                <a:solidFill>
                  <a:srgbClr val="0000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FF"/>
                  </a:solidFill>
                </a:rPr>
                <a:t>practice</a:t>
              </a:r>
              <a:endParaRPr sz="12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Actransfer Editors model</a:t>
            </a:r>
            <a:endParaRPr sz="1200"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Actransfer architecture (Taatgen, 2013)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ACT-R architecture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Learns new skills by practice, given instructions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Achieved</a:t>
            </a:r>
            <a:r>
              <a:rPr lang="en"/>
              <a:t> same transfer as humans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Showed </a:t>
            </a:r>
            <a:r>
              <a:rPr lang="en" i="1"/>
              <a:t>similar </a:t>
            </a:r>
            <a:r>
              <a:rPr lang="en" u="sng"/>
              <a:t>timing</a:t>
            </a:r>
            <a:r>
              <a:rPr lang="en"/>
              <a:t> as humans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330" y="3096175"/>
            <a:ext cx="2563770" cy="192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925" y="3096187"/>
            <a:ext cx="2563770" cy="192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timing</a:t>
            </a:r>
            <a:endParaRPr sz="1200"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defTabSz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ACT-R approach: (Brasoveanu, 2015)</a:t>
            </a:r>
            <a:endParaRPr dirty="0"/>
          </a:p>
          <a:p>
            <a:pPr marL="457200" lvl="0" indent="-342900" algn="l" defTabSz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50 msec / decision</a:t>
            </a:r>
            <a:endParaRPr dirty="0"/>
          </a:p>
          <a:p>
            <a:pPr marL="457200" lvl="0" indent="-342900" algn="l" defTabSz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Extra time for vision/motor processing</a:t>
            </a:r>
            <a:endParaRPr dirty="0"/>
          </a:p>
          <a:p>
            <a:pPr marL="457200" lvl="0" indent="-342900" algn="l" defTabSz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Activation-based timing for long-term declarative retrievals:</a:t>
            </a:r>
            <a:endParaRPr dirty="0"/>
          </a:p>
          <a:p>
            <a:pPr marL="914400" lvl="1" indent="-317500" algn="l" defTabSz="4572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Activation: Recency, frequency, spreading, fan-effect, etc….</a:t>
            </a:r>
            <a:endParaRPr dirty="0"/>
          </a:p>
          <a:p>
            <a:pPr marL="0" lvl="0" indent="0" algn="l" defTabSz="45720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defTabSz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i="1" dirty="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i="1" baseline="-25000" dirty="0">
                <a:latin typeface="Georgia"/>
                <a:ea typeface="Georgia"/>
                <a:cs typeface="Georgia"/>
                <a:sym typeface="Georgia"/>
              </a:rPr>
              <a:t>retrieve</a:t>
            </a:r>
            <a:r>
              <a:rPr lang="en" i="1" dirty="0"/>
              <a:t> </a:t>
            </a:r>
            <a:r>
              <a:rPr lang="en" dirty="0"/>
              <a:t>	: Time to retrieve memory</a:t>
            </a:r>
            <a:endParaRPr dirty="0"/>
          </a:p>
          <a:p>
            <a:pPr marL="457200" lvl="0" indent="-342900" algn="l" defTabSz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" dirty="0"/>
              <a:t>		: Activation of retrieved memory</a:t>
            </a:r>
            <a:endParaRPr dirty="0"/>
          </a:p>
          <a:p>
            <a:pPr marL="457200" lvl="0" indent="-342900" algn="l" defTabSz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" i="1" baseline="-25000" dirty="0"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 dirty="0"/>
              <a:t> 		: Latency-factor (scalar multiplier)</a:t>
            </a:r>
            <a:endParaRPr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601" y="3093250"/>
            <a:ext cx="2242800" cy="4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774950" y="4272475"/>
            <a:ext cx="4376100" cy="393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Editors model timing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5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used </a:t>
            </a:r>
            <a:r>
              <a:rPr lang="en" i="1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" i="1" baseline="-25000"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/>
              <a:t> = 1.5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PROP2 replication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(Stearns &amp; Laird, 2018)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effect of </a:t>
            </a:r>
            <a:r>
              <a:rPr lang="en" sz="1800" i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sz="1800" i="1" baseline="-25000">
                <a:latin typeface="Georgia"/>
                <a:ea typeface="Georgia"/>
                <a:cs typeface="Georgia"/>
                <a:sym typeface="Georgia"/>
              </a:rPr>
              <a:t>retrieve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of timing highly dependent on </a:t>
            </a:r>
            <a:r>
              <a:rPr lang="en" i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i="1" baseline="-25000">
                <a:latin typeface="Georgia"/>
                <a:ea typeface="Georgia"/>
                <a:cs typeface="Georgia"/>
                <a:sym typeface="Georgia"/>
              </a:rPr>
              <a:t>retrieve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730" y="3020200"/>
            <a:ext cx="2563770" cy="192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65550" y="1057562"/>
            <a:ext cx="2563770" cy="1922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5551" y="3020200"/>
            <a:ext cx="2563776" cy="19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9725" y="1057550"/>
            <a:ext cx="2563776" cy="1922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6518650" y="2362825"/>
            <a:ext cx="493800" cy="744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6973650" y="1219400"/>
            <a:ext cx="1498800" cy="39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With </a:t>
            </a:r>
            <a:r>
              <a:rPr lang="en" sz="1800" b="1" i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sz="1800" b="1" i="1" baseline="-250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retrieve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8"/>
          <p:cNvSpPr/>
          <p:nvPr/>
        </p:nvSpPr>
        <p:spPr>
          <a:xfrm rot="-5400000">
            <a:off x="5865275" y="3578425"/>
            <a:ext cx="493800" cy="744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906750" y="3643025"/>
            <a:ext cx="1801800" cy="39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Without </a:t>
            </a:r>
            <a:r>
              <a:rPr lang="en" sz="1800" b="1" i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sz="1800" b="1" i="1" baseline="-250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retrieve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0575" y="4235075"/>
            <a:ext cx="1556150" cy="2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Identifiability problem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0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model mechanics can provide same 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(Beck &amp; Chang, 2007)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meaningful is model’s explanation?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Editors model: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timing via long-term memory activation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isn’t a “memory” task?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Hypothesis: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Scales of latency for procedural tasks should be based on </a:t>
            </a:r>
            <a:r>
              <a:rPr lang="en" i="1"/>
              <a:t>procedure complexity</a:t>
            </a:r>
            <a:r>
              <a:rPr lang="en"/>
              <a:t>, not declarative memory activation.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380" y="602850"/>
            <a:ext cx="2563770" cy="192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6501" y="1811500"/>
            <a:ext cx="2563776" cy="19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contexts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defTabSz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Separate decisions for navigating goal structure</a:t>
            </a:r>
            <a:endParaRPr dirty="0"/>
          </a:p>
          <a:p>
            <a:pPr marL="457200" lvl="0" indent="-342900" algn="l" defTabSz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More decisions for complex goal structure</a:t>
            </a:r>
            <a:endParaRPr dirty="0"/>
          </a:p>
          <a:p>
            <a:pPr marL="457200" lvl="0" indent="-342900" algn="l" defTabSz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Fewer decisions for simple goal structure</a:t>
            </a:r>
            <a:endParaRPr dirty="0"/>
          </a:p>
          <a:p>
            <a:pPr marL="457200" lvl="0" indent="-342900" algn="l" defTabSz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(See previous talk)</a:t>
            </a:r>
            <a:endParaRPr dirty="0"/>
          </a:p>
          <a:p>
            <a:pPr marL="0" lvl="0" indent="0" algn="l" defTabSz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New timing function:</a:t>
            </a:r>
            <a:endParaRPr dirty="0"/>
          </a:p>
          <a:p>
            <a:pPr marL="457200" lvl="0" indent="-342900" algn="l" defTabSz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i="1" dirty="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i="1" baseline="-25000" dirty="0">
                <a:latin typeface="Georgia"/>
                <a:ea typeface="Georgia"/>
                <a:cs typeface="Georgia"/>
                <a:sym typeface="Georgia"/>
              </a:rPr>
              <a:t>goal</a:t>
            </a:r>
            <a:r>
              <a:rPr lang="en" i="1" dirty="0"/>
              <a:t> </a:t>
            </a:r>
            <a:r>
              <a:rPr lang="en" dirty="0"/>
              <a:t>	: Time to navigate goals</a:t>
            </a:r>
            <a:endParaRPr dirty="0"/>
          </a:p>
          <a:p>
            <a:pPr marL="457200" lvl="0" indent="-342900" algn="l" defTabSz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>
                <a:latin typeface="Georgia"/>
                <a:ea typeface="Georgia"/>
                <a:cs typeface="Georgia"/>
                <a:sym typeface="Georgia"/>
              </a:rPr>
              <a:t>G</a:t>
            </a:r>
            <a:r>
              <a:rPr lang="en" dirty="0"/>
              <a:t>		: Total number of goal modifications</a:t>
            </a:r>
            <a:endParaRPr dirty="0"/>
          </a:p>
          <a:p>
            <a:pPr marL="457200" lvl="0" indent="-342900" algn="l" defTabSz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" i="1" baseline="-25000" dirty="0">
                <a:latin typeface="Georgia"/>
                <a:ea typeface="Georgia"/>
                <a:cs typeface="Georgia"/>
                <a:sym typeface="Georgia"/>
              </a:rPr>
              <a:t>g</a:t>
            </a:r>
            <a:r>
              <a:rPr lang="en" dirty="0"/>
              <a:t> 		: Latency-factor (scalar multiplier)</a:t>
            </a:r>
            <a:endParaRPr dirty="0"/>
          </a:p>
          <a:p>
            <a:pPr marL="914400" lvl="1" indent="-342900" algn="l" defTabSz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Soar: </a:t>
            </a:r>
            <a:r>
              <a:rPr lang="en" sz="1800" i="1" dirty="0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" sz="1800" i="1" baseline="-25000" dirty="0">
                <a:latin typeface="Georgia"/>
                <a:ea typeface="Georgia"/>
                <a:cs typeface="Georgia"/>
                <a:sym typeface="Georgia"/>
              </a:rPr>
              <a:t>g</a:t>
            </a:r>
            <a:r>
              <a:rPr lang="en" sz="1800" dirty="0"/>
              <a:t> = 3 x 50ms = 150ms</a:t>
            </a:r>
            <a:endParaRPr sz="1800"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045950" y="616888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S1</a:t>
            </a:r>
            <a:endParaRPr sz="1200"/>
          </a:p>
        </p:txBody>
      </p:sp>
      <p:sp>
        <p:nvSpPr>
          <p:cNvPr id="133" name="Google Shape;133;p20"/>
          <p:cNvSpPr/>
          <p:nvPr/>
        </p:nvSpPr>
        <p:spPr>
          <a:xfrm>
            <a:off x="7056048" y="791151"/>
            <a:ext cx="321000" cy="3210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6257602" y="1407370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P1</a:t>
            </a:r>
            <a:endParaRPr sz="1200"/>
          </a:p>
        </p:txBody>
      </p:sp>
      <p:sp>
        <p:nvSpPr>
          <p:cNvPr id="135" name="Google Shape;135;p20"/>
          <p:cNvSpPr/>
          <p:nvPr/>
        </p:nvSpPr>
        <p:spPr>
          <a:xfrm>
            <a:off x="7062898" y="1410882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P2</a:t>
            </a:r>
            <a:endParaRPr sz="1200"/>
          </a:p>
        </p:txBody>
      </p:sp>
      <p:sp>
        <p:nvSpPr>
          <p:cNvPr id="136" name="Google Shape;136;p20"/>
          <p:cNvSpPr/>
          <p:nvPr/>
        </p:nvSpPr>
        <p:spPr>
          <a:xfrm>
            <a:off x="7868193" y="1425207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P3</a:t>
            </a:r>
            <a:endParaRPr sz="1200"/>
          </a:p>
        </p:txBody>
      </p:sp>
      <p:sp>
        <p:nvSpPr>
          <p:cNvPr id="137" name="Google Shape;137;p20"/>
          <p:cNvSpPr txBox="1"/>
          <p:nvPr/>
        </p:nvSpPr>
        <p:spPr>
          <a:xfrm>
            <a:off x="6045950" y="1914088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read-cmd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790250" y="1914100"/>
            <a:ext cx="866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move-cursor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7656550" y="1914088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edit-text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0" name="Google Shape;140;p20"/>
          <p:cNvCxnSpPr>
            <a:stCxn id="132" idx="6"/>
            <a:endCxn id="133" idx="2"/>
          </p:cNvCxnSpPr>
          <p:nvPr/>
        </p:nvCxnSpPr>
        <p:spPr>
          <a:xfrm>
            <a:off x="6366950" y="777388"/>
            <a:ext cx="689100" cy="174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20"/>
          <p:cNvCxnSpPr>
            <a:stCxn id="133" idx="4"/>
            <a:endCxn id="134" idx="7"/>
          </p:cNvCxnSpPr>
          <p:nvPr/>
        </p:nvCxnSpPr>
        <p:spPr>
          <a:xfrm flipH="1">
            <a:off x="6531648" y="1112151"/>
            <a:ext cx="684900" cy="34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20"/>
          <p:cNvCxnSpPr>
            <a:stCxn id="133" idx="4"/>
            <a:endCxn id="135" idx="0"/>
          </p:cNvCxnSpPr>
          <p:nvPr/>
        </p:nvCxnSpPr>
        <p:spPr>
          <a:xfrm>
            <a:off x="7216548" y="1112151"/>
            <a:ext cx="6900" cy="29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20"/>
          <p:cNvCxnSpPr>
            <a:stCxn id="133" idx="4"/>
            <a:endCxn id="136" idx="1"/>
          </p:cNvCxnSpPr>
          <p:nvPr/>
        </p:nvCxnSpPr>
        <p:spPr>
          <a:xfrm>
            <a:off x="7216548" y="1112151"/>
            <a:ext cx="698700" cy="36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20"/>
          <p:cNvSpPr txBox="1"/>
          <p:nvPr/>
        </p:nvSpPr>
        <p:spPr>
          <a:xfrm>
            <a:off x="6316650" y="623588"/>
            <a:ext cx="12789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^procedure-context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7428350" y="1144550"/>
            <a:ext cx="902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164000" y="1093488"/>
            <a:ext cx="902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6772200" y="1177738"/>
            <a:ext cx="902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8" name="Google Shape;148;p20"/>
          <p:cNvCxnSpPr>
            <a:stCxn id="134" idx="4"/>
            <a:endCxn id="137" idx="0"/>
          </p:cNvCxnSpPr>
          <p:nvPr/>
        </p:nvCxnSpPr>
        <p:spPr>
          <a:xfrm>
            <a:off x="6418102" y="1728370"/>
            <a:ext cx="0" cy="185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0"/>
          <p:cNvCxnSpPr>
            <a:stCxn id="135" idx="4"/>
            <a:endCxn id="138" idx="0"/>
          </p:cNvCxnSpPr>
          <p:nvPr/>
        </p:nvCxnSpPr>
        <p:spPr>
          <a:xfrm>
            <a:off x="7223398" y="1731882"/>
            <a:ext cx="0" cy="182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0"/>
          <p:cNvCxnSpPr>
            <a:stCxn id="136" idx="4"/>
            <a:endCxn id="139" idx="0"/>
          </p:cNvCxnSpPr>
          <p:nvPr/>
        </p:nvCxnSpPr>
        <p:spPr>
          <a:xfrm>
            <a:off x="8028693" y="1746207"/>
            <a:ext cx="0" cy="168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0"/>
          <p:cNvSpPr txBox="1"/>
          <p:nvPr/>
        </p:nvSpPr>
        <p:spPr>
          <a:xfrm>
            <a:off x="6366950" y="1733475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7172775" y="1724025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7977550" y="1722275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7319500" y="776763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7797650" y="863913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emacs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6" name="Google Shape;156;p20"/>
          <p:cNvCxnSpPr>
            <a:stCxn id="133" idx="6"/>
            <a:endCxn id="155" idx="1"/>
          </p:cNvCxnSpPr>
          <p:nvPr/>
        </p:nvCxnSpPr>
        <p:spPr>
          <a:xfrm>
            <a:off x="7377048" y="951651"/>
            <a:ext cx="4206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20"/>
          <p:cNvSpPr txBox="1"/>
          <p:nvPr/>
        </p:nvSpPr>
        <p:spPr>
          <a:xfrm>
            <a:off x="5730925" y="2457125"/>
            <a:ext cx="3030900" cy="14952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defTabSz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S1: 			# TASK NAMED: Emacs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defTabSz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1:   (</a:t>
            </a: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query-context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)	</a:t>
            </a: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# Query: Emacs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defTabSz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2:   (</a:t>
            </a: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collect-context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defTabSz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3:   (read-cmd)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defTabSz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4:   =&gt; </a:t>
            </a: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S2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defTabSz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5:      (</a:t>
            </a: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query-context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)	</a:t>
            </a: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# Query: read-cmd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defTabSz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6:      (</a:t>
            </a: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collect-context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defTabSz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7:      …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650" y="2920225"/>
            <a:ext cx="1331124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2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PROP3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7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 model of task learning in Soar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PR</a:t>
            </a:r>
            <a:r>
              <a:rPr lang="en"/>
              <a:t>imitive </a:t>
            </a:r>
            <a:r>
              <a:rPr lang="en" u="sng"/>
              <a:t>OP</a:t>
            </a:r>
            <a:r>
              <a:rPr lang="en"/>
              <a:t>erator agent -- version 3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Implements </a:t>
            </a:r>
            <a:r>
              <a:rPr lang="en" i="1"/>
              <a:t>procedure contexts</a:t>
            </a:r>
            <a:r>
              <a:rPr lang="en"/>
              <a:t> in Soar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 </a:t>
            </a:r>
            <a:r>
              <a:rPr lang="en" i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i="1" baseline="-25000">
                <a:latin typeface="Georgia"/>
                <a:ea typeface="Georgia"/>
                <a:cs typeface="Georgia"/>
                <a:sym typeface="Georgia"/>
              </a:rPr>
              <a:t>goal</a:t>
            </a:r>
            <a:endParaRPr i="1" baseline="-250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model </a:t>
            </a:r>
            <a:r>
              <a:rPr lang="en" i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i="1" baseline="-25000">
                <a:latin typeface="Georgia"/>
                <a:ea typeface="Georgia"/>
                <a:cs typeface="Georgia"/>
                <a:sym typeface="Georgia"/>
              </a:rPr>
              <a:t>retrieve</a:t>
            </a:r>
            <a:endParaRPr i="1" baseline="-250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Composes operators from primitive memory operations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LOAD, ADD, REMOVE, etc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(Stearns, Assanie, &amp; Laird, 2017)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agent rules for any task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declarative instructions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6924700" y="2435700"/>
            <a:ext cx="1512375" cy="1669500"/>
            <a:chOff x="6480125" y="514075"/>
            <a:chExt cx="1512375" cy="1669500"/>
          </a:xfrm>
        </p:grpSpPr>
        <p:sp>
          <p:nvSpPr>
            <p:cNvPr id="167" name="Google Shape;167;p21"/>
            <p:cNvSpPr/>
            <p:nvPr/>
          </p:nvSpPr>
          <p:spPr>
            <a:xfrm>
              <a:off x="6495800" y="514075"/>
              <a:ext cx="1496700" cy="16695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652775" y="1497325"/>
              <a:ext cx="1151400" cy="260100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</a:t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652775" y="1823550"/>
              <a:ext cx="1151400" cy="260100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REMOVE</a:t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652775" y="1171100"/>
              <a:ext cx="1151400" cy="260100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EQUALS</a:t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6652775" y="844875"/>
              <a:ext cx="1151400" cy="260100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LOAD const</a:t>
              </a:r>
              <a:endParaRPr/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6480125" y="537275"/>
              <a:ext cx="14967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>
                  <a:latin typeface="Proxima Nova"/>
                  <a:ea typeface="Proxima Nova"/>
                  <a:cs typeface="Proxima Nova"/>
                  <a:sym typeface="Proxima Nova"/>
                </a:rPr>
                <a:t>“Assembly-level”</a:t>
              </a:r>
              <a:endParaRPr i="1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250" y="48577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1292</Words>
  <Application>Microsoft Office PowerPoint</Application>
  <PresentationFormat>On-screen Show (16:9)</PresentationFormat>
  <Paragraphs>268</Paragraphs>
  <Slides>23</Slides>
  <Notes>23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Roboto Mono</vt:lpstr>
      <vt:lpstr>Proxima Nova</vt:lpstr>
      <vt:lpstr>Alfa Slab One</vt:lpstr>
      <vt:lpstr>Lato</vt:lpstr>
      <vt:lpstr>Georgia</vt:lpstr>
      <vt:lpstr>Gameday</vt:lpstr>
      <vt:lpstr>Cognitive Model Timing Retrievals vs Reasoning</vt:lpstr>
      <vt:lpstr>Cognitive modeling</vt:lpstr>
      <vt:lpstr>Editors task (Singley &amp; Anderson, 1985)</vt:lpstr>
      <vt:lpstr>Actransfer Editors model</vt:lpstr>
      <vt:lpstr>Retrieval timing</vt:lpstr>
      <vt:lpstr>Editors model timing</vt:lpstr>
      <vt:lpstr>Identifiability problem</vt:lpstr>
      <vt:lpstr>Procedure contexts</vt:lpstr>
      <vt:lpstr>PROP3</vt:lpstr>
      <vt:lpstr>Editors model</vt:lpstr>
      <vt:lpstr>Goal complexity</vt:lpstr>
      <vt:lpstr>Arithmetic model</vt:lpstr>
      <vt:lpstr>Interpretation</vt:lpstr>
      <vt:lpstr>Speculative context switching?</vt:lpstr>
      <vt:lpstr>Stroop task</vt:lpstr>
      <vt:lpstr>Actransfer model</vt:lpstr>
      <vt:lpstr>PROP3 model</vt:lpstr>
      <vt:lpstr>Model results</vt:lpstr>
      <vt:lpstr>Summary</vt:lpstr>
      <vt:lpstr>References</vt:lpstr>
      <vt:lpstr>Actransfer Arithmetic model</vt:lpstr>
      <vt:lpstr>Convert to PROP3</vt:lpstr>
      <vt:lpstr>RL with PROP3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Model Timing Retrievals vs Reasoning</dc:title>
  <cp:lastModifiedBy>Windows User</cp:lastModifiedBy>
  <cp:revision>3</cp:revision>
  <dcterms:modified xsi:type="dcterms:W3CDTF">2019-05-14T23:21:49Z</dcterms:modified>
</cp:coreProperties>
</file>