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3" r:id="rId3"/>
  </p:sldMasterIdLst>
  <p:notesMasterIdLst>
    <p:notesMasterId r:id="rId14"/>
  </p:notesMasterIdLst>
  <p:sldIdLst>
    <p:sldId id="256" r:id="rId4"/>
    <p:sldId id="1425" r:id="rId5"/>
    <p:sldId id="1415" r:id="rId6"/>
    <p:sldId id="1441" r:id="rId7"/>
    <p:sldId id="1438" r:id="rId8"/>
    <p:sldId id="1439" r:id="rId9"/>
    <p:sldId id="1442" r:id="rId10"/>
    <p:sldId id="1440" r:id="rId11"/>
    <p:sldId id="260" r:id="rId12"/>
    <p:sldId id="142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2C244B-1022-F604-C0EC-B8BB5FFC8498}" name="James" initials="J" userId="James" providerId="None"/>
  <p188:author id="{B559C98A-870E-3F3E-2A66-1D86A8D5ECF2}" name="Robert Wray" initials="RW" userId="S::bob.wray.cic@iqmri.org::21338e49-f1c3-4542-b855-3e5e6773f1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4472"/>
    <a:srgbClr val="A5A5A5"/>
    <a:srgbClr val="70AD47"/>
    <a:srgbClr val="DAE3F3"/>
    <a:srgbClr val="B4C7E7"/>
    <a:srgbClr val="BF9000"/>
    <a:srgbClr val="2B7949"/>
    <a:srgbClr val="2D7B49"/>
    <a:srgbClr val="10447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/>
    <p:restoredTop sz="92085" autoAdjust="0"/>
  </p:normalViewPr>
  <p:slideViewPr>
    <p:cSldViewPr snapToGrid="0" snapToObjects="1">
      <p:cViewPr varScale="1">
        <p:scale>
          <a:sx n="144" d="100"/>
          <a:sy n="144" d="100"/>
        </p:scale>
        <p:origin x="94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8/10/relationships/authors" Target="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6BBB1-3284-4644-9A90-BD8313361FC6}" type="datetimeFigureOut">
              <a:rPr lang="en-US" smtClean="0"/>
              <a:t>6/11/2025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FDDB8-AE5E-0E44-BF8A-92D748406A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42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FDDB8-AE5E-0E44-BF8A-92D748406A5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38E79-6C97-B184-3D33-25BC9B9B6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2D7B93-9DAD-4969-C20A-B17AF64B7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88ED6-B223-61C0-F11A-916E084D6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0466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93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FDDB8-AE5E-0E44-BF8A-92D748406A5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65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031B6-CF2D-15B9-5BF0-2A3A97B65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BDDED-23CA-5F35-4A4F-8B31AA205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DADADD-1901-167E-7DDC-88EF09FAC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51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5C272-EF5D-C21E-72D1-130B472BE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059036-712E-FEB0-728E-663907496D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C023E-C48A-2087-A9A7-C78D59555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46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FDDB8-AE5E-0E44-BF8A-92D748406A5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55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BFDDB8-AE5E-0E44-BF8A-92D748406A5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094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80423-4A37-F502-283B-01D2BB467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012AB9-E2B2-DE73-ADCC-E06850BB27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4D6619-325D-7514-E96C-9AF7816A5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90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8336-3D7E-3042-B33D-E690532D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0CCBE-74AD-E049-A727-32468C21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9222" y="3565318"/>
            <a:ext cx="5568778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BE8D-5297-C147-8194-1339688C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5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3921-0C4A-FE4B-92C7-4DC7EFEC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B248-4553-3341-B1C2-6E172FFD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5A0AE10D-C487-F949-A92C-E21691EA5A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5848" y="3361101"/>
            <a:ext cx="4234249" cy="2064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3ED1C7-4643-2D46-9E7E-622B2A407F23}"/>
              </a:ext>
            </a:extLst>
          </p:cNvPr>
          <p:cNvSpPr/>
          <p:nvPr userDrawn="1"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4015B5-BDD5-DB43-9850-F6756B5FE413}"/>
              </a:ext>
            </a:extLst>
          </p:cNvPr>
          <p:cNvSpPr/>
          <p:nvPr userDrawn="1"/>
        </p:nvSpPr>
        <p:spPr>
          <a:xfrm>
            <a:off x="393581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2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4727E-E383-2040-B162-50B0BF62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AE8C7-8DBD-1D4C-8DC6-EC4FD9ECC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EABA3-1AA3-C54C-A042-69F88833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D9FA5-8683-4748-A947-83D0D24C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12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140B2-C8DD-7D49-8C4C-E76A36F9EF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6BC09-9D38-D546-93F8-A40091D34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64398-367E-6C4D-9143-F7CB6D47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D7A82-46CE-5847-967B-6FADC6847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48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8915" y="6480050"/>
            <a:ext cx="2844800" cy="365125"/>
          </a:xfrm>
        </p:spPr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28424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9076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5700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03351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234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37715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7368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30930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821-4D55-0449-A265-E5073969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6447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5222-F0F0-CD40-BDA6-BF3A418C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1825625"/>
            <a:ext cx="10515600" cy="4351338"/>
          </a:xfrm>
        </p:spPr>
        <p:txBody>
          <a:bodyPr/>
          <a:lstStyle>
            <a:lvl1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59D40-DAF0-934E-AD5D-CE319220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4088"/>
            <a:ext cx="4114800" cy="228600"/>
          </a:xfrm>
        </p:spPr>
        <p:txBody>
          <a:bodyPr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4D2A7-6DC6-474C-ACB2-4D5C3301316E}"/>
              </a:ext>
            </a:extLst>
          </p:cNvPr>
          <p:cNvSpPr/>
          <p:nvPr userDrawn="1"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4A6F3-5B4C-0545-A867-47D86544BD53}"/>
              </a:ext>
            </a:extLst>
          </p:cNvPr>
          <p:cNvSpPr/>
          <p:nvPr userDrawn="1"/>
        </p:nvSpPr>
        <p:spPr>
          <a:xfrm>
            <a:off x="393581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1CB0-23F0-CB45-A7F4-DC4C6BA8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45216" y="6479320"/>
            <a:ext cx="418070" cy="365125"/>
          </a:xfrm>
        </p:spPr>
        <p:txBody>
          <a:bodyPr/>
          <a:lstStyle>
            <a:lvl1pPr>
              <a:defRPr sz="1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00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711462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76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88239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 indent="457200">
              <a:spcBef>
                <a:spcPts val="0"/>
              </a:spcBef>
              <a:defRPr/>
            </a:lvl2pPr>
            <a:lvl3pPr indent="914400">
              <a:spcBef>
                <a:spcPts val="0"/>
              </a:spcBef>
              <a:defRPr/>
            </a:lvl3pPr>
            <a:lvl4pPr indent="1371600"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 txBox="1">
            <a:spLocks noChangeArrowheads="1"/>
          </p:cNvSpPr>
          <p:nvPr/>
        </p:nvSpPr>
        <p:spPr bwMode="auto">
          <a:xfrm>
            <a:off x="11684000" y="6568186"/>
            <a:ext cx="711200" cy="2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600" kern="1200" baseline="0">
                <a:solidFill>
                  <a:srgbClr val="004782"/>
                </a:solidFill>
                <a:latin typeface="+mn-lt"/>
                <a:ea typeface="ヒラギノ角ゴ Pro W3" pitchFamily="28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5pPr>
            <a:lvl6pPr marL="22860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6pPr>
            <a:lvl7pPr marL="27432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7pPr>
            <a:lvl8pPr marL="32004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8pPr>
            <a:lvl9pPr marL="3657600" algn="l" defTabSz="914400" rtl="0" eaLnBrk="1" latinLnBrk="0" hangingPunct="1">
              <a:defRPr sz="2400" kern="1200" baseline="-25000">
                <a:solidFill>
                  <a:schemeClr val="tx1"/>
                </a:solidFill>
                <a:latin typeface="Arial" charset="0"/>
                <a:ea typeface="ヒラギノ角ゴ Pro W3" pitchFamily="28" charset="-128"/>
                <a:cs typeface="+mn-cs"/>
              </a:defRPr>
            </a:lvl9pPr>
          </a:lstStyle>
          <a:p>
            <a:pPr>
              <a:defRPr/>
            </a:pPr>
            <a:fld id="{1C6C0D7A-7636-4299-A8AC-C22C69B03653}" type="slidenum">
              <a:rPr lang="en-US" sz="1600" smtClean="0"/>
              <a:pPr>
                <a:defRPr/>
              </a:pPr>
              <a:t>‹#›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589527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8336-3D7E-3042-B33D-E690532D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0CCBE-74AD-E049-A727-32468C21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9221" y="3565318"/>
            <a:ext cx="556877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BE8D-5297-C147-8194-1339688C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51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5A0AE10D-C487-F949-A92C-E21691EA5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41" y="2396902"/>
            <a:ext cx="4234249" cy="2064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3ED1C7-4643-2D46-9E7E-622B2A407F23}"/>
              </a:ext>
            </a:extLst>
          </p:cNvPr>
          <p:cNvSpPr/>
          <p:nvPr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4015B5-BDD5-DB43-9850-F6756B5FE413}"/>
              </a:ext>
            </a:extLst>
          </p:cNvPr>
          <p:cNvSpPr/>
          <p:nvPr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B248-4553-3341-B1C2-6E172FFD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5008870-CB36-4A6B-A23E-AA8267A5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181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821-4D55-0449-A265-E5073969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6447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5222-F0F0-CD40-BDA6-BF3A418C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368056"/>
            <a:ext cx="11107528" cy="5231218"/>
          </a:xfrm>
        </p:spPr>
        <p:txBody>
          <a:bodyPr/>
          <a:lstStyle>
            <a:lvl1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4D2A7-6DC6-474C-ACB2-4D5C3301316E}"/>
              </a:ext>
            </a:extLst>
          </p:cNvPr>
          <p:cNvSpPr/>
          <p:nvPr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4A6F3-5B4C-0545-A867-47D86544BD53}"/>
              </a:ext>
            </a:extLst>
          </p:cNvPr>
          <p:cNvSpPr/>
          <p:nvPr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1CB0-23F0-CB45-A7F4-DC4C6BA8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45214" y="6479324"/>
            <a:ext cx="418071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5008870-CB36-4A6B-A23E-AA8267A586C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C3664-3155-C59E-F3B5-E92F6A2B0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604088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729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AA9E-9038-E145-A9AA-554385B4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EBC2-66E4-A741-B696-F3D08DC58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C7B3-7A9D-E749-AE40-BD65C4F6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2C47-9245-2F47-B90C-FF2C8854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8870-CB36-4A6B-A23E-AA8267A5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48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EBFD-A83B-2047-A62B-AA4E0474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E508C-5D2C-0645-9BF1-7B42FCD9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82D44-F4D8-7E42-98A9-6878BEF01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5B926-2727-0849-92AD-EF15880F1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F4463-B941-BE42-997E-4740C6BE2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817BF-7E0B-C94D-92BD-F583AB5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8870-CB36-4A6B-A23E-AA8267A5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016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52FF-AC46-0640-AD7D-12BC1145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EBD25-079B-154D-A968-650A1775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8870-CB36-4A6B-A23E-AA8267A5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7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77FF2-5581-3247-A41D-D7AB059B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8870-CB36-4A6B-A23E-AA8267A586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53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6803-4D45-8F42-9625-52830752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2DCE7-712E-2B48-B8D0-4711A376D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AE253-0C04-4F4B-B746-39FB98305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5088-EFBE-6D47-9AC7-D88472DC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26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sz="1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110342"/>
            <a:ext cx="4978400" cy="1981200"/>
          </a:xfrm>
          <a:ln>
            <a:noFill/>
          </a:ln>
        </p:spPr>
        <p:txBody>
          <a:bodyPr/>
          <a:lstStyle>
            <a:lvl1pPr marL="0" indent="0">
              <a:buNone/>
              <a:defRPr sz="1400" b="1" u="sng" baseline="0">
                <a:latin typeface="+mj-lt"/>
              </a:defRPr>
            </a:lvl1pPr>
          </a:lstStyle>
          <a:p>
            <a:pPr lvl="0"/>
            <a:r>
              <a:rPr lang="en-US"/>
              <a:t>Description: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09600" y="3352800"/>
            <a:ext cx="4978400" cy="2971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994400" y="2362201"/>
            <a:ext cx="5588000" cy="3962399"/>
          </a:xfrm>
          <a:ln>
            <a:noFill/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400" b="1" u="sng" baseline="0">
                <a:latin typeface="+mj-lt"/>
              </a:defRPr>
            </a:lvl1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47200" y="6481001"/>
            <a:ext cx="2844800" cy="365125"/>
          </a:xfrm>
        </p:spPr>
        <p:txBody>
          <a:bodyPr/>
          <a:lstStyle/>
          <a:p>
            <a:pPr>
              <a:defRPr/>
            </a:pPr>
            <a:fld id="{61533CF6-C69A-4170-8BDF-E994C3D2AA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5994400" y="1110342"/>
            <a:ext cx="5588000" cy="109728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9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AA9E-9038-E145-A9AA-554385B4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EBC2-66E4-A741-B696-F3D08DC58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C7B3-7A9D-E749-AE40-BD65C4F6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FB4CA-79BA-224A-B8E6-75D1A1F3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2C47-9245-2F47-B90C-FF2C8854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22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EBFD-A83B-2047-A62B-AA4E0474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E508C-5D2C-0645-9BF1-7B42FCD9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82D44-F4D8-7E42-98A9-6878BEF01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5B926-2727-0849-92AD-EF15880F1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F4463-B941-BE42-997E-4740C6BE2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6468C-D838-3F44-ABDD-3F95582F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817BF-7E0B-C94D-92BD-F583AB5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4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52FF-AC46-0640-AD7D-12BC1145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37EEAB-510B-6A4F-A13F-2FB4C480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EBD25-079B-154D-A968-650A1775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07848-B6DF-8543-B2B0-E2C3D709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77FF2-5581-3247-A41D-D7AB059B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7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23F16-58A9-4E48-8A35-DFE4C9AF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C8EA-20F0-504A-AFA6-B7B005C35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30A530-A3D6-B842-B311-C4579BB6A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FDFB5-BB9B-7D4F-A817-BCA14E43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DB600-3C57-A744-BAFD-E9603893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7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75FD-473A-1B46-8898-1D23F732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D1938-14C3-8249-8D17-C1D8E97CA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881D2-0036-7D4F-B9B7-240B96026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7AA0-67E4-A043-BBA3-4D105A680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A0DF2-2E3E-FB47-9462-F644253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0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96579-403A-2D49-854A-F302A0CC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40" y="365125"/>
            <a:ext cx="94508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A885-C88A-8443-BEC5-6285044E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BFCA-B87E-4D49-9D40-90A0A8220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9173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69BE9-79B8-3444-86D7-BD0CDEB294EB}"/>
              </a:ext>
            </a:extLst>
          </p:cNvPr>
          <p:cNvSpPr/>
          <p:nvPr userDrawn="1"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7603F-716A-7640-8650-BC1C2787F571}"/>
              </a:ext>
            </a:extLst>
          </p:cNvPr>
          <p:cNvSpPr/>
          <p:nvPr userDrawn="1"/>
        </p:nvSpPr>
        <p:spPr>
          <a:xfrm>
            <a:off x="393581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CB11-A8CB-9B44-B1BE-A61179558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579" y="6476830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65E7EDF-9339-DF44-A240-6BDBFF0504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F53DB1AD-80EE-3140-B163-9C553C8105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6757" t="19438" r="57365" b="13617"/>
          <a:stretch/>
        </p:blipFill>
        <p:spPr>
          <a:xfrm>
            <a:off x="748639" y="547317"/>
            <a:ext cx="949358" cy="8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289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36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591190"/>
            <a:ext cx="2996583" cy="26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5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96579-403A-2D49-854A-F302A0CC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38" y="103063"/>
            <a:ext cx="9895479" cy="966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A885-C88A-8443-BEC5-6285044E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330036"/>
            <a:ext cx="11082250" cy="5245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69BE9-79B8-3444-86D7-BD0CDEB294EB}"/>
              </a:ext>
            </a:extLst>
          </p:cNvPr>
          <p:cNvSpPr/>
          <p:nvPr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7603F-716A-7640-8650-BC1C2787F571}"/>
              </a:ext>
            </a:extLst>
          </p:cNvPr>
          <p:cNvSpPr/>
          <p:nvPr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CB11-A8CB-9B44-B1BE-A61179558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25972" y="6476834"/>
            <a:ext cx="531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55008870-CB36-4A6B-A23E-AA8267A586C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F53DB1AD-80EE-3140-B163-9C553C8105A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641" y="154644"/>
            <a:ext cx="949359" cy="86354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36DD9-CF32-03E8-6E86-C4A3333DD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04088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rgbClr val="164472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2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ames.kirk@cic.iqmri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00D3-8C13-3748-A9A7-B688F6C88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0419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4800" dirty="0" err="1"/>
              <a:t>Metareasoning</a:t>
            </a:r>
            <a:r>
              <a:rPr lang="en-US" sz="4800" dirty="0"/>
              <a:t> for Comprehensive Troubleshooting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43E68-1249-204C-A48B-06B2A3342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80275" y="3895438"/>
            <a:ext cx="5568778" cy="22756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James Kirk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hlinkClick r:id="rId3"/>
              </a:rPr>
              <a:t>james.kirk@cic.iqmri.org</a:t>
            </a:r>
            <a:r>
              <a:rPr lang="en-US" sz="16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45</a:t>
            </a:r>
            <a:r>
              <a:rPr lang="en-US" sz="2000" baseline="30000" noProof="1"/>
              <a:t>th</a:t>
            </a:r>
            <a:r>
              <a:rPr lang="en-US" sz="2000" noProof="1"/>
              <a:t> Soar Workshop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May 5, 2025</a:t>
            </a: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D3620-B19D-DFD8-1439-D8A0448A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z="1400" smtClean="0">
                <a:solidFill>
                  <a:schemeClr val="bg1"/>
                </a:solidFill>
              </a:rPr>
              <a:pPr/>
              <a:t>1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216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AD80F-34F3-1B46-DBC5-374100359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0480-142F-A1AD-6B9A-32CFDBE41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EE447-13C1-7991-91E6-D0A610D5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z="1400" smtClean="0">
                <a:solidFill>
                  <a:schemeClr val="bg1"/>
                </a:solidFill>
              </a:rPr>
              <a:pPr/>
              <a:t>10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5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87D0F-63C2-731E-B87A-F351C9C2A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8117-D6A7-1C0E-CE95-72255F27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Troubleshooting (CTS)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B90F1-4AEF-4836-B36F-6FD23415B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474072"/>
            <a:ext cx="11107528" cy="5231218"/>
          </a:xfrm>
        </p:spPr>
        <p:txBody>
          <a:bodyPr>
            <a:normAutofit/>
          </a:bodyPr>
          <a:lstStyle/>
          <a:p>
            <a:r>
              <a:rPr lang="en-US" sz="2400" dirty="0"/>
              <a:t>CTS goes beyond routine troubleshooting, replicating expert human-level skills</a:t>
            </a:r>
          </a:p>
          <a:p>
            <a:pPr lvl="1"/>
            <a:r>
              <a:rPr lang="en-US" sz="2000" dirty="0"/>
              <a:t>In “real world” troubleshooting complex, novel problems and faults occur</a:t>
            </a:r>
          </a:p>
          <a:p>
            <a:pPr lvl="1"/>
            <a:r>
              <a:rPr lang="en-US" sz="2000" dirty="0"/>
              <a:t>Requires wide range of knowledge and cognitive skills, including </a:t>
            </a:r>
            <a:r>
              <a:rPr lang="en-US" sz="2000" dirty="0" err="1"/>
              <a:t>metareasoning</a:t>
            </a:r>
            <a:endParaRPr lang="en-US" sz="2000" dirty="0"/>
          </a:p>
          <a:p>
            <a:r>
              <a:rPr lang="en-US" sz="2400" dirty="0"/>
              <a:t>SOA limitations</a:t>
            </a:r>
          </a:p>
          <a:p>
            <a:pPr lvl="1"/>
            <a:r>
              <a:rPr lang="en-US" sz="2000" dirty="0"/>
              <a:t>Pre-planned responses (checklists, fault analysis trees) cannot address unpredicted complex issues</a:t>
            </a:r>
          </a:p>
          <a:p>
            <a:pPr lvl="1"/>
            <a:r>
              <a:rPr lang="en-US" sz="2000" dirty="0"/>
              <a:t>DL/ML strategies effective for limited TS (e.g., fault classification), but not for issues outside training data</a:t>
            </a:r>
          </a:p>
          <a:p>
            <a:pPr lvl="1"/>
            <a:r>
              <a:rPr lang="en-US" sz="2000" dirty="0"/>
              <a:t>Cognitive architectures support </a:t>
            </a:r>
            <a:r>
              <a:rPr lang="en-US" sz="2000" dirty="0" err="1"/>
              <a:t>metareseaoning</a:t>
            </a:r>
            <a:r>
              <a:rPr lang="en-US" sz="2000" dirty="0"/>
              <a:t> but limited in explorations to narrow domain/task specific scenarios</a:t>
            </a:r>
          </a:p>
          <a:p>
            <a:r>
              <a:rPr lang="en-US" sz="2400" dirty="0"/>
              <a:t>Requirements for CTS</a:t>
            </a:r>
            <a:endParaRPr lang="en-US" sz="2000" dirty="0"/>
          </a:p>
          <a:p>
            <a:pPr lvl="1"/>
            <a:r>
              <a:rPr lang="en-US" sz="2000" dirty="0"/>
              <a:t>Capabilities/knowledge to identify, diagnose, and address novel, complex, unseen issues/faults</a:t>
            </a:r>
          </a:p>
          <a:p>
            <a:pPr lvl="1"/>
            <a:r>
              <a:rPr lang="en-US" sz="2000" dirty="0"/>
              <a:t>Need inexpensive/reliable methods for acquiring domain-specific TS knowledge</a:t>
            </a:r>
          </a:p>
          <a:p>
            <a:pPr lvl="1"/>
            <a:r>
              <a:rPr lang="en-US" sz="2000" dirty="0"/>
              <a:t>Need </a:t>
            </a:r>
            <a:r>
              <a:rPr lang="en-US" sz="2000" dirty="0" err="1"/>
              <a:t>metareasoning</a:t>
            </a:r>
            <a:r>
              <a:rPr lang="en-US" sz="2000" dirty="0"/>
              <a:t> and control knowledge to guide CTS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F2C04-A1FA-F790-D6AA-19F305CB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8870-CB36-4A6B-A23E-AA8267A586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8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516C3-2016-1C7B-354A-325305C4E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6727-5CFF-0A87-8DB4-91F942BA8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Metacognition for Self-reliability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5211-98FA-CDAE-BC0C-C51EE56B9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12" y="1703562"/>
            <a:ext cx="11107528" cy="5231218"/>
          </a:xfrm>
        </p:spPr>
        <p:txBody>
          <a:bodyPr>
            <a:normAutofit/>
          </a:bodyPr>
          <a:lstStyle/>
          <a:p>
            <a:r>
              <a:rPr lang="en-US" dirty="0"/>
              <a:t>Comprehensive TS is essential for reliability autonomy</a:t>
            </a:r>
          </a:p>
          <a:p>
            <a:pPr lvl="1"/>
            <a:r>
              <a:rPr lang="en-US" sz="2200" dirty="0"/>
              <a:t>Must identify and address unanticipated problems that inevitably occur</a:t>
            </a:r>
          </a:p>
          <a:p>
            <a:r>
              <a:rPr lang="en-US" dirty="0"/>
              <a:t>Plan: Leverage LLMs and Cognitive Architectures</a:t>
            </a:r>
          </a:p>
          <a:p>
            <a:pPr lvl="1"/>
            <a:r>
              <a:rPr lang="en-US" sz="2200" dirty="0"/>
              <a:t>Build on cognitive capabilities to support TS steps</a:t>
            </a:r>
          </a:p>
          <a:p>
            <a:pPr lvl="1"/>
            <a:r>
              <a:rPr lang="en-US" sz="2200" dirty="0"/>
              <a:t>Develop </a:t>
            </a:r>
            <a:r>
              <a:rPr lang="en-US" sz="2200" dirty="0" err="1"/>
              <a:t>metareasoning</a:t>
            </a:r>
            <a:r>
              <a:rPr lang="en-US" sz="2200" dirty="0"/>
              <a:t> for control</a:t>
            </a:r>
          </a:p>
          <a:p>
            <a:pPr lvl="1"/>
            <a:r>
              <a:rPr lang="en-US" sz="2200" dirty="0"/>
              <a:t>Use LLMs to provide required knowledge</a:t>
            </a:r>
          </a:p>
          <a:p>
            <a:pPr lvl="1"/>
            <a:r>
              <a:rPr lang="en-US" sz="2200" dirty="0"/>
              <a:t>From generic system model, TS, and</a:t>
            </a:r>
            <a:br>
              <a:rPr lang="en-US" sz="2200" dirty="0"/>
            </a:br>
            <a:r>
              <a:rPr lang="en-US" sz="2200" dirty="0" err="1"/>
              <a:t>metareasoning</a:t>
            </a:r>
            <a:r>
              <a:rPr lang="en-US" sz="2200" dirty="0"/>
              <a:t> knowledge:</a:t>
            </a:r>
            <a:br>
              <a:rPr lang="en-US" sz="2200" dirty="0"/>
            </a:br>
            <a:r>
              <a:rPr lang="en-US" sz="2200" dirty="0"/>
              <a:t>learn specialized domain-specific </a:t>
            </a:r>
            <a:br>
              <a:rPr lang="en-US" sz="2200" dirty="0"/>
            </a:br>
            <a:r>
              <a:rPr lang="en-US" sz="2200" dirty="0"/>
              <a:t>knowledge to achieve expert-level CTS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ADEEF65-33F8-7118-1EF1-3737A28AA22F}"/>
              </a:ext>
            </a:extLst>
          </p:cNvPr>
          <p:cNvGrpSpPr/>
          <p:nvPr/>
        </p:nvGrpSpPr>
        <p:grpSpPr>
          <a:xfrm>
            <a:off x="6546575" y="3630336"/>
            <a:ext cx="5453269" cy="2656179"/>
            <a:chOff x="5216721" y="2742776"/>
            <a:chExt cx="5414549" cy="2692565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32DDBC68-FABE-0C84-2CEB-0969896CC9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213" y="2748315"/>
              <a:ext cx="1359745" cy="584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Times New Roman" panose="02020603050405020304" pitchFamily="18" charset="0"/>
                  <a:cs typeface="+mn-cs"/>
                </a:rPr>
                <a:t>Generic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Times New Roman" panose="02020603050405020304" pitchFamily="18" charset="0"/>
                  <a:cs typeface="+mn-cs"/>
                </a:rPr>
                <a:t>Knowledge</a:t>
              </a: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78E543A9-159F-8083-E9FD-6CAADA50E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9868" y="2748315"/>
              <a:ext cx="2122967" cy="584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Times New Roman" panose="02020603050405020304" pitchFamily="18" charset="0"/>
                  <a:cs typeface="+mn-cs"/>
                </a:rPr>
                <a:t>Grounded, domain-</a:t>
              </a:r>
              <a:b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Times New Roman" panose="02020603050405020304" pitchFamily="18" charset="0"/>
                  <a:cs typeface="+mn-cs"/>
                </a:rPr>
              </a:b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Times New Roman" panose="02020603050405020304" pitchFamily="18" charset="0"/>
                  <a:cs typeface="+mn-cs"/>
                </a:rPr>
                <a:t>specific knowledge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imes New Roman" panose="02020603050405020304" pitchFamily="18" charset="0"/>
                <a:cs typeface="+mn-cs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98289E93-4366-4881-8BFF-4C33F2529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1205" y="2742776"/>
              <a:ext cx="1850065" cy="5847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Times New Roman" panose="02020603050405020304" pitchFamily="18" charset="0"/>
                  <a:cs typeface="+mn-cs"/>
                </a:rPr>
                <a:t>Expert-level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Times New Roman" panose="02020603050405020304" pitchFamily="18" charset="0"/>
                  <a:cs typeface="+mn-cs"/>
                </a:rPr>
                <a:t>knowledge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921382A-2827-F987-00B0-4E05D3DE96BE}"/>
                </a:ext>
              </a:extLst>
            </p:cNvPr>
            <p:cNvSpPr/>
            <p:nvPr/>
          </p:nvSpPr>
          <p:spPr>
            <a:xfrm>
              <a:off x="5216722" y="3383302"/>
              <a:ext cx="1353878" cy="584775"/>
            </a:xfrm>
            <a:prstGeom prst="ellipse">
              <a:avLst/>
            </a:prstGeom>
            <a:solidFill>
              <a:srgbClr val="B2DBF2"/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Systems Models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0AF63BA-27C4-B7AA-00B1-A5C798F54394}"/>
                </a:ext>
              </a:extLst>
            </p:cNvPr>
            <p:cNvSpPr/>
            <p:nvPr/>
          </p:nvSpPr>
          <p:spPr>
            <a:xfrm>
              <a:off x="5216722" y="4094257"/>
              <a:ext cx="1353878" cy="584775"/>
            </a:xfrm>
            <a:prstGeom prst="ellipse">
              <a:avLst/>
            </a:prstGeom>
            <a:solidFill>
              <a:srgbClr val="FFFFBF"/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General TS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0A8DB4-721D-5A90-F893-96D366C05AD9}"/>
                </a:ext>
              </a:extLst>
            </p:cNvPr>
            <p:cNvSpPr/>
            <p:nvPr/>
          </p:nvSpPr>
          <p:spPr>
            <a:xfrm>
              <a:off x="5216721" y="4850566"/>
              <a:ext cx="1353879" cy="584775"/>
            </a:xfrm>
            <a:prstGeom prst="ellipse">
              <a:avLst/>
            </a:prstGeom>
            <a:solidFill>
              <a:srgbClr val="FF8080"/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Meta-reasoning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2667A7-D9D5-F11F-27A2-B1AE74B81FF8}"/>
                </a:ext>
              </a:extLst>
            </p:cNvPr>
            <p:cNvSpPr/>
            <p:nvPr/>
          </p:nvSpPr>
          <p:spPr>
            <a:xfrm>
              <a:off x="7112862" y="3675689"/>
              <a:ext cx="1456980" cy="584775"/>
            </a:xfrm>
            <a:prstGeom prst="ellipse">
              <a:avLst/>
            </a:prstGeom>
            <a:solidFill>
              <a:srgbClr val="BFFFBF"/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Domain-specific TS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71ACFCC-2663-566B-0549-CD0B5C3CEF85}"/>
                </a:ext>
              </a:extLst>
            </p:cNvPr>
            <p:cNvSpPr/>
            <p:nvPr/>
          </p:nvSpPr>
          <p:spPr>
            <a:xfrm>
              <a:off x="7112862" y="4386644"/>
              <a:ext cx="1456980" cy="584775"/>
            </a:xfrm>
            <a:prstGeom prst="ellipse">
              <a:avLst/>
            </a:prstGeom>
            <a:solidFill>
              <a:srgbClr val="FFBFBF"/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Domain-specific MR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A305BD-01D3-0F13-D1C0-9338D11A5530}"/>
                </a:ext>
              </a:extLst>
            </p:cNvPr>
            <p:cNvSpPr/>
            <p:nvPr/>
          </p:nvSpPr>
          <p:spPr>
            <a:xfrm>
              <a:off x="8977747" y="3999976"/>
              <a:ext cx="1456980" cy="584775"/>
            </a:xfrm>
            <a:prstGeom prst="ellipse">
              <a:avLst/>
            </a:prstGeom>
            <a:solidFill>
              <a:srgbClr val="F2CFA2"/>
            </a:solidFill>
            <a:ln>
              <a:solidFill>
                <a:schemeClr val="tx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Domain Expertise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A3E5518-7979-C855-87C9-292177DFA2BF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>
              <a:off x="6570600" y="3675690"/>
              <a:ext cx="542262" cy="174315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8944BAA-8832-459C-2463-3A724A6F4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7031" y="4103958"/>
              <a:ext cx="570854" cy="184849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2769D25-813F-540D-9B2C-193287DD23C8}"/>
                </a:ext>
              </a:extLst>
            </p:cNvPr>
            <p:cNvCxnSpPr>
              <a:cxnSpLocks/>
            </p:cNvCxnSpPr>
            <p:nvPr/>
          </p:nvCxnSpPr>
          <p:spPr>
            <a:xfrm>
              <a:off x="6541402" y="4461818"/>
              <a:ext cx="586483" cy="141139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D06331-78A0-DB59-28AD-E6F0E094B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92309" y="4805212"/>
              <a:ext cx="620553" cy="187473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978833F-1E98-3412-285E-F99833D924C5}"/>
                </a:ext>
              </a:extLst>
            </p:cNvPr>
            <p:cNvCxnSpPr>
              <a:cxnSpLocks/>
            </p:cNvCxnSpPr>
            <p:nvPr/>
          </p:nvCxnSpPr>
          <p:spPr>
            <a:xfrm>
              <a:off x="8595561" y="3978710"/>
              <a:ext cx="420265" cy="177734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389A28F-4D78-B489-0CAE-CB61DEE4BFA2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 flipV="1">
              <a:off x="8569842" y="4454878"/>
              <a:ext cx="440903" cy="224154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A3320-4F31-9901-DCA6-4B2D61D41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8870-CB36-4A6B-A23E-AA8267A586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0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32A2-FA5E-C338-3126-C4E98C95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and Processes for 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12F2E-9F78-1A2F-3E62-B740322E090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" b="9464"/>
          <a:stretch/>
        </p:blipFill>
        <p:spPr bwMode="auto">
          <a:xfrm>
            <a:off x="907529" y="1636582"/>
            <a:ext cx="10252850" cy="434617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36C682-07A8-2AA3-B922-FB5372DC8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8870-CB36-4A6B-A23E-AA8267A586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48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F544A-CC64-4984-6606-263FAEB88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E1350-36E4-04CE-D9F4-EF26DED0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Metareasoning</a:t>
            </a:r>
            <a:r>
              <a:rPr lang="en-US" dirty="0"/>
              <a:t> for 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B1CC5-9289-4570-B4BD-970C8DAA8A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8"/>
          <a:stretch/>
        </p:blipFill>
        <p:spPr bwMode="auto">
          <a:xfrm>
            <a:off x="1902938" y="1132519"/>
            <a:ext cx="8856435" cy="54068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FE1C5-9261-926B-7DB7-6E164DDCF0AF}"/>
              </a:ext>
            </a:extLst>
          </p:cNvPr>
          <p:cNvSpPr txBox="1"/>
          <p:nvPr/>
        </p:nvSpPr>
        <p:spPr>
          <a:xfrm>
            <a:off x="4652487" y="6396335"/>
            <a:ext cx="6106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Metareasoning</a:t>
            </a:r>
            <a:r>
              <a:rPr lang="en-US" sz="2400" b="1" dirty="0">
                <a:solidFill>
                  <a:srgbClr val="00B050"/>
                </a:solidFill>
              </a:rPr>
              <a:t> Orchestration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D6026F-5D1C-00D5-0D75-9EB449629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8870-CB36-4A6B-A23E-AA8267A586C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0A8B4-15C2-AE24-6DE8-C77831074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7830-9FFF-940E-79F4-7F39F4FF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Planned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B165-FB95-955B-43A6-15D6C4B3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Innovations</a:t>
            </a:r>
          </a:p>
          <a:p>
            <a:pPr lvl="1"/>
            <a:r>
              <a:rPr lang="en-US" dirty="0"/>
              <a:t>Leverage recent LLM advancement as source of </a:t>
            </a:r>
            <a:r>
              <a:rPr lang="en-US"/>
              <a:t>domain-specific troubleshooting and </a:t>
            </a:r>
            <a:r>
              <a:rPr lang="en-US" dirty="0" err="1"/>
              <a:t>metareasoning</a:t>
            </a:r>
            <a:r>
              <a:rPr lang="en-US" dirty="0"/>
              <a:t> knowledge</a:t>
            </a:r>
          </a:p>
          <a:p>
            <a:pPr lvl="1"/>
            <a:r>
              <a:rPr lang="en-US" dirty="0"/>
              <a:t>Leverage our prior work on accessing and verifying task knowledge from LLMs for cognitive agents and current working on orchestration with LLMs</a:t>
            </a:r>
          </a:p>
          <a:p>
            <a:pPr lvl="1"/>
            <a:r>
              <a:rPr lang="en-US" dirty="0"/>
              <a:t>Build on existing CA capabilities, skills orchestrated via </a:t>
            </a:r>
            <a:r>
              <a:rPr lang="en-US" dirty="0" err="1"/>
              <a:t>metareasoning</a:t>
            </a:r>
            <a:r>
              <a:rPr lang="en-US" dirty="0"/>
              <a:t> and LLM</a:t>
            </a:r>
          </a:p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Acquire domain-specific troubleshooting knowledge for CTS</a:t>
            </a:r>
          </a:p>
          <a:p>
            <a:pPr lvl="1"/>
            <a:r>
              <a:rPr lang="en-US" dirty="0"/>
              <a:t>Acquire domain-specific </a:t>
            </a:r>
            <a:r>
              <a:rPr lang="en-US" dirty="0" err="1"/>
              <a:t>metareasoning</a:t>
            </a:r>
            <a:r>
              <a:rPr lang="en-US" dirty="0"/>
              <a:t> knowledge to orchestrate the usage of cognitive capabilities and access of knowledge during CTS</a:t>
            </a:r>
          </a:p>
          <a:p>
            <a:pPr lvl="1"/>
            <a:r>
              <a:rPr lang="en-US" dirty="0"/>
              <a:t>Learn expert-level CTS through the integration of knowledge and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A5FCF-F435-2DBE-3FE1-CB38CC9D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8870-CB36-4A6B-A23E-AA8267A586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4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3840-330B-A45F-F2DB-166124EB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C5F78-CD11-0211-5EB8-5DB5639E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Year 1</a:t>
            </a:r>
          </a:p>
          <a:p>
            <a:pPr lvl="1"/>
            <a:r>
              <a:rPr lang="en-US" dirty="0"/>
              <a:t>Develop TS processes in Soar</a:t>
            </a:r>
          </a:p>
          <a:p>
            <a:pPr lvl="1"/>
            <a:r>
              <a:rPr lang="en-US" dirty="0"/>
              <a:t>Explore simple CTS problems</a:t>
            </a:r>
          </a:p>
          <a:p>
            <a:pPr lvl="1"/>
            <a:r>
              <a:rPr lang="en-US" dirty="0"/>
              <a:t>Integrate with simulator(s)</a:t>
            </a:r>
          </a:p>
          <a:p>
            <a:r>
              <a:rPr lang="en-US" b="1" dirty="0"/>
              <a:t>Year 2</a:t>
            </a:r>
          </a:p>
          <a:p>
            <a:pPr lvl="1"/>
            <a:r>
              <a:rPr lang="en-US" dirty="0"/>
              <a:t>Exploit LLMs for specializing </a:t>
            </a:r>
            <a:r>
              <a:rPr lang="en-US" dirty="0" err="1"/>
              <a:t>metareasoning</a:t>
            </a:r>
            <a:r>
              <a:rPr lang="en-US" dirty="0"/>
              <a:t> and TS knowledge</a:t>
            </a:r>
          </a:p>
          <a:p>
            <a:pPr lvl="1"/>
            <a:r>
              <a:rPr lang="en-US" dirty="0"/>
              <a:t>Leverage ongoing working using </a:t>
            </a:r>
            <a:r>
              <a:rPr lang="en-US" dirty="0" err="1"/>
              <a:t>LangGraph</a:t>
            </a:r>
            <a:r>
              <a:rPr lang="en-US" dirty="0"/>
              <a:t> for </a:t>
            </a:r>
            <a:r>
              <a:rPr lang="en-US" dirty="0" err="1"/>
              <a:t>Metareasoning</a:t>
            </a:r>
            <a:r>
              <a:rPr lang="en-US" dirty="0"/>
              <a:t> orchestration</a:t>
            </a:r>
          </a:p>
          <a:p>
            <a:pPr lvl="1"/>
            <a:r>
              <a:rPr lang="en-US" dirty="0"/>
              <a:t>Explore more complex CTS problems</a:t>
            </a:r>
          </a:p>
          <a:p>
            <a:r>
              <a:rPr lang="en-US" b="1" dirty="0"/>
              <a:t>Year 3</a:t>
            </a:r>
          </a:p>
          <a:p>
            <a:pPr lvl="1"/>
            <a:r>
              <a:rPr lang="en-US" dirty="0"/>
              <a:t>Leverage Soar learning capabilities to learn long-term knowledge from specialized </a:t>
            </a:r>
            <a:r>
              <a:rPr lang="en-US" dirty="0" err="1"/>
              <a:t>metareasoning</a:t>
            </a:r>
            <a:r>
              <a:rPr lang="en-US" dirty="0"/>
              <a:t> and TS knowledge</a:t>
            </a:r>
          </a:p>
          <a:p>
            <a:pPr lvl="1"/>
            <a:r>
              <a:rPr lang="en-US" dirty="0"/>
              <a:t>Perform experiments on complex CTS problems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EEF1B-8340-6A45-CAC0-4C05E923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8870-CB36-4A6B-A23E-AA8267A586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8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089E-6B51-BA7B-8431-CFA9AB4D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03A5-156A-33A2-89D4-92CF5E1C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1368055"/>
            <a:ext cx="5656260" cy="5291161"/>
          </a:xfrm>
        </p:spPr>
        <p:txBody>
          <a:bodyPr>
            <a:normAutofit/>
          </a:bodyPr>
          <a:lstStyle/>
          <a:p>
            <a:r>
              <a:rPr lang="en-US" sz="2000" dirty="0"/>
              <a:t>We will evaluate the agents CTS abilities in a simulation environment</a:t>
            </a:r>
          </a:p>
          <a:p>
            <a:r>
              <a:rPr lang="en-US" sz="2000" dirty="0"/>
              <a:t>Initial investigations with simple simulation environment, possibly drawn from other work (Factorio?)</a:t>
            </a:r>
          </a:p>
          <a:p>
            <a:r>
              <a:rPr lang="en-US" sz="2000" dirty="0"/>
              <a:t>Planning to use a ship-engine simulator, such as VIRTUAL ENGINE ROOM 7 (VER7) →</a:t>
            </a:r>
          </a:p>
          <a:p>
            <a:r>
              <a:rPr lang="en-US" sz="2000" dirty="0"/>
              <a:t>Evaluation Metrics</a:t>
            </a:r>
          </a:p>
          <a:p>
            <a:pPr lvl="1"/>
            <a:r>
              <a:rPr lang="en-US" sz="1800" b="1" dirty="0"/>
              <a:t>Solution performance: </a:t>
            </a:r>
            <a:r>
              <a:rPr lang="en-US" sz="1800" dirty="0"/>
              <a:t>percentage of problems it successfully diagnoses and solves</a:t>
            </a:r>
          </a:p>
          <a:p>
            <a:pPr lvl="1"/>
            <a:r>
              <a:rPr lang="en-US" sz="1800" b="1" dirty="0"/>
              <a:t>Efficiency: </a:t>
            </a:r>
            <a:r>
              <a:rPr lang="en-US" sz="1800" dirty="0"/>
              <a:t>time, agent processing costs, and monetary cost of experiments (tokens)</a:t>
            </a:r>
          </a:p>
          <a:p>
            <a:pPr lvl="1"/>
            <a:r>
              <a:rPr lang="en-US" sz="1800" b="1" dirty="0"/>
              <a:t>Transfer: </a:t>
            </a:r>
            <a:r>
              <a:rPr lang="en-US" sz="1800" dirty="0"/>
              <a:t>ability of the agent to use knowledge learned from past experiences to solve new troubleshooting problems more efficiently/directly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Picture 3" descr="Diagram&#10;&#10;AI-generated content may be incorrect.">
            <a:extLst>
              <a:ext uri="{FF2B5EF4-FFF2-40B4-BE49-F238E27FC236}">
                <a16:creationId xmlns:a16="http://schemas.microsoft.com/office/drawing/2014/main" id="{CDA125A7-086E-58A8-2BF8-5F4BDAE6C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817" y="1460711"/>
            <a:ext cx="5205600" cy="41457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BC421-5CFA-26F7-D0A0-D0BE7ADF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08870-CB36-4A6B-A23E-AA8267A586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6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A8D2D-9860-1849-99D9-5E714E80D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713" y="281114"/>
            <a:ext cx="9516428" cy="1325563"/>
          </a:xfrm>
        </p:spPr>
        <p:txBody>
          <a:bodyPr/>
          <a:lstStyle/>
          <a:p>
            <a:r>
              <a:rPr lang="en-US" dirty="0"/>
              <a:t>Nuggets &amp; Coal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5BC72B-985A-B84D-8429-7DD2DB45C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9288" y="1768620"/>
            <a:ext cx="2175230" cy="823912"/>
          </a:xfrm>
        </p:spPr>
        <p:txBody>
          <a:bodyPr>
            <a:normAutofit/>
          </a:bodyPr>
          <a:lstStyle/>
          <a:p>
            <a:r>
              <a:rPr lang="en-US" sz="3200" dirty="0"/>
              <a:t>Nuggets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8E3DE-365B-B04F-ACF0-C4B5D160E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064" y="2990266"/>
            <a:ext cx="5870863" cy="37086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noProof="1"/>
              <a:t>Grant awarded! 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Synergy with other projects, continuing exploration of LLM usage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830B9F-0F69-6846-B8DD-B37E3E517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42385" y="1768619"/>
            <a:ext cx="1995256" cy="823912"/>
          </a:xfrm>
        </p:spPr>
        <p:txBody>
          <a:bodyPr>
            <a:normAutofit/>
          </a:bodyPr>
          <a:lstStyle/>
          <a:p>
            <a:r>
              <a:rPr lang="en-US" sz="3200" dirty="0"/>
              <a:t>Coal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697914-4611-E94C-BB8E-8243B5F4B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31393" y="2990266"/>
            <a:ext cx="5257799" cy="38205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noProof="1"/>
              <a:t>Haven’t started yet, waiting to receive funding, hopefully in next couple months…</a:t>
            </a:r>
          </a:p>
          <a:p>
            <a:pPr>
              <a:lnSpc>
                <a:spcPct val="100000"/>
              </a:lnSpc>
            </a:pPr>
            <a:endParaRPr lang="en-US" sz="2000" dirty="0"/>
          </a:p>
        </p:txBody>
      </p:sp>
      <p:pic>
        <p:nvPicPr>
          <p:cNvPr id="1026" name="Picture 2" descr="Gold - Hedge or Not? - ShareCafe">
            <a:extLst>
              <a:ext uri="{FF2B5EF4-FFF2-40B4-BE49-F238E27FC236}">
                <a16:creationId xmlns:a16="http://schemas.microsoft.com/office/drawing/2014/main" id="{EC64926A-96FB-5711-CEF9-3BA5AB8843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r="6077"/>
          <a:stretch/>
        </p:blipFill>
        <p:spPr bwMode="auto">
          <a:xfrm>
            <a:off x="613064" y="1444737"/>
            <a:ext cx="1885112" cy="1225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unk Of Coal On A White Background Stock Photo - Download Image Now - Coal,  Bumpy, Block Shape - iStock">
            <a:extLst>
              <a:ext uri="{FF2B5EF4-FFF2-40B4-BE49-F238E27FC236}">
                <a16:creationId xmlns:a16="http://schemas.microsoft.com/office/drawing/2014/main" id="{451C1B9E-3931-4AF2-46E8-A5C5FE4883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0" t="23939" r="20499" b="22520"/>
          <a:stretch/>
        </p:blipFill>
        <p:spPr bwMode="auto">
          <a:xfrm>
            <a:off x="6440742" y="1508708"/>
            <a:ext cx="1747777" cy="148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351140-6961-E0AB-A54C-9AFD529F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E7EDF-9339-DF44-A240-6BDBFF05048D}" type="slidenum">
              <a:rPr lang="en-US" sz="1400" smtClean="0">
                <a:solidFill>
                  <a:schemeClr val="bg1"/>
                </a:solidFill>
              </a:rPr>
              <a:t>9</a:t>
            </a:fld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34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C_Template_V1" id="{8BC6D404-11AE-DF48-A65E-53F30410AF22}" vid="{D3CEEA80-1A1F-0E4B-935B-547A7867DFF0}"/>
    </a:ext>
  </a:extLst>
</a:theme>
</file>

<file path=ppt/theme/theme2.xml><?xml version="1.0" encoding="utf-8"?>
<a:theme xmlns:a="http://schemas.openxmlformats.org/drawingml/2006/main" name="Talk 1 - CogArch Intr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C_Template_V1" id="{8BC6D404-11AE-DF48-A65E-53F30410AF22}" vid="{D3CEEA80-1A1F-0E4B-935B-547A7867DFF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7856</TotalTime>
  <Words>543</Words>
  <Application>Microsoft Office PowerPoint</Application>
  <PresentationFormat>Widescreen</PresentationFormat>
  <Paragraphs>90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Talk 1 - CogArch Intro</vt:lpstr>
      <vt:lpstr>1_Office Theme</vt:lpstr>
      <vt:lpstr>Metareasoning for Comprehensive Troubleshooting</vt:lpstr>
      <vt:lpstr>Comprehensive Troubleshooting (CTS)</vt:lpstr>
      <vt:lpstr>Metacognition for Self-reliability</vt:lpstr>
      <vt:lpstr>Knowledge and Processes for CTS</vt:lpstr>
      <vt:lpstr>Metareasoning for CTS</vt:lpstr>
      <vt:lpstr>Planned Approach</vt:lpstr>
      <vt:lpstr>Project Plan</vt:lpstr>
      <vt:lpstr>Experimentation Plan</vt:lpstr>
      <vt:lpstr>Nuggets &amp; Coal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Center for Integrated Cognition  Soar Workshop Update</dc:title>
  <dc:creator>Robert Wray</dc:creator>
  <cp:lastModifiedBy>James Kirk</cp:lastModifiedBy>
  <cp:revision>239</cp:revision>
  <dcterms:created xsi:type="dcterms:W3CDTF">2022-05-19T02:27:31Z</dcterms:created>
  <dcterms:modified xsi:type="dcterms:W3CDTF">2025-06-11T21:10:01Z</dcterms:modified>
</cp:coreProperties>
</file>