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handoutMasterIdLst>
    <p:handoutMasterId r:id="rId23"/>
  </p:handoutMasterIdLst>
  <p:sldIdLst>
    <p:sldId id="256" r:id="rId2"/>
    <p:sldId id="347" r:id="rId3"/>
    <p:sldId id="344" r:id="rId4"/>
    <p:sldId id="297" r:id="rId5"/>
    <p:sldId id="295" r:id="rId6"/>
    <p:sldId id="298" r:id="rId7"/>
    <p:sldId id="329" r:id="rId8"/>
    <p:sldId id="345" r:id="rId9"/>
    <p:sldId id="302" r:id="rId10"/>
    <p:sldId id="337" r:id="rId11"/>
    <p:sldId id="328" r:id="rId12"/>
    <p:sldId id="350" r:id="rId13"/>
    <p:sldId id="311" r:id="rId14"/>
    <p:sldId id="312" r:id="rId15"/>
    <p:sldId id="307" r:id="rId16"/>
    <p:sldId id="290" r:id="rId17"/>
    <p:sldId id="293" r:id="rId18"/>
    <p:sldId id="349" r:id="rId19"/>
    <p:sldId id="292" r:id="rId20"/>
    <p:sldId id="346" r:id="rId21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7EAE9"/>
    <a:srgbClr val="F8EDEC"/>
    <a:srgbClr val="030000"/>
    <a:srgbClr val="82A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8" autoAdjust="0"/>
    <p:restoredTop sz="86368" autoAdjust="0"/>
  </p:normalViewPr>
  <p:slideViewPr>
    <p:cSldViewPr>
      <p:cViewPr varScale="1">
        <p:scale>
          <a:sx n="102" d="100"/>
          <a:sy n="102" d="100"/>
        </p:scale>
        <p:origin x="-96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4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50800" cmpd="dbl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</c:numCache>
            </c:numRef>
          </c:xVal>
          <c:yVal>
            <c:numRef>
              <c:f>Sheet1!$B$2:$B$23</c:f>
              <c:numCache>
                <c:formatCode>General</c:formatCode>
                <c:ptCount val="22"/>
                <c:pt idx="0">
                  <c:v>93.5</c:v>
                </c:pt>
                <c:pt idx="1">
                  <c:v>430.25</c:v>
                </c:pt>
                <c:pt idx="2">
                  <c:v>513.25</c:v>
                </c:pt>
                <c:pt idx="3">
                  <c:v>530.5</c:v>
                </c:pt>
                <c:pt idx="4">
                  <c:v>521</c:v>
                </c:pt>
                <c:pt idx="5">
                  <c:v>564</c:v>
                </c:pt>
                <c:pt idx="6">
                  <c:v>540.5</c:v>
                </c:pt>
                <c:pt idx="7">
                  <c:v>552.25</c:v>
                </c:pt>
                <c:pt idx="8">
                  <c:v>579.5</c:v>
                </c:pt>
                <c:pt idx="9">
                  <c:v>537.25</c:v>
                </c:pt>
                <c:pt idx="10">
                  <c:v>548.25</c:v>
                </c:pt>
                <c:pt idx="11">
                  <c:v>553.25</c:v>
                </c:pt>
                <c:pt idx="12">
                  <c:v>556.75</c:v>
                </c:pt>
                <c:pt idx="13">
                  <c:v>536.25</c:v>
                </c:pt>
                <c:pt idx="14">
                  <c:v>539</c:v>
                </c:pt>
                <c:pt idx="15">
                  <c:v>540.5</c:v>
                </c:pt>
                <c:pt idx="16">
                  <c:v>511.25</c:v>
                </c:pt>
                <c:pt idx="17">
                  <c:v>531.25</c:v>
                </c:pt>
                <c:pt idx="18">
                  <c:v>546.25</c:v>
                </c:pt>
                <c:pt idx="19">
                  <c:v>539.75</c:v>
                </c:pt>
                <c:pt idx="20">
                  <c:v>520.5</c:v>
                </c:pt>
                <c:pt idx="21">
                  <c:v>545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</c:v>
                </c:pt>
              </c:strCache>
            </c:strRef>
          </c:tx>
          <c:spPr>
            <a:ln w="63500">
              <a:solidFill>
                <a:schemeClr val="accent2"/>
              </a:solidFill>
              <a:prstDash val="sysDot"/>
            </a:ln>
          </c:spPr>
          <c:marker>
            <c:symbol val="none"/>
          </c:marker>
          <c:xVal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</c:numCache>
            </c:numRef>
          </c:xVal>
          <c:yVal>
            <c:numRef>
              <c:f>Sheet1!$C$2:$C$23</c:f>
              <c:numCache>
                <c:formatCode>General</c:formatCode>
                <c:ptCount val="22"/>
                <c:pt idx="0">
                  <c:v>223</c:v>
                </c:pt>
                <c:pt idx="1">
                  <c:v>449</c:v>
                </c:pt>
                <c:pt idx="2">
                  <c:v>450</c:v>
                </c:pt>
                <c:pt idx="3">
                  <c:v>479.25</c:v>
                </c:pt>
                <c:pt idx="4">
                  <c:v>496.75</c:v>
                </c:pt>
                <c:pt idx="5">
                  <c:v>510.5</c:v>
                </c:pt>
                <c:pt idx="6">
                  <c:v>515.75</c:v>
                </c:pt>
                <c:pt idx="7">
                  <c:v>522.25</c:v>
                </c:pt>
                <c:pt idx="8">
                  <c:v>500.5</c:v>
                </c:pt>
                <c:pt idx="9">
                  <c:v>516</c:v>
                </c:pt>
                <c:pt idx="10">
                  <c:v>531</c:v>
                </c:pt>
                <c:pt idx="11">
                  <c:v>517</c:v>
                </c:pt>
                <c:pt idx="12">
                  <c:v>511.25</c:v>
                </c:pt>
                <c:pt idx="13">
                  <c:v>500</c:v>
                </c:pt>
                <c:pt idx="14">
                  <c:v>522.5</c:v>
                </c:pt>
                <c:pt idx="15">
                  <c:v>490.5</c:v>
                </c:pt>
                <c:pt idx="16">
                  <c:v>522.5</c:v>
                </c:pt>
                <c:pt idx="17">
                  <c:v>555.5</c:v>
                </c:pt>
                <c:pt idx="18">
                  <c:v>518.5</c:v>
                </c:pt>
                <c:pt idx="19">
                  <c:v>506</c:v>
                </c:pt>
                <c:pt idx="20">
                  <c:v>522</c:v>
                </c:pt>
                <c:pt idx="21">
                  <c:v>521.5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</c:v>
                </c:pt>
              </c:strCache>
            </c:strRef>
          </c:tx>
          <c:spPr>
            <a:ln w="63500">
              <a:solidFill>
                <a:schemeClr val="accent1"/>
              </a:solidFill>
              <a:prstDash val="sysDash"/>
            </a:ln>
          </c:spPr>
          <c:marker>
            <c:symbol val="none"/>
          </c:marker>
          <c:xVal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</c:numCache>
            </c:numRef>
          </c:xVal>
          <c:yVal>
            <c:numRef>
              <c:f>Sheet1!$D$2:$D$23</c:f>
              <c:numCache>
                <c:formatCode>General</c:formatCode>
                <c:ptCount val="22"/>
                <c:pt idx="0">
                  <c:v>148.5</c:v>
                </c:pt>
                <c:pt idx="1">
                  <c:v>470.25</c:v>
                </c:pt>
                <c:pt idx="2">
                  <c:v>546.25</c:v>
                </c:pt>
                <c:pt idx="3">
                  <c:v>619.75</c:v>
                </c:pt>
                <c:pt idx="4">
                  <c:v>634.25</c:v>
                </c:pt>
                <c:pt idx="5">
                  <c:v>630.75</c:v>
                </c:pt>
                <c:pt idx="6">
                  <c:v>602.5</c:v>
                </c:pt>
                <c:pt idx="7">
                  <c:v>619.5</c:v>
                </c:pt>
                <c:pt idx="8">
                  <c:v>616.5</c:v>
                </c:pt>
                <c:pt idx="9">
                  <c:v>602.75</c:v>
                </c:pt>
                <c:pt idx="10">
                  <c:v>603.75</c:v>
                </c:pt>
                <c:pt idx="11">
                  <c:v>636</c:v>
                </c:pt>
                <c:pt idx="12">
                  <c:v>621.75</c:v>
                </c:pt>
                <c:pt idx="13">
                  <c:v>625.25</c:v>
                </c:pt>
                <c:pt idx="14">
                  <c:v>645.5</c:v>
                </c:pt>
                <c:pt idx="15">
                  <c:v>637.75</c:v>
                </c:pt>
                <c:pt idx="16">
                  <c:v>622.75</c:v>
                </c:pt>
                <c:pt idx="17">
                  <c:v>623</c:v>
                </c:pt>
                <c:pt idx="18">
                  <c:v>636.25</c:v>
                </c:pt>
                <c:pt idx="19">
                  <c:v>639.5</c:v>
                </c:pt>
                <c:pt idx="20">
                  <c:v>614.25</c:v>
                </c:pt>
                <c:pt idx="21">
                  <c:v>619.25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MH</c:v>
                </c:pt>
              </c:strCache>
            </c:strRef>
          </c:tx>
          <c:spPr>
            <a:ln w="53975"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</c:numCache>
            </c:numRef>
          </c:xVal>
          <c:yVal>
            <c:numRef>
              <c:f>Sheet1!$E$2:$E$23</c:f>
              <c:numCache>
                <c:formatCode>General</c:formatCode>
                <c:ptCount val="22"/>
                <c:pt idx="0">
                  <c:v>336.75</c:v>
                </c:pt>
                <c:pt idx="1">
                  <c:v>497.75</c:v>
                </c:pt>
                <c:pt idx="2">
                  <c:v>507.75</c:v>
                </c:pt>
                <c:pt idx="3">
                  <c:v>516.5</c:v>
                </c:pt>
                <c:pt idx="4">
                  <c:v>532.25</c:v>
                </c:pt>
                <c:pt idx="5">
                  <c:v>536.25</c:v>
                </c:pt>
                <c:pt idx="6">
                  <c:v>534</c:v>
                </c:pt>
                <c:pt idx="7">
                  <c:v>531.5</c:v>
                </c:pt>
                <c:pt idx="8">
                  <c:v>527</c:v>
                </c:pt>
                <c:pt idx="9">
                  <c:v>540.75</c:v>
                </c:pt>
                <c:pt idx="10">
                  <c:v>524</c:v>
                </c:pt>
                <c:pt idx="11">
                  <c:v>543.5</c:v>
                </c:pt>
                <c:pt idx="12">
                  <c:v>521</c:v>
                </c:pt>
                <c:pt idx="13">
                  <c:v>544</c:v>
                </c:pt>
                <c:pt idx="14">
                  <c:v>545.5</c:v>
                </c:pt>
                <c:pt idx="15">
                  <c:v>568</c:v>
                </c:pt>
                <c:pt idx="16">
                  <c:v>564</c:v>
                </c:pt>
                <c:pt idx="17">
                  <c:v>575.5</c:v>
                </c:pt>
                <c:pt idx="18">
                  <c:v>575</c:v>
                </c:pt>
                <c:pt idx="19">
                  <c:v>565.5</c:v>
                </c:pt>
                <c:pt idx="20">
                  <c:v>554</c:v>
                </c:pt>
                <c:pt idx="21">
                  <c:v>562.5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577600"/>
        <c:axId val="183584256"/>
      </c:scatterChart>
      <c:valAx>
        <c:axId val="183577600"/>
        <c:scaling>
          <c:orientation val="minMax"/>
          <c:max val="2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Trials (1000 Games/Trial)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3584256"/>
        <c:crosses val="autoZero"/>
        <c:crossBetween val="midCat"/>
        <c:dispUnits>
          <c:builtInUnit val="thousands"/>
        </c:dispUnits>
      </c:valAx>
      <c:valAx>
        <c:axId val="183584256"/>
        <c:scaling>
          <c:orientation val="minMax"/>
          <c:max val="1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Wins out of 1000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83577600"/>
        <c:crosses val="autoZero"/>
        <c:crossBetween val="midCat"/>
        <c:majorUnit val="100"/>
      </c:valAx>
    </c:plotArea>
    <c:legend>
      <c:legendPos val="r"/>
      <c:layout>
        <c:manualLayout>
          <c:xMode val="edge"/>
          <c:yMode val="edge"/>
          <c:x val="0.81287502997758143"/>
          <c:y val="0.46054191520011134"/>
          <c:w val="0.13643369771182218"/>
          <c:h val="0.33916768353198434"/>
        </c:manualLayout>
      </c:layout>
      <c:overlay val="1"/>
      <c:spPr>
        <a:solidFill>
          <a:sysClr val="window" lastClr="FFFFFF"/>
        </a:solidFill>
      </c:spPr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B-0</c:v>
                </c:pt>
              </c:strCache>
            </c:strRef>
          </c:tx>
          <c:spPr>
            <a:ln w="50800" cmpd="dbl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Sheet1!$I$2:$I$23</c:f>
              <c:numCache>
                <c:formatCode>General</c:formatCode>
                <c:ptCount val="22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</c:numCache>
            </c:numRef>
          </c:xVal>
          <c:yVal>
            <c:numRef>
              <c:f>Sheet1!$J$2:$J$23</c:f>
              <c:numCache>
                <c:formatCode>General</c:formatCode>
                <c:ptCount val="22"/>
                <c:pt idx="0">
                  <c:v>6.75</c:v>
                </c:pt>
                <c:pt idx="1">
                  <c:v>114.75</c:v>
                </c:pt>
                <c:pt idx="2">
                  <c:v>198.5</c:v>
                </c:pt>
                <c:pt idx="3">
                  <c:v>276.5</c:v>
                </c:pt>
                <c:pt idx="4">
                  <c:v>264</c:v>
                </c:pt>
                <c:pt idx="5">
                  <c:v>318</c:v>
                </c:pt>
                <c:pt idx="6">
                  <c:v>353.25</c:v>
                </c:pt>
                <c:pt idx="7">
                  <c:v>359</c:v>
                </c:pt>
                <c:pt idx="8">
                  <c:v>364.25</c:v>
                </c:pt>
                <c:pt idx="9">
                  <c:v>375.75</c:v>
                </c:pt>
                <c:pt idx="10">
                  <c:v>381.75</c:v>
                </c:pt>
                <c:pt idx="11">
                  <c:v>399.5</c:v>
                </c:pt>
                <c:pt idx="12">
                  <c:v>397</c:v>
                </c:pt>
                <c:pt idx="13">
                  <c:v>415.5</c:v>
                </c:pt>
                <c:pt idx="14">
                  <c:v>414.5</c:v>
                </c:pt>
                <c:pt idx="15">
                  <c:v>434.5</c:v>
                </c:pt>
                <c:pt idx="16">
                  <c:v>441.25</c:v>
                </c:pt>
                <c:pt idx="17">
                  <c:v>439.75</c:v>
                </c:pt>
                <c:pt idx="18">
                  <c:v>433</c:v>
                </c:pt>
                <c:pt idx="19">
                  <c:v>445.5</c:v>
                </c:pt>
                <c:pt idx="20">
                  <c:v>441.5</c:v>
                </c:pt>
                <c:pt idx="21">
                  <c:v>464.33333333333331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Sheet1!$K$1</c:f>
              <c:strCache>
                <c:ptCount val="1"/>
                <c:pt idx="0">
                  <c:v>M-0</c:v>
                </c:pt>
              </c:strCache>
            </c:strRef>
          </c:tx>
          <c:spPr>
            <a:ln w="63500">
              <a:solidFill>
                <a:schemeClr val="accent2"/>
              </a:solidFill>
              <a:prstDash val="sysDot"/>
            </a:ln>
          </c:spPr>
          <c:marker>
            <c:symbol val="none"/>
          </c:marker>
          <c:xVal>
            <c:numRef>
              <c:f>Sheet1!$I$2:$I$23</c:f>
              <c:numCache>
                <c:formatCode>General</c:formatCode>
                <c:ptCount val="22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</c:numCache>
            </c:numRef>
          </c:xVal>
          <c:yVal>
            <c:numRef>
              <c:f>Sheet1!$K$2:$K$23</c:f>
              <c:numCache>
                <c:formatCode>General</c:formatCode>
                <c:ptCount val="22"/>
                <c:pt idx="0">
                  <c:v>6.5</c:v>
                </c:pt>
                <c:pt idx="1">
                  <c:v>20.5</c:v>
                </c:pt>
                <c:pt idx="2">
                  <c:v>50</c:v>
                </c:pt>
                <c:pt idx="3">
                  <c:v>86</c:v>
                </c:pt>
                <c:pt idx="4">
                  <c:v>89</c:v>
                </c:pt>
                <c:pt idx="5">
                  <c:v>126.5</c:v>
                </c:pt>
                <c:pt idx="6">
                  <c:v>165.5</c:v>
                </c:pt>
                <c:pt idx="7">
                  <c:v>158</c:v>
                </c:pt>
                <c:pt idx="8">
                  <c:v>193</c:v>
                </c:pt>
                <c:pt idx="9">
                  <c:v>186</c:v>
                </c:pt>
                <c:pt idx="10">
                  <c:v>206</c:v>
                </c:pt>
                <c:pt idx="11">
                  <c:v>221</c:v>
                </c:pt>
                <c:pt idx="12">
                  <c:v>224.5</c:v>
                </c:pt>
                <c:pt idx="13">
                  <c:v>211</c:v>
                </c:pt>
                <c:pt idx="14">
                  <c:v>236</c:v>
                </c:pt>
                <c:pt idx="15">
                  <c:v>232</c:v>
                </c:pt>
                <c:pt idx="16">
                  <c:v>258.5</c:v>
                </c:pt>
                <c:pt idx="17">
                  <c:v>248.5</c:v>
                </c:pt>
                <c:pt idx="18">
                  <c:v>247.5</c:v>
                </c:pt>
                <c:pt idx="19">
                  <c:v>271</c:v>
                </c:pt>
                <c:pt idx="20">
                  <c:v>274.5</c:v>
                </c:pt>
                <c:pt idx="21">
                  <c:v>280.5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Sheet1!$L$1</c:f>
              <c:strCache>
                <c:ptCount val="1"/>
                <c:pt idx="0">
                  <c:v>H-0</c:v>
                </c:pt>
              </c:strCache>
            </c:strRef>
          </c:tx>
          <c:spPr>
            <a:ln w="63500">
              <a:solidFill>
                <a:schemeClr val="accent1"/>
              </a:solidFill>
              <a:prstDash val="sysDash"/>
            </a:ln>
          </c:spPr>
          <c:marker>
            <c:symbol val="none"/>
          </c:marker>
          <c:xVal>
            <c:numRef>
              <c:f>Sheet1!$I$2:$I$23</c:f>
              <c:numCache>
                <c:formatCode>General</c:formatCode>
                <c:ptCount val="22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</c:numCache>
            </c:numRef>
          </c:xVal>
          <c:yVal>
            <c:numRef>
              <c:f>Sheet1!$L$2:$L$23</c:f>
              <c:numCache>
                <c:formatCode>General</c:formatCode>
                <c:ptCount val="22"/>
                <c:pt idx="0">
                  <c:v>117.75</c:v>
                </c:pt>
                <c:pt idx="1">
                  <c:v>207.25</c:v>
                </c:pt>
                <c:pt idx="2">
                  <c:v>329.5</c:v>
                </c:pt>
                <c:pt idx="3">
                  <c:v>362.75</c:v>
                </c:pt>
                <c:pt idx="4">
                  <c:v>396</c:v>
                </c:pt>
                <c:pt idx="5">
                  <c:v>407.5</c:v>
                </c:pt>
                <c:pt idx="6">
                  <c:v>437</c:v>
                </c:pt>
                <c:pt idx="7">
                  <c:v>447</c:v>
                </c:pt>
                <c:pt idx="8">
                  <c:v>460</c:v>
                </c:pt>
                <c:pt idx="9">
                  <c:v>464</c:v>
                </c:pt>
                <c:pt idx="10">
                  <c:v>481.5</c:v>
                </c:pt>
                <c:pt idx="11">
                  <c:v>488.25</c:v>
                </c:pt>
                <c:pt idx="12">
                  <c:v>509.75</c:v>
                </c:pt>
                <c:pt idx="13">
                  <c:v>469.5</c:v>
                </c:pt>
                <c:pt idx="14">
                  <c:v>509.5</c:v>
                </c:pt>
                <c:pt idx="15">
                  <c:v>509.25</c:v>
                </c:pt>
                <c:pt idx="16">
                  <c:v>483</c:v>
                </c:pt>
                <c:pt idx="17">
                  <c:v>507.33333333333331</c:v>
                </c:pt>
                <c:pt idx="18">
                  <c:v>531</c:v>
                </c:pt>
                <c:pt idx="19">
                  <c:v>492.5</c:v>
                </c:pt>
                <c:pt idx="20">
                  <c:v>515</c:v>
                </c:pt>
                <c:pt idx="21">
                  <c:v>480.5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Sheet1!$M$1</c:f>
              <c:strCache>
                <c:ptCount val="1"/>
                <c:pt idx="0">
                  <c:v>MH-0</c:v>
                </c:pt>
              </c:strCache>
            </c:strRef>
          </c:tx>
          <c:spPr>
            <a:ln w="50800"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Sheet1!$I$2:$I$23</c:f>
              <c:numCache>
                <c:formatCode>General</c:formatCode>
                <c:ptCount val="22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</c:numCache>
            </c:numRef>
          </c:xVal>
          <c:yVal>
            <c:numRef>
              <c:f>Sheet1!$M$2:$M$23</c:f>
              <c:numCache>
                <c:formatCode>General</c:formatCode>
                <c:ptCount val="22"/>
                <c:pt idx="0">
                  <c:v>114</c:v>
                </c:pt>
                <c:pt idx="1">
                  <c:v>83</c:v>
                </c:pt>
                <c:pt idx="2">
                  <c:v>145</c:v>
                </c:pt>
                <c:pt idx="3">
                  <c:v>196</c:v>
                </c:pt>
                <c:pt idx="4">
                  <c:v>206</c:v>
                </c:pt>
                <c:pt idx="5">
                  <c:v>241</c:v>
                </c:pt>
                <c:pt idx="6">
                  <c:v>271.5</c:v>
                </c:pt>
                <c:pt idx="7">
                  <c:v>273.5</c:v>
                </c:pt>
                <c:pt idx="8">
                  <c:v>304</c:v>
                </c:pt>
                <c:pt idx="9">
                  <c:v>273</c:v>
                </c:pt>
                <c:pt idx="10">
                  <c:v>308.5</c:v>
                </c:pt>
                <c:pt idx="11">
                  <c:v>303.5</c:v>
                </c:pt>
                <c:pt idx="12">
                  <c:v>310.5</c:v>
                </c:pt>
                <c:pt idx="13">
                  <c:v>315</c:v>
                </c:pt>
                <c:pt idx="14">
                  <c:v>337</c:v>
                </c:pt>
                <c:pt idx="15">
                  <c:v>335</c:v>
                </c:pt>
                <c:pt idx="16">
                  <c:v>354.5</c:v>
                </c:pt>
                <c:pt idx="17">
                  <c:v>353</c:v>
                </c:pt>
                <c:pt idx="18">
                  <c:v>361</c:v>
                </c:pt>
                <c:pt idx="19">
                  <c:v>372.5</c:v>
                </c:pt>
                <c:pt idx="20">
                  <c:v>350.5</c:v>
                </c:pt>
                <c:pt idx="21">
                  <c:v>379.5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0998912"/>
        <c:axId val="201001216"/>
      </c:scatterChart>
      <c:valAx>
        <c:axId val="200998912"/>
        <c:scaling>
          <c:orientation val="minMax"/>
          <c:max val="2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Trials (1000 Games/Trial)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1001216"/>
        <c:crosses val="autoZero"/>
        <c:crossBetween val="midCat"/>
        <c:dispUnits>
          <c:builtInUnit val="thousands"/>
        </c:dispUnits>
      </c:valAx>
      <c:valAx>
        <c:axId val="201001216"/>
        <c:scaling>
          <c:orientation val="minMax"/>
          <c:max val="1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Wins out of 1000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0998912"/>
        <c:crosses val="autoZero"/>
        <c:crossBetween val="midCat"/>
        <c:majorUnit val="100"/>
      </c:valAx>
    </c:plotArea>
    <c:legend>
      <c:legendPos val="r"/>
      <c:layout>
        <c:manualLayout>
          <c:xMode val="edge"/>
          <c:yMode val="edge"/>
          <c:x val="0.81769658962795944"/>
          <c:y val="3.227826047606118E-2"/>
          <c:w val="0.14044848734726834"/>
          <c:h val="0.33502850936736356"/>
        </c:manualLayout>
      </c:layout>
      <c:overlay val="1"/>
      <c:spPr>
        <a:solidFill>
          <a:schemeClr val="bg1"/>
        </a:solidFill>
      </c:spPr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</c:v>
                </c:pt>
              </c:strCache>
            </c:strRef>
          </c:tx>
          <c:spPr>
            <a:ln w="50800" cmpd="dbl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</c:numCache>
            </c:numRef>
          </c:xVal>
          <c:yVal>
            <c:numRef>
              <c:f>Sheet1!$B$2:$B$23</c:f>
              <c:numCache>
                <c:formatCode>General</c:formatCode>
                <c:ptCount val="22"/>
                <c:pt idx="0">
                  <c:v>0</c:v>
                </c:pt>
                <c:pt idx="1">
                  <c:v>30160</c:v>
                </c:pt>
                <c:pt idx="2">
                  <c:v>40595</c:v>
                </c:pt>
                <c:pt idx="3">
                  <c:v>47743</c:v>
                </c:pt>
                <c:pt idx="4">
                  <c:v>53135</c:v>
                </c:pt>
                <c:pt idx="5">
                  <c:v>57361</c:v>
                </c:pt>
                <c:pt idx="6">
                  <c:v>60899</c:v>
                </c:pt>
                <c:pt idx="7">
                  <c:v>64033</c:v>
                </c:pt>
                <c:pt idx="8">
                  <c:v>66787</c:v>
                </c:pt>
                <c:pt idx="9">
                  <c:v>69447</c:v>
                </c:pt>
                <c:pt idx="10">
                  <c:v>71825</c:v>
                </c:pt>
                <c:pt idx="11">
                  <c:v>74003</c:v>
                </c:pt>
                <c:pt idx="12">
                  <c:v>75911</c:v>
                </c:pt>
                <c:pt idx="13">
                  <c:v>77701</c:v>
                </c:pt>
                <c:pt idx="14">
                  <c:v>79534</c:v>
                </c:pt>
                <c:pt idx="15">
                  <c:v>81149</c:v>
                </c:pt>
                <c:pt idx="16">
                  <c:v>82694</c:v>
                </c:pt>
                <c:pt idx="17">
                  <c:v>84165</c:v>
                </c:pt>
                <c:pt idx="18">
                  <c:v>85645</c:v>
                </c:pt>
                <c:pt idx="19">
                  <c:v>87095</c:v>
                </c:pt>
                <c:pt idx="20">
                  <c:v>88360</c:v>
                </c:pt>
                <c:pt idx="21">
                  <c:v>89615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</c:v>
                </c:pt>
              </c:strCache>
            </c:strRef>
          </c:tx>
          <c:spPr>
            <a:ln w="63500">
              <a:solidFill>
                <a:schemeClr val="accent2"/>
              </a:solidFill>
              <a:prstDash val="sysDot"/>
            </a:ln>
          </c:spPr>
          <c:marker>
            <c:symbol val="none"/>
          </c:marker>
          <c:xVal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</c:numCache>
            </c:numRef>
          </c:xVal>
          <c:yVal>
            <c:numRef>
              <c:f>Sheet1!$C$2:$C$23</c:f>
              <c:numCache>
                <c:formatCode>General</c:formatCode>
                <c:ptCount val="22"/>
                <c:pt idx="0">
                  <c:v>0</c:v>
                </c:pt>
                <c:pt idx="1">
                  <c:v>73895</c:v>
                </c:pt>
                <c:pt idx="2">
                  <c:v>110420</c:v>
                </c:pt>
                <c:pt idx="3">
                  <c:v>138665</c:v>
                </c:pt>
                <c:pt idx="4">
                  <c:v>161395</c:v>
                </c:pt>
                <c:pt idx="5">
                  <c:v>181071</c:v>
                </c:pt>
                <c:pt idx="6">
                  <c:v>198880</c:v>
                </c:pt>
                <c:pt idx="7">
                  <c:v>215318</c:v>
                </c:pt>
                <c:pt idx="8">
                  <c:v>230360</c:v>
                </c:pt>
                <c:pt idx="9">
                  <c:v>244585</c:v>
                </c:pt>
                <c:pt idx="10">
                  <c:v>257971</c:v>
                </c:pt>
                <c:pt idx="11">
                  <c:v>270637</c:v>
                </c:pt>
                <c:pt idx="12">
                  <c:v>282542</c:v>
                </c:pt>
                <c:pt idx="13">
                  <c:v>294096</c:v>
                </c:pt>
                <c:pt idx="14">
                  <c:v>304643</c:v>
                </c:pt>
                <c:pt idx="15">
                  <c:v>314832</c:v>
                </c:pt>
                <c:pt idx="16">
                  <c:v>325075</c:v>
                </c:pt>
                <c:pt idx="17">
                  <c:v>334235</c:v>
                </c:pt>
                <c:pt idx="18">
                  <c:v>343749</c:v>
                </c:pt>
                <c:pt idx="19">
                  <c:v>352617</c:v>
                </c:pt>
                <c:pt idx="20">
                  <c:v>361554</c:v>
                </c:pt>
                <c:pt idx="21">
                  <c:v>369933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</c:v>
                </c:pt>
              </c:strCache>
            </c:strRef>
          </c:tx>
          <c:spPr>
            <a:ln w="63500">
              <a:solidFill>
                <a:schemeClr val="accent1"/>
              </a:solidFill>
              <a:prstDash val="sysDash"/>
            </a:ln>
          </c:spPr>
          <c:marker>
            <c:symbol val="none"/>
          </c:marker>
          <c:xVal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</c:numCache>
            </c:numRef>
          </c:xVal>
          <c:yVal>
            <c:numRef>
              <c:f>Sheet1!$D$2:$D$23</c:f>
              <c:numCache>
                <c:formatCode>General</c:formatCode>
                <c:ptCount val="22"/>
                <c:pt idx="0">
                  <c:v>0</c:v>
                </c:pt>
                <c:pt idx="1">
                  <c:v>29527</c:v>
                </c:pt>
                <c:pt idx="2">
                  <c:v>39505</c:v>
                </c:pt>
                <c:pt idx="3">
                  <c:v>46291</c:v>
                </c:pt>
                <c:pt idx="4">
                  <c:v>51317</c:v>
                </c:pt>
                <c:pt idx="5">
                  <c:v>55443</c:v>
                </c:pt>
                <c:pt idx="6">
                  <c:v>58971</c:v>
                </c:pt>
                <c:pt idx="7">
                  <c:v>62037</c:v>
                </c:pt>
                <c:pt idx="8">
                  <c:v>64572</c:v>
                </c:pt>
                <c:pt idx="9">
                  <c:v>66878</c:v>
                </c:pt>
                <c:pt idx="10">
                  <c:v>69133</c:v>
                </c:pt>
                <c:pt idx="11">
                  <c:v>71002</c:v>
                </c:pt>
                <c:pt idx="12">
                  <c:v>72776</c:v>
                </c:pt>
                <c:pt idx="13">
                  <c:v>74309</c:v>
                </c:pt>
                <c:pt idx="14">
                  <c:v>75761</c:v>
                </c:pt>
                <c:pt idx="15">
                  <c:v>77157</c:v>
                </c:pt>
                <c:pt idx="16">
                  <c:v>78522</c:v>
                </c:pt>
                <c:pt idx="17">
                  <c:v>79745</c:v>
                </c:pt>
                <c:pt idx="18">
                  <c:v>80847</c:v>
                </c:pt>
                <c:pt idx="19">
                  <c:v>81926</c:v>
                </c:pt>
                <c:pt idx="20">
                  <c:v>83008</c:v>
                </c:pt>
                <c:pt idx="21">
                  <c:v>84077</c:v>
                </c:pt>
              </c:numCache>
            </c:numRef>
          </c:yVal>
          <c:smooth val="1"/>
        </c:ser>
        <c:ser>
          <c:idx val="3"/>
          <c:order val="3"/>
          <c:tx>
            <c:strRef>
              <c:f>Sheet1!$G$1</c:f>
              <c:strCache>
                <c:ptCount val="1"/>
                <c:pt idx="0">
                  <c:v>MH</c:v>
                </c:pt>
              </c:strCache>
            </c:strRef>
          </c:tx>
          <c:spPr>
            <a:ln w="50800">
              <a:solidFill>
                <a:schemeClr val="accent4"/>
              </a:solidFill>
            </a:ln>
          </c:spPr>
          <c:marker>
            <c:symbol val="none"/>
          </c:marker>
          <c:xVal>
            <c:numRef>
              <c:f>Sheet1!$A$2:$A$23</c:f>
              <c:numCache>
                <c:formatCode>General</c:formatCode>
                <c:ptCount val="22"/>
                <c:pt idx="0">
                  <c:v>0</c:v>
                </c:pt>
                <c:pt idx="1">
                  <c:v>1000</c:v>
                </c:pt>
                <c:pt idx="2">
                  <c:v>2000</c:v>
                </c:pt>
                <c:pt idx="3">
                  <c:v>3000</c:v>
                </c:pt>
                <c:pt idx="4">
                  <c:v>4000</c:v>
                </c:pt>
                <c:pt idx="5">
                  <c:v>5000</c:v>
                </c:pt>
                <c:pt idx="6">
                  <c:v>6000</c:v>
                </c:pt>
                <c:pt idx="7">
                  <c:v>7000</c:v>
                </c:pt>
                <c:pt idx="8">
                  <c:v>8000</c:v>
                </c:pt>
                <c:pt idx="9">
                  <c:v>9000</c:v>
                </c:pt>
                <c:pt idx="10">
                  <c:v>10000</c:v>
                </c:pt>
                <c:pt idx="11">
                  <c:v>11000</c:v>
                </c:pt>
                <c:pt idx="12">
                  <c:v>12000</c:v>
                </c:pt>
                <c:pt idx="13">
                  <c:v>13000</c:v>
                </c:pt>
                <c:pt idx="14">
                  <c:v>14000</c:v>
                </c:pt>
                <c:pt idx="15">
                  <c:v>15000</c:v>
                </c:pt>
                <c:pt idx="16">
                  <c:v>16000</c:v>
                </c:pt>
                <c:pt idx="17">
                  <c:v>17000</c:v>
                </c:pt>
                <c:pt idx="18">
                  <c:v>18000</c:v>
                </c:pt>
                <c:pt idx="19">
                  <c:v>19000</c:v>
                </c:pt>
                <c:pt idx="20">
                  <c:v>20000</c:v>
                </c:pt>
                <c:pt idx="21">
                  <c:v>21000</c:v>
                </c:pt>
              </c:numCache>
            </c:numRef>
          </c:xVal>
          <c:yVal>
            <c:numRef>
              <c:f>Sheet1!$G$2:$G$23</c:f>
              <c:numCache>
                <c:formatCode>General</c:formatCode>
                <c:ptCount val="22"/>
                <c:pt idx="0">
                  <c:v>0</c:v>
                </c:pt>
                <c:pt idx="1">
                  <c:v>75000</c:v>
                </c:pt>
                <c:pt idx="2">
                  <c:v>111058</c:v>
                </c:pt>
                <c:pt idx="3">
                  <c:v>138572</c:v>
                </c:pt>
                <c:pt idx="4">
                  <c:v>161755</c:v>
                </c:pt>
                <c:pt idx="5">
                  <c:v>182007</c:v>
                </c:pt>
                <c:pt idx="6">
                  <c:v>200698</c:v>
                </c:pt>
                <c:pt idx="7">
                  <c:v>217976</c:v>
                </c:pt>
                <c:pt idx="8">
                  <c:v>233531</c:v>
                </c:pt>
                <c:pt idx="9">
                  <c:v>248176</c:v>
                </c:pt>
                <c:pt idx="10">
                  <c:v>262311</c:v>
                </c:pt>
                <c:pt idx="11">
                  <c:v>275192</c:v>
                </c:pt>
                <c:pt idx="12">
                  <c:v>287978</c:v>
                </c:pt>
                <c:pt idx="13">
                  <c:v>300011</c:v>
                </c:pt>
                <c:pt idx="14">
                  <c:v>311529</c:v>
                </c:pt>
                <c:pt idx="15">
                  <c:v>322397</c:v>
                </c:pt>
                <c:pt idx="16">
                  <c:v>332725</c:v>
                </c:pt>
                <c:pt idx="17">
                  <c:v>343020</c:v>
                </c:pt>
                <c:pt idx="18">
                  <c:v>352463</c:v>
                </c:pt>
                <c:pt idx="19">
                  <c:v>361795</c:v>
                </c:pt>
                <c:pt idx="20">
                  <c:v>370810</c:v>
                </c:pt>
                <c:pt idx="21">
                  <c:v>379880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1736576"/>
        <c:axId val="201738880"/>
      </c:scatterChart>
      <c:valAx>
        <c:axId val="201736576"/>
        <c:scaling>
          <c:orientation val="minMax"/>
          <c:max val="200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Trials (1000 Games/Trial)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1738880"/>
        <c:crosses val="autoZero"/>
        <c:crossBetween val="midCat"/>
        <c:dispUnits>
          <c:builtInUnit val="thousands"/>
        </c:dispUnits>
      </c:valAx>
      <c:valAx>
        <c:axId val="20173888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Rules (1000s)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01736576"/>
        <c:crosses val="autoZero"/>
        <c:crossBetween val="midCat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85629352193807629"/>
          <c:y val="0.24221391915491911"/>
          <c:w val="9.415964044317468E-2"/>
          <c:h val="0.3116524122429834"/>
        </c:manualLayout>
      </c:layout>
      <c:overlay val="1"/>
      <c:spPr>
        <a:solidFill>
          <a:schemeClr val="bg1"/>
        </a:solidFill>
      </c:spPr>
    </c:legend>
    <c:plotVisOnly val="1"/>
    <c:dispBlanksAs val="gap"/>
    <c:showDLblsOverMax val="0"/>
  </c:chart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A374D-3A1C-45B6-8284-617719DC7E66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65420-8AA8-4962-B02E-4DF7BEEFCC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1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6A2EE-BA56-4227-A56F-D0F0BEC4B2FD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AF2F-70C2-4566-B53F-C24982DF32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Applies</a:t>
            </a:r>
            <a:r>
              <a:rPr lang="en-US" baseline="0" dirty="0" smtClean="0"/>
              <a:t> to any problem, whether blocks world, planning movement in the world, configuring a computer, … </a:t>
            </a:r>
          </a:p>
          <a:p>
            <a:r>
              <a:rPr lang="en-US" baseline="0" dirty="0" smtClean="0"/>
              <a:t>If Failure – no way to predict future, then can still evaluate – may bias toward exploration or not.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is this good? Minimal internal memory – no search through memory – maintains reactivity, …</a:t>
            </a:r>
          </a:p>
          <a:p>
            <a:r>
              <a:rPr lang="en-US" baseline="0" dirty="0" smtClean="0"/>
              <a:t>What knowledge </a:t>
            </a:r>
            <a:r>
              <a:rPr lang="en-US" baseline="0" smtClean="0"/>
              <a:t>is required?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no model – can just punt and act in the world.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FA51B-2D15-4538-A5A0-D4CA51A48D3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AF2F-70C2-4566-B53F-C24982DF327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36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Applies</a:t>
            </a:r>
            <a:r>
              <a:rPr lang="en-US" baseline="0" dirty="0" smtClean="0"/>
              <a:t> to any problem, whether blocks world, planning movement in the world, configuring a computer, … </a:t>
            </a:r>
          </a:p>
          <a:p>
            <a:r>
              <a:rPr lang="en-US" baseline="0" dirty="0" smtClean="0"/>
              <a:t>If Failure – no way to predict future, then can still evaluate – may bias toward exploration or not.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is this good? Minimal internal memory – no search through memory – maintains reactivity, …</a:t>
            </a:r>
          </a:p>
          <a:p>
            <a:r>
              <a:rPr lang="en-US" baseline="0" dirty="0" smtClean="0"/>
              <a:t>What knowledge </a:t>
            </a:r>
            <a:r>
              <a:rPr lang="en-US" baseline="0" smtClean="0"/>
              <a:t>is required?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no model – can just punt and act in the world.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FA51B-2D15-4538-A5A0-D4CA51A48D3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4-player games are slower and have much larger state space [will do in the future]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7AF2F-70C2-4566-B53F-C24982DF327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43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7877-11FD-4F74-A2BC-6F1753D5D174}" type="datetime1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B0C4A3-9128-488D-8C90-27C1A5DC6A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CB2A-1A6B-40D3-856F-70DB57D9FF88}" type="datetime1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40CC2-2E74-4C35-8866-D4F55F0A8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FA4D-BCBC-4EFF-BA0E-DECCB076DFB6}" type="datetime1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72003F-D117-469F-AA52-F8C5950A60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Times New Roman" pitchFamily="18" charset="0"/>
              </a:defRPr>
            </a:lvl1pPr>
            <a:lvl2pPr>
              <a:defRPr>
                <a:latin typeface="+mn-lt"/>
                <a:cs typeface="Times New Roman" pitchFamily="18" charset="0"/>
              </a:defRPr>
            </a:lvl2pPr>
            <a:lvl3pPr>
              <a:defRPr>
                <a:latin typeface="+mn-lt"/>
                <a:cs typeface="Times New Roman" pitchFamily="18" charset="0"/>
              </a:defRPr>
            </a:lvl3pPr>
            <a:lvl4pPr>
              <a:defRPr>
                <a:latin typeface="+mn-lt"/>
                <a:cs typeface="Times New Roman" pitchFamily="18" charset="0"/>
              </a:defRPr>
            </a:lvl4pPr>
            <a:lvl5pPr>
              <a:defRPr>
                <a:latin typeface="+mn-lt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Times New Roman" pitchFamily="18" charset="0"/>
              </a:defRPr>
            </a:lvl1pPr>
          </a:lstStyle>
          <a:p>
            <a:fld id="{D48E2B47-444C-45B2-B7BD-24E5C5A76837}" type="datetime1">
              <a:rPr lang="en-US" smtClean="0"/>
              <a:pPr/>
              <a:t>6/20/2012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08F-6563-4AFD-96A9-EC3D4C5AF28A}" type="datetime1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B29731-FA14-4C77-88D0-10F0A2FF13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FA28-D6CA-4E1B-8755-A551F482D72A}" type="datetime1">
              <a:rPr lang="en-US" smtClean="0"/>
              <a:pPr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36E656-E091-4914-91B5-B9C48FA06F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6DA0-7E71-4137-AB1D-28CE160EF01A}" type="datetime1">
              <a:rPr lang="en-US" smtClean="0"/>
              <a:pPr/>
              <a:t>6/20/2012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1CB7B3-DB11-4330-8ADD-4D902F2CE7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934-FFC7-4A39-BE02-E306A331EF15}" type="datetime1">
              <a:rPr lang="en-US" smtClean="0"/>
              <a:pPr/>
              <a:t>6/20/2012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F9659-D37A-483E-B40D-45A598AD48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8798-2DCE-4FA1-AEAB-EED7B098A87C}" type="datetime1">
              <a:rPr lang="en-US" smtClean="0"/>
              <a:pPr/>
              <a:t>6/20/2012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C3AD5-A2F8-40BB-9791-C547DBBC2C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64E6-9B83-45AD-9267-011D67179630}" type="datetime1">
              <a:rPr lang="en-US" smtClean="0"/>
              <a:pPr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4E1C0-2DA8-4AE3-8261-35239B5777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358-48DF-4D49-9F2A-A6DB5D71B0CF}" type="datetime1">
              <a:rPr lang="en-US" smtClean="0"/>
              <a:pPr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499D13-8B06-400B-9F2A-24338A276F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C1F8274-7CD6-4101-98F3-B2A81EFAEA83}" type="datetime1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BF9A7DBA-4B0C-4632-8271-9CA8E958DF7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1"/>
            <a:ext cx="8382000" cy="2305050"/>
          </a:xfrm>
          <a:effectLst/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Integrating Background Knowledge and Reinforcement Learning for </a:t>
            </a:r>
            <a:br>
              <a:rPr lang="en-US" sz="4000" b="1" dirty="0" smtClean="0"/>
            </a:br>
            <a:r>
              <a:rPr lang="en-US" sz="4000" b="1" dirty="0" smtClean="0"/>
              <a:t>Action Selection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15200" cy="3124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John E. Laird</a:t>
            </a:r>
          </a:p>
          <a:p>
            <a:r>
              <a:rPr lang="en-US" sz="2400" dirty="0" smtClean="0"/>
              <a:t>Nate Derbinsky</a:t>
            </a:r>
          </a:p>
          <a:p>
            <a:r>
              <a:rPr lang="en-US" sz="2400" dirty="0" smtClean="0"/>
              <a:t>Miller Tinkerhess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029200"/>
            <a:ext cx="1676400" cy="1533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Approach: </a:t>
            </a:r>
            <a:br>
              <a:rPr lang="en-US" dirty="0" smtClean="0"/>
            </a:br>
            <a:r>
              <a:rPr lang="en-US" dirty="0" smtClean="0"/>
              <a:t>Using Chunking over Substate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>
            <a:normAutofit/>
          </a:bodyPr>
          <a:lstStyle/>
          <a:p>
            <a:r>
              <a:rPr lang="en-US" dirty="0" smtClean="0"/>
              <a:t>For each preference created in the substate, chunking (EBL) creates a new RL rule</a:t>
            </a:r>
          </a:p>
          <a:p>
            <a:pPr lvl="1"/>
            <a:r>
              <a:rPr lang="en-US" dirty="0" smtClean="0"/>
              <a:t>Actions are numeric preference</a:t>
            </a:r>
            <a:endParaRPr lang="en-US" dirty="0"/>
          </a:p>
          <a:p>
            <a:pPr lvl="1"/>
            <a:r>
              <a:rPr lang="en-US" dirty="0" smtClean="0"/>
              <a:t>Conditions based on working memory elements tested in substate</a:t>
            </a:r>
          </a:p>
          <a:p>
            <a:pPr marL="692150" lvl="1" indent="-292100"/>
            <a:endParaRPr lang="en-US" dirty="0" smtClean="0"/>
          </a:p>
          <a:p>
            <a:r>
              <a:rPr lang="en-US" dirty="0" smtClean="0"/>
              <a:t>Reinforcement learning </a:t>
            </a:r>
            <a:r>
              <a:rPr lang="en-US" dirty="0" smtClean="0"/>
              <a:t>tunes </a:t>
            </a:r>
            <a:r>
              <a:rPr lang="en-US" dirty="0" smtClean="0"/>
              <a:t>rules based on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4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Two-Stage Learning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F9659-D37A-483E-B40D-45A598AD48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35348" y="3242096"/>
            <a:ext cx="8382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ysClr val="windowText" lastClr="000000"/>
                </a:solidFill>
              </a:rPr>
              <a:t>?</a:t>
            </a:r>
            <a:endParaRPr lang="en-US" sz="3600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>
            <a:endCxn id="5" idx="0"/>
          </p:cNvCxnSpPr>
          <p:nvPr/>
        </p:nvCxnSpPr>
        <p:spPr>
          <a:xfrm>
            <a:off x="2154448" y="2022896"/>
            <a:ext cx="0" cy="1219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2"/>
          </p:cNvCxnSpPr>
          <p:nvPr/>
        </p:nvCxnSpPr>
        <p:spPr>
          <a:xfrm>
            <a:off x="2154448" y="4156496"/>
            <a:ext cx="11724" cy="805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47226" y="2353110"/>
            <a:ext cx="4495800" cy="2705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Processing in Substates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Deliberately evaluate alternatives</a:t>
            </a:r>
          </a:p>
          <a:p>
            <a:pPr marL="5715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Use probabilities, heuristics, model</a:t>
            </a:r>
          </a:p>
          <a:p>
            <a:pPr marL="5715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Uses multiple operator selections and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2400" y="355795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Select action</a:t>
            </a:r>
            <a:endParaRPr lang="en-US" dirty="0"/>
          </a:p>
        </p:txBody>
      </p:sp>
      <p:sp>
        <p:nvSpPr>
          <p:cNvPr id="20" name="Trapezoid 19"/>
          <p:cNvSpPr/>
          <p:nvPr/>
        </p:nvSpPr>
        <p:spPr>
          <a:xfrm rot="16200000">
            <a:off x="1943099" y="2965206"/>
            <a:ext cx="2743200" cy="1466852"/>
          </a:xfrm>
          <a:prstGeom prst="trapezoid">
            <a:avLst>
              <a:gd name="adj" fmla="val 6336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880209" y="3148381"/>
            <a:ext cx="1005991" cy="276999"/>
            <a:chOff x="2581273" y="1667608"/>
            <a:chExt cx="1005991" cy="276999"/>
          </a:xfrm>
        </p:grpSpPr>
        <p:sp>
          <p:nvSpPr>
            <p:cNvPr id="21" name="Rectangle 20"/>
            <p:cNvSpPr/>
            <p:nvPr/>
          </p:nvSpPr>
          <p:spPr>
            <a:xfrm>
              <a:off x="2581273" y="1752600"/>
              <a:ext cx="542927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3"/>
            </p:cNvCxnSpPr>
            <p:nvPr/>
          </p:nvCxnSpPr>
          <p:spPr>
            <a:xfrm>
              <a:off x="3124200" y="1790700"/>
              <a:ext cx="30480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3358664" y="166760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#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80209" y="3342674"/>
            <a:ext cx="1005991" cy="276999"/>
            <a:chOff x="2581273" y="1667608"/>
            <a:chExt cx="1005991" cy="276999"/>
          </a:xfrm>
        </p:grpSpPr>
        <p:sp>
          <p:nvSpPr>
            <p:cNvPr id="27" name="Rectangle 26"/>
            <p:cNvSpPr/>
            <p:nvPr/>
          </p:nvSpPr>
          <p:spPr>
            <a:xfrm>
              <a:off x="2581273" y="1752600"/>
              <a:ext cx="542927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3124200" y="1790700"/>
              <a:ext cx="30480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3358664" y="166760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#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880209" y="3536967"/>
            <a:ext cx="1005991" cy="276999"/>
            <a:chOff x="2581273" y="1667608"/>
            <a:chExt cx="1005991" cy="276999"/>
          </a:xfrm>
        </p:grpSpPr>
        <p:sp>
          <p:nvSpPr>
            <p:cNvPr id="31" name="Rectangle 30"/>
            <p:cNvSpPr/>
            <p:nvPr/>
          </p:nvSpPr>
          <p:spPr>
            <a:xfrm>
              <a:off x="2581273" y="1752600"/>
              <a:ext cx="542927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>
              <a:stCxn id="31" idx="3"/>
            </p:cNvCxnSpPr>
            <p:nvPr/>
          </p:nvCxnSpPr>
          <p:spPr>
            <a:xfrm>
              <a:off x="3124200" y="1790700"/>
              <a:ext cx="30480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358664" y="166760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#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880209" y="3731260"/>
            <a:ext cx="1005991" cy="276999"/>
            <a:chOff x="2581273" y="1667608"/>
            <a:chExt cx="1005991" cy="276999"/>
          </a:xfrm>
        </p:grpSpPr>
        <p:sp>
          <p:nvSpPr>
            <p:cNvPr id="35" name="Rectangle 34"/>
            <p:cNvSpPr/>
            <p:nvPr/>
          </p:nvSpPr>
          <p:spPr>
            <a:xfrm>
              <a:off x="2581273" y="1752600"/>
              <a:ext cx="542927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>
              <a:stCxn id="35" idx="3"/>
            </p:cNvCxnSpPr>
            <p:nvPr/>
          </p:nvCxnSpPr>
          <p:spPr>
            <a:xfrm>
              <a:off x="3124200" y="1790700"/>
              <a:ext cx="30480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358664" y="166760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#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880209" y="3925553"/>
            <a:ext cx="1005991" cy="276999"/>
            <a:chOff x="2581273" y="1667608"/>
            <a:chExt cx="1005991" cy="276999"/>
          </a:xfrm>
        </p:grpSpPr>
        <p:sp>
          <p:nvSpPr>
            <p:cNvPr id="39" name="Rectangle 38"/>
            <p:cNvSpPr/>
            <p:nvPr/>
          </p:nvSpPr>
          <p:spPr>
            <a:xfrm>
              <a:off x="2581273" y="1752600"/>
              <a:ext cx="542927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>
              <a:stCxn id="39" idx="3"/>
            </p:cNvCxnSpPr>
            <p:nvPr/>
          </p:nvCxnSpPr>
          <p:spPr>
            <a:xfrm>
              <a:off x="3124200" y="1790700"/>
              <a:ext cx="30480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58664" y="166760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#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880209" y="4119846"/>
            <a:ext cx="1005991" cy="276999"/>
            <a:chOff x="2581273" y="1667608"/>
            <a:chExt cx="1005991" cy="276999"/>
          </a:xfrm>
        </p:grpSpPr>
        <p:sp>
          <p:nvSpPr>
            <p:cNvPr id="43" name="Rectangle 42"/>
            <p:cNvSpPr/>
            <p:nvPr/>
          </p:nvSpPr>
          <p:spPr>
            <a:xfrm>
              <a:off x="2581273" y="1752600"/>
              <a:ext cx="542927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43" idx="3"/>
            </p:cNvCxnSpPr>
            <p:nvPr/>
          </p:nvCxnSpPr>
          <p:spPr>
            <a:xfrm>
              <a:off x="3124200" y="1790700"/>
              <a:ext cx="30480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58664" y="166760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#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880209" y="4314139"/>
            <a:ext cx="1005991" cy="276999"/>
            <a:chOff x="2581273" y="1667608"/>
            <a:chExt cx="1005991" cy="276999"/>
          </a:xfrm>
        </p:grpSpPr>
        <p:sp>
          <p:nvSpPr>
            <p:cNvPr id="47" name="Rectangle 46"/>
            <p:cNvSpPr/>
            <p:nvPr/>
          </p:nvSpPr>
          <p:spPr>
            <a:xfrm>
              <a:off x="2581273" y="1752600"/>
              <a:ext cx="542927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7" idx="3"/>
            </p:cNvCxnSpPr>
            <p:nvPr/>
          </p:nvCxnSpPr>
          <p:spPr>
            <a:xfrm>
              <a:off x="3124200" y="1790700"/>
              <a:ext cx="30480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358664" y="166760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#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880209" y="4508432"/>
            <a:ext cx="1005991" cy="276999"/>
            <a:chOff x="2581273" y="1667608"/>
            <a:chExt cx="1005991" cy="276999"/>
          </a:xfrm>
        </p:grpSpPr>
        <p:sp>
          <p:nvSpPr>
            <p:cNvPr id="51" name="Rectangle 50"/>
            <p:cNvSpPr/>
            <p:nvPr/>
          </p:nvSpPr>
          <p:spPr>
            <a:xfrm>
              <a:off x="2581273" y="1752600"/>
              <a:ext cx="542927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/>
            <p:cNvCxnSpPr>
              <a:stCxn id="51" idx="3"/>
            </p:cNvCxnSpPr>
            <p:nvPr/>
          </p:nvCxnSpPr>
          <p:spPr>
            <a:xfrm>
              <a:off x="3124200" y="1790700"/>
              <a:ext cx="30480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358664" y="166760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#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880209" y="4702725"/>
            <a:ext cx="1005991" cy="276999"/>
            <a:chOff x="2581273" y="1667608"/>
            <a:chExt cx="1005991" cy="276999"/>
          </a:xfrm>
        </p:grpSpPr>
        <p:sp>
          <p:nvSpPr>
            <p:cNvPr id="55" name="Rectangle 54"/>
            <p:cNvSpPr/>
            <p:nvPr/>
          </p:nvSpPr>
          <p:spPr>
            <a:xfrm>
              <a:off x="2581273" y="1752600"/>
              <a:ext cx="542927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>
              <a:stCxn id="55" idx="3"/>
            </p:cNvCxnSpPr>
            <p:nvPr/>
          </p:nvCxnSpPr>
          <p:spPr>
            <a:xfrm>
              <a:off x="3124200" y="1790700"/>
              <a:ext cx="30480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358664" y="166760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#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80209" y="4897018"/>
            <a:ext cx="1005991" cy="276999"/>
            <a:chOff x="2581273" y="1667608"/>
            <a:chExt cx="1005991" cy="276999"/>
          </a:xfrm>
        </p:grpSpPr>
        <p:sp>
          <p:nvSpPr>
            <p:cNvPr id="59" name="Rectangle 58"/>
            <p:cNvSpPr/>
            <p:nvPr/>
          </p:nvSpPr>
          <p:spPr>
            <a:xfrm>
              <a:off x="2581273" y="1752600"/>
              <a:ext cx="542927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>
              <a:stCxn id="59" idx="3"/>
            </p:cNvCxnSpPr>
            <p:nvPr/>
          </p:nvCxnSpPr>
          <p:spPr>
            <a:xfrm>
              <a:off x="3124200" y="1790700"/>
              <a:ext cx="30480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3358664" y="166760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#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880209" y="5091311"/>
            <a:ext cx="1005991" cy="276999"/>
            <a:chOff x="2581273" y="1667608"/>
            <a:chExt cx="1005991" cy="276999"/>
          </a:xfrm>
        </p:grpSpPr>
        <p:sp>
          <p:nvSpPr>
            <p:cNvPr id="63" name="Rectangle 62"/>
            <p:cNvSpPr/>
            <p:nvPr/>
          </p:nvSpPr>
          <p:spPr>
            <a:xfrm>
              <a:off x="2581273" y="1752600"/>
              <a:ext cx="542927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>
              <a:stCxn id="63" idx="3"/>
            </p:cNvCxnSpPr>
            <p:nvPr/>
          </p:nvCxnSpPr>
          <p:spPr>
            <a:xfrm>
              <a:off x="3124200" y="1790700"/>
              <a:ext cx="30480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358664" y="166760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#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880209" y="5285601"/>
            <a:ext cx="1005991" cy="276999"/>
            <a:chOff x="2581273" y="1667608"/>
            <a:chExt cx="1005991" cy="276999"/>
          </a:xfrm>
        </p:grpSpPr>
        <p:sp>
          <p:nvSpPr>
            <p:cNvPr id="67" name="Rectangle 66"/>
            <p:cNvSpPr/>
            <p:nvPr/>
          </p:nvSpPr>
          <p:spPr>
            <a:xfrm>
              <a:off x="2581273" y="1752600"/>
              <a:ext cx="542927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>
              <a:stCxn id="67" idx="3"/>
            </p:cNvCxnSpPr>
            <p:nvPr/>
          </p:nvCxnSpPr>
          <p:spPr>
            <a:xfrm>
              <a:off x="3124200" y="1790700"/>
              <a:ext cx="30480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3358664" y="166760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#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880209" y="1982623"/>
            <a:ext cx="1005991" cy="276999"/>
            <a:chOff x="2581273" y="1667608"/>
            <a:chExt cx="1005991" cy="276999"/>
          </a:xfrm>
        </p:grpSpPr>
        <p:sp>
          <p:nvSpPr>
            <p:cNvPr id="71" name="Rectangle 70"/>
            <p:cNvSpPr/>
            <p:nvPr/>
          </p:nvSpPr>
          <p:spPr>
            <a:xfrm>
              <a:off x="2581273" y="1752600"/>
              <a:ext cx="542927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71"/>
            <p:cNvCxnSpPr>
              <a:stCxn id="71" idx="3"/>
            </p:cNvCxnSpPr>
            <p:nvPr/>
          </p:nvCxnSpPr>
          <p:spPr>
            <a:xfrm>
              <a:off x="3124200" y="1790700"/>
              <a:ext cx="30480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358664" y="166760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#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880209" y="2176916"/>
            <a:ext cx="1005991" cy="276999"/>
            <a:chOff x="2581273" y="1667608"/>
            <a:chExt cx="1005991" cy="276999"/>
          </a:xfrm>
        </p:grpSpPr>
        <p:sp>
          <p:nvSpPr>
            <p:cNvPr id="75" name="Rectangle 74"/>
            <p:cNvSpPr/>
            <p:nvPr/>
          </p:nvSpPr>
          <p:spPr>
            <a:xfrm>
              <a:off x="2581273" y="1752600"/>
              <a:ext cx="542927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/>
            <p:cNvCxnSpPr>
              <a:stCxn id="75" idx="3"/>
            </p:cNvCxnSpPr>
            <p:nvPr/>
          </p:nvCxnSpPr>
          <p:spPr>
            <a:xfrm>
              <a:off x="3124200" y="1790700"/>
              <a:ext cx="30480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358664" y="166760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#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880209" y="2371209"/>
            <a:ext cx="1005991" cy="276999"/>
            <a:chOff x="2581273" y="1667608"/>
            <a:chExt cx="1005991" cy="276999"/>
          </a:xfrm>
        </p:grpSpPr>
        <p:sp>
          <p:nvSpPr>
            <p:cNvPr id="79" name="Rectangle 78"/>
            <p:cNvSpPr/>
            <p:nvPr/>
          </p:nvSpPr>
          <p:spPr>
            <a:xfrm>
              <a:off x="2581273" y="1752600"/>
              <a:ext cx="542927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>
              <a:stCxn id="79" idx="3"/>
            </p:cNvCxnSpPr>
            <p:nvPr/>
          </p:nvCxnSpPr>
          <p:spPr>
            <a:xfrm>
              <a:off x="3124200" y="1790700"/>
              <a:ext cx="30480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3358664" y="166760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#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880209" y="2565502"/>
            <a:ext cx="1005991" cy="276999"/>
            <a:chOff x="2581273" y="1667608"/>
            <a:chExt cx="1005991" cy="276999"/>
          </a:xfrm>
        </p:grpSpPr>
        <p:sp>
          <p:nvSpPr>
            <p:cNvPr id="83" name="Rectangle 82"/>
            <p:cNvSpPr/>
            <p:nvPr/>
          </p:nvSpPr>
          <p:spPr>
            <a:xfrm>
              <a:off x="2581273" y="1752600"/>
              <a:ext cx="542927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>
              <a:stCxn id="83" idx="3"/>
            </p:cNvCxnSpPr>
            <p:nvPr/>
          </p:nvCxnSpPr>
          <p:spPr>
            <a:xfrm>
              <a:off x="3124200" y="1790700"/>
              <a:ext cx="30480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3358664" y="166760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#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880209" y="2759795"/>
            <a:ext cx="1005991" cy="276999"/>
            <a:chOff x="2581273" y="1667608"/>
            <a:chExt cx="1005991" cy="276999"/>
          </a:xfrm>
        </p:grpSpPr>
        <p:sp>
          <p:nvSpPr>
            <p:cNvPr id="87" name="Rectangle 86"/>
            <p:cNvSpPr/>
            <p:nvPr/>
          </p:nvSpPr>
          <p:spPr>
            <a:xfrm>
              <a:off x="2581273" y="1752600"/>
              <a:ext cx="542927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>
              <a:stCxn id="87" idx="3"/>
            </p:cNvCxnSpPr>
            <p:nvPr/>
          </p:nvCxnSpPr>
          <p:spPr>
            <a:xfrm>
              <a:off x="3124200" y="1790700"/>
              <a:ext cx="30480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3358664" y="166760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#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2880209" y="2954088"/>
            <a:ext cx="1005991" cy="276999"/>
            <a:chOff x="2581273" y="1667608"/>
            <a:chExt cx="1005991" cy="276999"/>
          </a:xfrm>
        </p:grpSpPr>
        <p:sp>
          <p:nvSpPr>
            <p:cNvPr id="91" name="Rectangle 90"/>
            <p:cNvSpPr/>
            <p:nvPr/>
          </p:nvSpPr>
          <p:spPr>
            <a:xfrm>
              <a:off x="2581273" y="1752600"/>
              <a:ext cx="542927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>
              <a:stCxn id="91" idx="3"/>
            </p:cNvCxnSpPr>
            <p:nvPr/>
          </p:nvCxnSpPr>
          <p:spPr>
            <a:xfrm>
              <a:off x="3124200" y="1790700"/>
              <a:ext cx="30480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358664" y="166760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2"/>
                  </a:solidFill>
                </a:rPr>
                <a:t>#</a:t>
              </a:r>
              <a:endParaRPr lang="en-US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047226" y="2353110"/>
            <a:ext cx="4495800" cy="2705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Deliberate Processing in Substates</a:t>
            </a:r>
          </a:p>
          <a:p>
            <a:pPr marL="1143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Always available for new situations</a:t>
            </a:r>
          </a:p>
          <a:p>
            <a:pPr marL="571500" lvl="1" indent="-342900">
              <a:buFont typeface="Arial" pitchFamily="34" charset="0"/>
              <a:buChar char="•"/>
            </a:pPr>
            <a:r>
              <a:rPr lang="en-US" dirty="0" smtClean="0">
                <a:solidFill>
                  <a:sysClr val="windowText" lastClr="000000"/>
                </a:solidFill>
              </a:rPr>
              <a:t>Can expand to any number of players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970572" y="5665178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RL rules updated based on agent’s experience</a:t>
            </a:r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2885967" y="4312253"/>
            <a:ext cx="1005991" cy="276999"/>
            <a:chOff x="2581273" y="1667608"/>
            <a:chExt cx="1005991" cy="276999"/>
          </a:xfrm>
        </p:grpSpPr>
        <p:sp>
          <p:nvSpPr>
            <p:cNvPr id="97" name="Rectangle 96"/>
            <p:cNvSpPr/>
            <p:nvPr/>
          </p:nvSpPr>
          <p:spPr>
            <a:xfrm>
              <a:off x="2581273" y="1752600"/>
              <a:ext cx="542927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>
              <a:stCxn id="97" idx="3"/>
            </p:cNvCxnSpPr>
            <p:nvPr/>
          </p:nvCxnSpPr>
          <p:spPr>
            <a:xfrm>
              <a:off x="3124200" y="1790700"/>
              <a:ext cx="30480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3358664" y="166760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FF0000"/>
                  </a:solidFill>
                </a:rPr>
                <a:t>#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2880209" y="2959846"/>
            <a:ext cx="1005991" cy="276999"/>
            <a:chOff x="2581273" y="1667608"/>
            <a:chExt cx="1005991" cy="276999"/>
          </a:xfrm>
        </p:grpSpPr>
        <p:sp>
          <p:nvSpPr>
            <p:cNvPr id="101" name="Rectangle 100"/>
            <p:cNvSpPr/>
            <p:nvPr/>
          </p:nvSpPr>
          <p:spPr>
            <a:xfrm>
              <a:off x="2581273" y="1752600"/>
              <a:ext cx="542927" cy="7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2" name="Straight Arrow Connector 101"/>
            <p:cNvCxnSpPr>
              <a:stCxn id="101" idx="3"/>
            </p:cNvCxnSpPr>
            <p:nvPr/>
          </p:nvCxnSpPr>
          <p:spPr>
            <a:xfrm>
              <a:off x="3124200" y="1790700"/>
              <a:ext cx="304800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3358664" y="1667608"/>
              <a:ext cx="228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rgbClr val="00B050"/>
                  </a:solidFill>
                </a:rPr>
                <a:t>#</a:t>
              </a:r>
              <a:endParaRPr lang="en-US" sz="12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82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2" presetClass="emph" presetSubtype="0" repeatCount="3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20" grpId="0" animBg="1"/>
      <p:bldP spid="20" grpId="1" animBg="1"/>
      <p:bldP spid="94" grpId="0" animBg="1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04" y="274638"/>
            <a:ext cx="890493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Evaluation with Probability 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1495" y="1699497"/>
            <a:ext cx="1459346" cy="146858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90841" y="1773380"/>
            <a:ext cx="1339272" cy="1320802"/>
            <a:chOff x="1490841" y="1773380"/>
            <a:chExt cx="1339272" cy="1320802"/>
          </a:xfrm>
        </p:grpSpPr>
        <p:cxnSp>
          <p:nvCxnSpPr>
            <p:cNvPr id="11" name="Straight Arrow Connector 10"/>
            <p:cNvCxnSpPr>
              <a:stCxn id="9" idx="6"/>
            </p:cNvCxnSpPr>
            <p:nvPr/>
          </p:nvCxnSpPr>
          <p:spPr>
            <a:xfrm flipV="1">
              <a:off x="1490841" y="1773380"/>
              <a:ext cx="1339272" cy="660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6"/>
            </p:cNvCxnSpPr>
            <p:nvPr/>
          </p:nvCxnSpPr>
          <p:spPr>
            <a:xfrm flipV="1">
              <a:off x="1490841" y="2429162"/>
              <a:ext cx="1339272" cy="46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</p:cNvCxnSpPr>
            <p:nvPr/>
          </p:nvCxnSpPr>
          <p:spPr>
            <a:xfrm>
              <a:off x="1490841" y="2433788"/>
              <a:ext cx="1339272" cy="6603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676086" y="3059307"/>
            <a:ext cx="950067" cy="1372077"/>
            <a:chOff x="1667540" y="3059307"/>
            <a:chExt cx="950067" cy="1372077"/>
          </a:xfrm>
        </p:grpSpPr>
        <p:cxnSp>
          <p:nvCxnSpPr>
            <p:cNvPr id="27" name="Straight Arrow Connector 26"/>
            <p:cNvCxnSpPr>
              <a:stCxn id="24" idx="3"/>
            </p:cNvCxnSpPr>
            <p:nvPr/>
          </p:nvCxnSpPr>
          <p:spPr>
            <a:xfrm rot="5400000">
              <a:off x="1838203" y="3198833"/>
              <a:ext cx="918930" cy="639878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667540" y="3956370"/>
              <a:ext cx="475013" cy="47501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Arrow Connector 39"/>
          <p:cNvCxnSpPr>
            <a:stCxn id="29" idx="6"/>
            <a:endCxn id="80" idx="2"/>
          </p:cNvCxnSpPr>
          <p:nvPr/>
        </p:nvCxnSpPr>
        <p:spPr>
          <a:xfrm>
            <a:off x="2151099" y="4193877"/>
            <a:ext cx="2009711" cy="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913592" y="5229710"/>
            <a:ext cx="602101" cy="5589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32752" y="4061361"/>
            <a:ext cx="225631" cy="23750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2097481" y="4431888"/>
            <a:ext cx="918930" cy="6398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224360" y="5181602"/>
            <a:ext cx="2464081" cy="646331"/>
            <a:chOff x="2728575" y="5135437"/>
            <a:chExt cx="2464081" cy="726584"/>
          </a:xfrm>
        </p:grpSpPr>
        <p:cxnSp>
          <p:nvCxnSpPr>
            <p:cNvPr id="47" name="Straight Arrow Connector 46"/>
            <p:cNvCxnSpPr>
              <a:stCxn id="34" idx="6"/>
              <a:endCxn id="91" idx="2"/>
            </p:cNvCxnSpPr>
            <p:nvPr/>
          </p:nvCxnSpPr>
          <p:spPr>
            <a:xfrm>
              <a:off x="3019908" y="5503670"/>
              <a:ext cx="19314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728575" y="5135437"/>
              <a:ext cx="2464081" cy="72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c</a:t>
              </a:r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ompute-bid-</a:t>
              </a:r>
            </a:p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probability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535869" y="1572166"/>
            <a:ext cx="1702471" cy="1741050"/>
            <a:chOff x="3040083" y="1572166"/>
            <a:chExt cx="1702471" cy="1741050"/>
          </a:xfrm>
        </p:grpSpPr>
        <p:sp>
          <p:nvSpPr>
            <p:cNvPr id="24" name="Oval 23"/>
            <p:cNvSpPr/>
            <p:nvPr/>
          </p:nvSpPr>
          <p:spPr>
            <a:xfrm>
              <a:off x="3040083" y="1579418"/>
              <a:ext cx="558140" cy="1733798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35609" y="1572166"/>
              <a:ext cx="1306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Tie Impasse</a:t>
              </a:r>
              <a:endParaRPr lang="en-US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873547" y="4860378"/>
            <a:ext cx="197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  <a:latin typeface="+mn-lt"/>
              </a:rPr>
              <a:t>Evaluation = .3</a:t>
            </a:r>
            <a:endParaRPr lang="en-US" i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76" name="Curved Connector 75"/>
          <p:cNvCxnSpPr>
            <a:stCxn id="74" idx="0"/>
            <a:endCxn id="80" idx="4"/>
          </p:cNvCxnSpPr>
          <p:nvPr/>
        </p:nvCxnSpPr>
        <p:spPr>
          <a:xfrm rot="16200000" flipV="1">
            <a:off x="4415135" y="4416078"/>
            <a:ext cx="427483" cy="461118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160810" y="3957881"/>
            <a:ext cx="475013" cy="4750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4533888" y="3727610"/>
            <a:ext cx="2164264" cy="467778"/>
            <a:chOff x="2510637" y="3724372"/>
            <a:chExt cx="2164264" cy="467778"/>
          </a:xfrm>
        </p:grpSpPr>
        <p:cxnSp>
          <p:nvCxnSpPr>
            <p:cNvPr id="84" name="Straight Arrow Connector 83"/>
            <p:cNvCxnSpPr>
              <a:stCxn id="80" idx="6"/>
              <a:endCxn id="51" idx="2"/>
            </p:cNvCxnSpPr>
            <p:nvPr/>
          </p:nvCxnSpPr>
          <p:spPr>
            <a:xfrm flipV="1">
              <a:off x="2612572" y="4190886"/>
              <a:ext cx="1483855" cy="1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510637" y="3724372"/>
              <a:ext cx="2164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Evaluate(challenge)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51" name="Oval 50"/>
          <p:cNvSpPr/>
          <p:nvPr/>
        </p:nvSpPr>
        <p:spPr>
          <a:xfrm>
            <a:off x="6119678" y="3956617"/>
            <a:ext cx="475013" cy="4750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526798" y="3753584"/>
            <a:ext cx="1747836" cy="440540"/>
            <a:chOff x="2547433" y="3730943"/>
            <a:chExt cx="2164264" cy="440540"/>
          </a:xfrm>
        </p:grpSpPr>
        <p:cxnSp>
          <p:nvCxnSpPr>
            <p:cNvPr id="53" name="Straight Arrow Connector 52"/>
            <p:cNvCxnSpPr>
              <a:stCxn id="51" idx="6"/>
              <a:endCxn id="67" idx="2"/>
            </p:cNvCxnSpPr>
            <p:nvPr/>
          </p:nvCxnSpPr>
          <p:spPr>
            <a:xfrm flipV="1">
              <a:off x="2631501" y="4170059"/>
              <a:ext cx="1865041" cy="1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547433" y="3730943"/>
              <a:ext cx="2164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</a:rPr>
                <a:t>Evaluate(bid: 6[6])</a:t>
              </a:r>
            </a:p>
          </p:txBody>
        </p:sp>
      </p:grpSp>
      <p:sp>
        <p:nvSpPr>
          <p:cNvPr id="67" name="Oval 66"/>
          <p:cNvSpPr/>
          <p:nvPr/>
        </p:nvSpPr>
        <p:spPr>
          <a:xfrm>
            <a:off x="8100878" y="3955193"/>
            <a:ext cx="475013" cy="4750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543338" y="3492017"/>
            <a:ext cx="161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/>
                </a:solidFill>
                <a:latin typeface="+mn-lt"/>
              </a:rPr>
              <a:t>Evaluation = .8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37180" y="3505850"/>
            <a:ext cx="1872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/>
                </a:solidFill>
                <a:latin typeface="+mn-lt"/>
              </a:rPr>
              <a:t>Evaluation = .1</a:t>
            </a:r>
          </a:p>
          <a:p>
            <a:pPr algn="ctr"/>
            <a:r>
              <a:rPr lang="en-US" sz="1400" i="1" dirty="0" smtClean="0">
                <a:solidFill>
                  <a:schemeClr val="tx2"/>
                </a:solidFill>
              </a:rPr>
              <a:t>.1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187298" y="4110527"/>
            <a:ext cx="179461" cy="18800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271047" y="4100557"/>
            <a:ext cx="179461" cy="18800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602722" y="3492017"/>
            <a:ext cx="161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/>
                </a:solidFill>
                <a:latin typeface="+mn-lt"/>
              </a:rPr>
              <a:t>Evaluation = .3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3519630" y="1972394"/>
            <a:ext cx="4654027" cy="1533456"/>
            <a:chOff x="3519630" y="1972394"/>
            <a:chExt cx="4654027" cy="1533456"/>
          </a:xfrm>
        </p:grpSpPr>
        <p:cxnSp>
          <p:nvCxnSpPr>
            <p:cNvPr id="93" name="Curved Connector 92"/>
            <p:cNvCxnSpPr>
              <a:stCxn id="82" idx="0"/>
              <a:endCxn id="104" idx="2"/>
            </p:cNvCxnSpPr>
            <p:nvPr/>
          </p:nvCxnSpPr>
          <p:spPr>
            <a:xfrm rot="16200000" flipV="1">
              <a:off x="5218108" y="2360094"/>
              <a:ext cx="596293" cy="1667553"/>
            </a:xfrm>
            <a:prstGeom prst="curvedConnector3">
              <a:avLst>
                <a:gd name="adj1" fmla="val 50000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urved Connector 92"/>
            <p:cNvCxnSpPr>
              <a:stCxn id="86" idx="0"/>
              <a:endCxn id="104" idx="2"/>
            </p:cNvCxnSpPr>
            <p:nvPr/>
          </p:nvCxnSpPr>
          <p:spPr>
            <a:xfrm rot="16200000" flipV="1">
              <a:off x="6123004" y="1455197"/>
              <a:ext cx="610126" cy="3491180"/>
            </a:xfrm>
            <a:prstGeom prst="curvedConnector3">
              <a:avLst>
                <a:gd name="adj1" fmla="val 50000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urved Connector 92"/>
            <p:cNvCxnSpPr>
              <a:stCxn id="103" idx="0"/>
              <a:endCxn id="104" idx="2"/>
            </p:cNvCxnSpPr>
            <p:nvPr/>
          </p:nvCxnSpPr>
          <p:spPr>
            <a:xfrm rot="5400000" flipH="1" flipV="1">
              <a:off x="4247799" y="3057340"/>
              <a:ext cx="596293" cy="273063"/>
            </a:xfrm>
            <a:prstGeom prst="curvedConnector3">
              <a:avLst>
                <a:gd name="adj1" fmla="val 50000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3519630" y="1972394"/>
              <a:ext cx="23256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Challenge = .8</a:t>
              </a:r>
            </a:p>
            <a:p>
              <a:r>
                <a:rPr lang="en-US" dirty="0" smtClean="0">
                  <a:solidFill>
                    <a:schemeClr val="tx2"/>
                  </a:solidFill>
                </a:rPr>
                <a:t>Bid: 6[4]   = .3</a:t>
              </a:r>
            </a:p>
            <a:p>
              <a:r>
                <a:rPr lang="en-US" dirty="0" smtClean="0">
                  <a:solidFill>
                    <a:schemeClr val="tx2"/>
                  </a:solidFill>
                </a:rPr>
                <a:t>Bid: 6[6]   = .1</a:t>
              </a:r>
              <a:endParaRPr lang="en-US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23444" y="1712699"/>
            <a:ext cx="1422123" cy="1317541"/>
            <a:chOff x="1523444" y="1712699"/>
            <a:chExt cx="1422123" cy="1317541"/>
          </a:xfrm>
        </p:grpSpPr>
        <p:sp>
          <p:nvSpPr>
            <p:cNvPr id="3" name="TextBox 2"/>
            <p:cNvSpPr txBox="1"/>
            <p:nvPr/>
          </p:nvSpPr>
          <p:spPr>
            <a:xfrm>
              <a:off x="1559630" y="1712699"/>
              <a:ext cx="1255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Bid: 6[4]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90258" y="2146801"/>
              <a:ext cx="1255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Challenge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23444" y="2660908"/>
              <a:ext cx="1255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Bid: 6[6]</a:t>
              </a:r>
            </a:p>
          </p:txBody>
        </p:sp>
      </p:grpSp>
      <p:sp>
        <p:nvSpPr>
          <p:cNvPr id="5" name="AutoShape 2" descr="data:image/jpeg;base64,/9j/4AAQSkZJRgABAQAAAQABAAD/2wCEAAkGBhQSEBUUExQVFBUVGBgYGBgXGBgYGRoXFhocFRgVGxodGyYgGBokGhcYIC8gIycqLCwsGh4xNTAqNSYrLSkBCQoKDgwOFA8PGikdHRwpKSkpKSkpKSkpKSkpKSkpLCkpKSkpLCkpKSkpKSwpKSkpLCksKSkpLCkpLCkpKSkpKf/AABEIAHgAoAMBIgACEQEDEQH/xAAaAAACAwEBAAAAAAAAAAAAAAAAAQIDBQQG/8QANhAAAQIDBQcFAAEDAwUAAAAAAQACESHwAzFBUWEEcYGRobHBBRLR4fETIjJCI3KSBhUWJFL/xAAXAQEBAQEAAAAAAAAAAAAAAAABAAID/8QAHBEBAQEBAAMBAQAAAAAAAAAAAAERAiExQRJR/9oADAMBAAIRAxEAPwC49KmourLn0S91RnLhqeSdcK/EgaCp/RvySrj8/CI1L87INeJYHWepWVhF1Sr8S92dc0xXbtBEcN51UkmiOEevDv0Vo2Zw/wATyrLvkrLfaRs7Gu/jc8uMP6W+4iUY6XHeQla7Xtby9rLMWYkWPcYxuvbnO7Cc1uc+BrmFVghw631hgu7abA/xtNoW/wAn+RAgCuGG7pRwWLMPs3VWcUVrV3JImfWqkmHTWVUhUZVhykmD1qSgOH3GjFdz7D+Kyc72fyOAJDLicYXg89y3JaNcbSnGutb1Gx9b2Z1iLS0/0CSWkRj7S3CA0nPJdW07L7IG9puI4SON0OauubypXPX6iacfF8rp+UhW/ggnVdIoBrjBBqqhPgia3yjGH1DPBgV1WGCi4zhUj0Ujddf1+Zw6pNG7n2SSBqOAxUye+6HGtFH2/VYzSDY5V4wjvWakoX13RamAOlXbvKftqjJV27oNMo3yGunNZJ7P68WEAw0Bq+7ktew9WYRjGHTl0XgtssRaiLf7he05Sriu30v3NaA68dsI/KtrVkzWn6h6o59sG3N9pPG4Q5rqFfed6zGbN7rUGcQCNwMMbowl8LVJjCu+CmVLhljJNo8dcFI9/PhI1VXJCAtw1wOR7Lp2iwsdpcxxe5rmXQdAGYJGt05Z5rO2wiABN+Ge7qsPZbSDX+xxExJ0oGZhuJT+s9Gc69XsfoZs7d7oWP8AA6fshExEhpeXcxmE9s9SD7QsaRBomBuPf5CzPT/UH+we4/1aG+G7cq/RbNwc9xvcZ6ASa0QxhCoK67vSnMjUjlu5XeagkDl94y31AJkVV25ICuF3b7Qycd2H6j3VXJN1XpY1y1Wkrc6Pa/WG+/wpEk54KNVV2at2az9zoZxxUg2xJkJ3Rh0Jy0uUzsjmzLSOBy+yg+q2rHWjW7M8tYDBwIi4iF28Ey0wQ31zaP8AT/8AWI9xn/UINEYRw1MCDdetfjwtV1fzurkoudUfjjBdvqWzwMRIHDI1ks9zd9VVy52Y0ot9iY/+5s43gTGMZLmPpWVo4ChfD/ctGFdKuRBZKNhZBjYC7HU3X6+FeD8b5QrcqnNwqAlW9Ta03Y1ySLTDq8qLhh8LrG1WFk9rLR7f5HTAPO7yrn+r7O5riXMLWmDjlUQtzms2sfbNnDxAjWMYTWZb+luIIk8HB0nc8+S3rezbAPY4PY6bSDG+MtfnkucVx41ArNmLWRstlaCDAyGrjh5/Fs2Wz+0QH7GJ7jNAznyyropg148oOrB05csjelCVD8zRGuiceHOGfHnNKJxv6aZIAnWUEAZd48L65pNH7vwy+UhRVclC32g2cHRujHTHATw5Yq4TrG+E1wepOPtjD3NhOWBvHZNL0WwerttGxldHhiY5T6p7f6w1gJnHM8ob5kLx3orzZkgGLIgtMcDhoYdoro9SJexwhGX9oluEYyHC4I05GgPVzaQcDEGvGquP1nHh+rF9Os3BjW+0e/LCEYgE4CgtyPD7/e+KBpEbqP0OfKEKrtorLShcq6rigAHHhXLoufa/URYuYTiYRwBN27FXhtX3H76LJ9eHu9oH90zA3EZb8VqYXpLBljtBDnMaXC6I1BhzAhxVn/jezhrm/wATQHwJ3gkifEwXh/TfUnWTpRLfeQWk/wBTRdDKEfN63vVPXHNZ/SHOJIEo8Ty8LW2DGlb29lZs/iZITgMJ433/ACuci+s1hemW3utS50Q66eGg/wCMznLCe+RWazb/AFYi5t4+NfnupASrnzml7r58a1U/uEal8IReznWCHCut6mKjPoiHxjlXFKxCHxXLqnhrL83KdcfFyjCuvwoKjd05HfL8Vbm7jporC26quUXnD77rTTMtPTyCXWZAJ/xMwddDd9wV1lsrj/fBugvzx0x0iuw6w8Ru3HeiAGHAYQ/AgHZsDZAeDr4+lOv3P6SAFaSylckVI41njDLBI8+sdd0j1TPf54Q/Uu/mXNCRjxqe6slzbRYB4g7pfv8AvIrpdwqik4T537+UL5q3Exdr2OBa50YNMQ8a4OGCVqBaEe2LoGMpAnf/AMpLd9oMRCO8eM+ybWAXCHDhULlnS5Ni2H2ui4xd2hlLNaLbuF9XqqFaV9LptCyzs/5bZ3taIb8NNfhMmpX7RUKopg5VcPJ5rq2NllbsD7J5IOOokbxG/NV7TsjmX3Zi6eck2WLXO7hekw78TlxSccq6KJMkBZ760l9IaVAXVvnzRpdW5aBESNfM1ED5rHBBM60zTcJVyvvv5hJRN/nPCMcb+pRDx9YJtCIQ3XePGqMSQMqyhwShW/RJxhfUMuvJMmXOqxQtJxjllgdM0q1Ryrjkm/Ku87k+yTT4+/E1E1epQ3V+pAVIcKCAZdXdSDqrFVY1iM1MvrzyQdX7O2LgCN+Ot2M1r7TszbRha4NIhcdLpaGPLQrzu0bQWwv6VBP07/qsOlGPtvGMYw3wuER8Q1Lirk9I207JtDrG1eSyIgA2Qc+bTO6IhxjcvVeobQBZmOvjGEpjguFm1WFqQ4sBcLjKIynAzvWZ6ztxfbWbBIRL3Q/+QRAY4la66lZ5jqtGiqqKRaeynCu8MN24pVXfksEoaD4woptZciN1VenHl8k/ASFYE6+OH4o1w8qb3Sqr8UhUxrfzWkA3wPA8IAlw8c4RjI6orneb+kk31vgitIdKj9IfdQ0+uITAqE9DQ5JnjX6r2EUAXYb8490yPv8AME21W+KtxTyrd3rmi6q1kiuOVaKRAqs6CPiQFcvoBA5KYlp80UgN9DupM71S1LIf0ktxhOEt0IrEdYPtHOII0Lf8hg0tjlu3wXrLVsdesvuK4bb0thOLXXxEjqSMUi+WZ6G9oBDAW3RBjDQjCEIXQzhNbOz2Ydae6AiAInQf1AT1JK4/+1v/AMbQw1l2/Vq7PYBrQ0RlGfUmOfys32VtY1jggDfU6gmP3DsZeEm7hHIQw3YfBSADOvwKTRXlRbcnGqxUlJM41lHS4qRG/rQQhb+EMSr67IQqxRKMqq5EIRq5NCyNQdNSdfxrh9IQi+jEWiCIaIQr4qHVUEBtdUIUoT7+e+9RhD4wvjwQhI+pAfe+XRTaarhFNCG0mV2rcpN7VGCEKjF8ERWvi5ROtUf1CEx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hQSEBUUExQVFBUVGBgYGBgXGBgYGRoXFhocFRgVGxodGyYgGBokGhcYIC8gIycqLCwsGh4xNTAqNSYrLSkBCQoKDgwOFA8PGikdHRwpKSkpKSkpKSkpKSkpKSkpLCkpKSkpLCkpKSkpKSwpKSkpLCksKSkpLCkpLCkpKSkpKf/AABEIAHgAoAMBIgACEQEDEQH/xAAaAAACAwEBAAAAAAAAAAAAAAAAAQIDBQQG/8QANhAAAQIDBQcFAAEDAwUAAAAAAQACESHwAzFBUWEEcYGRobHBBRLR4fETIjJCI3KSBhUWJFL/xAAXAQEBAQEAAAAAAAAAAAAAAAABAAID/8QAHBEBAQEBAAMBAQAAAAAAAAAAAAERAiExQRJR/9oADAMBAAIRAxEAPwC49KmourLn0S91RnLhqeSdcK/EgaCp/RvySrj8/CI1L87INeJYHWepWVhF1Sr8S92dc0xXbtBEcN51UkmiOEevDv0Vo2Zw/wATyrLvkrLfaRs7Gu/jc8uMP6W+4iUY6XHeQla7Xtby9rLMWYkWPcYxuvbnO7Cc1uc+BrmFVghw631hgu7abA/xtNoW/wAn+RAgCuGG7pRwWLMPs3VWcUVrV3JImfWqkmHTWVUhUZVhykmD1qSgOH3GjFdz7D+Kyc72fyOAJDLicYXg89y3JaNcbSnGutb1Gx9b2Z1iLS0/0CSWkRj7S3CA0nPJdW07L7IG9puI4SON0OauubypXPX6iacfF8rp+UhW/ggnVdIoBrjBBqqhPgia3yjGH1DPBgV1WGCi4zhUj0Ujddf1+Zw6pNG7n2SSBqOAxUye+6HGtFH2/VYzSDY5V4wjvWakoX13RamAOlXbvKftqjJV27oNMo3yGunNZJ7P68WEAw0Bq+7ktew9WYRjGHTl0XgtssRaiLf7he05Sriu30v3NaA68dsI/KtrVkzWn6h6o59sG3N9pPG4Q5rqFfed6zGbN7rUGcQCNwMMbowl8LVJjCu+CmVLhljJNo8dcFI9/PhI1VXJCAtw1wOR7Lp2iwsdpcxxe5rmXQdAGYJGt05Z5rO2wiABN+Ge7qsPZbSDX+xxExJ0oGZhuJT+s9Gc69XsfoZs7d7oWP8AA6fshExEhpeXcxmE9s9SD7QsaRBomBuPf5CzPT/UH+we4/1aG+G7cq/RbNwc9xvcZ6ASa0QxhCoK67vSnMjUjlu5XeagkDl94y31AJkVV25ICuF3b7Qycd2H6j3VXJN1XpY1y1Wkrc6Pa/WG+/wpEk54KNVV2at2az9zoZxxUg2xJkJ3Rh0Jy0uUzsjmzLSOBy+yg+q2rHWjW7M8tYDBwIi4iF28Ey0wQ31zaP8AT/8AWI9xn/UINEYRw1MCDdetfjwtV1fzurkoudUfjjBdvqWzwMRIHDI1ks9zd9VVy52Y0ot9iY/+5s43gTGMZLmPpWVo4ChfD/ctGFdKuRBZKNhZBjYC7HU3X6+FeD8b5QrcqnNwqAlW9Ta03Y1ySLTDq8qLhh8LrG1WFk9rLR7f5HTAPO7yrn+r7O5riXMLWmDjlUQtzms2sfbNnDxAjWMYTWZb+luIIk8HB0nc8+S3rezbAPY4PY6bSDG+MtfnkucVx41ArNmLWRstlaCDAyGrjh5/Fs2Wz+0QH7GJ7jNAznyyropg148oOrB05csjelCVD8zRGuiceHOGfHnNKJxv6aZIAnWUEAZd48L65pNH7vwy+UhRVclC32g2cHRujHTHATw5Yq4TrG+E1wepOPtjD3NhOWBvHZNL0WwerttGxldHhiY5T6p7f6w1gJnHM8ob5kLx3orzZkgGLIgtMcDhoYdoro9SJexwhGX9oluEYyHC4I05GgPVzaQcDEGvGquP1nHh+rF9Os3BjW+0e/LCEYgE4CgtyPD7/e+KBpEbqP0OfKEKrtorLShcq6rigAHHhXLoufa/URYuYTiYRwBN27FXhtX3H76LJ9eHu9oH90zA3EZb8VqYXpLBljtBDnMaXC6I1BhzAhxVn/jezhrm/wATQHwJ3gkifEwXh/TfUnWTpRLfeQWk/wBTRdDKEfN63vVPXHNZ/SHOJIEo8Ty8LW2DGlb29lZs/iZITgMJ433/ACuci+s1hemW3utS50Q66eGg/wCMznLCe+RWazb/AFYi5t4+NfnupASrnzml7r58a1U/uEal8IReznWCHCut6mKjPoiHxjlXFKxCHxXLqnhrL83KdcfFyjCuvwoKjd05HfL8Vbm7jporC26quUXnD77rTTMtPTyCXWZAJ/xMwddDd9wV1lsrj/fBugvzx0x0iuw6w8Ru3HeiAGHAYQ/AgHZsDZAeDr4+lOv3P6SAFaSylckVI41njDLBI8+sdd0j1TPf54Q/Uu/mXNCRjxqe6slzbRYB4g7pfv8AvIrpdwqik4T537+UL5q3Exdr2OBa50YNMQ8a4OGCVqBaEe2LoGMpAnf/AMpLd9oMRCO8eM+ybWAXCHDhULlnS5Ni2H2ui4xd2hlLNaLbuF9XqqFaV9LptCyzs/5bZ3taIb8NNfhMmpX7RUKopg5VcPJ5rq2NllbsD7J5IOOokbxG/NV7TsjmX3Zi6eck2WLXO7hekw78TlxSccq6KJMkBZ760l9IaVAXVvnzRpdW5aBESNfM1ED5rHBBM60zTcJVyvvv5hJRN/nPCMcb+pRDx9YJtCIQ3XePGqMSQMqyhwShW/RJxhfUMuvJMmXOqxQtJxjllgdM0q1Ryrjkm/Ku87k+yTT4+/E1E1epQ3V+pAVIcKCAZdXdSDqrFVY1iM1MvrzyQdX7O2LgCN+Ot2M1r7TszbRha4NIhcdLpaGPLQrzu0bQWwv6VBP07/qsOlGPtvGMYw3wuER8Q1Lirk9I207JtDrG1eSyIgA2Qc+bTO6IhxjcvVeobQBZmOvjGEpjguFm1WFqQ4sBcLjKIynAzvWZ6ztxfbWbBIRL3Q/+QRAY4la66lZ5jqtGiqqKRaeynCu8MN24pVXfksEoaD4woptZciN1VenHl8k/ASFYE6+OH4o1w8qb3Sqr8UhUxrfzWkA3wPA8IAlw8c4RjI6orneb+kk31vgitIdKj9IfdQ0+uITAqE9DQ5JnjX6r2EUAXYb8490yPv8AME21W+KtxTyrd3rmi6q1kiuOVaKRAqs6CPiQFcvoBA5KYlp80UgN9DupM71S1LIf0ktxhOEt0IrEdYPtHOII0Lf8hg0tjlu3wXrLVsdesvuK4bb0thOLXXxEjqSMUi+WZ6G9oBDAW3RBjDQjCEIXQzhNbOz2Ydae6AiAInQf1AT1JK4/+1v/AMbQw1l2/Vq7PYBrQ0RlGfUmOfys32VtY1jggDfU6gmP3DsZeEm7hHIQw3YfBSADOvwKTRXlRbcnGqxUlJM41lHS4qRG/rQQhb+EMSr67IQqxRKMqq5EIRq5NCyNQdNSdfxrh9IQi+jEWiCIaIQr4qHVUEBtdUIUoT7+e+9RhD4wvjwQhI+pAfe+XRTaarhFNCG0mV2rcpN7VGCEKjF8ERWvi5ROtUf1CEx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t2.gstatic.com/images?q=tbn:ANd9GcSvdX1oDIs2w4G8p7gLBq7HFYqHvMZNA6dAayOyw89sisd8U_c&amp;t=1&amp;usg=__UQpg8WhLthOsU7pGj0vV37XFSCU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4" t="14403"/>
          <a:stretch/>
        </p:blipFill>
        <p:spPr bwMode="auto">
          <a:xfrm>
            <a:off x="205204" y="2065098"/>
            <a:ext cx="1111927" cy="68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2541383" y="3727610"/>
            <a:ext cx="216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+mn-lt"/>
              </a:rPr>
              <a:t>Evaluate(bid: 6[4])</a:t>
            </a: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4447099" y="5229710"/>
            <a:ext cx="602101" cy="5589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2"/>
                </a:solidFill>
              </a:rPr>
              <a:t>.3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14999" y="1752600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Create rule for each result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 smtClean="0">
                <a:solidFill>
                  <a:srgbClr val="C00000"/>
                </a:solidFill>
              </a:rPr>
              <a:t>   adds entry to value function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0" y="3505200"/>
            <a:ext cx="2164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Evaluation Substate</a:t>
            </a:r>
          </a:p>
          <a:p>
            <a:r>
              <a:rPr lang="en-US" sz="1400" dirty="0" smtClean="0"/>
              <a:t>Selection Problem Space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584867" y="2056306"/>
            <a:ext cx="1368133" cy="22090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3584867" y="2327402"/>
            <a:ext cx="1368133" cy="22090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3584867" y="2598498"/>
            <a:ext cx="1368133" cy="22090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071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8" grpId="0" animBg="1"/>
      <p:bldP spid="57" grpId="0" animBg="1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RL-rules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43447"/>
            <a:ext cx="1905000" cy="49859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Bid: 6 4’s?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Last bid: 5 4’s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Last player: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4 unknown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Shared info</a:t>
            </a:r>
          </a:p>
          <a:p>
            <a:pPr marL="0" indent="0">
              <a:buNone/>
            </a:pPr>
            <a:r>
              <a:rPr lang="en-US" sz="2400" dirty="0" smtClean="0"/>
              <a:t>    9 unknown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Pushed dice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3 3 4 4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Dice in my cup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3 4 4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1229916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only probability calculation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449204" y="4280349"/>
            <a:ext cx="16764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18282" y="4943360"/>
            <a:ext cx="46179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4034" y="5943600"/>
            <a:ext cx="479234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27" idx="1"/>
          </p:cNvCxnSpPr>
          <p:nvPr/>
        </p:nvCxnSpPr>
        <p:spPr>
          <a:xfrm>
            <a:off x="3230008" y="5097138"/>
            <a:ext cx="12726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80072" y="5100351"/>
            <a:ext cx="9107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263727" y="5120222"/>
            <a:ext cx="1327073" cy="10138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20408" y="492362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 4’s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33050" y="1638398"/>
            <a:ext cx="16764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endCxn id="27" idx="1"/>
          </p:cNvCxnSpPr>
          <p:nvPr/>
        </p:nvCxnSpPr>
        <p:spPr>
          <a:xfrm>
            <a:off x="1709450" y="1834865"/>
            <a:ext cx="2793236" cy="32622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02686" y="4912472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2 4’s</a:t>
            </a:r>
            <a:endParaRPr lang="en-US" dirty="0"/>
          </a:p>
        </p:txBody>
      </p:sp>
      <p:cxnSp>
        <p:nvCxnSpPr>
          <p:cNvPr id="28" name="Straight Connector 27"/>
          <p:cNvCxnSpPr>
            <a:stCxn id="6" idx="6"/>
            <a:endCxn id="36" idx="1"/>
          </p:cNvCxnSpPr>
          <p:nvPr/>
        </p:nvCxnSpPr>
        <p:spPr>
          <a:xfrm flipV="1">
            <a:off x="2125604" y="3947352"/>
            <a:ext cx="4046596" cy="5234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36" idx="1"/>
          </p:cNvCxnSpPr>
          <p:nvPr/>
        </p:nvCxnSpPr>
        <p:spPr>
          <a:xfrm flipV="1">
            <a:off x="5616766" y="3947352"/>
            <a:ext cx="555434" cy="1152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72200" y="362418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4’s out of 9 unknown?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7353300" y="3947351"/>
            <a:ext cx="49530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924800" y="3762686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.3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06068" y="5627161"/>
            <a:ext cx="3828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9 unknown dice, 2 4’s pushed and 2 4’s under my cup, and considering biding 6 4’s, expected value is 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0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0" grpId="0"/>
      <p:bldP spid="21" grpId="0" animBg="1"/>
      <p:bldP spid="27" grpId="0"/>
      <p:bldP spid="36" grpId="0"/>
      <p:bldP spid="48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RL-rules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43447"/>
            <a:ext cx="1905000" cy="49859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Bid: 6 4’s?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Last bid: 5 4’s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Last player: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4 unknown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Shared info</a:t>
            </a:r>
          </a:p>
          <a:p>
            <a:pPr marL="0" indent="0">
              <a:buNone/>
            </a:pPr>
            <a:r>
              <a:rPr lang="en-US" sz="2400" dirty="0" smtClean="0"/>
              <a:t>    9 unknown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Pushed dice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3 3 4 4 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Dice in my cup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3 4 4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2784" y="1243337"/>
            <a:ext cx="382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probability and model 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381000" y="3276600"/>
            <a:ext cx="16764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18282" y="4943360"/>
            <a:ext cx="46179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84034" y="5943600"/>
            <a:ext cx="479234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3" idx="7"/>
            <a:endCxn id="20" idx="1"/>
          </p:cNvCxnSpPr>
          <p:nvPr/>
        </p:nvCxnSpPr>
        <p:spPr>
          <a:xfrm flipV="1">
            <a:off x="1796253" y="3368933"/>
            <a:ext cx="1937547" cy="2314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3800" y="2907268"/>
            <a:ext cx="2064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 unknown</a:t>
            </a:r>
          </a:p>
          <a:p>
            <a:r>
              <a:rPr lang="en-US" dirty="0" smtClean="0"/>
              <a:t>2 4’s shared</a:t>
            </a:r>
          </a:p>
          <a:p>
            <a:r>
              <a:rPr lang="en-US" dirty="0" smtClean="0"/>
              <a:t>2 4’s under his cup</a:t>
            </a:r>
          </a:p>
        </p:txBody>
      </p:sp>
      <p:sp>
        <p:nvSpPr>
          <p:cNvPr id="21" name="Oval 20"/>
          <p:cNvSpPr/>
          <p:nvPr/>
        </p:nvSpPr>
        <p:spPr>
          <a:xfrm>
            <a:off x="33050" y="1638398"/>
            <a:ext cx="16764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719282" y="1828898"/>
            <a:ext cx="4300518" cy="14477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6" idx="6"/>
            <a:endCxn id="20" idx="1"/>
          </p:cNvCxnSpPr>
          <p:nvPr/>
        </p:nvCxnSpPr>
        <p:spPr>
          <a:xfrm flipV="1">
            <a:off x="2057400" y="3368933"/>
            <a:ext cx="1676400" cy="981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019800" y="2971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1 4 out of 5 unknown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7628603" y="3276600"/>
            <a:ext cx="4953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126361" y="312420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.60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06068" y="5533935"/>
            <a:ext cx="4894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9 unknown dice, 2 4’s pushed and 2 4’s under my cup, and previous player had 4 unknown dice and bid 5 4’s, and I’m considering biding 6 4’s, the  expected value is .60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15369" y="2286000"/>
            <a:ext cx="16764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endCxn id="20" idx="1"/>
          </p:cNvCxnSpPr>
          <p:nvPr/>
        </p:nvCxnSpPr>
        <p:spPr>
          <a:xfrm>
            <a:off x="1891769" y="2476500"/>
            <a:ext cx="1842031" cy="8924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6"/>
            <a:endCxn id="20" idx="1"/>
          </p:cNvCxnSpPr>
          <p:nvPr/>
        </p:nvCxnSpPr>
        <p:spPr>
          <a:xfrm flipV="1">
            <a:off x="1680072" y="3368933"/>
            <a:ext cx="2053728" cy="1764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274184" y="5627161"/>
            <a:ext cx="1783215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81000" y="4287113"/>
            <a:ext cx="16764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endCxn id="20" idx="1"/>
          </p:cNvCxnSpPr>
          <p:nvPr/>
        </p:nvCxnSpPr>
        <p:spPr>
          <a:xfrm flipV="1">
            <a:off x="2057400" y="3368933"/>
            <a:ext cx="1676400" cy="10704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" idx="6"/>
          </p:cNvCxnSpPr>
          <p:nvPr/>
        </p:nvCxnSpPr>
        <p:spPr>
          <a:xfrm flipV="1">
            <a:off x="1263268" y="3276600"/>
            <a:ext cx="4756532" cy="2857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4959886" y="3276600"/>
            <a:ext cx="1059914" cy="49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42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20" grpId="0"/>
      <p:bldP spid="21" grpId="0" animBg="1"/>
      <p:bldP spid="36" grpId="0"/>
      <p:bldP spid="48" grpId="0"/>
      <p:bldP spid="50" grpId="0"/>
      <p:bldP spid="25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Does RL help?</a:t>
            </a:r>
          </a:p>
          <a:p>
            <a:pPr lvl="1"/>
            <a:r>
              <a:rPr lang="en-US" dirty="0" smtClean="0"/>
              <a:t>Do agents improve with experience?</a:t>
            </a:r>
          </a:p>
          <a:p>
            <a:pPr lvl="1"/>
            <a:r>
              <a:rPr lang="en-US" dirty="0" smtClean="0"/>
              <a:t>Can learning lead to better performance than the best hand-coded agent?</a:t>
            </a:r>
          </a:p>
          <a:p>
            <a:pPr lvl="1"/>
            <a:endParaRPr lang="en-US" dirty="0"/>
          </a:p>
          <a:p>
            <a:r>
              <a:rPr lang="en-US" dirty="0" smtClean="0"/>
              <a:t>Does initialization of RL rules improve performance?</a:t>
            </a:r>
          </a:p>
          <a:p>
            <a:r>
              <a:rPr lang="en-US" dirty="0" smtClean="0"/>
              <a:t>How does background knowledge affect rules learned by chunking and how do they affect learning?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9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3-player games </a:t>
            </a:r>
            <a:endParaRPr lang="en-US" dirty="0"/>
          </a:p>
          <a:p>
            <a:pPr lvl="1"/>
            <a:r>
              <a:rPr lang="en-US" dirty="0" smtClean="0"/>
              <a:t>Against best non learning player agent</a:t>
            </a:r>
          </a:p>
          <a:p>
            <a:pPr lvl="2"/>
            <a:r>
              <a:rPr lang="en-US" dirty="0" smtClean="0"/>
              <a:t>Heuristics and opponent model </a:t>
            </a:r>
          </a:p>
          <a:p>
            <a:pPr lvl="1"/>
            <a:r>
              <a:rPr lang="en-US" dirty="0" smtClean="0"/>
              <a:t>Alternate 1000 game blocks of testing and training </a:t>
            </a:r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Speed of </a:t>
            </a:r>
            <a:r>
              <a:rPr lang="en-US" dirty="0" smtClean="0"/>
              <a:t>learning &amp; asymptotic performance</a:t>
            </a:r>
          </a:p>
          <a:p>
            <a:r>
              <a:rPr lang="en-US" dirty="0" smtClean="0"/>
              <a:t>Agent variants:</a:t>
            </a:r>
          </a:p>
          <a:p>
            <a:pPr lvl="1"/>
            <a:r>
              <a:rPr lang="en-US" dirty="0" smtClean="0"/>
              <a:t>B: baseline</a:t>
            </a:r>
            <a:endParaRPr lang="en-US" dirty="0"/>
          </a:p>
          <a:p>
            <a:pPr lvl="1"/>
            <a:r>
              <a:rPr lang="en-US" dirty="0" smtClean="0"/>
              <a:t>H</a:t>
            </a:r>
            <a:r>
              <a:rPr lang="en-US" dirty="0"/>
              <a:t>: </a:t>
            </a:r>
            <a:r>
              <a:rPr lang="en-US" dirty="0" smtClean="0"/>
              <a:t>with heuristics</a:t>
            </a:r>
          </a:p>
          <a:p>
            <a:pPr lvl="1"/>
            <a:r>
              <a:rPr lang="en-US" dirty="0" smtClean="0"/>
              <a:t>M: with opponent model</a:t>
            </a:r>
          </a:p>
          <a:p>
            <a:pPr lvl="1"/>
            <a:r>
              <a:rPr lang="en-US" dirty="0" smtClean="0"/>
              <a:t>MH: with opponent model and heuristics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43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Learning Agent Comparison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5486400"/>
            <a:ext cx="8686800" cy="1219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000" dirty="0" smtClean="0"/>
              <a:t>Best agents do </a:t>
            </a:r>
            <a:r>
              <a:rPr lang="en-US" sz="2000" dirty="0"/>
              <a:t>significantly better than hand </a:t>
            </a:r>
            <a:r>
              <a:rPr lang="en-US" sz="2000" dirty="0" smtClean="0"/>
              <a:t>coded.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 smtClean="0"/>
              <a:t>H and M give better initial performance than B.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P alone speed learning (smaller state space).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M slows learning (much larger state space). </a:t>
            </a:r>
          </a:p>
        </p:txBody>
      </p:sp>
      <p:sp>
        <p:nvSpPr>
          <p:cNvPr id="8" name="Rectangle 7"/>
          <p:cNvSpPr/>
          <p:nvPr/>
        </p:nvSpPr>
        <p:spPr>
          <a:xfrm>
            <a:off x="8712558" y="2806521"/>
            <a:ext cx="304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09716" y="3212205"/>
            <a:ext cx="277091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54064" y="3632916"/>
            <a:ext cx="277091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67774" y="4038600"/>
            <a:ext cx="277091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066800" y="3505200"/>
            <a:ext cx="6858000" cy="0"/>
          </a:xfrm>
          <a:prstGeom prst="line">
            <a:avLst/>
          </a:prstGeom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99273817"/>
              </p:ext>
            </p:extLst>
          </p:nvPr>
        </p:nvGraphicFramePr>
        <p:xfrm>
          <a:off x="139521" y="1078605"/>
          <a:ext cx="8864958" cy="4331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3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Learning Agents </a:t>
            </a:r>
            <a:r>
              <a:rPr lang="en-US" dirty="0" smtClean="0"/>
              <a:t>with </a:t>
            </a:r>
            <a:r>
              <a:rPr lang="en-US" dirty="0" smtClean="0"/>
              <a:t>Initial </a:t>
            </a:r>
            <a:r>
              <a:rPr lang="en-US" dirty="0" smtClean="0"/>
              <a:t>Values =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12558" y="2806521"/>
            <a:ext cx="304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509716" y="3212205"/>
            <a:ext cx="277091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54064" y="3632916"/>
            <a:ext cx="277091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67774" y="4038600"/>
            <a:ext cx="277091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066800" y="3505200"/>
            <a:ext cx="6858000" cy="0"/>
          </a:xfrm>
          <a:prstGeom prst="line">
            <a:avLst/>
          </a:prstGeom>
          <a:ln w="28575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3663485995"/>
              </p:ext>
            </p:extLst>
          </p:nvPr>
        </p:nvGraphicFramePr>
        <p:xfrm>
          <a:off x="119742" y="1002405"/>
          <a:ext cx="8897615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828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1771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Rules Learned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142532411"/>
              </p:ext>
            </p:extLst>
          </p:nvPr>
        </p:nvGraphicFramePr>
        <p:xfrm>
          <a:off x="304800" y="1219200"/>
          <a:ext cx="8610600" cy="502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466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Provide an architectural support so that:</a:t>
            </a:r>
          </a:p>
          <a:p>
            <a:pPr lvl="1"/>
            <a:r>
              <a:rPr lang="en-US" dirty="0" smtClean="0"/>
              <a:t>Agent uses </a:t>
            </a:r>
            <a:r>
              <a:rPr lang="en-US" dirty="0" smtClean="0"/>
              <a:t>(possibly heuristic) background </a:t>
            </a:r>
            <a:r>
              <a:rPr lang="en-US" dirty="0" smtClean="0"/>
              <a:t>knowledge to initially make action </a:t>
            </a:r>
            <a:r>
              <a:rPr lang="en-US" dirty="0" smtClean="0"/>
              <a:t>selections</a:t>
            </a:r>
          </a:p>
          <a:p>
            <a:pPr lvl="2"/>
            <a:r>
              <a:rPr lang="en-US" dirty="0" smtClean="0"/>
              <a:t>Might be non determinism in the environment that is hard to build a good theory of.  </a:t>
            </a:r>
            <a:endParaRPr lang="en-US" dirty="0" smtClean="0"/>
          </a:p>
          <a:p>
            <a:pPr lvl="1"/>
            <a:r>
              <a:rPr lang="en-US" dirty="0" smtClean="0"/>
              <a:t>Learning improves action selections based on experienced-based </a:t>
            </a:r>
            <a:r>
              <a:rPr lang="en-US" dirty="0" smtClean="0"/>
              <a:t>reward</a:t>
            </a:r>
          </a:p>
          <a:p>
            <a:pPr lvl="2"/>
            <a:r>
              <a:rPr lang="en-US" dirty="0" smtClean="0"/>
              <a:t>Captures regularities that are hard to encode by hand.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Approach: Use chunking to learn RL rules and then use reinforcement learning to tune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4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Nuggets and Coal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Nuggets: </a:t>
            </a:r>
          </a:p>
          <a:p>
            <a:pPr lvl="1"/>
            <a:r>
              <a:rPr lang="en-US" dirty="0"/>
              <a:t>First combination of chunking/EBL with RL</a:t>
            </a:r>
          </a:p>
          <a:p>
            <a:pPr lvl="2"/>
            <a:r>
              <a:rPr lang="en-US" dirty="0"/>
              <a:t>Transition from deliberate to reactive to learning</a:t>
            </a:r>
          </a:p>
          <a:p>
            <a:pPr lvl="2"/>
            <a:r>
              <a:rPr lang="en-US" dirty="0"/>
              <a:t>Potential story for origin of value functions for RL</a:t>
            </a:r>
          </a:p>
          <a:p>
            <a:pPr lvl="1"/>
            <a:r>
              <a:rPr lang="en-US" dirty="0"/>
              <a:t>Intriguing idea for creating evaluation functions for game-playing agents</a:t>
            </a:r>
          </a:p>
          <a:p>
            <a:pPr lvl="2"/>
            <a:r>
              <a:rPr lang="en-US" dirty="0"/>
              <a:t>Complex deliberation for novel and rare situations </a:t>
            </a:r>
          </a:p>
          <a:p>
            <a:pPr lvl="2"/>
            <a:r>
              <a:rPr lang="en-US" dirty="0"/>
              <a:t>Reactive RL learning for common situations</a:t>
            </a:r>
          </a:p>
          <a:p>
            <a:r>
              <a:rPr lang="en-US" dirty="0" smtClean="0"/>
              <a:t>Coal </a:t>
            </a:r>
          </a:p>
          <a:p>
            <a:pPr lvl="1"/>
            <a:r>
              <a:rPr lang="en-US" dirty="0" smtClean="0"/>
              <a:t>Sometimes background knowledge slows learning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Appears we need </a:t>
            </a:r>
            <a:r>
              <a:rPr lang="en-US" smtClean="0"/>
              <a:t>more than RL!</a:t>
            </a:r>
            <a:endParaRPr lang="en-US" dirty="0" smtClean="0"/>
          </a:p>
          <a:p>
            <a:pPr lvl="1"/>
            <a:r>
              <a:rPr lang="en-US" dirty="0" smtClean="0"/>
              <a:t>How recover if learn very general RL rules?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6" name="Picture 2" descr="http://goldinvestingnews.com/files/2009/03/gold-dice310x2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9" r="4436"/>
          <a:stretch/>
        </p:blipFill>
        <p:spPr bwMode="auto">
          <a:xfrm>
            <a:off x="0" y="0"/>
            <a:ext cx="2114550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shop-kids-toys.com/img/gamescience-coal-black-dice_195439_25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00" b="22200"/>
          <a:stretch/>
        </p:blipFill>
        <p:spPr bwMode="auto">
          <a:xfrm>
            <a:off x="6762750" y="4762"/>
            <a:ext cx="2381250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34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Deliberate Background </a:t>
            </a:r>
            <a:r>
              <a:rPr lang="en-US" smtClean="0"/>
              <a:t>Knowledge </a:t>
            </a:r>
            <a:br>
              <a:rPr lang="en-US" smtClean="0"/>
            </a:br>
            <a:r>
              <a:rPr lang="en-US" smtClean="0"/>
              <a:t>for </a:t>
            </a:r>
            <a:r>
              <a:rPr lang="en-US" dirty="0" smtClean="0"/>
              <a:t>Action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Compute the likelihood of success of different actions using explicit probabilities.</a:t>
            </a:r>
          </a:p>
          <a:p>
            <a:pPr lvl="1"/>
            <a:r>
              <a:rPr lang="en-US" dirty="0" smtClean="0"/>
              <a:t>Look-ahead internal search using an action model to predict future result from an action</a:t>
            </a:r>
          </a:p>
          <a:p>
            <a:pPr lvl="1"/>
            <a:r>
              <a:rPr lang="en-US" dirty="0" smtClean="0"/>
              <a:t>Retrieve from episodic memory of similar situation</a:t>
            </a:r>
          </a:p>
          <a:p>
            <a:pPr lvl="1"/>
            <a:r>
              <a:rPr lang="en-US" dirty="0" smtClean="0"/>
              <a:t>Request from instructor</a:t>
            </a:r>
          </a:p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Multiple steps of internal actions</a:t>
            </a:r>
          </a:p>
          <a:p>
            <a:pPr lvl="1"/>
            <a:r>
              <a:rPr lang="en-US" dirty="0" smtClean="0"/>
              <a:t>Not easy to incorporate accumulated experienced-based reward</a:t>
            </a:r>
          </a:p>
          <a:p>
            <a:r>
              <a:rPr lang="en-US" dirty="0" smtClean="0"/>
              <a:t>Soar Approach</a:t>
            </a:r>
          </a:p>
          <a:p>
            <a:pPr lvl="1"/>
            <a:r>
              <a:rPr lang="en-US" dirty="0" smtClean="0"/>
              <a:t>Calculations in a substate of a tie impasse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3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120693" y="4345254"/>
            <a:ext cx="903843" cy="671952"/>
            <a:chOff x="1219200" y="2825262"/>
            <a:chExt cx="995680" cy="673232"/>
          </a:xfrm>
        </p:grpSpPr>
        <p:pic>
          <p:nvPicPr>
            <p:cNvPr id="6" name="Picture 2" descr="C:\Users\laird\AppData\Local\Microsoft\Windows\Temporary Internet Files\Content.IE5\ECS8EP2J\MC90024041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3387" y="2825262"/>
              <a:ext cx="791493" cy="450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Users\laird\AppData\Local\Microsoft\Windows\Temporary Internet Files\Content.IE5\ECS8EP2J\MC90024041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3048000"/>
              <a:ext cx="791493" cy="450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C:\Users\laird\AppData\Local\Microsoft\Windows\Temporary Internet Files\Content.IE5\ECS8EP2J\MC900240419[1].wm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41" t="22307" r="12620"/>
            <a:stretch/>
          </p:blipFill>
          <p:spPr bwMode="auto">
            <a:xfrm>
              <a:off x="1786713" y="3124200"/>
              <a:ext cx="410308" cy="350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/>
          <p:cNvGrpSpPr/>
          <p:nvPr/>
        </p:nvGrpSpPr>
        <p:grpSpPr>
          <a:xfrm>
            <a:off x="7103112" y="4711182"/>
            <a:ext cx="960288" cy="619044"/>
            <a:chOff x="2667000" y="2524313"/>
            <a:chExt cx="724273" cy="438150"/>
          </a:xfrm>
        </p:grpSpPr>
        <p:pic>
          <p:nvPicPr>
            <p:cNvPr id="1027" name="Picture 3" descr="C:\Users\laird\AppData\Local\Microsoft\Windows\Temporary Internet Files\Content.IE5\ECS8EP2J\MC900254374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2524313"/>
              <a:ext cx="529011" cy="28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 descr="C:\Users\laird\AppData\Local\Microsoft\Windows\Temporary Internet Files\Content.IE5\ECS8EP2J\MC900254374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2676713"/>
              <a:ext cx="529011" cy="285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laird\AppData\Local\Microsoft\Windows\Temporary Internet Files\Content.IE5\ECS8EP2J\MC900254374[1].wmf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10" t="19291"/>
            <a:stretch/>
          </p:blipFill>
          <p:spPr bwMode="auto">
            <a:xfrm>
              <a:off x="3048000" y="2704276"/>
              <a:ext cx="343273" cy="230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9" name="Picture 5" descr="http://4.bp.blogspot.com/_xqL_1NymNgU/TVFPihP995I/AAAAAAAADeo/-irh8e6LO9s/s1600/di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882" y="3221842"/>
            <a:ext cx="995627" cy="74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://t2.gstatic.com/images?q=tbn:ANd9GcTMoUeU5p8Xs99ccDVr_mwFvTmwyBOatr8_bY9ChyzawYxCx26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394" y="5863626"/>
            <a:ext cx="935526" cy="7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48661" y="304800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Each player starts with five dice.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51910" y="1977426"/>
            <a:ext cx="7052051" cy="3910613"/>
            <a:chOff x="1051910" y="1977426"/>
            <a:chExt cx="7052051" cy="3910613"/>
          </a:xfrm>
        </p:grpSpPr>
        <p:sp>
          <p:nvSpPr>
            <p:cNvPr id="17" name="Flowchart: Magnetic Disk 16"/>
            <p:cNvSpPr/>
            <p:nvPr/>
          </p:nvSpPr>
          <p:spPr>
            <a:xfrm>
              <a:off x="3794991" y="1977426"/>
              <a:ext cx="1041409" cy="1244415"/>
            </a:xfrm>
            <a:prstGeom prst="flowChartMagneticDisk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7062552" y="3403785"/>
              <a:ext cx="1041409" cy="1244415"/>
            </a:xfrm>
            <a:prstGeom prst="flowChartMagneticDisk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1051910" y="3100839"/>
              <a:ext cx="1041409" cy="1244415"/>
            </a:xfrm>
            <a:prstGeom prst="flowChartMagneticDisk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3834453" y="4643624"/>
              <a:ext cx="1041409" cy="1244415"/>
            </a:xfrm>
            <a:prstGeom prst="flowChartMagneticDisk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49581" y="304800"/>
            <a:ext cx="7341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Players take turns making bids as to number of dice under cups.</a:t>
            </a:r>
            <a:endParaRPr lang="en-US" sz="3200" dirty="0"/>
          </a:p>
        </p:txBody>
      </p:sp>
      <p:sp>
        <p:nvSpPr>
          <p:cNvPr id="8" name="Down Arrow 7"/>
          <p:cNvSpPr/>
          <p:nvPr/>
        </p:nvSpPr>
        <p:spPr>
          <a:xfrm>
            <a:off x="1413801" y="3200400"/>
            <a:ext cx="359244" cy="53340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82014" y="53148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id 4 2’s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25095" y="417189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id 6 6’s</a:t>
            </a:r>
            <a:endParaRPr lang="en-US" sz="2000" dirty="0"/>
          </a:p>
        </p:txBody>
      </p:sp>
      <p:sp>
        <p:nvSpPr>
          <p:cNvPr id="24" name="Down Arrow 23"/>
          <p:cNvSpPr/>
          <p:nvPr/>
        </p:nvSpPr>
        <p:spPr>
          <a:xfrm>
            <a:off x="4136073" y="2057400"/>
            <a:ext cx="359244" cy="53340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2000" y="304800"/>
            <a:ext cx="758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Players </a:t>
            </a:r>
            <a:r>
              <a:rPr lang="en-US" sz="3200" dirty="0" smtClean="0"/>
              <a:t>hide dice under cups and shake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28381" y="304800"/>
            <a:ext cx="7584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Players </a:t>
            </a:r>
            <a:r>
              <a:rPr lang="en-US" sz="3200" dirty="0" smtClean="0"/>
              <a:t>must increase bid or challenge</a:t>
            </a:r>
            <a:r>
              <a:rPr lang="en-US" dirty="0" smtClean="0"/>
              <a:t>.</a:t>
            </a:r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122555" y="4354551"/>
            <a:ext cx="903843" cy="671952"/>
            <a:chOff x="1219200" y="2825262"/>
            <a:chExt cx="995680" cy="673232"/>
          </a:xfrm>
        </p:grpSpPr>
        <p:pic>
          <p:nvPicPr>
            <p:cNvPr id="31" name="Picture 2" descr="C:\Users\laird\AppData\Local\Microsoft\Windows\Temporary Internet Files\Content.IE5\ECS8EP2J\MC90024041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3387" y="2825262"/>
              <a:ext cx="791493" cy="450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2" descr="C:\Users\laird\AppData\Local\Microsoft\Windows\Temporary Internet Files\Content.IE5\ECS8EP2J\MC90024041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3048000"/>
              <a:ext cx="791493" cy="450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 descr="C:\Users\laird\AppData\Local\Microsoft\Windows\Temporary Internet Files\Content.IE5\ECS8EP2J\MC900240419[1].wm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41" t="22307" r="12620"/>
            <a:stretch/>
          </p:blipFill>
          <p:spPr bwMode="auto">
            <a:xfrm>
              <a:off x="1786713" y="3124200"/>
              <a:ext cx="410308" cy="350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5" descr="http://4.bp.blogspot.com/_xqL_1NymNgU/TVFPihP995I/AAAAAAAADeo/-irh8e6LO9s/s1600/dic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882" y="3221842"/>
            <a:ext cx="995627" cy="74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79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7037E-7 L -0.00069 0.126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631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12662 C 0.01024 0.12454 0.02153 0.12338 0.03229 0.12824 C 0.01927 0.13403 -0.00174 0.13356 -0.01528 0.13472 C -0.00643 0.13518 0.0026 0.13495 0.01146 0.13634 C 0.01354 0.13657 0.00746 0.13796 0.00538 0.13796 C 0.00295 0.13796 0.00052 0.1368 -0.00191 0.13634 C 0.0026 0.13426 0.00295 0.13403 -0.0007 0.13634 " pathEditMode="relative" rAng="0" ptsTypes="ffffffA">
                                      <p:cBhvr>
                                        <p:cTn id="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2"/>
      <p:bldP spid="3" grpId="0"/>
      <p:bldP spid="3" grpId="1"/>
      <p:bldP spid="8" grpId="0" animBg="1"/>
      <p:bldP spid="8" grpId="1" animBg="1"/>
      <p:bldP spid="14" grpId="0"/>
      <p:bldP spid="14" grpId="1"/>
      <p:bldP spid="23" grpId="0"/>
      <p:bldP spid="24" grpId="0" animBg="1"/>
      <p:bldP spid="1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81724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7" name="Flowchart: Magnetic Disk 16"/>
          <p:cNvSpPr/>
          <p:nvPr/>
        </p:nvSpPr>
        <p:spPr>
          <a:xfrm>
            <a:off x="3794991" y="2913934"/>
            <a:ext cx="1041409" cy="1244415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Magnetic Disk 20"/>
          <p:cNvSpPr/>
          <p:nvPr/>
        </p:nvSpPr>
        <p:spPr>
          <a:xfrm>
            <a:off x="1051910" y="4037347"/>
            <a:ext cx="1041409" cy="1244415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Magnetic Disk 21"/>
          <p:cNvSpPr/>
          <p:nvPr/>
        </p:nvSpPr>
        <p:spPr>
          <a:xfrm>
            <a:off x="3834453" y="5580132"/>
            <a:ext cx="1041409" cy="1244415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7313796" y="4988975"/>
            <a:ext cx="749604" cy="554983"/>
            <a:chOff x="7313796" y="4793828"/>
            <a:chExt cx="749604" cy="554983"/>
          </a:xfrm>
        </p:grpSpPr>
        <p:pic>
          <p:nvPicPr>
            <p:cNvPr id="24" name="Picture 3" descr="C:\Users\laird\AppData\Local\Microsoft\Windows\Temporary Internet Files\Content.IE5\ECS8EP2J\MC900254374[1].wm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68" t="22557" b="-5419"/>
            <a:stretch/>
          </p:blipFill>
          <p:spPr bwMode="auto">
            <a:xfrm>
              <a:off x="7423450" y="4793828"/>
              <a:ext cx="482090" cy="33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" descr="C:\Users\laird\AppData\Local\Microsoft\Windows\Temporary Internet Files\Content.IE5\ECS8EP2J\MC900254374[1].wm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68" t="22557" b="-5419"/>
            <a:stretch/>
          </p:blipFill>
          <p:spPr bwMode="auto">
            <a:xfrm>
              <a:off x="7313796" y="5014275"/>
              <a:ext cx="482090" cy="33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laird\AppData\Local\Microsoft\Windows\Temporary Internet Files\Content.IE5\ECS8EP2J\MC900254374[1].wm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10" t="24467"/>
            <a:stretch/>
          </p:blipFill>
          <p:spPr bwMode="auto">
            <a:xfrm>
              <a:off x="7608266" y="4986338"/>
              <a:ext cx="455134" cy="304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8" name="Picture 3" descr="C:\Users\laird\AppData\Local\Microsoft\Windows\Temporary Internet Files\Content.IE5\ECS8EP2J\MC900254374[1].w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0000" b="21280"/>
          <a:stretch/>
        </p:blipFill>
        <p:spPr bwMode="auto">
          <a:xfrm>
            <a:off x="7215294" y="4897013"/>
            <a:ext cx="350698" cy="31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laird\AppData\Local\Microsoft\Windows\Temporary Internet Files\Content.IE5\ECS8EP2J\MC900254374[1].wmf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0000" b="21280"/>
          <a:stretch/>
        </p:blipFill>
        <p:spPr bwMode="auto">
          <a:xfrm>
            <a:off x="7091362" y="5117186"/>
            <a:ext cx="350698" cy="31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963839" y="304800"/>
            <a:ext cx="7341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Players can “push” out a subset of their dice and reroll when bidding.</a:t>
            </a:r>
            <a:endParaRPr lang="en-US" sz="3200" dirty="0"/>
          </a:p>
        </p:txBody>
      </p:sp>
      <p:sp>
        <p:nvSpPr>
          <p:cNvPr id="32" name="Down Arrow 31"/>
          <p:cNvSpPr/>
          <p:nvPr/>
        </p:nvSpPr>
        <p:spPr>
          <a:xfrm>
            <a:off x="7403634" y="3618444"/>
            <a:ext cx="359244" cy="53340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781800" y="6400800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</a:t>
            </a:r>
            <a:r>
              <a:rPr lang="en-US" sz="2000" dirty="0" smtClean="0"/>
              <a:t>id 7 2’s</a:t>
            </a:r>
            <a:endParaRPr lang="en-US" sz="2000" dirty="0"/>
          </a:p>
        </p:txBody>
      </p:sp>
      <p:sp>
        <p:nvSpPr>
          <p:cNvPr id="20" name="Flowchart: Magnetic Disk 19"/>
          <p:cNvSpPr/>
          <p:nvPr/>
        </p:nvSpPr>
        <p:spPr>
          <a:xfrm>
            <a:off x="7062552" y="4340293"/>
            <a:ext cx="1041409" cy="1244415"/>
          </a:xfrm>
          <a:prstGeom prst="flowChartMagneticDisk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-0.00434 -0.172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" y="-865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85185E-6 L 0.00087 0.1162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581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4 -0.17292 L 0.00399 -0.006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729 0.00232 0.00329 0.00116 0.01215 0.00324 C 0.01475 0.0037 0.00486 0 0.00486 0 C -0.05191 0.00301 -0.02118 0 -0.00365 0.00162 C -0.00608 0.00278 -0.00868 0.0037 -0.01111 0.00486 C -0.01355 0.00602 -0.00365 0.00162 -0.00365 0.00162 C 0.00208 0.00347 0.00191 0.00532 0 0 Z " pathEditMode="relative" ptsTypes="fffffff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20" grpId="0" animBg="1"/>
      <p:bldP spid="20" grpId="1" animBg="1"/>
      <p:bldP spid="20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120693" y="4345254"/>
            <a:ext cx="903843" cy="671952"/>
            <a:chOff x="1219200" y="2825262"/>
            <a:chExt cx="995680" cy="673232"/>
          </a:xfrm>
        </p:grpSpPr>
        <p:pic>
          <p:nvPicPr>
            <p:cNvPr id="23" name="Picture 2" descr="C:\Users\laird\AppData\Local\Microsoft\Windows\Temporary Internet Files\Content.IE5\ECS8EP2J\MC90024041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3387" y="2825262"/>
              <a:ext cx="791493" cy="450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C:\Users\laird\AppData\Local\Microsoft\Windows\Temporary Internet Files\Content.IE5\ECS8EP2J\MC90024041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3048000"/>
              <a:ext cx="791493" cy="4504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laird\AppData\Local\Microsoft\Windows\Temporary Internet Files\Content.IE5\ECS8EP2J\MC900240419[1].wmf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41" t="22307" r="12620"/>
            <a:stretch/>
          </p:blipFill>
          <p:spPr bwMode="auto">
            <a:xfrm>
              <a:off x="1786713" y="3124200"/>
              <a:ext cx="410308" cy="350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Picture 5" descr="http://4.bp.blogspot.com/_xqL_1NymNgU/TVFPihP995I/AAAAAAAADeo/-irh8e6LO9s/s1600/dic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882" y="3221842"/>
            <a:ext cx="995627" cy="74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7" descr="http://t2.gstatic.com/images?q=tbn:ANd9GcTMoUeU5p8Xs99ccDVr_mwFvTmwyBOatr8_bY9ChyzawYxCx26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394" y="5863626"/>
            <a:ext cx="935526" cy="7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481724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7313796" y="5769617"/>
            <a:ext cx="749604" cy="554983"/>
            <a:chOff x="7313796" y="4793828"/>
            <a:chExt cx="749604" cy="554983"/>
          </a:xfrm>
        </p:grpSpPr>
        <p:pic>
          <p:nvPicPr>
            <p:cNvPr id="24" name="Picture 3" descr="C:\Users\laird\AppData\Local\Microsoft\Windows\Temporary Internet Files\Content.IE5\ECS8EP2J\MC900254374[1].wmf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68" t="22557" b="-5419"/>
            <a:stretch/>
          </p:blipFill>
          <p:spPr bwMode="auto">
            <a:xfrm>
              <a:off x="7423450" y="4793828"/>
              <a:ext cx="482090" cy="33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3" descr="C:\Users\laird\AppData\Local\Microsoft\Windows\Temporary Internet Files\Content.IE5\ECS8EP2J\MC900254374[1].wmf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68" t="22557" b="-5419"/>
            <a:stretch/>
          </p:blipFill>
          <p:spPr bwMode="auto">
            <a:xfrm>
              <a:off x="7313796" y="5014275"/>
              <a:ext cx="482090" cy="33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" descr="C:\Users\laird\AppData\Local\Microsoft\Windows\Temporary Internet Files\Content.IE5\ECS8EP2J\MC900254374[1].wmf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10" t="24467"/>
            <a:stretch/>
          </p:blipFill>
          <p:spPr bwMode="auto">
            <a:xfrm>
              <a:off x="7608266" y="4986338"/>
              <a:ext cx="455134" cy="304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Down Arrow 33"/>
          <p:cNvSpPr/>
          <p:nvPr/>
        </p:nvSpPr>
        <p:spPr>
          <a:xfrm>
            <a:off x="4175535" y="4876800"/>
            <a:ext cx="359244" cy="533400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116239" y="304800"/>
            <a:ext cx="73419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Player can Challenge previous bid.</a:t>
            </a:r>
          </a:p>
          <a:p>
            <a:pPr algn="ctr"/>
            <a:r>
              <a:rPr lang="en-US" sz="3200" dirty="0" smtClean="0"/>
              <a:t>All dice are revealed</a:t>
            </a:r>
            <a:endParaRPr lang="en-US" sz="3200" dirty="0"/>
          </a:p>
        </p:txBody>
      </p:sp>
      <p:sp>
        <p:nvSpPr>
          <p:cNvPr id="36" name="TextBox 35"/>
          <p:cNvSpPr txBox="1"/>
          <p:nvPr/>
        </p:nvSpPr>
        <p:spPr>
          <a:xfrm>
            <a:off x="2499591" y="5892570"/>
            <a:ext cx="1386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Challenge!</a:t>
            </a:r>
            <a:endParaRPr lang="en-US" sz="2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7318108" y="5004270"/>
            <a:ext cx="639950" cy="497455"/>
            <a:chOff x="7423450" y="4793828"/>
            <a:chExt cx="639950" cy="497455"/>
          </a:xfrm>
        </p:grpSpPr>
        <p:pic>
          <p:nvPicPr>
            <p:cNvPr id="42" name="Picture 3" descr="C:\Users\laird\AppData\Local\Microsoft\Windows\Temporary Internet Files\Content.IE5\ECS8EP2J\MC900254374[1].wmf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68" t="22557" b="-5419"/>
            <a:stretch/>
          </p:blipFill>
          <p:spPr bwMode="auto">
            <a:xfrm>
              <a:off x="7423450" y="4793828"/>
              <a:ext cx="482090" cy="334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3" descr="C:\Users\laird\AppData\Local\Microsoft\Windows\Temporary Internet Files\Content.IE5\ECS8EP2J\MC900254374[1].wmf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110" t="24467"/>
            <a:stretch/>
          </p:blipFill>
          <p:spPr bwMode="auto">
            <a:xfrm>
              <a:off x="7608266" y="4986338"/>
              <a:ext cx="455134" cy="304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" name="TextBox 50"/>
          <p:cNvSpPr txBox="1"/>
          <p:nvPr/>
        </p:nvSpPr>
        <p:spPr>
          <a:xfrm>
            <a:off x="6224694" y="6418861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I bid 7 2’s</a:t>
            </a: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1051910" y="2905648"/>
            <a:ext cx="7052051" cy="3910613"/>
            <a:chOff x="1051910" y="2913934"/>
            <a:chExt cx="7052051" cy="3910613"/>
          </a:xfrm>
        </p:grpSpPr>
        <p:sp>
          <p:nvSpPr>
            <p:cNvPr id="21" name="Flowchart: Magnetic Disk 20"/>
            <p:cNvSpPr/>
            <p:nvPr/>
          </p:nvSpPr>
          <p:spPr>
            <a:xfrm>
              <a:off x="1051910" y="4037347"/>
              <a:ext cx="1041409" cy="1244415"/>
            </a:xfrm>
            <a:prstGeom prst="flowChartMagneticDisk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Magnetic Disk 21"/>
            <p:cNvSpPr/>
            <p:nvPr/>
          </p:nvSpPr>
          <p:spPr>
            <a:xfrm>
              <a:off x="3834453" y="5580132"/>
              <a:ext cx="1041409" cy="1244415"/>
            </a:xfrm>
            <a:prstGeom prst="flowChartMagneticDisk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gnetic Disk 19"/>
            <p:cNvSpPr/>
            <p:nvPr/>
          </p:nvSpPr>
          <p:spPr>
            <a:xfrm>
              <a:off x="7062552" y="4340293"/>
              <a:ext cx="1041409" cy="1244415"/>
            </a:xfrm>
            <a:prstGeom prst="flowChartMagneticDisk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3794991" y="2913934"/>
              <a:ext cx="1041409" cy="1244415"/>
            </a:xfrm>
            <a:prstGeom prst="flowChartMagneticDisk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2" name="Picture 7" descr="http://t2.gstatic.com/images?q=tbn:ANd9GcTMoUeU5p8Xs99ccDVr_mwFvTmwyBOatr8_bY9ChyzawYxCx26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863626"/>
            <a:ext cx="935526" cy="76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498566" y="6050416"/>
            <a:ext cx="312178" cy="426584"/>
            <a:chOff x="4498566" y="6050416"/>
            <a:chExt cx="312178" cy="426584"/>
          </a:xfrm>
          <a:solidFill>
            <a:srgbClr val="F8EDEC"/>
          </a:solidFill>
        </p:grpSpPr>
        <p:sp>
          <p:nvSpPr>
            <p:cNvPr id="3" name="Rectangle 2"/>
            <p:cNvSpPr/>
            <p:nvPr/>
          </p:nvSpPr>
          <p:spPr>
            <a:xfrm rot="17868089">
              <a:off x="4554972" y="6026202"/>
              <a:ext cx="199366" cy="247794"/>
            </a:xfrm>
            <a:prstGeom prst="rect">
              <a:avLst/>
            </a:prstGeom>
            <a:grpFill/>
            <a:ln>
              <a:solidFill>
                <a:srgbClr val="F7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498566" y="6150099"/>
              <a:ext cx="312178" cy="326901"/>
            </a:xfrm>
            <a:prstGeom prst="rect">
              <a:avLst/>
            </a:prstGeom>
            <a:grpFill/>
            <a:ln>
              <a:solidFill>
                <a:srgbClr val="F7EAE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4800600" y="5892570"/>
            <a:ext cx="1829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Challenge fails player loses die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00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44444E-6 -3.7037E-6 L -0.00069 -0.1543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04" y="274638"/>
            <a:ext cx="890493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Evaluation with Probability Calculation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1495" y="1699497"/>
            <a:ext cx="1459346" cy="146858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490841" y="1773380"/>
            <a:ext cx="1339272" cy="1320802"/>
            <a:chOff x="1490841" y="1773380"/>
            <a:chExt cx="1339272" cy="1320802"/>
          </a:xfrm>
        </p:grpSpPr>
        <p:cxnSp>
          <p:nvCxnSpPr>
            <p:cNvPr id="11" name="Straight Arrow Connector 10"/>
            <p:cNvCxnSpPr>
              <a:stCxn id="9" idx="6"/>
            </p:cNvCxnSpPr>
            <p:nvPr/>
          </p:nvCxnSpPr>
          <p:spPr>
            <a:xfrm flipV="1">
              <a:off x="1490841" y="1773380"/>
              <a:ext cx="1339272" cy="660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6"/>
            </p:cNvCxnSpPr>
            <p:nvPr/>
          </p:nvCxnSpPr>
          <p:spPr>
            <a:xfrm flipV="1">
              <a:off x="1490841" y="2429162"/>
              <a:ext cx="1339272" cy="46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</p:cNvCxnSpPr>
            <p:nvPr/>
          </p:nvCxnSpPr>
          <p:spPr>
            <a:xfrm>
              <a:off x="1490841" y="2433788"/>
              <a:ext cx="1339272" cy="6603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1676086" y="3059307"/>
            <a:ext cx="950067" cy="1372077"/>
            <a:chOff x="1667540" y="3059307"/>
            <a:chExt cx="950067" cy="1372077"/>
          </a:xfrm>
        </p:grpSpPr>
        <p:cxnSp>
          <p:nvCxnSpPr>
            <p:cNvPr id="27" name="Straight Arrow Connector 26"/>
            <p:cNvCxnSpPr>
              <a:stCxn id="24" idx="3"/>
            </p:cNvCxnSpPr>
            <p:nvPr/>
          </p:nvCxnSpPr>
          <p:spPr>
            <a:xfrm rot="5400000">
              <a:off x="1838203" y="3198833"/>
              <a:ext cx="918930" cy="639878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667540" y="3956370"/>
              <a:ext cx="475013" cy="47501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Arrow Connector 39"/>
          <p:cNvCxnSpPr>
            <a:stCxn id="29" idx="6"/>
            <a:endCxn id="80" idx="2"/>
          </p:cNvCxnSpPr>
          <p:nvPr/>
        </p:nvCxnSpPr>
        <p:spPr>
          <a:xfrm>
            <a:off x="2151099" y="4193877"/>
            <a:ext cx="2009711" cy="15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913592" y="5229710"/>
            <a:ext cx="602101" cy="5589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2832752" y="4061361"/>
            <a:ext cx="225631" cy="23750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2097481" y="4431888"/>
            <a:ext cx="918930" cy="63987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2224360" y="5181602"/>
            <a:ext cx="2464081" cy="646331"/>
            <a:chOff x="2728575" y="5135437"/>
            <a:chExt cx="2464081" cy="726584"/>
          </a:xfrm>
        </p:grpSpPr>
        <p:cxnSp>
          <p:nvCxnSpPr>
            <p:cNvPr id="47" name="Straight Arrow Connector 46"/>
            <p:cNvCxnSpPr>
              <a:stCxn id="34" idx="6"/>
              <a:endCxn id="91" idx="2"/>
            </p:cNvCxnSpPr>
            <p:nvPr/>
          </p:nvCxnSpPr>
          <p:spPr>
            <a:xfrm>
              <a:off x="3019908" y="5503670"/>
              <a:ext cx="193140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728575" y="5135437"/>
              <a:ext cx="2464081" cy="726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c</a:t>
              </a:r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ompute-bid-</a:t>
              </a:r>
            </a:p>
            <a:p>
              <a:pPr algn="ctr"/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probability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535869" y="1572166"/>
            <a:ext cx="1702471" cy="1741050"/>
            <a:chOff x="3040083" y="1572166"/>
            <a:chExt cx="1702471" cy="1741050"/>
          </a:xfrm>
        </p:grpSpPr>
        <p:sp>
          <p:nvSpPr>
            <p:cNvPr id="24" name="Oval 23"/>
            <p:cNvSpPr/>
            <p:nvPr/>
          </p:nvSpPr>
          <p:spPr>
            <a:xfrm>
              <a:off x="3040083" y="1579418"/>
              <a:ext cx="558140" cy="1733798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35609" y="1572166"/>
              <a:ext cx="13069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Tie Impasse</a:t>
              </a:r>
              <a:endParaRPr lang="en-US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873547" y="4860378"/>
            <a:ext cx="197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tx2"/>
                </a:solidFill>
                <a:latin typeface="+mn-lt"/>
              </a:rPr>
              <a:t>Evaluation = .3</a:t>
            </a:r>
            <a:endParaRPr lang="en-US" i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76" name="Curved Connector 75"/>
          <p:cNvCxnSpPr>
            <a:stCxn id="74" idx="0"/>
            <a:endCxn id="80" idx="4"/>
          </p:cNvCxnSpPr>
          <p:nvPr/>
        </p:nvCxnSpPr>
        <p:spPr>
          <a:xfrm rot="16200000" flipV="1">
            <a:off x="4415135" y="4416078"/>
            <a:ext cx="427483" cy="461118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160810" y="3957881"/>
            <a:ext cx="475013" cy="4750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4533888" y="3727610"/>
            <a:ext cx="2164264" cy="467778"/>
            <a:chOff x="2510637" y="3724372"/>
            <a:chExt cx="2164264" cy="467778"/>
          </a:xfrm>
        </p:grpSpPr>
        <p:cxnSp>
          <p:nvCxnSpPr>
            <p:cNvPr id="84" name="Straight Arrow Connector 83"/>
            <p:cNvCxnSpPr>
              <a:stCxn id="80" idx="6"/>
              <a:endCxn id="51" idx="2"/>
            </p:cNvCxnSpPr>
            <p:nvPr/>
          </p:nvCxnSpPr>
          <p:spPr>
            <a:xfrm flipV="1">
              <a:off x="2612572" y="4190886"/>
              <a:ext cx="1483855" cy="1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510637" y="3724372"/>
              <a:ext cx="2164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Evaluate(challenge)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51" name="Oval 50"/>
          <p:cNvSpPr/>
          <p:nvPr/>
        </p:nvSpPr>
        <p:spPr>
          <a:xfrm>
            <a:off x="6119678" y="3956617"/>
            <a:ext cx="475013" cy="4750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6526798" y="3753584"/>
            <a:ext cx="1747836" cy="440540"/>
            <a:chOff x="2547433" y="3730943"/>
            <a:chExt cx="2164264" cy="440540"/>
          </a:xfrm>
        </p:grpSpPr>
        <p:cxnSp>
          <p:nvCxnSpPr>
            <p:cNvPr id="53" name="Straight Arrow Connector 52"/>
            <p:cNvCxnSpPr>
              <a:stCxn id="51" idx="6"/>
              <a:endCxn id="67" idx="2"/>
            </p:cNvCxnSpPr>
            <p:nvPr/>
          </p:nvCxnSpPr>
          <p:spPr>
            <a:xfrm flipV="1">
              <a:off x="2631501" y="4170059"/>
              <a:ext cx="1865041" cy="1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547433" y="3730943"/>
              <a:ext cx="21642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</a:rPr>
                <a:t>Evaluate(bid: 6[6])</a:t>
              </a:r>
            </a:p>
          </p:txBody>
        </p:sp>
      </p:grpSp>
      <p:sp>
        <p:nvSpPr>
          <p:cNvPr id="67" name="Oval 66"/>
          <p:cNvSpPr/>
          <p:nvPr/>
        </p:nvSpPr>
        <p:spPr>
          <a:xfrm>
            <a:off x="8100878" y="3955193"/>
            <a:ext cx="475013" cy="4750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543338" y="3492017"/>
            <a:ext cx="161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/>
                </a:solidFill>
                <a:latin typeface="+mn-lt"/>
              </a:rPr>
              <a:t>Evaluation = .8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37180" y="3505850"/>
            <a:ext cx="1872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/>
                </a:solidFill>
                <a:latin typeface="+mn-lt"/>
              </a:rPr>
              <a:t>Evaluation = .1</a:t>
            </a:r>
          </a:p>
          <a:p>
            <a:pPr algn="ctr"/>
            <a:r>
              <a:rPr lang="en-US" sz="1400" i="1" dirty="0" smtClean="0">
                <a:solidFill>
                  <a:schemeClr val="tx2"/>
                </a:solidFill>
              </a:rPr>
              <a:t>.1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187298" y="4110527"/>
            <a:ext cx="179461" cy="18800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7271047" y="4100557"/>
            <a:ext cx="179461" cy="18800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/>
          <p:cNvSpPr txBox="1"/>
          <p:nvPr/>
        </p:nvSpPr>
        <p:spPr>
          <a:xfrm>
            <a:off x="3602722" y="3492017"/>
            <a:ext cx="161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/>
                </a:solidFill>
                <a:latin typeface="+mn-lt"/>
              </a:rPr>
              <a:t>Evaluation = .3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3519630" y="1972394"/>
            <a:ext cx="4654027" cy="1533456"/>
            <a:chOff x="3519630" y="1972394"/>
            <a:chExt cx="4654027" cy="1533456"/>
          </a:xfrm>
        </p:grpSpPr>
        <p:cxnSp>
          <p:nvCxnSpPr>
            <p:cNvPr id="93" name="Curved Connector 92"/>
            <p:cNvCxnSpPr>
              <a:stCxn id="82" idx="0"/>
              <a:endCxn id="104" idx="2"/>
            </p:cNvCxnSpPr>
            <p:nvPr/>
          </p:nvCxnSpPr>
          <p:spPr>
            <a:xfrm rot="16200000" flipV="1">
              <a:off x="5218108" y="2360094"/>
              <a:ext cx="596293" cy="1667553"/>
            </a:xfrm>
            <a:prstGeom prst="curvedConnector3">
              <a:avLst>
                <a:gd name="adj1" fmla="val 50000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urved Connector 92"/>
            <p:cNvCxnSpPr>
              <a:stCxn id="86" idx="0"/>
              <a:endCxn id="104" idx="2"/>
            </p:cNvCxnSpPr>
            <p:nvPr/>
          </p:nvCxnSpPr>
          <p:spPr>
            <a:xfrm rot="16200000" flipV="1">
              <a:off x="6123004" y="1455197"/>
              <a:ext cx="610126" cy="3491180"/>
            </a:xfrm>
            <a:prstGeom prst="curvedConnector3">
              <a:avLst>
                <a:gd name="adj1" fmla="val 50000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urved Connector 92"/>
            <p:cNvCxnSpPr>
              <a:stCxn id="103" idx="0"/>
              <a:endCxn id="104" idx="2"/>
            </p:cNvCxnSpPr>
            <p:nvPr/>
          </p:nvCxnSpPr>
          <p:spPr>
            <a:xfrm rot="5400000" flipH="1" flipV="1">
              <a:off x="4247799" y="3057340"/>
              <a:ext cx="596293" cy="273063"/>
            </a:xfrm>
            <a:prstGeom prst="curvedConnector3">
              <a:avLst>
                <a:gd name="adj1" fmla="val 50000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3519630" y="1972394"/>
              <a:ext cx="232569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tx2"/>
                  </a:solidFill>
                  <a:latin typeface="+mn-lt"/>
                </a:rPr>
                <a:t>Challenge = .8</a:t>
              </a:r>
            </a:p>
            <a:p>
              <a:r>
                <a:rPr lang="en-US" dirty="0" smtClean="0">
                  <a:solidFill>
                    <a:schemeClr val="tx2"/>
                  </a:solidFill>
                </a:rPr>
                <a:t>Bid: 6[4]   = .3</a:t>
              </a:r>
            </a:p>
            <a:p>
              <a:r>
                <a:rPr lang="en-US" dirty="0" smtClean="0">
                  <a:solidFill>
                    <a:schemeClr val="tx2"/>
                  </a:solidFill>
                </a:rPr>
                <a:t>Bid: 6[6]   = .1</a:t>
              </a:r>
              <a:endParaRPr lang="en-US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23444" y="1712699"/>
            <a:ext cx="1422123" cy="1317541"/>
            <a:chOff x="1523444" y="1712699"/>
            <a:chExt cx="1422123" cy="1317541"/>
          </a:xfrm>
        </p:grpSpPr>
        <p:sp>
          <p:nvSpPr>
            <p:cNvPr id="3" name="TextBox 2"/>
            <p:cNvSpPr txBox="1"/>
            <p:nvPr/>
          </p:nvSpPr>
          <p:spPr>
            <a:xfrm>
              <a:off x="1559630" y="1712699"/>
              <a:ext cx="1255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Bid: 6[4]</a:t>
              </a:r>
              <a:endParaRPr 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690258" y="2146801"/>
              <a:ext cx="1255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Challenge</a:t>
              </a:r>
              <a:endParaRPr 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523444" y="2660908"/>
              <a:ext cx="12553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Bid: 6[6]</a:t>
              </a:r>
            </a:p>
          </p:txBody>
        </p:sp>
      </p:grpSp>
      <p:sp>
        <p:nvSpPr>
          <p:cNvPr id="5" name="AutoShape 2" descr="data:image/jpeg;base64,/9j/4AAQSkZJRgABAQAAAQABAAD/2wCEAAkGBhQSEBUUExQVFBUVGBgYGBgXGBgYGRoXFhocFRgVGxodGyYgGBokGhcYIC8gIycqLCwsGh4xNTAqNSYrLSkBCQoKDgwOFA8PGikdHRwpKSkpKSkpKSkpKSkpKSkpLCkpKSkpLCkpKSkpKSwpKSkpLCksKSkpLCkpLCkpKSkpKf/AABEIAHgAoAMBIgACEQEDEQH/xAAaAAACAwEBAAAAAAAAAAAAAAAAAQIDBQQG/8QANhAAAQIDBQcFAAEDAwUAAAAAAQACESHwAzFBUWEEcYGRobHBBRLR4fETIjJCI3KSBhUWJFL/xAAXAQEBAQEAAAAAAAAAAAAAAAABAAID/8QAHBEBAQEBAAMBAQAAAAAAAAAAAAERAiExQRJR/9oADAMBAAIRAxEAPwC49KmourLn0S91RnLhqeSdcK/EgaCp/RvySrj8/CI1L87INeJYHWepWVhF1Sr8S92dc0xXbtBEcN51UkmiOEevDv0Vo2Zw/wATyrLvkrLfaRs7Gu/jc8uMP6W+4iUY6XHeQla7Xtby9rLMWYkWPcYxuvbnO7Cc1uc+BrmFVghw631hgu7abA/xtNoW/wAn+RAgCuGG7pRwWLMPs3VWcUVrV3JImfWqkmHTWVUhUZVhykmD1qSgOH3GjFdz7D+Kyc72fyOAJDLicYXg89y3JaNcbSnGutb1Gx9b2Z1iLS0/0CSWkRj7S3CA0nPJdW07L7IG9puI4SON0OauubypXPX6iacfF8rp+UhW/ggnVdIoBrjBBqqhPgia3yjGH1DPBgV1WGCi4zhUj0Ujddf1+Zw6pNG7n2SSBqOAxUye+6HGtFH2/VYzSDY5V4wjvWakoX13RamAOlXbvKftqjJV27oNMo3yGunNZJ7P68WEAw0Bq+7ktew9WYRjGHTl0XgtssRaiLf7he05Sriu30v3NaA68dsI/KtrVkzWn6h6o59sG3N9pPG4Q5rqFfed6zGbN7rUGcQCNwMMbowl8LVJjCu+CmVLhljJNo8dcFI9/PhI1VXJCAtw1wOR7Lp2iwsdpcxxe5rmXQdAGYJGt05Z5rO2wiABN+Ge7qsPZbSDX+xxExJ0oGZhuJT+s9Gc69XsfoZs7d7oWP8AA6fshExEhpeXcxmE9s9SD7QsaRBomBuPf5CzPT/UH+we4/1aG+G7cq/RbNwc9xvcZ6ASa0QxhCoK67vSnMjUjlu5XeagkDl94y31AJkVV25ICuF3b7Qycd2H6j3VXJN1XpY1y1Wkrc6Pa/WG+/wpEk54KNVV2at2az9zoZxxUg2xJkJ3Rh0Jy0uUzsjmzLSOBy+yg+q2rHWjW7M8tYDBwIi4iF28Ey0wQ31zaP8AT/8AWI9xn/UINEYRw1MCDdetfjwtV1fzurkoudUfjjBdvqWzwMRIHDI1ks9zd9VVy52Y0ot9iY/+5s43gTGMZLmPpWVo4ChfD/ctGFdKuRBZKNhZBjYC7HU3X6+FeD8b5QrcqnNwqAlW9Ta03Y1ySLTDq8qLhh8LrG1WFk9rLR7f5HTAPO7yrn+r7O5riXMLWmDjlUQtzms2sfbNnDxAjWMYTWZb+luIIk8HB0nc8+S3rezbAPY4PY6bSDG+MtfnkucVx41ArNmLWRstlaCDAyGrjh5/Fs2Wz+0QH7GJ7jNAznyyropg148oOrB05csjelCVD8zRGuiceHOGfHnNKJxv6aZIAnWUEAZd48L65pNH7vwy+UhRVclC32g2cHRujHTHATw5Yq4TrG+E1wepOPtjD3NhOWBvHZNL0WwerttGxldHhiY5T6p7f6w1gJnHM8ob5kLx3orzZkgGLIgtMcDhoYdoro9SJexwhGX9oluEYyHC4I05GgPVzaQcDEGvGquP1nHh+rF9Os3BjW+0e/LCEYgE4CgtyPD7/e+KBpEbqP0OfKEKrtorLShcq6rigAHHhXLoufa/URYuYTiYRwBN27FXhtX3H76LJ9eHu9oH90zA3EZb8VqYXpLBljtBDnMaXC6I1BhzAhxVn/jezhrm/wATQHwJ3gkifEwXh/TfUnWTpRLfeQWk/wBTRdDKEfN63vVPXHNZ/SHOJIEo8Ty8LW2DGlb29lZs/iZITgMJ433/ACuci+s1hemW3utS50Q66eGg/wCMznLCe+RWazb/AFYi5t4+NfnupASrnzml7r58a1U/uEal8IReznWCHCut6mKjPoiHxjlXFKxCHxXLqnhrL83KdcfFyjCuvwoKjd05HfL8Vbm7jporC26quUXnD77rTTMtPTyCXWZAJ/xMwddDd9wV1lsrj/fBugvzx0x0iuw6w8Ru3HeiAGHAYQ/AgHZsDZAeDr4+lOv3P6SAFaSylckVI41njDLBI8+sdd0j1TPf54Q/Uu/mXNCRjxqe6slzbRYB4g7pfv8AvIrpdwqik4T537+UL5q3Exdr2OBa50YNMQ8a4OGCVqBaEe2LoGMpAnf/AMpLd9oMRCO8eM+ybWAXCHDhULlnS5Ni2H2ui4xd2hlLNaLbuF9XqqFaV9LptCyzs/5bZ3taIb8NNfhMmpX7RUKopg5VcPJ5rq2NllbsD7J5IOOokbxG/NV7TsjmX3Zi6eck2WLXO7hekw78TlxSccq6KJMkBZ760l9IaVAXVvnzRpdW5aBESNfM1ED5rHBBM60zTcJVyvvv5hJRN/nPCMcb+pRDx9YJtCIQ3XePGqMSQMqyhwShW/RJxhfUMuvJMmXOqxQtJxjllgdM0q1Ryrjkm/Ku87k+yTT4+/E1E1epQ3V+pAVIcKCAZdXdSDqrFVY1iM1MvrzyQdX7O2LgCN+Ot2M1r7TszbRha4NIhcdLpaGPLQrzu0bQWwv6VBP07/qsOlGPtvGMYw3wuER8Q1Lirk9I207JtDrG1eSyIgA2Qc+bTO6IhxjcvVeobQBZmOvjGEpjguFm1WFqQ4sBcLjKIynAzvWZ6ztxfbWbBIRL3Q/+QRAY4la66lZ5jqtGiqqKRaeynCu8MN24pVXfksEoaD4woptZciN1VenHl8k/ASFYE6+OH4o1w8qb3Sqr8UhUxrfzWkA3wPA8IAlw8c4RjI6orneb+kk31vgitIdKj9IfdQ0+uITAqE9DQ5JnjX6r2EUAXYb8490yPv8AME21W+KtxTyrd3rmi6q1kiuOVaKRAqs6CPiQFcvoBA5KYlp80UgN9DupM71S1LIf0ktxhOEt0IrEdYPtHOII0Lf8hg0tjlu3wXrLVsdesvuK4bb0thOLXXxEjqSMUi+WZ6G9oBDAW3RBjDQjCEIXQzhNbOz2Ydae6AiAInQf1AT1JK4/+1v/AMbQw1l2/Vq7PYBrQ0RlGfUmOfys32VtY1jggDfU6gmP3DsZeEm7hHIQw3YfBSADOvwKTRXlRbcnGqxUlJM41lHS4qRG/rQQhb+EMSr67IQqxRKMqq5EIRq5NCyNQdNSdfxrh9IQi+jEWiCIaIQr4qHVUEBtdUIUoT7+e+9RhD4wvjwQhI+pAfe+XRTaarhFNCG0mV2rcpN7VGCEKjF8ERWvi5ROtUf1CEx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hQSEBUUExQVFBUVGBgYGBgXGBgYGRoXFhocFRgVGxodGyYgGBokGhcYIC8gIycqLCwsGh4xNTAqNSYrLSkBCQoKDgwOFA8PGikdHRwpKSkpKSkpKSkpKSkpKSkpLCkpKSkpLCkpKSkpKSwpKSkpLCksKSkpLCkpLCkpKSkpKf/AABEIAHgAoAMBIgACEQEDEQH/xAAaAAACAwEBAAAAAAAAAAAAAAAAAQIDBQQG/8QANhAAAQIDBQcFAAEDAwUAAAAAAQACESHwAzFBUWEEcYGRobHBBRLR4fETIjJCI3KSBhUWJFL/xAAXAQEBAQEAAAAAAAAAAAAAAAABAAID/8QAHBEBAQEBAAMBAQAAAAAAAAAAAAERAiExQRJR/9oADAMBAAIRAxEAPwC49KmourLn0S91RnLhqeSdcK/EgaCp/RvySrj8/CI1L87INeJYHWepWVhF1Sr8S92dc0xXbtBEcN51UkmiOEevDv0Vo2Zw/wATyrLvkrLfaRs7Gu/jc8uMP6W+4iUY6XHeQla7Xtby9rLMWYkWPcYxuvbnO7Cc1uc+BrmFVghw631hgu7abA/xtNoW/wAn+RAgCuGG7pRwWLMPs3VWcUVrV3JImfWqkmHTWVUhUZVhykmD1qSgOH3GjFdz7D+Kyc72fyOAJDLicYXg89y3JaNcbSnGutb1Gx9b2Z1iLS0/0CSWkRj7S3CA0nPJdW07L7IG9puI4SON0OauubypXPX6iacfF8rp+UhW/ggnVdIoBrjBBqqhPgia3yjGH1DPBgV1WGCi4zhUj0Ujddf1+Zw6pNG7n2SSBqOAxUye+6HGtFH2/VYzSDY5V4wjvWakoX13RamAOlXbvKftqjJV27oNMo3yGunNZJ7P68WEAw0Bq+7ktew9WYRjGHTl0XgtssRaiLf7he05Sriu30v3NaA68dsI/KtrVkzWn6h6o59sG3N9pPG4Q5rqFfed6zGbN7rUGcQCNwMMbowl8LVJjCu+CmVLhljJNo8dcFI9/PhI1VXJCAtw1wOR7Lp2iwsdpcxxe5rmXQdAGYJGt05Z5rO2wiABN+Ge7qsPZbSDX+xxExJ0oGZhuJT+s9Gc69XsfoZs7d7oWP8AA6fshExEhpeXcxmE9s9SD7QsaRBomBuPf5CzPT/UH+we4/1aG+G7cq/RbNwc9xvcZ6ASa0QxhCoK67vSnMjUjlu5XeagkDl94y31AJkVV25ICuF3b7Qycd2H6j3VXJN1XpY1y1Wkrc6Pa/WG+/wpEk54KNVV2at2az9zoZxxUg2xJkJ3Rh0Jy0uUzsjmzLSOBy+yg+q2rHWjW7M8tYDBwIi4iF28Ey0wQ31zaP8AT/8AWI9xn/UINEYRw1MCDdetfjwtV1fzurkoudUfjjBdvqWzwMRIHDI1ks9zd9VVy52Y0ot9iY/+5s43gTGMZLmPpWVo4ChfD/ctGFdKuRBZKNhZBjYC7HU3X6+FeD8b5QrcqnNwqAlW9Ta03Y1ySLTDq8qLhh8LrG1WFk9rLR7f5HTAPO7yrn+r7O5riXMLWmDjlUQtzms2sfbNnDxAjWMYTWZb+luIIk8HB0nc8+S3rezbAPY4PY6bSDG+MtfnkucVx41ArNmLWRstlaCDAyGrjh5/Fs2Wz+0QH7GJ7jNAznyyropg148oOrB05csjelCVD8zRGuiceHOGfHnNKJxv6aZIAnWUEAZd48L65pNH7vwy+UhRVclC32g2cHRujHTHATw5Yq4TrG+E1wepOPtjD3NhOWBvHZNL0WwerttGxldHhiY5T6p7f6w1gJnHM8ob5kLx3orzZkgGLIgtMcDhoYdoro9SJexwhGX9oluEYyHC4I05GgPVzaQcDEGvGquP1nHh+rF9Os3BjW+0e/LCEYgE4CgtyPD7/e+KBpEbqP0OfKEKrtorLShcq6rigAHHhXLoufa/URYuYTiYRwBN27FXhtX3H76LJ9eHu9oH90zA3EZb8VqYXpLBljtBDnMaXC6I1BhzAhxVn/jezhrm/wATQHwJ3gkifEwXh/TfUnWTpRLfeQWk/wBTRdDKEfN63vVPXHNZ/SHOJIEo8Ty8LW2DGlb29lZs/iZITgMJ433/ACuci+s1hemW3utS50Q66eGg/wCMznLCe+RWazb/AFYi5t4+NfnupASrnzml7r58a1U/uEal8IReznWCHCut6mKjPoiHxjlXFKxCHxXLqnhrL83KdcfFyjCuvwoKjd05HfL8Vbm7jporC26quUXnD77rTTMtPTyCXWZAJ/xMwddDd9wV1lsrj/fBugvzx0x0iuw6w8Ru3HeiAGHAYQ/AgHZsDZAeDr4+lOv3P6SAFaSylckVI41njDLBI8+sdd0j1TPf54Q/Uu/mXNCRjxqe6slzbRYB4g7pfv8AvIrpdwqik4T537+UL5q3Exdr2OBa50YNMQ8a4OGCVqBaEe2LoGMpAnf/AMpLd9oMRCO8eM+ybWAXCHDhULlnS5Ni2H2ui4xd2hlLNaLbuF9XqqFaV9LptCyzs/5bZ3taIb8NNfhMmpX7RUKopg5VcPJ5rq2NllbsD7J5IOOokbxG/NV7TsjmX3Zi6eck2WLXO7hekw78TlxSccq6KJMkBZ760l9IaVAXVvnzRpdW5aBESNfM1ED5rHBBM60zTcJVyvvv5hJRN/nPCMcb+pRDx9YJtCIQ3XePGqMSQMqyhwShW/RJxhfUMuvJMmXOqxQtJxjllgdM0q1Ryrjkm/Ku87k+yTT4+/E1E1epQ3V+pAVIcKCAZdXdSDqrFVY1iM1MvrzyQdX7O2LgCN+Ot2M1r7TszbRha4NIhcdLpaGPLQrzu0bQWwv6VBP07/qsOlGPtvGMYw3wuER8Q1Lirk9I207JtDrG1eSyIgA2Qc+bTO6IhxjcvVeobQBZmOvjGEpjguFm1WFqQ4sBcLjKIynAzvWZ6ztxfbWbBIRL3Q/+QRAY4la66lZ5jqtGiqqKRaeynCu8MN24pVXfksEoaD4woptZciN1VenHl8k/ASFYE6+OH4o1w8qb3Sqr8UhUxrfzWkA3wPA8IAlw8c4RjI6orneb+kk31vgitIdKj9IfdQ0+uITAqE9DQ5JnjX6r2EUAXYb8490yPv8AME21W+KtxTyrd3rmi6q1kiuOVaKRAqs6CPiQFcvoBA5KYlp80UgN9DupM71S1LIf0ktxhOEt0IrEdYPtHOII0Lf8hg0tjlu3wXrLVsdesvuK4bb0thOLXXxEjqSMUi+WZ6G9oBDAW3RBjDQjCEIXQzhNbOz2Ydae6AiAInQf1AT1JK4/+1v/AMbQw1l2/Vq7PYBrQ0RlGfUmOfys32VtY1jggDfU6gmP3DsZeEm7hHIQw3YfBSADOvwKTRXlRbcnGqxUlJM41lHS4qRG/rQQhb+EMSr67IQqxRKMqq5EIRq5NCyNQdNSdfxrh9IQi+jEWiCIaIQr4qHVUEBtdUIUoT7+e+9RhD4wvjwQhI+pAfe+XRTaarhFNCG0mV2rcpN7VGCEKjF8ERWvi5ROtUf1CEx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http://t2.gstatic.com/images?q=tbn:ANd9GcSvdX1oDIs2w4G8p7gLBq7HFYqHvMZNA6dAayOyw89sisd8U_c&amp;t=1&amp;usg=__UQpg8WhLthOsU7pGj0vV37XFSCU=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4" t="14403"/>
          <a:stretch/>
        </p:blipFill>
        <p:spPr bwMode="auto">
          <a:xfrm>
            <a:off x="205204" y="2065098"/>
            <a:ext cx="1111927" cy="68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2541383" y="3727610"/>
            <a:ext cx="216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2"/>
                </a:solidFill>
                <a:latin typeface="+mn-lt"/>
              </a:rPr>
              <a:t>Evaluate(bid: 6[4])</a:t>
            </a:r>
            <a:endParaRPr lang="en-U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1" name="Oval 90"/>
          <p:cNvSpPr/>
          <p:nvPr/>
        </p:nvSpPr>
        <p:spPr>
          <a:xfrm>
            <a:off x="4447099" y="5229710"/>
            <a:ext cx="602101" cy="55890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2"/>
                </a:solidFill>
              </a:rPr>
              <a:t>.3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0" y="3505200"/>
            <a:ext cx="2164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+mn-lt"/>
              </a:rPr>
              <a:t>Evaluation Substate</a:t>
            </a:r>
          </a:p>
          <a:p>
            <a:r>
              <a:rPr lang="en-US" sz="1400" dirty="0" smtClean="0"/>
              <a:t>Selection Problem Space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57833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Using Reinforcement Learning</a:t>
            </a:r>
            <a:br>
              <a:rPr lang="en-US" dirty="0" smtClean="0"/>
            </a:br>
            <a:r>
              <a:rPr lang="en-US" dirty="0" smtClean="0"/>
              <a:t> for </a:t>
            </a:r>
            <a:r>
              <a:rPr lang="en-US" dirty="0" smtClean="0"/>
              <a:t>Operator </a:t>
            </a:r>
            <a:r>
              <a:rPr lang="en-US" dirty="0" smtClean="0"/>
              <a:t>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Reinforcement Learning</a:t>
            </a:r>
          </a:p>
          <a:p>
            <a:pPr lvl="1"/>
            <a:r>
              <a:rPr lang="en-US" dirty="0" smtClean="0"/>
              <a:t>Choosing best action based on expected value</a:t>
            </a:r>
          </a:p>
          <a:p>
            <a:pPr lvl="1"/>
            <a:r>
              <a:rPr lang="en-US" dirty="0" smtClean="0"/>
              <a:t>Expected value updated based on received reward and expected future reward</a:t>
            </a:r>
          </a:p>
          <a:p>
            <a:r>
              <a:rPr lang="en-US" dirty="0" smtClean="0"/>
              <a:t>Characteristics</a:t>
            </a:r>
          </a:p>
          <a:p>
            <a:pPr lvl="1"/>
            <a:r>
              <a:rPr lang="en-US" dirty="0" smtClean="0"/>
              <a:t>Direct mapping between situation-action and expected value (value function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Does not use any background knowledge</a:t>
            </a:r>
          </a:p>
          <a:p>
            <a:pPr lvl="1"/>
            <a:r>
              <a:rPr lang="en-US" dirty="0" smtClean="0"/>
              <a:t>No theory of original of initial values (usually 0) or value-function</a:t>
            </a:r>
            <a:endParaRPr lang="en-US" dirty="0" smtClean="0"/>
          </a:p>
          <a:p>
            <a:r>
              <a:rPr lang="en-US" dirty="0" smtClean="0"/>
              <a:t>Soar Approach</a:t>
            </a:r>
          </a:p>
          <a:p>
            <a:pPr lvl="1"/>
            <a:r>
              <a:rPr lang="en-US" dirty="0" smtClean="0"/>
              <a:t>Operator selection rules with numeric preferences</a:t>
            </a:r>
          </a:p>
          <a:p>
            <a:pPr lvl="1"/>
            <a:r>
              <a:rPr lang="en-US" dirty="0" smtClean="0"/>
              <a:t>Reward received base on task performance</a:t>
            </a:r>
          </a:p>
          <a:p>
            <a:pPr lvl="1"/>
            <a:r>
              <a:rPr lang="en-US" dirty="0" smtClean="0"/>
              <a:t>Update numeric preferences based on experience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Where do RL-rules come from?</a:t>
            </a:r>
          </a:p>
          <a:p>
            <a:pPr lvl="2"/>
            <a:r>
              <a:rPr lang="en-US" dirty="0" smtClean="0"/>
              <a:t>Conditions that determine the structure of the value function</a:t>
            </a:r>
          </a:p>
          <a:p>
            <a:pPr lvl="2"/>
            <a:r>
              <a:rPr lang="en-US" dirty="0" smtClean="0"/>
              <a:t>Actions that initialize the value function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7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 in Soar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600201"/>
            <a:ext cx="8763000" cy="1143000"/>
          </a:xfrm>
        </p:spPr>
        <p:txBody>
          <a:bodyPr>
            <a:normAutofit fontScale="92500"/>
          </a:bodyPr>
          <a:lstStyle/>
          <a:p>
            <a:r>
              <a:rPr lang="en-US" dirty="0"/>
              <a:t>R</a:t>
            </a:r>
            <a:r>
              <a:rPr lang="en-US" dirty="0" smtClean="0"/>
              <a:t>ules map from situation-action to expected value.</a:t>
            </a:r>
          </a:p>
          <a:p>
            <a:pPr lvl="1"/>
            <a:r>
              <a:rPr lang="en-US" dirty="0" smtClean="0"/>
              <a:t>Conditions determine generality/specificity of mapping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90500" y="2643131"/>
            <a:ext cx="8458200" cy="38100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486400" y="3124200"/>
            <a:ext cx="1143000" cy="1143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ysClr val="windowText" lastClr="000000"/>
                </a:solidFill>
              </a:rPr>
              <a:t>.23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934200" y="3740330"/>
            <a:ext cx="533400" cy="603069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en-US" sz="1600" dirty="0" smtClean="0">
                <a:solidFill>
                  <a:schemeClr val="tx1"/>
                </a:solidFill>
              </a:rPr>
              <a:t>04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91200" y="4041864"/>
            <a:ext cx="533400" cy="603069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.51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1755866" y="3442060"/>
            <a:ext cx="1066800" cy="603069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-.31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219200" y="3743595"/>
            <a:ext cx="533400" cy="120287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-.1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676400" y="3886201"/>
            <a:ext cx="1409700" cy="136180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.11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086100" y="3059971"/>
            <a:ext cx="1333500" cy="603069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-.43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 rot="2028514">
            <a:off x="3352800" y="4422865"/>
            <a:ext cx="533400" cy="1139735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en-US" sz="2000" dirty="0">
                <a:solidFill>
                  <a:schemeClr val="tx1"/>
                </a:solidFill>
              </a:rPr>
              <a:t>2</a:t>
            </a:r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 rot="20546574">
            <a:off x="4896394" y="4941241"/>
            <a:ext cx="1161506" cy="603069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.</a:t>
            </a:r>
            <a:r>
              <a:rPr lang="en-US" sz="1600" dirty="0" smtClean="0">
                <a:solidFill>
                  <a:schemeClr val="tx1"/>
                </a:solidFill>
              </a:rPr>
              <a:t>08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5924550" y="4531905"/>
            <a:ext cx="1409700" cy="1361802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.34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467600" y="4531905"/>
            <a:ext cx="533400" cy="603069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-.54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 rot="19236451">
            <a:off x="3891486" y="5197166"/>
            <a:ext cx="533400" cy="1139735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.43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1403706" y="4739574"/>
            <a:ext cx="697787" cy="842564"/>
          </a:xfrm>
          <a:custGeom>
            <a:avLst/>
            <a:gdLst>
              <a:gd name="connsiteX0" fmla="*/ 311822 w 697787"/>
              <a:gd name="connsiteY0" fmla="*/ 248380 h 842564"/>
              <a:gd name="connsiteX1" fmla="*/ 119911 w 697787"/>
              <a:gd name="connsiteY1" fmla="*/ 654780 h 842564"/>
              <a:gd name="connsiteX2" fmla="*/ 560178 w 697787"/>
              <a:gd name="connsiteY2" fmla="*/ 824114 h 842564"/>
              <a:gd name="connsiteX3" fmla="*/ 661778 w 697787"/>
              <a:gd name="connsiteY3" fmla="*/ 237092 h 842564"/>
              <a:gd name="connsiteX4" fmla="*/ 7022 w 697787"/>
              <a:gd name="connsiteY4" fmla="*/ 25 h 842564"/>
              <a:gd name="connsiteX5" fmla="*/ 311822 w 697787"/>
              <a:gd name="connsiteY5" fmla="*/ 248380 h 842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787" h="842564">
                <a:moveTo>
                  <a:pt x="311822" y="248380"/>
                </a:moveTo>
                <a:cubicBezTo>
                  <a:pt x="330637" y="357506"/>
                  <a:pt x="78518" y="558824"/>
                  <a:pt x="119911" y="654780"/>
                </a:cubicBezTo>
                <a:cubicBezTo>
                  <a:pt x="161304" y="750736"/>
                  <a:pt x="469867" y="893729"/>
                  <a:pt x="560178" y="824114"/>
                </a:cubicBezTo>
                <a:cubicBezTo>
                  <a:pt x="650489" y="754499"/>
                  <a:pt x="753971" y="374440"/>
                  <a:pt x="661778" y="237092"/>
                </a:cubicBezTo>
                <a:cubicBezTo>
                  <a:pt x="569585" y="99744"/>
                  <a:pt x="67229" y="-1856"/>
                  <a:pt x="7022" y="25"/>
                </a:cubicBezTo>
                <a:cubicBezTo>
                  <a:pt x="-53185" y="1906"/>
                  <a:pt x="293007" y="139254"/>
                  <a:pt x="311822" y="24838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5411" y="5134974"/>
            <a:ext cx="546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-.61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>
            <a:off x="3364089" y="4041422"/>
            <a:ext cx="1174044" cy="772457"/>
          </a:xfrm>
          <a:custGeom>
            <a:avLst/>
            <a:gdLst>
              <a:gd name="connsiteX0" fmla="*/ 214489 w 1174044"/>
              <a:gd name="connsiteY0" fmla="*/ 316089 h 772457"/>
              <a:gd name="connsiteX1" fmla="*/ 293511 w 1174044"/>
              <a:gd name="connsiteY1" fmla="*/ 259645 h 772457"/>
              <a:gd name="connsiteX2" fmla="*/ 338667 w 1174044"/>
              <a:gd name="connsiteY2" fmla="*/ 237067 h 772457"/>
              <a:gd name="connsiteX3" fmla="*/ 372533 w 1174044"/>
              <a:gd name="connsiteY3" fmla="*/ 203200 h 772457"/>
              <a:gd name="connsiteX4" fmla="*/ 451555 w 1174044"/>
              <a:gd name="connsiteY4" fmla="*/ 146756 h 772457"/>
              <a:gd name="connsiteX5" fmla="*/ 496711 w 1174044"/>
              <a:gd name="connsiteY5" fmla="*/ 112889 h 772457"/>
              <a:gd name="connsiteX6" fmla="*/ 564444 w 1174044"/>
              <a:gd name="connsiteY6" fmla="*/ 90311 h 772457"/>
              <a:gd name="connsiteX7" fmla="*/ 620889 w 1174044"/>
              <a:gd name="connsiteY7" fmla="*/ 67734 h 772457"/>
              <a:gd name="connsiteX8" fmla="*/ 654755 w 1174044"/>
              <a:gd name="connsiteY8" fmla="*/ 56445 h 772457"/>
              <a:gd name="connsiteX9" fmla="*/ 699911 w 1174044"/>
              <a:gd name="connsiteY9" fmla="*/ 33867 h 772457"/>
              <a:gd name="connsiteX10" fmla="*/ 778933 w 1174044"/>
              <a:gd name="connsiteY10" fmla="*/ 22578 h 772457"/>
              <a:gd name="connsiteX11" fmla="*/ 869244 w 1174044"/>
              <a:gd name="connsiteY11" fmla="*/ 0 h 772457"/>
              <a:gd name="connsiteX12" fmla="*/ 1027289 w 1174044"/>
              <a:gd name="connsiteY12" fmla="*/ 11289 h 772457"/>
              <a:gd name="connsiteX13" fmla="*/ 1083733 w 1174044"/>
              <a:gd name="connsiteY13" fmla="*/ 67734 h 772457"/>
              <a:gd name="connsiteX14" fmla="*/ 1106311 w 1174044"/>
              <a:gd name="connsiteY14" fmla="*/ 146756 h 772457"/>
              <a:gd name="connsiteX15" fmla="*/ 1151467 w 1174044"/>
              <a:gd name="connsiteY15" fmla="*/ 237067 h 772457"/>
              <a:gd name="connsiteX16" fmla="*/ 1162755 w 1174044"/>
              <a:gd name="connsiteY16" fmla="*/ 282222 h 772457"/>
              <a:gd name="connsiteX17" fmla="*/ 1174044 w 1174044"/>
              <a:gd name="connsiteY17" fmla="*/ 316089 h 772457"/>
              <a:gd name="connsiteX18" fmla="*/ 1162755 w 1174044"/>
              <a:gd name="connsiteY18" fmla="*/ 383822 h 772457"/>
              <a:gd name="connsiteX19" fmla="*/ 1128889 w 1174044"/>
              <a:gd name="connsiteY19" fmla="*/ 417689 h 772457"/>
              <a:gd name="connsiteX20" fmla="*/ 1106311 w 1174044"/>
              <a:gd name="connsiteY20" fmla="*/ 451556 h 772457"/>
              <a:gd name="connsiteX21" fmla="*/ 1072444 w 1174044"/>
              <a:gd name="connsiteY21" fmla="*/ 474134 h 772457"/>
              <a:gd name="connsiteX22" fmla="*/ 1038578 w 1174044"/>
              <a:gd name="connsiteY22" fmla="*/ 508000 h 772457"/>
              <a:gd name="connsiteX23" fmla="*/ 1027289 w 1174044"/>
              <a:gd name="connsiteY23" fmla="*/ 541867 h 772457"/>
              <a:gd name="connsiteX24" fmla="*/ 1038578 w 1174044"/>
              <a:gd name="connsiteY24" fmla="*/ 575734 h 772457"/>
              <a:gd name="connsiteX25" fmla="*/ 1049867 w 1174044"/>
              <a:gd name="connsiteY25" fmla="*/ 654756 h 772457"/>
              <a:gd name="connsiteX26" fmla="*/ 1072444 w 1174044"/>
              <a:gd name="connsiteY26" fmla="*/ 722489 h 772457"/>
              <a:gd name="connsiteX27" fmla="*/ 1061155 w 1174044"/>
              <a:gd name="connsiteY27" fmla="*/ 767645 h 772457"/>
              <a:gd name="connsiteX28" fmla="*/ 903111 w 1174044"/>
              <a:gd name="connsiteY28" fmla="*/ 745067 h 772457"/>
              <a:gd name="connsiteX29" fmla="*/ 869244 w 1174044"/>
              <a:gd name="connsiteY29" fmla="*/ 428978 h 772457"/>
              <a:gd name="connsiteX30" fmla="*/ 835378 w 1174044"/>
              <a:gd name="connsiteY30" fmla="*/ 406400 h 772457"/>
              <a:gd name="connsiteX31" fmla="*/ 812800 w 1174044"/>
              <a:gd name="connsiteY31" fmla="*/ 372534 h 772457"/>
              <a:gd name="connsiteX32" fmla="*/ 745067 w 1174044"/>
              <a:gd name="connsiteY32" fmla="*/ 349956 h 772457"/>
              <a:gd name="connsiteX33" fmla="*/ 711200 w 1174044"/>
              <a:gd name="connsiteY33" fmla="*/ 338667 h 772457"/>
              <a:gd name="connsiteX34" fmla="*/ 598311 w 1174044"/>
              <a:gd name="connsiteY34" fmla="*/ 316089 h 772457"/>
              <a:gd name="connsiteX35" fmla="*/ 440267 w 1174044"/>
              <a:gd name="connsiteY35" fmla="*/ 327378 h 772457"/>
              <a:gd name="connsiteX36" fmla="*/ 383822 w 1174044"/>
              <a:gd name="connsiteY36" fmla="*/ 383822 h 772457"/>
              <a:gd name="connsiteX37" fmla="*/ 349955 w 1174044"/>
              <a:gd name="connsiteY37" fmla="*/ 417689 h 772457"/>
              <a:gd name="connsiteX38" fmla="*/ 282222 w 1174044"/>
              <a:gd name="connsiteY38" fmla="*/ 462845 h 772457"/>
              <a:gd name="connsiteX39" fmla="*/ 248355 w 1174044"/>
              <a:gd name="connsiteY39" fmla="*/ 485422 h 772457"/>
              <a:gd name="connsiteX40" fmla="*/ 169333 w 1174044"/>
              <a:gd name="connsiteY40" fmla="*/ 508000 h 772457"/>
              <a:gd name="connsiteX41" fmla="*/ 90311 w 1174044"/>
              <a:gd name="connsiteY41" fmla="*/ 496711 h 772457"/>
              <a:gd name="connsiteX42" fmla="*/ 45155 w 1174044"/>
              <a:gd name="connsiteY42" fmla="*/ 395111 h 772457"/>
              <a:gd name="connsiteX43" fmla="*/ 22578 w 1174044"/>
              <a:gd name="connsiteY43" fmla="*/ 361245 h 772457"/>
              <a:gd name="connsiteX44" fmla="*/ 0 w 1174044"/>
              <a:gd name="connsiteY44" fmla="*/ 293511 h 772457"/>
              <a:gd name="connsiteX45" fmla="*/ 11289 w 1174044"/>
              <a:gd name="connsiteY45" fmla="*/ 203200 h 772457"/>
              <a:gd name="connsiteX46" fmla="*/ 56444 w 1174044"/>
              <a:gd name="connsiteY46" fmla="*/ 135467 h 772457"/>
              <a:gd name="connsiteX47" fmla="*/ 67733 w 1174044"/>
              <a:gd name="connsiteY47" fmla="*/ 101600 h 772457"/>
              <a:gd name="connsiteX48" fmla="*/ 101600 w 1174044"/>
              <a:gd name="connsiteY48" fmla="*/ 79022 h 772457"/>
              <a:gd name="connsiteX49" fmla="*/ 169333 w 1174044"/>
              <a:gd name="connsiteY49" fmla="*/ 56445 h 772457"/>
              <a:gd name="connsiteX50" fmla="*/ 270933 w 1174044"/>
              <a:gd name="connsiteY50" fmla="*/ 90311 h 772457"/>
              <a:gd name="connsiteX51" fmla="*/ 338667 w 1174044"/>
              <a:gd name="connsiteY51" fmla="*/ 112889 h 772457"/>
              <a:gd name="connsiteX52" fmla="*/ 349955 w 1174044"/>
              <a:gd name="connsiteY52" fmla="*/ 146756 h 772457"/>
              <a:gd name="connsiteX53" fmla="*/ 304800 w 1174044"/>
              <a:gd name="connsiteY53" fmla="*/ 225778 h 772457"/>
              <a:gd name="connsiteX54" fmla="*/ 270933 w 1174044"/>
              <a:gd name="connsiteY54" fmla="*/ 237067 h 772457"/>
              <a:gd name="connsiteX55" fmla="*/ 237067 w 1174044"/>
              <a:gd name="connsiteY55" fmla="*/ 259645 h 772457"/>
              <a:gd name="connsiteX56" fmla="*/ 214489 w 1174044"/>
              <a:gd name="connsiteY56" fmla="*/ 316089 h 772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174044" h="772457">
                <a:moveTo>
                  <a:pt x="214489" y="316089"/>
                </a:moveTo>
                <a:cubicBezTo>
                  <a:pt x="223896" y="316089"/>
                  <a:pt x="266202" y="277024"/>
                  <a:pt x="293511" y="259645"/>
                </a:cubicBezTo>
                <a:cubicBezTo>
                  <a:pt x="307709" y="250610"/>
                  <a:pt x="324973" y="246849"/>
                  <a:pt x="338667" y="237067"/>
                </a:cubicBezTo>
                <a:cubicBezTo>
                  <a:pt x="351658" y="227788"/>
                  <a:pt x="360412" y="213590"/>
                  <a:pt x="372533" y="203200"/>
                </a:cubicBezTo>
                <a:cubicBezTo>
                  <a:pt x="409412" y="171589"/>
                  <a:pt x="415830" y="172274"/>
                  <a:pt x="451555" y="146756"/>
                </a:cubicBezTo>
                <a:cubicBezTo>
                  <a:pt x="466865" y="135820"/>
                  <a:pt x="479882" y="121303"/>
                  <a:pt x="496711" y="112889"/>
                </a:cubicBezTo>
                <a:cubicBezTo>
                  <a:pt x="517997" y="102246"/>
                  <a:pt x="542347" y="99149"/>
                  <a:pt x="564444" y="90311"/>
                </a:cubicBezTo>
                <a:cubicBezTo>
                  <a:pt x="583259" y="82785"/>
                  <a:pt x="601915" y="74849"/>
                  <a:pt x="620889" y="67734"/>
                </a:cubicBezTo>
                <a:cubicBezTo>
                  <a:pt x="632031" y="63556"/>
                  <a:pt x="643818" y="61132"/>
                  <a:pt x="654755" y="56445"/>
                </a:cubicBezTo>
                <a:cubicBezTo>
                  <a:pt x="670223" y="49816"/>
                  <a:pt x="683675" y="38295"/>
                  <a:pt x="699911" y="33867"/>
                </a:cubicBezTo>
                <a:cubicBezTo>
                  <a:pt x="725582" y="26866"/>
                  <a:pt x="752842" y="27796"/>
                  <a:pt x="778933" y="22578"/>
                </a:cubicBezTo>
                <a:cubicBezTo>
                  <a:pt x="809361" y="16492"/>
                  <a:pt x="869244" y="0"/>
                  <a:pt x="869244" y="0"/>
                </a:cubicBezTo>
                <a:cubicBezTo>
                  <a:pt x="921926" y="3763"/>
                  <a:pt x="975277" y="2110"/>
                  <a:pt x="1027289" y="11289"/>
                </a:cubicBezTo>
                <a:cubicBezTo>
                  <a:pt x="1052051" y="15659"/>
                  <a:pt x="1074022" y="48313"/>
                  <a:pt x="1083733" y="67734"/>
                </a:cubicBezTo>
                <a:cubicBezTo>
                  <a:pt x="1094606" y="89479"/>
                  <a:pt x="1099076" y="125052"/>
                  <a:pt x="1106311" y="146756"/>
                </a:cubicBezTo>
                <a:cubicBezTo>
                  <a:pt x="1124722" y="201988"/>
                  <a:pt x="1123812" y="195585"/>
                  <a:pt x="1151467" y="237067"/>
                </a:cubicBezTo>
                <a:cubicBezTo>
                  <a:pt x="1155230" y="252119"/>
                  <a:pt x="1158493" y="267304"/>
                  <a:pt x="1162755" y="282222"/>
                </a:cubicBezTo>
                <a:cubicBezTo>
                  <a:pt x="1166024" y="293664"/>
                  <a:pt x="1174044" y="304189"/>
                  <a:pt x="1174044" y="316089"/>
                </a:cubicBezTo>
                <a:cubicBezTo>
                  <a:pt x="1174044" y="338978"/>
                  <a:pt x="1172051" y="362906"/>
                  <a:pt x="1162755" y="383822"/>
                </a:cubicBezTo>
                <a:cubicBezTo>
                  <a:pt x="1156271" y="398411"/>
                  <a:pt x="1139109" y="405424"/>
                  <a:pt x="1128889" y="417689"/>
                </a:cubicBezTo>
                <a:cubicBezTo>
                  <a:pt x="1120203" y="428112"/>
                  <a:pt x="1115905" y="441962"/>
                  <a:pt x="1106311" y="451556"/>
                </a:cubicBezTo>
                <a:cubicBezTo>
                  <a:pt x="1096717" y="461150"/>
                  <a:pt x="1082867" y="465448"/>
                  <a:pt x="1072444" y="474134"/>
                </a:cubicBezTo>
                <a:cubicBezTo>
                  <a:pt x="1060180" y="484354"/>
                  <a:pt x="1049867" y="496711"/>
                  <a:pt x="1038578" y="508000"/>
                </a:cubicBezTo>
                <a:cubicBezTo>
                  <a:pt x="1034815" y="519289"/>
                  <a:pt x="1027289" y="529967"/>
                  <a:pt x="1027289" y="541867"/>
                </a:cubicBezTo>
                <a:cubicBezTo>
                  <a:pt x="1027289" y="553767"/>
                  <a:pt x="1036244" y="564065"/>
                  <a:pt x="1038578" y="575734"/>
                </a:cubicBezTo>
                <a:cubicBezTo>
                  <a:pt x="1043796" y="601825"/>
                  <a:pt x="1043884" y="628829"/>
                  <a:pt x="1049867" y="654756"/>
                </a:cubicBezTo>
                <a:cubicBezTo>
                  <a:pt x="1055218" y="677945"/>
                  <a:pt x="1072444" y="722489"/>
                  <a:pt x="1072444" y="722489"/>
                </a:cubicBezTo>
                <a:cubicBezTo>
                  <a:pt x="1068681" y="737541"/>
                  <a:pt x="1076207" y="763882"/>
                  <a:pt x="1061155" y="767645"/>
                </a:cubicBezTo>
                <a:cubicBezTo>
                  <a:pt x="1004625" y="781778"/>
                  <a:pt x="953648" y="761913"/>
                  <a:pt x="903111" y="745067"/>
                </a:cubicBezTo>
                <a:cubicBezTo>
                  <a:pt x="822382" y="623973"/>
                  <a:pt x="922202" y="786446"/>
                  <a:pt x="869244" y="428978"/>
                </a:cubicBezTo>
                <a:cubicBezTo>
                  <a:pt x="867256" y="415557"/>
                  <a:pt x="846667" y="413926"/>
                  <a:pt x="835378" y="406400"/>
                </a:cubicBezTo>
                <a:cubicBezTo>
                  <a:pt x="827852" y="395111"/>
                  <a:pt x="824305" y="379725"/>
                  <a:pt x="812800" y="372534"/>
                </a:cubicBezTo>
                <a:cubicBezTo>
                  <a:pt x="792618" y="359921"/>
                  <a:pt x="767645" y="357482"/>
                  <a:pt x="745067" y="349956"/>
                </a:cubicBezTo>
                <a:cubicBezTo>
                  <a:pt x="733778" y="346193"/>
                  <a:pt x="722869" y="341001"/>
                  <a:pt x="711200" y="338667"/>
                </a:cubicBezTo>
                <a:lnTo>
                  <a:pt x="598311" y="316089"/>
                </a:lnTo>
                <a:cubicBezTo>
                  <a:pt x="545630" y="319852"/>
                  <a:pt x="492279" y="318199"/>
                  <a:pt x="440267" y="327378"/>
                </a:cubicBezTo>
                <a:cubicBezTo>
                  <a:pt x="407915" y="333087"/>
                  <a:pt x="401123" y="363061"/>
                  <a:pt x="383822" y="383822"/>
                </a:cubicBezTo>
                <a:cubicBezTo>
                  <a:pt x="373601" y="396087"/>
                  <a:pt x="362557" y="407887"/>
                  <a:pt x="349955" y="417689"/>
                </a:cubicBezTo>
                <a:cubicBezTo>
                  <a:pt x="328536" y="434348"/>
                  <a:pt x="304800" y="447793"/>
                  <a:pt x="282222" y="462845"/>
                </a:cubicBezTo>
                <a:cubicBezTo>
                  <a:pt x="270933" y="470371"/>
                  <a:pt x="261517" y="482131"/>
                  <a:pt x="248355" y="485422"/>
                </a:cubicBezTo>
                <a:cubicBezTo>
                  <a:pt x="191656" y="499597"/>
                  <a:pt x="217919" y="491805"/>
                  <a:pt x="169333" y="508000"/>
                </a:cubicBezTo>
                <a:cubicBezTo>
                  <a:pt x="142992" y="504237"/>
                  <a:pt x="114626" y="507517"/>
                  <a:pt x="90311" y="496711"/>
                </a:cubicBezTo>
                <a:cubicBezTo>
                  <a:pt x="68543" y="487037"/>
                  <a:pt x="47444" y="398545"/>
                  <a:pt x="45155" y="395111"/>
                </a:cubicBezTo>
                <a:cubicBezTo>
                  <a:pt x="37629" y="383822"/>
                  <a:pt x="28088" y="373643"/>
                  <a:pt x="22578" y="361245"/>
                </a:cubicBezTo>
                <a:cubicBezTo>
                  <a:pt x="12912" y="339497"/>
                  <a:pt x="0" y="293511"/>
                  <a:pt x="0" y="293511"/>
                </a:cubicBezTo>
                <a:cubicBezTo>
                  <a:pt x="3763" y="263407"/>
                  <a:pt x="1085" y="231771"/>
                  <a:pt x="11289" y="203200"/>
                </a:cubicBezTo>
                <a:cubicBezTo>
                  <a:pt x="20415" y="177646"/>
                  <a:pt x="47863" y="161209"/>
                  <a:pt x="56444" y="135467"/>
                </a:cubicBezTo>
                <a:cubicBezTo>
                  <a:pt x="60207" y="124178"/>
                  <a:pt x="60299" y="110892"/>
                  <a:pt x="67733" y="101600"/>
                </a:cubicBezTo>
                <a:cubicBezTo>
                  <a:pt x="76209" y="91005"/>
                  <a:pt x="89202" y="84532"/>
                  <a:pt x="101600" y="79022"/>
                </a:cubicBezTo>
                <a:cubicBezTo>
                  <a:pt x="123348" y="69356"/>
                  <a:pt x="169333" y="56445"/>
                  <a:pt x="169333" y="56445"/>
                </a:cubicBezTo>
                <a:cubicBezTo>
                  <a:pt x="321863" y="81867"/>
                  <a:pt x="175693" y="47983"/>
                  <a:pt x="270933" y="90311"/>
                </a:cubicBezTo>
                <a:cubicBezTo>
                  <a:pt x="292681" y="99977"/>
                  <a:pt x="338667" y="112889"/>
                  <a:pt x="338667" y="112889"/>
                </a:cubicBezTo>
                <a:cubicBezTo>
                  <a:pt x="342430" y="124178"/>
                  <a:pt x="349955" y="134856"/>
                  <a:pt x="349955" y="146756"/>
                </a:cubicBezTo>
                <a:cubicBezTo>
                  <a:pt x="349955" y="182768"/>
                  <a:pt x="334038" y="206286"/>
                  <a:pt x="304800" y="225778"/>
                </a:cubicBezTo>
                <a:cubicBezTo>
                  <a:pt x="294899" y="232379"/>
                  <a:pt x="282222" y="233304"/>
                  <a:pt x="270933" y="237067"/>
                </a:cubicBezTo>
                <a:cubicBezTo>
                  <a:pt x="259644" y="244593"/>
                  <a:pt x="246661" y="250051"/>
                  <a:pt x="237067" y="259645"/>
                </a:cubicBezTo>
                <a:cubicBezTo>
                  <a:pt x="227473" y="269239"/>
                  <a:pt x="205082" y="316089"/>
                  <a:pt x="214489" y="3160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010932" y="4082534"/>
            <a:ext cx="546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-.</a:t>
            </a:r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35158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" grpId="0" animBg="1"/>
      <p:bldP spid="3" grpId="0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Action-model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untain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Action-modeling</Template>
  <TotalTime>9661</TotalTime>
  <Words>1279</Words>
  <Application>Microsoft Office PowerPoint</Application>
  <PresentationFormat>On-screen Show (4:3)</PresentationFormat>
  <Paragraphs>277</Paragraphs>
  <Slides>20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Action-modeling</vt:lpstr>
      <vt:lpstr>Integrating Background Knowledge and Reinforcement Learning for  Action Selection </vt:lpstr>
      <vt:lpstr>Goal</vt:lpstr>
      <vt:lpstr>Deliberate Background Knowledge  for Action Selection</vt:lpstr>
      <vt:lpstr>PowerPoint Presentation</vt:lpstr>
      <vt:lpstr>PowerPoint Presentation</vt:lpstr>
      <vt:lpstr>PowerPoint Presentation</vt:lpstr>
      <vt:lpstr>Evaluation with Probability Calculation</vt:lpstr>
      <vt:lpstr>Using Reinforcement Learning  for Operator Selection</vt:lpstr>
      <vt:lpstr>Value Function in Soar</vt:lpstr>
      <vt:lpstr>Approach:  Using Chunking over Substate</vt:lpstr>
      <vt:lpstr>Two-Stage Learning</vt:lpstr>
      <vt:lpstr>Evaluation with Probability Calculation</vt:lpstr>
      <vt:lpstr>Learning RL-rules</vt:lpstr>
      <vt:lpstr>Learning RL-rules</vt:lpstr>
      <vt:lpstr>Research Questions</vt:lpstr>
      <vt:lpstr>Evaluation of Learning</vt:lpstr>
      <vt:lpstr>Learning Agent Comparison</vt:lpstr>
      <vt:lpstr>Learning Agents with Initial Values = 0</vt:lpstr>
      <vt:lpstr>Number of Rules Learned</vt:lpstr>
      <vt:lpstr>Nuggets and Coal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Laird</dc:creator>
  <cp:lastModifiedBy>John Laird</cp:lastModifiedBy>
  <cp:revision>680</cp:revision>
  <cp:lastPrinted>2011-11-16T13:35:55Z</cp:lastPrinted>
  <dcterms:created xsi:type="dcterms:W3CDTF">2006-08-16T00:00:00Z</dcterms:created>
  <dcterms:modified xsi:type="dcterms:W3CDTF">2012-06-20T12:28:30Z</dcterms:modified>
</cp:coreProperties>
</file>