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70" r:id="rId6"/>
    <p:sldId id="271" r:id="rId7"/>
    <p:sldId id="265" r:id="rId8"/>
    <p:sldId id="266" r:id="rId9"/>
    <p:sldId id="269" r:id="rId10"/>
    <p:sldId id="268" r:id="rId11"/>
    <p:sldId id="264" r:id="rId12"/>
    <p:sldId id="262" r:id="rId13"/>
    <p:sldId id="261" r:id="rId14"/>
    <p:sldId id="260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752" autoAdjust="0"/>
  </p:normalViewPr>
  <p:slideViewPr>
    <p:cSldViewPr snapToGrid="0" snapToObjects="1">
      <p:cViewPr varScale="1">
        <p:scale>
          <a:sx n="129" d="100"/>
          <a:sy n="129" d="100"/>
        </p:scale>
        <p:origin x="-1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2648D-FF38-7141-A986-7B16D22E02B3}" type="datetimeFigureOut">
              <a:rPr lang="en-US" smtClean="0"/>
              <a:t>6/20/12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07CA6-5FE4-2E4C-93B9-B7E78FCF8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20871-F91F-4948-A685-ADEE601709A5}" type="datetimeFigureOut">
              <a:rPr lang="en-US" smtClean="0"/>
              <a:t>6/20/12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FB0B6-868E-624A-896E-E46552F70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16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2F01-895D-8343-8190-16D086655999}" type="datetime1">
              <a:rPr lang="en-US" smtClean="0"/>
              <a:t>6/20/12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6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62F6-DFA8-864A-82FD-D7CDC501D2EF}" type="datetime1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3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5E8C-29A5-1B42-86C4-D7C3694363DA}" type="datetime1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7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63DD-8F8B-BC40-928A-A229EF18F591}" type="datetime1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5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AAB1-7198-9247-A89A-E4C66A5D622B}" type="datetime1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8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2DD3-3D08-ED46-8186-8DAB6C6D5FDB}" type="datetime1">
              <a:rPr lang="en-US" smtClean="0"/>
              <a:t>6/20/12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5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EF41-FC39-F644-BDAE-AF50FFCB6FDC}" type="datetime1">
              <a:rPr lang="en-US" smtClean="0"/>
              <a:t>6/20/12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0BDC-5A17-024C-968C-38ED85F7A96D}" type="datetime1">
              <a:rPr lang="en-US" smtClean="0"/>
              <a:t>6/20/12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E48C-E877-D540-BB67-6DB6E2E913D5}" type="datetime1">
              <a:rPr lang="en-US" smtClean="0"/>
              <a:t>6/20/12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2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3D6B-19D5-E644-8416-76DE826FAC69}" type="datetime1">
              <a:rPr lang="en-US" smtClean="0"/>
              <a:t>6/20/12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1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38F6-E176-6544-AE05-89092A14C77E}" type="datetime1">
              <a:rPr lang="en-US" smtClean="0"/>
              <a:t>6/20/12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1A490-F299-1C42-9F25-6055254CADDB}" type="datetime1">
              <a:rPr lang="en-US" smtClean="0"/>
              <a:t>6/20/12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Soar 9.3.2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Mazin</a:t>
            </a:r>
            <a:r>
              <a:rPr lang="en-US" dirty="0" smtClean="0"/>
              <a:t> </a:t>
            </a:r>
            <a:r>
              <a:rPr lang="en-US" dirty="0" err="1" smtClean="0"/>
              <a:t>Assanie</a:t>
            </a:r>
            <a:r>
              <a:rPr lang="en-US" dirty="0" smtClean="0"/>
              <a:t>, </a:t>
            </a:r>
            <a:r>
              <a:rPr lang="en-US" dirty="0"/>
              <a:t>John </a:t>
            </a:r>
            <a:r>
              <a:rPr lang="en-US" dirty="0" smtClean="0"/>
              <a:t>Laird, Joseph </a:t>
            </a:r>
            <a:r>
              <a:rPr lang="en-US" dirty="0" err="1" smtClean="0"/>
              <a:t>Xu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5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Soar Suite 9.3.2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(Single bin folder)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068322" y="1535113"/>
            <a:ext cx="4618478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Old (bin folder)   (lib folder)</a:t>
            </a:r>
            <a:endParaRPr lang="en-US" dirty="0"/>
          </a:p>
        </p:txBody>
      </p:sp>
      <p:pic>
        <p:nvPicPr>
          <p:cNvPr id="11" name="Picture 10" descr="Screen Shot 2012-06-20 at 2.55.06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6"/>
          <a:stretch/>
        </p:blipFill>
        <p:spPr>
          <a:xfrm>
            <a:off x="3969270" y="2468347"/>
            <a:ext cx="2165771" cy="3924300"/>
          </a:xfrm>
          <a:prstGeom prst="rect">
            <a:avLst/>
          </a:prstGeom>
        </p:spPr>
      </p:pic>
      <p:pic>
        <p:nvPicPr>
          <p:cNvPr id="12" name="Picture 11" descr="Screen Shot 2012-06-20 at 2.55.1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"/>
          <a:stretch/>
        </p:blipFill>
        <p:spPr>
          <a:xfrm>
            <a:off x="6197396" y="2468347"/>
            <a:ext cx="2946604" cy="2451100"/>
          </a:xfrm>
          <a:prstGeom prst="rect">
            <a:avLst/>
          </a:prstGeom>
        </p:spPr>
      </p:pic>
      <p:pic>
        <p:nvPicPr>
          <p:cNvPr id="14" name="Picture 13" descr="Screen Shot 2012-06-20 at 2.54.1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70" y="2468347"/>
            <a:ext cx="3200400" cy="4140200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068322" y="2589132"/>
            <a:ext cx="1966964" cy="3386544"/>
            <a:chOff x="4068322" y="2589132"/>
            <a:chExt cx="1966964" cy="3386544"/>
          </a:xfrm>
        </p:grpSpPr>
        <p:cxnSp>
          <p:nvCxnSpPr>
            <p:cNvPr id="27" name="Straight Connector 26"/>
            <p:cNvCxnSpPr/>
            <p:nvPr/>
          </p:nvCxnSpPr>
          <p:spPr>
            <a:xfrm flipV="1">
              <a:off x="4068322" y="2589132"/>
              <a:ext cx="1966964" cy="98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068322" y="2825403"/>
              <a:ext cx="1966964" cy="98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068322" y="3071518"/>
              <a:ext cx="1966964" cy="98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068322" y="3317633"/>
              <a:ext cx="1966964" cy="98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068322" y="3790174"/>
              <a:ext cx="1966964" cy="98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4068322" y="4036289"/>
              <a:ext cx="1966964" cy="98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068322" y="4764790"/>
              <a:ext cx="1966964" cy="98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4068322" y="5965832"/>
              <a:ext cx="1966964" cy="98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29716" y="2717112"/>
            <a:ext cx="7098599" cy="1959077"/>
            <a:chOff x="1929716" y="2717112"/>
            <a:chExt cx="7098599" cy="1959077"/>
          </a:xfrm>
        </p:grpSpPr>
        <p:sp>
          <p:nvSpPr>
            <p:cNvPr id="36" name="Rectangle 35"/>
            <p:cNvSpPr/>
            <p:nvPr/>
          </p:nvSpPr>
          <p:spPr>
            <a:xfrm>
              <a:off x="6197396" y="2717112"/>
              <a:ext cx="2830919" cy="984461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97396" y="3934986"/>
              <a:ext cx="2830919" cy="741203"/>
            </a:xfrm>
            <a:prstGeom prst="rect">
              <a:avLst/>
            </a:prstGeom>
            <a:noFill/>
            <a:ln w="1905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6" idx="1"/>
            </p:cNvCxnSpPr>
            <p:nvPr/>
          </p:nvCxnSpPr>
          <p:spPr>
            <a:xfrm flipH="1">
              <a:off x="1929716" y="3209343"/>
              <a:ext cx="4267680" cy="836790"/>
            </a:xfrm>
            <a:prstGeom prst="line">
              <a:avLst/>
            </a:prstGeom>
            <a:ln>
              <a:solidFill>
                <a:srgbClr val="00009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7" idx="1"/>
            </p:cNvCxnSpPr>
            <p:nvPr/>
          </p:nvCxnSpPr>
          <p:spPr>
            <a:xfrm flipH="1" flipV="1">
              <a:off x="1934482" y="4046133"/>
              <a:ext cx="4262914" cy="259455"/>
            </a:xfrm>
            <a:prstGeom prst="line">
              <a:avLst/>
            </a:prstGeom>
            <a:ln>
              <a:solidFill>
                <a:srgbClr val="00009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7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Nearly everything has stand-alone versions to download.  Each project has its own web page.</a:t>
            </a:r>
          </a:p>
          <a:p>
            <a:r>
              <a:rPr lang="en-US" dirty="0" smtClean="0"/>
              <a:t>Every agent in every domain now has its own web page with thorough descriptions</a:t>
            </a:r>
          </a:p>
          <a:p>
            <a:r>
              <a:rPr lang="en-US" dirty="0" smtClean="0"/>
              <a:t>We encourage you to submit your own agents, tools and domains for inclusion.  We want this to very much be a community area.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Improved Soar Web Pages and Wiki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98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Improved Soar Web Pages and Wiki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40656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Agents</a:t>
            </a:r>
          </a:p>
          <a:p>
            <a:pPr lvl="1"/>
            <a:r>
              <a:rPr lang="en-US" sz="1600" dirty="0"/>
              <a:t>A</a:t>
            </a:r>
            <a:r>
              <a:rPr lang="en-US" sz="1600" dirty="0" smtClean="0"/>
              <a:t>ll agents </a:t>
            </a:r>
            <a:r>
              <a:rPr lang="en-US" sz="1600" dirty="0"/>
              <a:t>from every </a:t>
            </a:r>
            <a:r>
              <a:rPr lang="en-US" sz="1600" dirty="0" smtClean="0"/>
              <a:t>domain</a:t>
            </a:r>
          </a:p>
          <a:p>
            <a:r>
              <a:rPr lang="en-US" sz="2000" dirty="0" smtClean="0"/>
              <a:t>Agent Development Tools</a:t>
            </a:r>
          </a:p>
          <a:p>
            <a:pPr lvl="1"/>
            <a:r>
              <a:rPr lang="en-US" sz="1800" dirty="0" smtClean="0"/>
              <a:t>Soar Editor, </a:t>
            </a:r>
            <a:r>
              <a:rPr lang="en-US" sz="1800" dirty="0" err="1" smtClean="0"/>
              <a:t>VisualSoar</a:t>
            </a:r>
            <a:r>
              <a:rPr lang="en-US" sz="1800" dirty="0" smtClean="0"/>
              <a:t>, Vim plugin, </a:t>
            </a:r>
            <a:r>
              <a:rPr lang="en-US" sz="1800" dirty="0" err="1" smtClean="0"/>
              <a:t>UltraEdit</a:t>
            </a:r>
            <a:r>
              <a:rPr lang="en-US" sz="1800" dirty="0" smtClean="0"/>
              <a:t> </a:t>
            </a:r>
            <a:r>
              <a:rPr lang="en-US" sz="1800" dirty="0" err="1" smtClean="0"/>
              <a:t>config</a:t>
            </a:r>
            <a:r>
              <a:rPr lang="en-US" sz="1800" dirty="0" smtClean="0"/>
              <a:t>, </a:t>
            </a:r>
            <a:r>
              <a:rPr lang="en-US" sz="1800" dirty="0" err="1" smtClean="0"/>
              <a:t>Epmem</a:t>
            </a:r>
            <a:r>
              <a:rPr lang="en-US" sz="1800" dirty="0" smtClean="0"/>
              <a:t>-size, </a:t>
            </a:r>
            <a:r>
              <a:rPr lang="en-US" sz="1800" dirty="0" err="1" smtClean="0"/>
              <a:t>QuickLink</a:t>
            </a:r>
            <a:r>
              <a:rPr lang="en-US" sz="1800" dirty="0" smtClean="0"/>
              <a:t>, State2Dot</a:t>
            </a:r>
          </a:p>
          <a:p>
            <a:r>
              <a:rPr lang="en-US" sz="2000" dirty="0" smtClean="0"/>
              <a:t>Domains (8 project)</a:t>
            </a:r>
          </a:p>
          <a:p>
            <a:pPr lvl="1"/>
            <a:r>
              <a:rPr lang="en-US" sz="1800" dirty="0" smtClean="0"/>
              <a:t>Dice, Eaters, </a:t>
            </a:r>
            <a:r>
              <a:rPr lang="en-US" sz="1800" dirty="0" err="1" smtClean="0"/>
              <a:t>TankSoar</a:t>
            </a:r>
            <a:r>
              <a:rPr lang="en-US" sz="1800" dirty="0" smtClean="0"/>
              <a:t>, </a:t>
            </a:r>
            <a:r>
              <a:rPr lang="en-US" sz="1800" dirty="0" err="1" smtClean="0"/>
              <a:t>InfiniteMario</a:t>
            </a:r>
            <a:r>
              <a:rPr lang="en-US" sz="1800" dirty="0" smtClean="0"/>
              <a:t>, </a:t>
            </a:r>
            <a:r>
              <a:rPr lang="en-US" sz="1800" dirty="0" err="1" smtClean="0"/>
              <a:t>RoomsWorld</a:t>
            </a:r>
            <a:r>
              <a:rPr lang="en-US" sz="1800" dirty="0" smtClean="0"/>
              <a:t>, </a:t>
            </a:r>
            <a:r>
              <a:rPr lang="en-US" sz="1800" dirty="0" err="1" smtClean="0"/>
              <a:t>SoarQnA</a:t>
            </a:r>
            <a:r>
              <a:rPr lang="en-US" sz="1800" dirty="0" smtClean="0"/>
              <a:t>, </a:t>
            </a:r>
            <a:r>
              <a:rPr lang="en-US" sz="1800" dirty="0" err="1" smtClean="0"/>
              <a:t>SoarTextIO</a:t>
            </a:r>
            <a:r>
              <a:rPr lang="en-US" sz="1800" dirty="0" smtClean="0"/>
              <a:t>, </a:t>
            </a:r>
            <a:r>
              <a:rPr lang="en-US" sz="1800" dirty="0" err="1" smtClean="0"/>
              <a:t>WordNet</a:t>
            </a:r>
            <a:endParaRPr lang="en-US" sz="1800" dirty="0" smtClean="0"/>
          </a:p>
          <a:p>
            <a:r>
              <a:rPr lang="en-US" sz="2000" dirty="0" smtClean="0"/>
              <a:t>Generating Tools</a:t>
            </a:r>
          </a:p>
          <a:p>
            <a:pPr lvl="1"/>
            <a:r>
              <a:rPr lang="en-US" sz="1600" dirty="0" smtClean="0"/>
              <a:t>PDDL, GGP</a:t>
            </a:r>
          </a:p>
          <a:p>
            <a:r>
              <a:rPr lang="en-US" sz="2000" dirty="0" smtClean="0"/>
              <a:t>Unsupported &amp; Deprecated Projects</a:t>
            </a:r>
          </a:p>
          <a:p>
            <a:r>
              <a:rPr lang="en-US" sz="2000" dirty="0"/>
              <a:t>Documentation</a:t>
            </a:r>
          </a:p>
          <a:p>
            <a:pPr lvl="1"/>
            <a:r>
              <a:rPr lang="en-US" sz="1600" dirty="0"/>
              <a:t>tutorial, </a:t>
            </a:r>
            <a:r>
              <a:rPr lang="en-US" sz="1600" dirty="0" smtClean="0"/>
              <a:t>manual</a:t>
            </a:r>
            <a:endParaRPr lang="en-US" sz="1600" dirty="0"/>
          </a:p>
        </p:txBody>
      </p:sp>
      <p:pic>
        <p:nvPicPr>
          <p:cNvPr id="5" name="Content Placeholder 4" descr="Screen Shot 2012-06-20 at 2.38.44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97" r="-10397"/>
          <a:stretch>
            <a:fillRect/>
          </a:stretch>
        </p:blipFill>
        <p:spPr>
          <a:xfrm>
            <a:off x="4232230" y="1294486"/>
            <a:ext cx="4770664" cy="534637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9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Contacts, alumnae, Soar research groups, publications all updated and dead links removed</a:t>
            </a:r>
          </a:p>
          <a:p>
            <a:pPr lvl="1"/>
            <a:r>
              <a:rPr lang="en-US" dirty="0" smtClean="0"/>
              <a:t>Please contact us if you want you or your work added to any of these pages.</a:t>
            </a:r>
          </a:p>
          <a:p>
            <a:r>
              <a:rPr lang="en-US" dirty="0" smtClean="0"/>
              <a:t>Much obsolete documentation removed from Wiki</a:t>
            </a:r>
          </a:p>
          <a:p>
            <a:r>
              <a:rPr lang="en-US" dirty="0" smtClean="0"/>
              <a:t>Many new documents added to wiki and re-organized to make things easier to find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Improved Soar Web Pages and Wiki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older projects are no longer actively supported.</a:t>
            </a:r>
          </a:p>
          <a:p>
            <a:pPr lvl="1"/>
            <a:r>
              <a:rPr lang="en-US" dirty="0" smtClean="0"/>
              <a:t>All are now under either the example development code or unsupported category.</a:t>
            </a:r>
          </a:p>
          <a:p>
            <a:r>
              <a:rPr lang="en-US" dirty="0" smtClean="0"/>
              <a:t>Some minor SML </a:t>
            </a:r>
            <a:r>
              <a:rPr lang="en-US" smtClean="0"/>
              <a:t>API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Compilation is more “out-of-the-box”</a:t>
            </a:r>
          </a:p>
          <a:p>
            <a:r>
              <a:rPr lang="en-US" dirty="0" smtClean="0"/>
              <a:t>Spring cleaning.  Lots of obsolete things removed. People should be much more confident the information they are reading is current.</a:t>
            </a:r>
          </a:p>
          <a:p>
            <a:r>
              <a:rPr lang="en-US" dirty="0" smtClean="0"/>
              <a:t>It should be much easier for people learning Soar to browse what people have put together in the past.</a:t>
            </a:r>
          </a:p>
          <a:p>
            <a:r>
              <a:rPr lang="en-US" dirty="0" smtClean="0"/>
              <a:t>Consistently formatted and comprehensive pages for all projects should promote code re-use.  People can see everything available quickly and how to get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8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Uniform </a:t>
            </a:r>
            <a:r>
              <a:rPr lang="en-US" dirty="0" smtClean="0"/>
              <a:t>compilation procedure for all platforms compiles Soar as a single </a:t>
            </a:r>
            <a:r>
              <a:rPr lang="en-US" dirty="0" smtClean="0"/>
              <a:t>library</a:t>
            </a:r>
          </a:p>
          <a:p>
            <a:r>
              <a:rPr lang="en-US" dirty="0"/>
              <a:t>New forgetting mechanism + misc. kernel changes</a:t>
            </a:r>
            <a:endParaRPr lang="en-US" dirty="0" smtClean="0"/>
          </a:p>
          <a:p>
            <a:r>
              <a:rPr lang="en-US" dirty="0" smtClean="0"/>
              <a:t>Revamped and cleaned up Soar home page and Wiki</a:t>
            </a:r>
          </a:p>
          <a:p>
            <a:r>
              <a:rPr lang="en-US" dirty="0" smtClean="0"/>
              <a:t>New project organization in Wiki and SVN repository</a:t>
            </a:r>
          </a:p>
          <a:p>
            <a:pPr marL="68580" indent="-342900">
              <a:buFont typeface="+mj-lt"/>
              <a:buAutoNum type="arabicPeriod"/>
            </a:pPr>
            <a:endParaRPr lang="en-US" dirty="0" smtClean="0"/>
          </a:p>
          <a:p>
            <a:pPr marL="68580" indent="-342900">
              <a:buFont typeface="+mj-lt"/>
              <a:buAutoNum type="arabicPeriod"/>
            </a:pPr>
            <a:endParaRPr lang="en-US" dirty="0" smtClean="0"/>
          </a:p>
          <a:p>
            <a:pPr marL="68580" indent="-342900">
              <a:buFont typeface="+mj-lt"/>
              <a:buAutoNum type="arabicPeriod"/>
            </a:pPr>
            <a:endParaRPr lang="en-US" dirty="0" smtClean="0"/>
          </a:p>
          <a:p>
            <a:pPr marL="68580" indent="-342900">
              <a:buFont typeface="+mj-lt"/>
              <a:buAutoNum type="arabicPeriod"/>
            </a:pPr>
            <a:endParaRPr lang="en-US" dirty="0" smtClean="0"/>
          </a:p>
          <a:p>
            <a:pPr marL="68580" indent="-342900">
              <a:buFont typeface="+mj-lt"/>
              <a:buAutoNum type="arabicPeriod"/>
            </a:pPr>
            <a:endParaRPr lang="en-US" dirty="0" smtClean="0"/>
          </a:p>
          <a:p>
            <a:pPr marL="6858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0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Simplified Soar Shared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ClientSML</a:t>
            </a:r>
            <a:r>
              <a:rPr lang="en-US" dirty="0" smtClean="0"/>
              <a:t>, </a:t>
            </a:r>
            <a:r>
              <a:rPr lang="en-US" dirty="0" err="1" smtClean="0"/>
              <a:t>ConnectionSML</a:t>
            </a:r>
            <a:r>
              <a:rPr lang="en-US" dirty="0" smtClean="0"/>
              <a:t>, </a:t>
            </a:r>
            <a:r>
              <a:rPr lang="en-US" dirty="0" err="1" smtClean="0"/>
              <a:t>ElementXML</a:t>
            </a:r>
            <a:r>
              <a:rPr lang="en-US" dirty="0" smtClean="0"/>
              <a:t>, </a:t>
            </a:r>
            <a:r>
              <a:rPr lang="en-US" dirty="0" err="1" smtClean="0"/>
              <a:t>KernelSML</a:t>
            </a:r>
            <a:r>
              <a:rPr lang="en-US" dirty="0" smtClean="0"/>
              <a:t>, </a:t>
            </a:r>
            <a:r>
              <a:rPr lang="en-US" dirty="0" err="1" smtClean="0"/>
              <a:t>SoarKernel</a:t>
            </a:r>
            <a:r>
              <a:rPr lang="en-US" dirty="0" smtClean="0"/>
              <a:t> combined into single Soar library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Courier"/>
                <a:cs typeface="Courier"/>
              </a:rPr>
              <a:t>&gt; g</a:t>
            </a:r>
            <a:r>
              <a:rPr lang="en-US" sz="1500" dirty="0" smtClean="0">
                <a:latin typeface="Courier"/>
                <a:cs typeface="Courier"/>
              </a:rPr>
              <a:t>++ </a:t>
            </a:r>
            <a:r>
              <a:rPr lang="en-US" sz="1500" dirty="0" err="1" smtClean="0">
                <a:latin typeface="Courier"/>
                <a:cs typeface="Courier"/>
              </a:rPr>
              <a:t>env</a:t>
            </a:r>
            <a:r>
              <a:rPr lang="en-US" sz="1500" dirty="0" err="1" smtClean="0">
                <a:latin typeface="Courier"/>
                <a:cs typeface="Courier"/>
              </a:rPr>
              <a:t>.cpp</a:t>
            </a:r>
            <a:r>
              <a:rPr lang="en-US" sz="1500" dirty="0" smtClean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-</a:t>
            </a:r>
            <a:r>
              <a:rPr lang="en-US" sz="1500" dirty="0" err="1" smtClean="0">
                <a:latin typeface="Courier"/>
                <a:cs typeface="Courier"/>
              </a:rPr>
              <a:t>lElementXML</a:t>
            </a:r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-</a:t>
            </a:r>
            <a:r>
              <a:rPr lang="en-US" sz="1500" dirty="0" err="1" smtClean="0">
                <a:latin typeface="Courier"/>
                <a:cs typeface="Courier"/>
              </a:rPr>
              <a:t>lClientSML</a:t>
            </a:r>
            <a:r>
              <a:rPr lang="en-US" sz="1500" dirty="0" smtClean="0">
                <a:latin typeface="Courier"/>
                <a:cs typeface="Courier"/>
              </a:rPr>
              <a:t> -</a:t>
            </a:r>
            <a:r>
              <a:rPr lang="en-US" sz="1500" dirty="0" err="1" smtClean="0">
                <a:latin typeface="Courier"/>
                <a:cs typeface="Courier"/>
              </a:rPr>
              <a:t>lConnectionSML</a:t>
            </a:r>
            <a:r>
              <a:rPr lang="en-US" sz="1500" dirty="0" smtClean="0">
                <a:latin typeface="Courier"/>
                <a:cs typeface="Courier"/>
              </a:rPr>
              <a:t> -</a:t>
            </a:r>
            <a:r>
              <a:rPr lang="en-US" sz="1500" dirty="0" err="1" smtClean="0">
                <a:latin typeface="Courier"/>
                <a:cs typeface="Courier"/>
              </a:rPr>
              <a:t>lSoarKernel</a:t>
            </a:r>
            <a:endParaRPr lang="en-US" sz="1500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1500" dirty="0" smtClean="0">
                <a:latin typeface="Courier"/>
                <a:cs typeface="Courier"/>
              </a:rPr>
              <a:t>&gt; g</a:t>
            </a:r>
            <a:r>
              <a:rPr lang="en-US" sz="1500" dirty="0" smtClean="0">
                <a:latin typeface="Courier"/>
                <a:cs typeface="Courier"/>
              </a:rPr>
              <a:t>++ </a:t>
            </a:r>
            <a:r>
              <a:rPr lang="en-US" sz="1500" dirty="0" err="1" smtClean="0">
                <a:latin typeface="Courier"/>
                <a:cs typeface="Courier"/>
              </a:rPr>
              <a:t>env</a:t>
            </a:r>
            <a:r>
              <a:rPr lang="en-US" sz="1500" dirty="0" err="1" smtClean="0">
                <a:latin typeface="Courier"/>
                <a:cs typeface="Courier"/>
              </a:rPr>
              <a:t>.cpp</a:t>
            </a:r>
            <a:r>
              <a:rPr lang="en-US" sz="1500" dirty="0" smtClean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-</a:t>
            </a:r>
            <a:r>
              <a:rPr lang="en-US" sz="1500" dirty="0" err="1" smtClean="0">
                <a:latin typeface="Courier"/>
                <a:cs typeface="Courier"/>
              </a:rPr>
              <a:t>lSoar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dirty="0" smtClean="0"/>
              <a:t>Static build is actually static</a:t>
            </a:r>
          </a:p>
          <a:p>
            <a:r>
              <a:rPr lang="en-US" dirty="0" smtClean="0"/>
              <a:t>No more </a:t>
            </a:r>
            <a:r>
              <a:rPr lang="en-US" dirty="0" err="1" smtClean="0"/>
              <a:t>LibraryLocation</a:t>
            </a:r>
            <a:r>
              <a:rPr lang="en-US" dirty="0" smtClean="0"/>
              <a:t> or </a:t>
            </a:r>
            <a:r>
              <a:rPr lang="en-US" dirty="0" err="1" smtClean="0"/>
              <a:t>LibraryName</a:t>
            </a:r>
            <a:r>
              <a:rPr lang="en-US" dirty="0" smtClean="0"/>
              <a:t> arguments in </a:t>
            </a:r>
            <a:r>
              <a:rPr lang="en-US" dirty="0" err="1" smtClean="0"/>
              <a:t>CreateKernelIn</a:t>
            </a:r>
            <a:r>
              <a:rPr lang="en-US" dirty="0" smtClean="0"/>
              <a:t>*</a:t>
            </a:r>
            <a:r>
              <a:rPr lang="en-US" dirty="0" smtClean="0"/>
              <a:t>Thread</a:t>
            </a:r>
          </a:p>
          <a:p>
            <a:r>
              <a:rPr lang="en-US" dirty="0"/>
              <a:t>The way </a:t>
            </a:r>
            <a:r>
              <a:rPr lang="en-US" dirty="0" err="1"/>
              <a:t>SpawnDebugger</a:t>
            </a:r>
            <a:r>
              <a:rPr lang="en-US" dirty="0"/>
              <a:t> searches for </a:t>
            </a:r>
            <a:r>
              <a:rPr lang="en-US" dirty="0" err="1"/>
              <a:t>SoarJavaDebugger.jar</a:t>
            </a:r>
            <a:r>
              <a:rPr lang="en-US" dirty="0"/>
              <a:t> changed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3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Soar Suite now compiled via a single cross-platform </a:t>
            </a:r>
            <a:r>
              <a:rPr lang="en-US" dirty="0" err="1" smtClean="0"/>
              <a:t>SCons</a:t>
            </a:r>
            <a:r>
              <a:rPr lang="en-US" dirty="0" smtClean="0"/>
              <a:t> script</a:t>
            </a:r>
          </a:p>
          <a:p>
            <a:pPr lvl="1"/>
            <a:r>
              <a:rPr lang="en-US" dirty="0" err="1" smtClean="0"/>
              <a:t>SCons</a:t>
            </a:r>
            <a:r>
              <a:rPr lang="en-US" dirty="0" smtClean="0"/>
              <a:t> is included in </a:t>
            </a:r>
            <a:r>
              <a:rPr lang="en-US" dirty="0" err="1" smtClean="0"/>
              <a:t>SoarSuite</a:t>
            </a:r>
            <a:r>
              <a:rPr lang="en-US" dirty="0" smtClean="0"/>
              <a:t>, you only need python</a:t>
            </a:r>
          </a:p>
          <a:p>
            <a:r>
              <a:rPr lang="en-US" dirty="0" smtClean="0"/>
              <a:t>No longer requires Ant for </a:t>
            </a:r>
            <a:r>
              <a:rPr lang="en-US" smtClean="0"/>
              <a:t>Java </a:t>
            </a:r>
            <a:r>
              <a:rPr lang="en-US" smtClean="0"/>
              <a:t>components</a:t>
            </a:r>
            <a:endParaRPr lang="en-US" dirty="0" smtClean="0"/>
          </a:p>
          <a:p>
            <a:r>
              <a:rPr lang="en-US" dirty="0" smtClean="0"/>
              <a:t>No longer maintaining Visual Studio project files</a:t>
            </a:r>
          </a:p>
          <a:p>
            <a:pPr lvl="1"/>
            <a:r>
              <a:rPr lang="en-US" dirty="0" err="1" smtClean="0"/>
              <a:t>SCons</a:t>
            </a:r>
            <a:r>
              <a:rPr lang="en-US" dirty="0" smtClean="0"/>
              <a:t> can generate one for debugging,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Still uses MSVC++ compiler</a:t>
            </a:r>
          </a:p>
          <a:p>
            <a:pPr lvl="1"/>
            <a:r>
              <a:rPr lang="en-US" dirty="0" err="1" smtClean="0"/>
              <a:t>build.bat</a:t>
            </a:r>
            <a:r>
              <a:rPr lang="en-US" dirty="0" smtClean="0"/>
              <a:t> automatically sets all necessary environment variables</a:t>
            </a:r>
          </a:p>
          <a:p>
            <a:r>
              <a:rPr lang="en-US" dirty="0" smtClean="0"/>
              <a:t>Defaults to clang compiler on Mac</a:t>
            </a:r>
            <a:r>
              <a:rPr lang="en-US" dirty="0" smtClean="0"/>
              <a:t>, g</a:t>
            </a:r>
            <a:r>
              <a:rPr lang="en-US" dirty="0" smtClean="0"/>
              <a:t>++ </a:t>
            </a:r>
            <a:r>
              <a:rPr lang="en-US" dirty="0" smtClean="0"/>
              <a:t>4.2 </a:t>
            </a:r>
            <a:r>
              <a:rPr lang="en-US" dirty="0" smtClean="0"/>
              <a:t>outdated</a:t>
            </a:r>
            <a:endParaRPr lang="en-US" dirty="0" smtClean="0"/>
          </a:p>
          <a:p>
            <a:r>
              <a:rPr lang="en-US" dirty="0" smtClean="0"/>
              <a:t>Can compile Linux Standard Base compatible libraries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Build System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1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Compile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&gt; </a:t>
            </a:r>
            <a:r>
              <a:rPr lang="en-US" sz="1800" dirty="0" err="1" smtClean="0">
                <a:latin typeface="Courier"/>
                <a:cs typeface="Courier"/>
              </a:rPr>
              <a:t>svn</a:t>
            </a:r>
            <a:r>
              <a:rPr lang="en-US" sz="1800" dirty="0" smtClean="0">
                <a:latin typeface="Courier"/>
                <a:cs typeface="Courier"/>
              </a:rPr>
              <a:t> co https://</a:t>
            </a:r>
            <a:r>
              <a:rPr lang="en-US" sz="1800" dirty="0" err="1" smtClean="0">
                <a:latin typeface="Courier"/>
                <a:cs typeface="Courier"/>
              </a:rPr>
              <a:t>soar.googlecode.com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r>
              <a:rPr lang="en-US" sz="1800" dirty="0" err="1" smtClean="0">
                <a:latin typeface="Courier"/>
                <a:cs typeface="Courier"/>
              </a:rPr>
              <a:t>svn</a:t>
            </a:r>
            <a:r>
              <a:rPr lang="en-US" sz="1800" dirty="0" smtClean="0">
                <a:latin typeface="Courier"/>
                <a:cs typeface="Courier"/>
              </a:rPr>
              <a:t>/trunk/</a:t>
            </a:r>
            <a:r>
              <a:rPr lang="en-US" sz="1800" dirty="0" err="1" smtClean="0">
                <a:latin typeface="Courier"/>
                <a:cs typeface="Courier"/>
              </a:rPr>
              <a:t>SoarSuite</a:t>
            </a:r>
            <a:endParaRPr lang="en-US" dirty="0"/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&gt; cd </a:t>
            </a:r>
            <a:r>
              <a:rPr lang="en-US" sz="1800" dirty="0" err="1" smtClean="0">
                <a:latin typeface="Courier"/>
                <a:cs typeface="Courier"/>
              </a:rPr>
              <a:t>SoarSuite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&gt; python </a:t>
            </a:r>
            <a:r>
              <a:rPr lang="en-US" sz="1800" dirty="0" err="1" smtClean="0">
                <a:latin typeface="Courier"/>
                <a:cs typeface="Courier"/>
              </a:rPr>
              <a:t>scons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r>
              <a:rPr lang="en-US" sz="1800" dirty="0" err="1" smtClean="0">
                <a:latin typeface="Courier"/>
                <a:cs typeface="Courier"/>
              </a:rPr>
              <a:t>scons.py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-- or if you have </a:t>
            </a:r>
            <a:r>
              <a:rPr lang="en-US" sz="1800" dirty="0" err="1" smtClean="0">
                <a:latin typeface="Courier"/>
                <a:cs typeface="Courier"/>
              </a:rPr>
              <a:t>scons</a:t>
            </a:r>
            <a:r>
              <a:rPr lang="en-US" sz="1800" dirty="0" smtClean="0">
                <a:latin typeface="Courier"/>
                <a:cs typeface="Courier"/>
              </a:rPr>
              <a:t> installed --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&gt; </a:t>
            </a:r>
            <a:r>
              <a:rPr lang="en-US" sz="1800" dirty="0" err="1" smtClean="0">
                <a:latin typeface="Courier"/>
                <a:cs typeface="Courier"/>
              </a:rPr>
              <a:t>scons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-- or for Windows --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&gt; </a:t>
            </a:r>
            <a:r>
              <a:rPr lang="en-US" sz="1800" dirty="0" err="1" smtClean="0">
                <a:latin typeface="Courier"/>
                <a:cs typeface="Courier"/>
              </a:rPr>
              <a:t>build.bat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3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 Targets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8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&gt; </a:t>
            </a:r>
            <a:r>
              <a:rPr lang="en-US" sz="1800" dirty="0" err="1" smtClean="0">
                <a:latin typeface="Courier"/>
                <a:cs typeface="Courier"/>
              </a:rPr>
              <a:t>scons</a:t>
            </a:r>
            <a:r>
              <a:rPr lang="en-US" sz="1800" dirty="0" smtClean="0">
                <a:latin typeface="Courier"/>
                <a:cs typeface="Courier"/>
              </a:rPr>
              <a:t> list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Building intermediates to build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Installing targets to /home/</a:t>
            </a:r>
            <a:r>
              <a:rPr lang="en-US" sz="1800" dirty="0" err="1">
                <a:latin typeface="Courier"/>
                <a:cs typeface="Courier"/>
              </a:rPr>
              <a:t>jzxu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r>
              <a:rPr lang="en-US" sz="1800" dirty="0" err="1" smtClean="0">
                <a:latin typeface="Courier"/>
                <a:cs typeface="Courier"/>
              </a:rPr>
              <a:t>SoarSuite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r>
              <a:rPr lang="en-US" sz="1800" dirty="0">
                <a:latin typeface="Courier"/>
                <a:cs typeface="Courier"/>
              </a:rPr>
              <a:t>out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C# compiler not found, not building C# SML wrappers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all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cli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debugger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debugger_api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headers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java_sml_misc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kernel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sml_java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sml_python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tests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&gt; </a:t>
            </a:r>
            <a:r>
              <a:rPr lang="en-US" sz="1800" dirty="0" err="1" smtClean="0">
                <a:latin typeface="Courier"/>
                <a:cs typeface="Courier"/>
              </a:rPr>
              <a:t>scons</a:t>
            </a:r>
            <a:r>
              <a:rPr lang="en-US" sz="1800" dirty="0" smtClean="0">
                <a:latin typeface="Courier"/>
                <a:cs typeface="Courier"/>
              </a:rPr>
              <a:t> -c all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&gt; </a:t>
            </a:r>
            <a:r>
              <a:rPr lang="en-US" sz="1800" dirty="0" err="1" smtClean="0">
                <a:latin typeface="Courier"/>
                <a:cs typeface="Courier"/>
              </a:rPr>
              <a:t>scons</a:t>
            </a:r>
            <a:r>
              <a:rPr lang="en-US" sz="1800" dirty="0" smtClean="0">
                <a:latin typeface="Courier"/>
                <a:cs typeface="Courier"/>
              </a:rPr>
              <a:t> kernel debugger headers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8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New </a:t>
            </a:r>
            <a:r>
              <a:rPr lang="en-US" dirty="0"/>
              <a:t>forgetting mechanism to automatically excise chunks via a base-level decay </a:t>
            </a:r>
            <a:r>
              <a:rPr lang="en-US" dirty="0" smtClean="0"/>
              <a:t>model (look at </a:t>
            </a:r>
            <a:r>
              <a:rPr lang="en-US" dirty="0" err="1" smtClean="0"/>
              <a:t>rl</a:t>
            </a:r>
            <a:r>
              <a:rPr lang="en-US" dirty="0" smtClean="0"/>
              <a:t> command documentation </a:t>
            </a:r>
            <a:r>
              <a:rPr lang="en-US" dirty="0" smtClean="0"/>
              <a:t>under </a:t>
            </a:r>
            <a:r>
              <a:rPr lang="en-US" dirty="0" smtClean="0"/>
              <a:t>apoptosis)</a:t>
            </a:r>
            <a:endParaRPr lang="en-US" dirty="0"/>
          </a:p>
          <a:p>
            <a:r>
              <a:rPr lang="en-US" dirty="0" smtClean="0"/>
              <a:t>Tie-impasse </a:t>
            </a:r>
            <a:r>
              <a:rPr lang="en-US" dirty="0" err="1" smtClean="0"/>
              <a:t>substates</a:t>
            </a:r>
            <a:r>
              <a:rPr lang="en-US" dirty="0" smtClean="0"/>
              <a:t> now augmented with </a:t>
            </a:r>
            <a:r>
              <a:rPr lang="en-US" i="1" dirty="0" smtClean="0"/>
              <a:t>non-numeric </a:t>
            </a:r>
            <a:r>
              <a:rPr lang="en-US" dirty="0" smtClean="0"/>
              <a:t>and </a:t>
            </a:r>
            <a:r>
              <a:rPr lang="en-US" i="1" dirty="0" smtClean="0"/>
              <a:t>non-numeric-count </a:t>
            </a:r>
            <a:r>
              <a:rPr lang="en-US" dirty="0" smtClean="0"/>
              <a:t>attributes, analogous to </a:t>
            </a:r>
            <a:r>
              <a:rPr lang="en-US" i="1" dirty="0" smtClean="0"/>
              <a:t>item</a:t>
            </a:r>
            <a:r>
              <a:rPr lang="en-US" dirty="0" smtClean="0"/>
              <a:t> and </a:t>
            </a:r>
            <a:r>
              <a:rPr lang="en-US" i="1" dirty="0" smtClean="0"/>
              <a:t>item-count</a:t>
            </a:r>
            <a:r>
              <a:rPr lang="en-US" dirty="0"/>
              <a:t> </a:t>
            </a:r>
            <a:r>
              <a:rPr lang="en-US" dirty="0" smtClean="0"/>
              <a:t>attributes.</a:t>
            </a:r>
          </a:p>
          <a:p>
            <a:r>
              <a:rPr lang="en-US" dirty="0" smtClean="0"/>
              <a:t>Soar </a:t>
            </a:r>
            <a:r>
              <a:rPr lang="en-US" dirty="0"/>
              <a:t>will no longer automatically change the indifference selection policy to epsilon-greedy when turning reinforcement learning </a:t>
            </a:r>
            <a:r>
              <a:rPr lang="en-US" dirty="0" smtClean="0"/>
              <a:t>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7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SoarSuite</a:t>
            </a:r>
            <a:r>
              <a:rPr lang="en-US" dirty="0" smtClean="0"/>
              <a:t> streamlined (8mb)</a:t>
            </a:r>
          </a:p>
          <a:p>
            <a:pPr lvl="1"/>
            <a:r>
              <a:rPr lang="en-US" dirty="0" smtClean="0"/>
              <a:t>Contains the Soar kernel, Java debugger, </a:t>
            </a:r>
            <a:r>
              <a:rPr lang="en-US" dirty="0" err="1" smtClean="0"/>
              <a:t>VisualSoar</a:t>
            </a:r>
            <a:r>
              <a:rPr lang="en-US" dirty="0" smtClean="0"/>
              <a:t>, the Soar manual, default rules, unit tests and Soar header files</a:t>
            </a:r>
          </a:p>
          <a:p>
            <a:pPr lvl="1"/>
            <a:r>
              <a:rPr lang="en-US" dirty="0" smtClean="0"/>
              <a:t>Other components moved to separate downloads</a:t>
            </a:r>
          </a:p>
          <a:p>
            <a:r>
              <a:rPr lang="en-US" dirty="0" smtClean="0"/>
              <a:t>The Soar Tutorial targeted towards people learning Soar for the first time.</a:t>
            </a:r>
          </a:p>
          <a:p>
            <a:pPr lvl="1"/>
            <a:r>
              <a:rPr lang="en-US" dirty="0" smtClean="0"/>
              <a:t>In addition to </a:t>
            </a:r>
            <a:r>
              <a:rPr lang="en-US" dirty="0" err="1" smtClean="0"/>
              <a:t>SoarSuite</a:t>
            </a:r>
            <a:r>
              <a:rPr lang="en-US" dirty="0"/>
              <a:t> </a:t>
            </a:r>
            <a:r>
              <a:rPr lang="en-US" dirty="0" smtClean="0"/>
              <a:t>contents, </a:t>
            </a:r>
            <a:r>
              <a:rPr lang="en-US" dirty="0"/>
              <a:t>c</a:t>
            </a:r>
            <a:r>
              <a:rPr lang="en-US" dirty="0" smtClean="0"/>
              <a:t>ontains the Soar Tutorial, Eaters, </a:t>
            </a:r>
            <a:r>
              <a:rPr lang="en-US" dirty="0" err="1" smtClean="0"/>
              <a:t>TankSoar</a:t>
            </a:r>
            <a:r>
              <a:rPr lang="en-US" dirty="0" smtClean="0"/>
              <a:t>, and all the introductory agents discussed in the tutorial and John’s new book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Project Organization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Soar Suite 9.3.2</a:t>
            </a:r>
            <a:endParaRPr lang="en-US" dirty="0"/>
          </a:p>
        </p:txBody>
      </p:sp>
      <p:pic>
        <p:nvPicPr>
          <p:cNvPr id="4" name="Picture 3" descr="Screen Shot 2012-06-20 at 4.03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501" y="1998034"/>
            <a:ext cx="4165600" cy="2921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9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777</Words>
  <Application>Microsoft Macintosh PowerPoint</Application>
  <PresentationFormat>On-screen Show (4:3)</PresentationFormat>
  <Paragraphs>116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Soar 9.3.2</vt:lpstr>
      <vt:lpstr>Key Changes</vt:lpstr>
      <vt:lpstr>Simplified Soar Shared Library</vt:lpstr>
      <vt:lpstr>Unified Build System</vt:lpstr>
      <vt:lpstr>How To Compile</vt:lpstr>
      <vt:lpstr>Separate Compilation Targets</vt:lpstr>
      <vt:lpstr>Kernel changes</vt:lpstr>
      <vt:lpstr>New Project Organization</vt:lpstr>
      <vt:lpstr>What’s in Soar Suite 9.3.2</vt:lpstr>
      <vt:lpstr>What’s in Soar Suite 9.3.2</vt:lpstr>
      <vt:lpstr>Improved Soar Web Pages and Wiki</vt:lpstr>
      <vt:lpstr>Improved Soar Web Pages and Wiki</vt:lpstr>
      <vt:lpstr>Improved Soar Web Pages and Wiki</vt:lpstr>
      <vt:lpstr>Coal</vt:lpstr>
      <vt:lpstr>Nuggets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Soar 9.3.2</dc:title>
  <dc:creator>Mazin Assanie</dc:creator>
  <cp:lastModifiedBy>Joseph Xu</cp:lastModifiedBy>
  <cp:revision>81</cp:revision>
  <dcterms:created xsi:type="dcterms:W3CDTF">2012-06-13T15:37:37Z</dcterms:created>
  <dcterms:modified xsi:type="dcterms:W3CDTF">2012-06-20T14:53:58Z</dcterms:modified>
</cp:coreProperties>
</file>