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8" r:id="rId3"/>
    <p:sldId id="257" r:id="rId4"/>
    <p:sldId id="259" r:id="rId5"/>
    <p:sldId id="258" r:id="rId6"/>
    <p:sldId id="260" r:id="rId7"/>
    <p:sldId id="262" r:id="rId8"/>
    <p:sldId id="261" r:id="rId9"/>
    <p:sldId id="267" r:id="rId10"/>
    <p:sldId id="263" r:id="rId11"/>
    <p:sldId id="269" r:id="rId12"/>
    <p:sldId id="265" r:id="rId13"/>
    <p:sldId id="266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0" autoAdjust="0"/>
    <p:restoredTop sz="98361" autoAdjust="0"/>
  </p:normalViewPr>
  <p:slideViewPr>
    <p:cSldViewPr snapToGrid="0" snapToObjects="1">
      <p:cViewPr varScale="1">
        <p:scale>
          <a:sx n="127" d="100"/>
          <a:sy n="127" d="100"/>
        </p:scale>
        <p:origin x="-13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C4196-834B-A54C-B3FA-581D5D78EEDC}" type="datetimeFigureOut">
              <a:rPr lang="en-US" smtClean="0"/>
              <a:t>6/20/12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0BB73-4A26-3F4F-9721-89097ACA9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879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30422-B187-6044-9BDD-4DB55A8EA54A}" type="datetimeFigureOut">
              <a:rPr lang="en-US" smtClean="0"/>
              <a:t>6/20/12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683C9-3646-DF42-9425-1D0358AF9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088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an 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683C9-3646-DF42-9425-1D0358AF9A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6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change variable names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683C9-3646-DF42-9425-1D0358AF9A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84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colors for input</a:t>
            </a:r>
            <a:r>
              <a:rPr lang="en-US" baseline="0" dirty="0" smtClean="0"/>
              <a:t> and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683C9-3646-DF42-9425-1D0358AF9A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24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colors for input</a:t>
            </a:r>
            <a:r>
              <a:rPr lang="en-US" baseline="0" dirty="0" smtClean="0"/>
              <a:t> and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683C9-3646-DF42-9425-1D0358AF9A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24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3C8B-0627-DC4B-AC99-3F9B20CFE54F}" type="datetime1">
              <a:rPr lang="en-US" smtClean="0"/>
              <a:t>6/20/12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962F-2C9B-B845-8517-53A26F3B0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2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E1640-B883-2040-A4E2-FFF26FB5395E}" type="datetime1">
              <a:rPr lang="en-US" smtClean="0"/>
              <a:t>6/20/12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962F-2C9B-B845-8517-53A26F3B0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0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36A2-694A-0F41-ACA6-12374FCAB57A}" type="datetime1">
              <a:rPr lang="en-US" smtClean="0"/>
              <a:t>6/20/12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962F-2C9B-B845-8517-53A26F3B0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7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B73E-6DD6-C945-BBDF-1F8CD689265B}" type="datetime1">
              <a:rPr lang="en-US" smtClean="0"/>
              <a:t>6/20/12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962F-2C9B-B845-8517-53A26F3B0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9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AE26-4735-B14C-B27C-9F0F83175ADF}" type="datetime1">
              <a:rPr lang="en-US" smtClean="0"/>
              <a:t>6/20/12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962F-2C9B-B845-8517-53A26F3B0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0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7D60-2DA7-BC47-BCE0-A6D1FF169D30}" type="datetime1">
              <a:rPr lang="en-US" smtClean="0"/>
              <a:t>6/20/12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962F-2C9B-B845-8517-53A26F3B0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71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852C-69B2-7F4C-B8D7-92461F156719}" type="datetime1">
              <a:rPr lang="en-US" smtClean="0"/>
              <a:t>6/20/12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962F-2C9B-B845-8517-53A26F3B0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6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0F21-7490-2047-9D15-4CF665A52E4F}" type="datetime1">
              <a:rPr lang="en-US" smtClean="0"/>
              <a:t>6/20/12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962F-2C9B-B845-8517-53A26F3B0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3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7B7D-AA61-244F-B770-2E00E8FDB887}" type="datetime1">
              <a:rPr lang="en-US" smtClean="0"/>
              <a:t>6/20/12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962F-2C9B-B845-8517-53A26F3B0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3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3C2B-D2F9-2140-BCD8-EA01633840C4}" type="datetime1">
              <a:rPr lang="en-US" smtClean="0"/>
              <a:t>6/20/12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962F-2C9B-B845-8517-53A26F3B0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EA43-C209-304D-8678-E25EB6B37F23}" type="datetime1">
              <a:rPr lang="en-US" smtClean="0"/>
              <a:t>6/20/12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962F-2C9B-B845-8517-53A26F3B0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9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07ACB-B846-AB4B-AA3D-B7FCDB1B39C8}" type="datetime1">
              <a:rPr lang="en-US" smtClean="0"/>
              <a:t>6/20/12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9962F-2C9B-B845-8517-53A26F3B0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3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zxu/SVS.gi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Use SVS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Joseph Xu</a:t>
            </a:r>
          </a:p>
          <a:p>
            <a:r>
              <a:rPr lang="en-US" dirty="0" smtClean="0"/>
              <a:t>Soar Workshop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962F-2C9B-B845-8517-53A26F3B01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0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Case: Intersection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SVS objects are arbitrary convex polyhedrons, intersection calculations are expensive</a:t>
            </a:r>
          </a:p>
          <a:p>
            <a:r>
              <a:rPr lang="en-US" dirty="0" smtClean="0"/>
              <a:t>Handle with collision detector from Bullet Physics engine</a:t>
            </a:r>
          </a:p>
          <a:p>
            <a:pPr lvl="1"/>
            <a:r>
              <a:rPr lang="en-US" dirty="0" smtClean="0"/>
              <a:t>Uses cheap broad-phase calculation to rule out collisions</a:t>
            </a:r>
          </a:p>
          <a:p>
            <a:pPr lvl="1"/>
            <a:r>
              <a:rPr lang="en-US" dirty="0" smtClean="0"/>
              <a:t>Precompiled libs are distributed with SVS</a:t>
            </a:r>
          </a:p>
          <a:p>
            <a:r>
              <a:rPr lang="en-US" dirty="0" smtClean="0"/>
              <a:t>Caveat: All objects in scene are inserted into collision detector. </a:t>
            </a:r>
            <a:r>
              <a:rPr lang="en-US" dirty="0"/>
              <a:t>I</a:t>
            </a:r>
            <a:r>
              <a:rPr lang="en-US" dirty="0" smtClean="0"/>
              <a:t>f you calculate one intersection, you’ve calculated them 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962F-2C9B-B845-8517-53A26F3B01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30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Your Own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 the </a:t>
            </a:r>
            <a:r>
              <a:rPr lang="en-US" dirty="0" err="1" smtClean="0"/>
              <a:t>map_filter</a:t>
            </a:r>
            <a:r>
              <a:rPr lang="en-US" dirty="0" smtClean="0"/>
              <a:t>&lt;result type&gt; class</a:t>
            </a:r>
          </a:p>
          <a:p>
            <a:pPr lvl="1"/>
            <a:r>
              <a:rPr lang="en-US" dirty="0" smtClean="0"/>
              <a:t>Just need to code logic for calculating one result from one set of input parameters</a:t>
            </a:r>
          </a:p>
          <a:p>
            <a:pPr lvl="1"/>
            <a:r>
              <a:rPr lang="en-US" dirty="0" smtClean="0"/>
              <a:t>Result caching and input combinations all taken care of for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962F-2C9B-B845-8517-53A26F3B01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06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Separate 3D viewer program to minimize SVS dependencies</a:t>
            </a:r>
          </a:p>
          <a:p>
            <a:pPr lvl="1"/>
            <a:r>
              <a:rPr lang="en-US" dirty="0" err="1" smtClean="0"/>
              <a:t>OpenSceneGraph</a:t>
            </a:r>
            <a:r>
              <a:rPr lang="en-US" dirty="0" smtClean="0"/>
              <a:t>, GLUT, </a:t>
            </a:r>
            <a:r>
              <a:rPr lang="en-US" dirty="0" err="1" smtClean="0"/>
              <a:t>quickhull</a:t>
            </a:r>
            <a:endParaRPr lang="en-US" dirty="0" smtClean="0"/>
          </a:p>
          <a:p>
            <a:r>
              <a:rPr lang="en-US" dirty="0" smtClean="0"/>
              <a:t>SVS talks to viewer via file socket /</a:t>
            </a:r>
            <a:r>
              <a:rPr lang="en-US" dirty="0" err="1" smtClean="0"/>
              <a:t>tmp</a:t>
            </a:r>
            <a:r>
              <a:rPr lang="en-US" dirty="0" smtClean="0"/>
              <a:t>/viewer</a:t>
            </a:r>
          </a:p>
          <a:p>
            <a:r>
              <a:rPr lang="en-US" dirty="0" smtClean="0"/>
              <a:t>Plain-text language very similar to SGEL</a:t>
            </a:r>
          </a:p>
          <a:p>
            <a:pPr lvl="1"/>
            <a:r>
              <a:rPr lang="en-US" dirty="0" smtClean="0"/>
              <a:t>Not specific to SVS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2648" t="-683" b="-85"/>
          <a:stretch/>
        </p:blipFill>
        <p:spPr>
          <a:xfrm>
            <a:off x="4893220" y="2155962"/>
            <a:ext cx="3993733" cy="344381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962F-2C9B-B845-8517-53A26F3B01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84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It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Clone this </a:t>
            </a:r>
            <a:r>
              <a:rPr lang="en-US" dirty="0" err="1" smtClean="0"/>
              <a:t>git</a:t>
            </a:r>
            <a:r>
              <a:rPr lang="en-US" dirty="0" smtClean="0"/>
              <a:t> repo into Core/SVS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jzxu</a:t>
            </a:r>
            <a:r>
              <a:rPr lang="en-US" dirty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SVS.git</a:t>
            </a:r>
            <a:endParaRPr lang="en-US" dirty="0" smtClean="0"/>
          </a:p>
          <a:p>
            <a:r>
              <a:rPr lang="en-US" dirty="0" smtClean="0"/>
              <a:t>Patch the kernel to use SVS: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$ patch -p0 &lt; Core/SVS/patch</a:t>
            </a:r>
          </a:p>
          <a:p>
            <a:r>
              <a:rPr lang="en-US" dirty="0" smtClean="0"/>
              <a:t>Compile and run Soar like normal</a:t>
            </a:r>
          </a:p>
          <a:p>
            <a:r>
              <a:rPr lang="en-US" dirty="0" smtClean="0"/>
              <a:t>To run viewer:</a:t>
            </a:r>
          </a:p>
          <a:p>
            <a:pPr marL="457200" lvl="1" indent="0">
              <a:buNone/>
            </a:pPr>
            <a:r>
              <a:rPr lang="en-US" dirty="0" smtClean="0"/>
              <a:t>Install </a:t>
            </a:r>
            <a:r>
              <a:rPr lang="en-US" dirty="0" err="1" smtClean="0"/>
              <a:t>OpenSceneGraph</a:t>
            </a:r>
            <a:r>
              <a:rPr lang="en-US" dirty="0" smtClean="0"/>
              <a:t>, GLUT, and </a:t>
            </a:r>
            <a:r>
              <a:rPr lang="en-US" dirty="0" err="1" smtClean="0"/>
              <a:t>quickhull</a:t>
            </a:r>
            <a:r>
              <a:rPr lang="en-US" dirty="0" smtClean="0"/>
              <a:t> (all available in most Linux package repos)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$ cd Core/SVS/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vis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/viewer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"/>
                <a:cs typeface="Courier"/>
              </a:rPr>
              <a:t>scons</a:t>
            </a:r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$ ./viewer</a:t>
            </a:r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962F-2C9B-B845-8517-53A26F3B01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62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Only works on *nix and Mac OS</a:t>
            </a:r>
          </a:p>
          <a:p>
            <a:pPr lvl="1"/>
            <a:r>
              <a:rPr lang="en-US" dirty="0" smtClean="0"/>
              <a:t>Uses OS-specific BSD sockets, and I haven’t written Windows </a:t>
            </a:r>
            <a:r>
              <a:rPr lang="en-US" dirty="0" smtClean="0"/>
              <a:t>version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Nuggets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Works out of the box on Linux</a:t>
            </a:r>
          </a:p>
          <a:p>
            <a:r>
              <a:rPr lang="en-US" dirty="0" smtClean="0"/>
              <a:t>Successfully used in Bolt project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962F-2C9B-B845-8517-53A26F3B01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98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Soar Visual Interface (SVI) – Scott Lathrop</a:t>
            </a:r>
          </a:p>
          <a:p>
            <a:r>
              <a:rPr lang="en-US" dirty="0" smtClean="0"/>
              <a:t>Spatial Reasoning System (SRS) – Sam </a:t>
            </a:r>
            <a:r>
              <a:rPr lang="en-US" dirty="0" err="1" smtClean="0"/>
              <a:t>Wintermute</a:t>
            </a:r>
            <a:endParaRPr lang="en-US" dirty="0" smtClean="0"/>
          </a:p>
          <a:p>
            <a:r>
              <a:rPr lang="en-US" dirty="0" smtClean="0"/>
              <a:t>Soar Visual System = SVI + SRS – Sam </a:t>
            </a:r>
            <a:r>
              <a:rPr lang="en-US" dirty="0" err="1" smtClean="0"/>
              <a:t>Wintermute</a:t>
            </a:r>
            <a:endParaRPr lang="en-US" dirty="0" smtClean="0"/>
          </a:p>
          <a:p>
            <a:r>
              <a:rPr lang="en-US" dirty="0" smtClean="0"/>
              <a:t>SVS “lite” – What this presentation is on</a:t>
            </a:r>
          </a:p>
          <a:p>
            <a:pPr lvl="1"/>
            <a:r>
              <a:rPr lang="en-US" dirty="0" smtClean="0"/>
              <a:t>Kernel &amp; SML integration</a:t>
            </a:r>
          </a:p>
          <a:p>
            <a:pPr lvl="1"/>
            <a:r>
              <a:rPr lang="en-US" dirty="0" smtClean="0"/>
              <a:t>Traded functionality for simplicity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962F-2C9B-B845-8517-53A26F3B01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22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606" y="1988611"/>
            <a:ext cx="2663204" cy="43906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61948" y="1988611"/>
            <a:ext cx="2914265" cy="43906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5964" y="1417638"/>
            <a:ext cx="1870643" cy="4528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SML Environment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76034" y="1417638"/>
            <a:ext cx="1112540" cy="4528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SVS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74668" y="1988611"/>
            <a:ext cx="2973347" cy="43906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47828" y="1417638"/>
            <a:ext cx="1112540" cy="4528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Soar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046515" y="2155968"/>
            <a:ext cx="1801708" cy="1797211"/>
            <a:chOff x="4046515" y="2155968"/>
            <a:chExt cx="1801708" cy="1797211"/>
          </a:xfrm>
        </p:grpSpPr>
        <p:sp>
          <p:nvSpPr>
            <p:cNvPr id="11" name="Rectangle 10"/>
            <p:cNvSpPr/>
            <p:nvPr/>
          </p:nvSpPr>
          <p:spPr>
            <a:xfrm>
              <a:off x="4046515" y="2155968"/>
              <a:ext cx="1801708" cy="1797211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Commands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65258" y="2559597"/>
              <a:ext cx="443040" cy="1082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generate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301819" y="2559597"/>
              <a:ext cx="443040" cy="1082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extract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204065" y="2559597"/>
              <a:ext cx="443040" cy="10829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seek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15810" y="2451307"/>
            <a:ext cx="1388255" cy="1309334"/>
            <a:chOff x="2815810" y="2451307"/>
            <a:chExt cx="1388255" cy="1309334"/>
          </a:xfrm>
        </p:grpSpPr>
        <p:sp>
          <p:nvSpPr>
            <p:cNvPr id="26" name="Rectangle 25"/>
            <p:cNvSpPr/>
            <p:nvPr/>
          </p:nvSpPr>
          <p:spPr>
            <a:xfrm>
              <a:off x="3298267" y="2451307"/>
              <a:ext cx="521784" cy="13093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Controller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2815810" y="3101051"/>
              <a:ext cx="482457" cy="49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9" idx="1"/>
              <a:endCxn id="26" idx="3"/>
            </p:cNvCxnSpPr>
            <p:nvPr/>
          </p:nvCxnSpPr>
          <p:spPr>
            <a:xfrm flipH="1">
              <a:off x="3820051" y="3101051"/>
              <a:ext cx="384014" cy="49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42647" y="2200843"/>
            <a:ext cx="2751320" cy="1641323"/>
            <a:chOff x="6242647" y="2200843"/>
            <a:chExt cx="2751320" cy="1641323"/>
          </a:xfrm>
        </p:grpSpPr>
        <p:sp>
          <p:nvSpPr>
            <p:cNvPr id="55" name="Oval 54"/>
            <p:cNvSpPr/>
            <p:nvPr/>
          </p:nvSpPr>
          <p:spPr>
            <a:xfrm>
              <a:off x="6242647" y="2200843"/>
              <a:ext cx="500927" cy="5009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S1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818110" y="2541529"/>
              <a:ext cx="2175857" cy="13006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Courier"/>
                  <a:cs typeface="Courier"/>
                </a:rPr>
                <a:t>S1 ^</a:t>
              </a:r>
              <a:r>
                <a:rPr lang="en-US" sz="14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svs</a:t>
              </a:r>
              <a:r>
                <a:rPr lang="en-US" sz="1400" dirty="0" smtClean="0">
                  <a:solidFill>
                    <a:srgbClr val="000000"/>
                  </a:solidFill>
                  <a:latin typeface="Courier"/>
                  <a:cs typeface="Courier"/>
                </a:rPr>
                <a:t> S2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latin typeface="Courier"/>
                  <a:cs typeface="Courier"/>
                </a:rPr>
                <a:t>S2 ^command C1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sz="1400" dirty="0" smtClean="0">
                  <a:solidFill>
                    <a:srgbClr val="000000"/>
                  </a:solidFill>
                  <a:latin typeface="Courier"/>
                  <a:cs typeface="Courier"/>
                </a:rPr>
                <a:t>  ^spatial-scene S3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latin typeface="Courier"/>
                  <a:cs typeface="Courier"/>
                </a:rPr>
                <a:t>S3 ^child C2 C3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latin typeface="Courier"/>
                  <a:cs typeface="Courier"/>
                </a:rPr>
                <a:t>C2 ^id B1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latin typeface="Courier"/>
                  <a:cs typeface="Courier"/>
                </a:rPr>
                <a:t>C3 ^id B2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313029" y="4174115"/>
            <a:ext cx="2535194" cy="2037834"/>
            <a:chOff x="3313029" y="4174115"/>
            <a:chExt cx="2535194" cy="2037834"/>
          </a:xfrm>
        </p:grpSpPr>
        <p:sp>
          <p:nvSpPr>
            <p:cNvPr id="58" name="Rectangle 57"/>
            <p:cNvSpPr/>
            <p:nvPr/>
          </p:nvSpPr>
          <p:spPr>
            <a:xfrm>
              <a:off x="3313029" y="4174115"/>
              <a:ext cx="2535194" cy="203783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Scene Graph</a:t>
              </a:r>
            </a:p>
          </p:txBody>
        </p:sp>
        <p:sp>
          <p:nvSpPr>
            <p:cNvPr id="49" name="Cube 48"/>
            <p:cNvSpPr/>
            <p:nvPr/>
          </p:nvSpPr>
          <p:spPr>
            <a:xfrm>
              <a:off x="4076034" y="5561001"/>
              <a:ext cx="531657" cy="531657"/>
            </a:xfrm>
            <a:prstGeom prst="cub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B1</a:t>
              </a:r>
            </a:p>
          </p:txBody>
        </p:sp>
        <p:sp>
          <p:nvSpPr>
            <p:cNvPr id="50" name="Cube 49"/>
            <p:cNvSpPr/>
            <p:nvPr/>
          </p:nvSpPr>
          <p:spPr>
            <a:xfrm>
              <a:off x="5188574" y="5412233"/>
              <a:ext cx="531657" cy="531657"/>
            </a:xfrm>
            <a:prstGeom prst="cub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B2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456894" y="4558053"/>
              <a:ext cx="1023931" cy="443008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world</a:t>
              </a:r>
            </a:p>
          </p:txBody>
        </p:sp>
        <p:cxnSp>
          <p:nvCxnSpPr>
            <p:cNvPr id="70" name="Straight Arrow Connector 69"/>
            <p:cNvCxnSpPr>
              <a:stCxn id="69" idx="2"/>
              <a:endCxn id="49" idx="0"/>
            </p:cNvCxnSpPr>
            <p:nvPr/>
          </p:nvCxnSpPr>
          <p:spPr>
            <a:xfrm>
              <a:off x="3968860" y="5001061"/>
              <a:ext cx="439460" cy="5599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9" idx="2"/>
              <a:endCxn id="50" idx="2"/>
            </p:cNvCxnSpPr>
            <p:nvPr/>
          </p:nvCxnSpPr>
          <p:spPr>
            <a:xfrm>
              <a:off x="3968860" y="5001061"/>
              <a:ext cx="1219714" cy="7434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40492" y="3642505"/>
            <a:ext cx="1230858" cy="1728047"/>
            <a:chOff x="4340492" y="3642505"/>
            <a:chExt cx="1230858" cy="1728047"/>
          </a:xfrm>
        </p:grpSpPr>
        <p:sp>
          <p:nvSpPr>
            <p:cNvPr id="78" name="Left Brace 77"/>
            <p:cNvSpPr/>
            <p:nvPr/>
          </p:nvSpPr>
          <p:spPr>
            <a:xfrm rot="5400000">
              <a:off x="4715840" y="4563053"/>
              <a:ext cx="432151" cy="1182848"/>
            </a:xfrm>
            <a:prstGeom prst="leftBrace">
              <a:avLst>
                <a:gd name="adj1" fmla="val 8333"/>
                <a:gd name="adj2" fmla="val 35017"/>
              </a:avLst>
            </a:prstGeom>
            <a:ln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656950" y="4636812"/>
              <a:ext cx="914400" cy="27089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Courier"/>
                  <a:cs typeface="Courier"/>
                </a:rPr>
                <a:t>on-top?</a:t>
              </a:r>
            </a:p>
          </p:txBody>
        </p:sp>
        <p:cxnSp>
          <p:nvCxnSpPr>
            <p:cNvPr id="87" name="Curved Connector 86"/>
            <p:cNvCxnSpPr>
              <a:stCxn id="38" idx="2"/>
              <a:endCxn id="85" idx="0"/>
            </p:cNvCxnSpPr>
            <p:nvPr/>
          </p:nvCxnSpPr>
          <p:spPr>
            <a:xfrm rot="5400000">
              <a:off x="4821591" y="3935064"/>
              <a:ext cx="994308" cy="409189"/>
            </a:xfrm>
            <a:prstGeom prst="curvedConnector3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Cube 40"/>
          <p:cNvSpPr/>
          <p:nvPr/>
        </p:nvSpPr>
        <p:spPr>
          <a:xfrm>
            <a:off x="737161" y="3696568"/>
            <a:ext cx="531657" cy="531657"/>
          </a:xfrm>
          <a:prstGeom prst="cub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B1</a:t>
            </a:r>
          </a:p>
        </p:txBody>
      </p:sp>
      <p:sp>
        <p:nvSpPr>
          <p:cNvPr id="42" name="Cube 41"/>
          <p:cNvSpPr/>
          <p:nvPr/>
        </p:nvSpPr>
        <p:spPr>
          <a:xfrm>
            <a:off x="1583872" y="3218604"/>
            <a:ext cx="531657" cy="531657"/>
          </a:xfrm>
          <a:prstGeom prst="cube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45224" y="2524394"/>
            <a:ext cx="2101601" cy="223622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436664" y="2309942"/>
            <a:ext cx="5543301" cy="4055981"/>
            <a:chOff x="3450667" y="2308368"/>
            <a:chExt cx="5543301" cy="4055981"/>
          </a:xfrm>
        </p:grpSpPr>
        <p:sp>
          <p:nvSpPr>
            <p:cNvPr id="56" name="Oval 55"/>
            <p:cNvSpPr/>
            <p:nvPr/>
          </p:nvSpPr>
          <p:spPr>
            <a:xfrm>
              <a:off x="6230127" y="4517173"/>
              <a:ext cx="500927" cy="5009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S4</a:t>
              </a:r>
            </a:p>
          </p:txBody>
        </p:sp>
        <p:cxnSp>
          <p:nvCxnSpPr>
            <p:cNvPr id="60" name="Straight Arrow Connector 59"/>
            <p:cNvCxnSpPr>
              <a:stCxn id="56" idx="0"/>
              <a:endCxn id="55" idx="4"/>
            </p:cNvCxnSpPr>
            <p:nvPr/>
          </p:nvCxnSpPr>
          <p:spPr>
            <a:xfrm flipV="1">
              <a:off x="6480591" y="2701770"/>
              <a:ext cx="12520" cy="18154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6790376" y="4599602"/>
              <a:ext cx="2203592" cy="680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Courier"/>
                  <a:cs typeface="Courier"/>
                </a:rPr>
                <a:t>S4 ^</a:t>
              </a:r>
              <a:r>
                <a:rPr lang="en-US" sz="14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svs</a:t>
              </a:r>
              <a:r>
                <a:rPr lang="en-US" sz="1400" dirty="0" smtClean="0">
                  <a:solidFill>
                    <a:srgbClr val="000000"/>
                  </a:solidFill>
                  <a:latin typeface="Courier"/>
                  <a:cs typeface="Courier"/>
                </a:rPr>
                <a:t> S5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latin typeface="Courier"/>
                  <a:cs typeface="Courier"/>
                </a:rPr>
                <a:t>S5 ^command C4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urier"/>
                  <a:cs typeface="Courier"/>
                </a:rPr>
                <a:t> </a:t>
              </a:r>
              <a:r>
                <a:rPr lang="en-US" sz="1400" dirty="0" smtClean="0">
                  <a:solidFill>
                    <a:srgbClr val="000000"/>
                  </a:solidFill>
                  <a:latin typeface="Courier"/>
                  <a:cs typeface="Courier"/>
                </a:rPr>
                <a:t>  ^spatial-scene S6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465429" y="4326515"/>
              <a:ext cx="2535194" cy="203783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Scene Graph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450667" y="2603707"/>
              <a:ext cx="521784" cy="13093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Controller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198915" y="2308368"/>
              <a:ext cx="1801708" cy="1797211"/>
              <a:chOff x="4046515" y="2155968"/>
              <a:chExt cx="1801708" cy="1797211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4046515" y="2155968"/>
                <a:ext cx="1801708" cy="1797211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Commands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765258" y="2559597"/>
                <a:ext cx="443040" cy="10829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generate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5301819" y="2559597"/>
                <a:ext cx="443040" cy="10829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extract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204065" y="2559597"/>
                <a:ext cx="443040" cy="10829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seek</a:t>
                </a:r>
              </a:p>
            </p:txBody>
          </p:sp>
        </p:grpSp>
        <p:cxnSp>
          <p:nvCxnSpPr>
            <p:cNvPr id="53" name="Straight Arrow Connector 52"/>
            <p:cNvCxnSpPr>
              <a:stCxn id="52" idx="1"/>
              <a:endCxn id="45" idx="3"/>
            </p:cNvCxnSpPr>
            <p:nvPr/>
          </p:nvCxnSpPr>
          <p:spPr>
            <a:xfrm flipH="1">
              <a:off x="3972451" y="3253451"/>
              <a:ext cx="384014" cy="49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962F-2C9B-B845-8517-53A26F3B0180}" type="slidenum">
              <a:rPr lang="en-US" smtClean="0"/>
              <a:t>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446" y="4822710"/>
            <a:ext cx="3194863" cy="1221878"/>
            <a:chOff x="226446" y="4822710"/>
            <a:chExt cx="3194863" cy="1221878"/>
          </a:xfrm>
        </p:grpSpPr>
        <p:sp>
          <p:nvSpPr>
            <p:cNvPr id="25" name="Rectangle 24"/>
            <p:cNvSpPr/>
            <p:nvPr/>
          </p:nvSpPr>
          <p:spPr>
            <a:xfrm>
              <a:off x="226446" y="4822710"/>
              <a:ext cx="2554907" cy="57098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agnt</a:t>
              </a:r>
              <a:r>
                <a:rPr lang="en-US" sz="1400" dirty="0" smtClean="0">
                  <a:solidFill>
                    <a:srgbClr val="000000"/>
                  </a:solidFill>
                  <a:latin typeface="Courier"/>
                  <a:cs typeface="Courier"/>
                </a:rPr>
                <a:t>-&gt;</a:t>
              </a:r>
              <a:r>
                <a:rPr lang="en-US" sz="14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SendSVSInput</a:t>
              </a:r>
              <a:r>
                <a:rPr lang="en-US" sz="1400" dirty="0" smtClean="0">
                  <a:solidFill>
                    <a:srgbClr val="000000"/>
                  </a:solidFill>
                  <a:latin typeface="Courier"/>
                  <a:cs typeface="Courier"/>
                </a:rPr>
                <a:t>()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8906" y="5276707"/>
              <a:ext cx="2333378" cy="76788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 smtClean="0">
                  <a:solidFill>
                    <a:srgbClr val="000000"/>
                  </a:solidFill>
                  <a:latin typeface="Courier"/>
                  <a:cs typeface="Courier"/>
                </a:rPr>
                <a:t>a B1 world ...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latin typeface="Courier"/>
                  <a:cs typeface="Courier"/>
                </a:rPr>
                <a:t>c B2 p -0.1 12 0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latin typeface="Courier"/>
                  <a:cs typeface="Courier"/>
                </a:rPr>
                <a:t>d B3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406607" y="5127896"/>
              <a:ext cx="10147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5315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Graph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(&lt;s&gt; ^</a:t>
            </a:r>
            <a:r>
              <a:rPr lang="en-US" sz="2400" dirty="0" err="1" smtClean="0">
                <a:latin typeface="Courier"/>
                <a:cs typeface="Courier"/>
              </a:rPr>
              <a:t>svs</a:t>
            </a:r>
            <a:r>
              <a:rPr lang="en-US" sz="2400" dirty="0" smtClean="0">
                <a:latin typeface="Courier"/>
                <a:cs typeface="Courier"/>
              </a:rPr>
              <a:t> &lt;</a:t>
            </a:r>
            <a:r>
              <a:rPr lang="en-US" sz="2400" dirty="0" err="1" smtClean="0">
                <a:latin typeface="Courier"/>
                <a:cs typeface="Courier"/>
              </a:rPr>
              <a:t>svs</a:t>
            </a:r>
            <a:r>
              <a:rPr lang="en-US" sz="2400" dirty="0" smtClean="0">
                <a:latin typeface="Courier"/>
                <a:cs typeface="Courier"/>
              </a:rPr>
              <a:t>&gt;)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(&lt;</a:t>
            </a:r>
            <a:r>
              <a:rPr lang="en-US" sz="2400" dirty="0" err="1" smtClean="0">
                <a:latin typeface="Courier"/>
                <a:cs typeface="Courier"/>
              </a:rPr>
              <a:t>svs</a:t>
            </a:r>
            <a:r>
              <a:rPr lang="en-US" sz="2400" dirty="0" smtClean="0">
                <a:latin typeface="Courier"/>
                <a:cs typeface="Courier"/>
              </a:rPr>
              <a:t>&gt; ^spatial-scene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   &lt;</a:t>
            </a:r>
            <a:r>
              <a:rPr lang="en-US" sz="2400" dirty="0" err="1" smtClean="0">
                <a:latin typeface="Courier"/>
                <a:cs typeface="Courier"/>
              </a:rPr>
              <a:t>scn</a:t>
            </a:r>
            <a:r>
              <a:rPr lang="en-US" sz="2400" dirty="0" smtClean="0">
                <a:latin typeface="Courier"/>
                <a:cs typeface="Courier"/>
              </a:rPr>
              <a:t>&gt;)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(&lt;</a:t>
            </a:r>
            <a:r>
              <a:rPr lang="en-US" sz="2400" dirty="0" err="1" smtClean="0">
                <a:latin typeface="Courier"/>
                <a:cs typeface="Courier"/>
              </a:rPr>
              <a:t>scn</a:t>
            </a:r>
            <a:r>
              <a:rPr lang="en-US" sz="2400" dirty="0" smtClean="0">
                <a:latin typeface="Courier"/>
                <a:cs typeface="Courier"/>
              </a:rPr>
              <a:t>&gt; ^id world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   ^child &lt;c1&gt;)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(&lt;c1&gt; ^id A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  ^child &lt;c2&gt;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    ^child &lt;c3&gt;)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(&lt;c2&gt; ^id B)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(&lt;c3&gt; ^id C)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4F7A3-6C90-5B45-95E1-72879C8B5ACF}" type="slidenum">
              <a:rPr lang="en-US" smtClean="0"/>
              <a:t>4</a:t>
            </a:fld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1135221" y="5138248"/>
            <a:ext cx="792343" cy="1209491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B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3228152" y="5150230"/>
            <a:ext cx="1013806" cy="605846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C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94879" y="3130581"/>
            <a:ext cx="976914" cy="896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A</a:t>
            </a:r>
            <a:endParaRPr lang="en-US" sz="4000" dirty="0">
              <a:solidFill>
                <a:srgbClr val="000000"/>
              </a:solidFill>
            </a:endParaRPr>
          </a:p>
        </p:txBody>
      </p:sp>
      <p:cxnSp>
        <p:nvCxnSpPr>
          <p:cNvPr id="14" name="Straight Arrow Connector 13"/>
          <p:cNvCxnSpPr>
            <a:stCxn id="7" idx="2"/>
            <a:endCxn id="5" idx="1"/>
          </p:cNvCxnSpPr>
          <p:nvPr/>
        </p:nvCxnSpPr>
        <p:spPr>
          <a:xfrm flipH="1">
            <a:off x="1432350" y="4026757"/>
            <a:ext cx="1150986" cy="13095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6" idx="1"/>
          </p:cNvCxnSpPr>
          <p:nvPr/>
        </p:nvCxnSpPr>
        <p:spPr>
          <a:xfrm>
            <a:off x="2583336" y="4026757"/>
            <a:ext cx="1075988" cy="12749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09188" y="1437835"/>
            <a:ext cx="1348296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World</a:t>
            </a:r>
            <a:endParaRPr lang="en-US" sz="3600" dirty="0"/>
          </a:p>
        </p:txBody>
      </p:sp>
      <p:cxnSp>
        <p:nvCxnSpPr>
          <p:cNvPr id="23" name="Straight Arrow Connector 22"/>
          <p:cNvCxnSpPr>
            <a:stCxn id="22" idx="2"/>
            <a:endCxn id="7" idx="0"/>
          </p:cNvCxnSpPr>
          <p:nvPr/>
        </p:nvCxnSpPr>
        <p:spPr>
          <a:xfrm>
            <a:off x="2583336" y="2084166"/>
            <a:ext cx="0" cy="1046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4480" y="2096148"/>
            <a:ext cx="25241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P [ 0.1, 3.4, -12 ]</a:t>
            </a:r>
          </a:p>
          <a:p>
            <a:r>
              <a:rPr lang="en-US" sz="1600" dirty="0" smtClean="0">
                <a:latin typeface="Monaco"/>
                <a:cs typeface="Monaco"/>
              </a:rPr>
              <a:t>R [ 0.0, 0.0, 1.7 ]</a:t>
            </a:r>
          </a:p>
          <a:p>
            <a:r>
              <a:rPr lang="en-US" sz="1600" dirty="0" smtClean="0">
                <a:latin typeface="Monaco"/>
                <a:cs typeface="Monaco"/>
              </a:rPr>
              <a:t>S [ 1.0, 1.0, 1.0 ]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6346" y="4125207"/>
            <a:ext cx="1292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P [ ... ]</a:t>
            </a:r>
          </a:p>
          <a:p>
            <a:r>
              <a:rPr lang="en-US" sz="1600" dirty="0" smtClean="0">
                <a:latin typeface="Monaco"/>
                <a:cs typeface="Monaco"/>
              </a:rPr>
              <a:t>R [ ... ]</a:t>
            </a:r>
          </a:p>
          <a:p>
            <a:r>
              <a:rPr lang="en-US" sz="1600" dirty="0" smtClean="0">
                <a:latin typeface="Monaco"/>
                <a:cs typeface="Monaco"/>
              </a:rPr>
              <a:t>S [ ... ]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57484" y="4189881"/>
            <a:ext cx="1292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Monaco"/>
                <a:cs typeface="Monaco"/>
              </a:rPr>
              <a:t>P [ ... ]</a:t>
            </a:r>
          </a:p>
          <a:p>
            <a:r>
              <a:rPr lang="en-US" sz="1600" dirty="0" smtClean="0">
                <a:latin typeface="Monaco"/>
                <a:cs typeface="Monaco"/>
              </a:rPr>
              <a:t>R [ ... ]</a:t>
            </a:r>
          </a:p>
          <a:p>
            <a:r>
              <a:rPr lang="en-US" sz="1600" dirty="0" smtClean="0">
                <a:latin typeface="Monaco"/>
                <a:cs typeface="Monaco"/>
              </a:rPr>
              <a:t>S [ ... ]</a:t>
            </a:r>
            <a:endParaRPr lang="en-US" sz="16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619134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Graph Editing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Environment modifies SVS scene graph with agent-&gt;</a:t>
            </a:r>
            <a:r>
              <a:rPr lang="en-US" dirty="0" err="1" smtClean="0"/>
              <a:t>SendSVSInput</a:t>
            </a:r>
            <a:r>
              <a:rPr lang="en-US" dirty="0" smtClean="0"/>
              <a:t>(“&lt;</a:t>
            </a:r>
            <a:r>
              <a:rPr lang="en-US" dirty="0" err="1" smtClean="0"/>
              <a:t>sgel</a:t>
            </a:r>
            <a:r>
              <a:rPr lang="en-US" dirty="0" smtClean="0"/>
              <a:t>&gt;”)</a:t>
            </a:r>
          </a:p>
          <a:p>
            <a:r>
              <a:rPr lang="en-US" dirty="0" smtClean="0"/>
              <a:t>Add an object named &lt;o&gt; as a child of &lt;p&gt;</a:t>
            </a:r>
          </a:p>
          <a:p>
            <a:pPr lvl="1"/>
            <a:r>
              <a:rPr lang="en-US" dirty="0" smtClean="0"/>
              <a:t>a &lt;o&gt; &lt;p&gt; v &lt;vertices&gt; p &lt;position&gt; r &lt;rotation&gt; s &lt;scaling&gt;</a:t>
            </a:r>
          </a:p>
          <a:p>
            <a:r>
              <a:rPr lang="en-US" dirty="0" smtClean="0"/>
              <a:t>Change an object’s transforms or vertices</a:t>
            </a:r>
          </a:p>
          <a:p>
            <a:pPr lvl="1"/>
            <a:r>
              <a:rPr lang="en-US" dirty="0" smtClean="0"/>
              <a:t>c &lt;o&gt; v &lt;vertices&gt; p &lt;position&gt; r &lt;rotation&gt; s &lt;scaling&gt;</a:t>
            </a:r>
          </a:p>
          <a:p>
            <a:r>
              <a:rPr lang="en-US" dirty="0" smtClean="0"/>
              <a:t>Delete an object</a:t>
            </a:r>
          </a:p>
          <a:p>
            <a:pPr lvl="1"/>
            <a:r>
              <a:rPr lang="en-US" dirty="0" smtClean="0"/>
              <a:t>d &lt;o&gt;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962F-2C9B-B845-8517-53A26F3B01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88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063" y="1593172"/>
            <a:ext cx="8693569" cy="49141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void </a:t>
            </a:r>
            <a:r>
              <a:rPr lang="en-US" sz="2000" dirty="0" err="1">
                <a:latin typeface="Courier"/>
                <a:cs typeface="Courier"/>
              </a:rPr>
              <a:t>output_handler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smlRunEventId</a:t>
            </a:r>
            <a:r>
              <a:rPr lang="en-US" sz="2000" dirty="0">
                <a:latin typeface="Courier"/>
                <a:cs typeface="Courier"/>
              </a:rPr>
              <a:t> id, </a:t>
            </a:r>
            <a:r>
              <a:rPr lang="en-US" sz="2000" dirty="0" smtClean="0">
                <a:latin typeface="Courier"/>
                <a:cs typeface="Courier"/>
              </a:rPr>
              <a:t>void *</a:t>
            </a:r>
            <a:r>
              <a:rPr lang="en-US" sz="2000" dirty="0" err="1" smtClean="0">
                <a:latin typeface="Courier"/>
                <a:cs typeface="Courier"/>
              </a:rPr>
              <a:t>env</a:t>
            </a:r>
            <a:r>
              <a:rPr lang="en-US" sz="2000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            Agent </a:t>
            </a:r>
            <a:r>
              <a:rPr lang="en-US" sz="2000" dirty="0">
                <a:latin typeface="Courier"/>
                <a:cs typeface="Courier"/>
              </a:rPr>
              <a:t>*a, </a:t>
            </a:r>
            <a:r>
              <a:rPr lang="en-US" sz="2000" dirty="0" err="1">
                <a:latin typeface="Courier"/>
                <a:cs typeface="Courier"/>
              </a:rPr>
              <a:t>smlPhase</a:t>
            </a:r>
            <a:r>
              <a:rPr lang="en-US" sz="2000" dirty="0">
                <a:latin typeface="Courier"/>
                <a:cs typeface="Courier"/>
              </a:rPr>
              <a:t> phase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{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</a:t>
            </a:r>
            <a:r>
              <a:rPr lang="en-US" sz="2000" dirty="0" err="1" smtClean="0">
                <a:latin typeface="Courier"/>
                <a:cs typeface="Courier"/>
              </a:rPr>
              <a:t>int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ncmds</a:t>
            </a:r>
            <a:r>
              <a:rPr lang="en-US" sz="2000" dirty="0" smtClean="0">
                <a:latin typeface="Courier"/>
                <a:cs typeface="Courier"/>
              </a:rPr>
              <a:t> = a-&gt;</a:t>
            </a:r>
            <a:r>
              <a:rPr lang="en-US" sz="2000" dirty="0" err="1" smtClean="0">
                <a:latin typeface="Courier"/>
                <a:cs typeface="Courier"/>
              </a:rPr>
              <a:t>GetNumberCommands</a:t>
            </a:r>
            <a:r>
              <a:rPr lang="en-US" sz="20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for (</a:t>
            </a:r>
            <a:r>
              <a:rPr lang="en-US" sz="2000" dirty="0" err="1" smtClean="0">
                <a:latin typeface="Courier"/>
                <a:cs typeface="Courier"/>
              </a:rPr>
              <a:t>int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 = 0; </a:t>
            </a:r>
            <a:r>
              <a:rPr lang="en-US" sz="2000" dirty="0" err="1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 &lt; </a:t>
            </a:r>
            <a:r>
              <a:rPr lang="en-US" sz="2000" dirty="0" err="1" smtClean="0">
                <a:latin typeface="Courier"/>
                <a:cs typeface="Courier"/>
              </a:rPr>
              <a:t>ncmds</a:t>
            </a:r>
            <a:r>
              <a:rPr lang="en-US" sz="2000" dirty="0" smtClean="0">
                <a:latin typeface="Courier"/>
                <a:cs typeface="Courier"/>
              </a:rPr>
              <a:t>; ++</a:t>
            </a:r>
            <a:r>
              <a:rPr lang="en-US" sz="2000" dirty="0" err="1" smtClean="0">
                <a:latin typeface="Courier"/>
                <a:cs typeface="Courier"/>
              </a:rPr>
              <a:t>i</a:t>
            </a:r>
            <a:r>
              <a:rPr lang="en-US" sz="2000" dirty="0" smtClean="0"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&lt;handle output link commands&gt;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}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&lt;run environment simulation with output&gt;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string in = &lt;generate SGEL from environment state&gt;;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a-&gt;</a:t>
            </a:r>
            <a:r>
              <a:rPr lang="en-US" sz="2000" dirty="0" err="1" smtClean="0">
                <a:latin typeface="Courier"/>
                <a:cs typeface="Courier"/>
              </a:rPr>
              <a:t>SendSVSInput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in.c_str</a:t>
            </a:r>
            <a:r>
              <a:rPr lang="en-US" sz="2000" dirty="0" smtClean="0">
                <a:latin typeface="Courier"/>
                <a:cs typeface="Courier"/>
              </a:rPr>
              <a:t>());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}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int</a:t>
            </a:r>
            <a:r>
              <a:rPr lang="en-US" sz="2000" dirty="0" smtClean="0">
                <a:latin typeface="Courier"/>
                <a:cs typeface="Courier"/>
              </a:rPr>
              <a:t> main()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&lt;initialize agent and environment&gt;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a-&gt;</a:t>
            </a:r>
            <a:r>
              <a:rPr lang="en-US" sz="2000" dirty="0" err="1">
                <a:latin typeface="Courier"/>
                <a:cs typeface="Courier"/>
              </a:rPr>
              <a:t>RegisterForRunEvent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smlEVENT_AFTER_OUTPUT_PHASE</a:t>
            </a:r>
            <a:r>
              <a:rPr lang="en-US" sz="2000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                      &amp;</a:t>
            </a:r>
            <a:r>
              <a:rPr lang="en-US" sz="2000" dirty="0" err="1">
                <a:latin typeface="Courier"/>
                <a:cs typeface="Courier"/>
              </a:rPr>
              <a:t>output_handler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env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>
                <a:latin typeface="Courier"/>
                <a:cs typeface="Courier"/>
              </a:rPr>
              <a:t>true)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&lt;run&gt;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962F-2C9B-B845-8517-53A26F3B01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98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0450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Basic unit of computation</a:t>
            </a:r>
          </a:p>
          <a:p>
            <a:r>
              <a:rPr lang="en-US" dirty="0" smtClean="0"/>
              <a:t>Multiple list inputs, single list output</a:t>
            </a:r>
          </a:p>
          <a:p>
            <a:r>
              <a:rPr lang="en-US" dirty="0" smtClean="0"/>
              <a:t>Different ways to combine inputs:</a:t>
            </a:r>
          </a:p>
          <a:p>
            <a:pPr lvl="1"/>
            <a:r>
              <a:rPr lang="en-US" dirty="0" smtClean="0"/>
              <a:t>Full product. Ex: N of </a:t>
            </a:r>
            <a:r>
              <a:rPr lang="en-US" dirty="0" err="1" smtClean="0"/>
              <a:t>param</a:t>
            </a:r>
            <a:r>
              <a:rPr lang="en-US" dirty="0" smtClean="0"/>
              <a:t> A, M of </a:t>
            </a:r>
            <a:r>
              <a:rPr lang="en-US" dirty="0" err="1" smtClean="0"/>
              <a:t>param</a:t>
            </a:r>
            <a:r>
              <a:rPr lang="en-US" dirty="0" smtClean="0"/>
              <a:t> B -&gt; N * M results</a:t>
            </a:r>
          </a:p>
          <a:p>
            <a:pPr lvl="1"/>
            <a:r>
              <a:rPr lang="en-US" dirty="0" smtClean="0"/>
              <a:t>Tuples. Ex. N of </a:t>
            </a:r>
            <a:r>
              <a:rPr lang="en-US" dirty="0" err="1" smtClean="0"/>
              <a:t>param</a:t>
            </a:r>
            <a:r>
              <a:rPr lang="en-US" dirty="0" smtClean="0"/>
              <a:t> A, N of </a:t>
            </a:r>
            <a:r>
              <a:rPr lang="en-US" dirty="0" err="1" smtClean="0"/>
              <a:t>param</a:t>
            </a:r>
            <a:r>
              <a:rPr lang="en-US" dirty="0" smtClean="0"/>
              <a:t> B -&gt; N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962F-2C9B-B845-8517-53A26F3B0180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79145" y="4231754"/>
            <a:ext cx="1330403" cy="24734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Filter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421172" y="4250219"/>
            <a:ext cx="4124751" cy="2272766"/>
            <a:chOff x="991172" y="4250219"/>
            <a:chExt cx="4124751" cy="2272766"/>
          </a:xfrm>
        </p:grpSpPr>
        <p:sp>
          <p:nvSpPr>
            <p:cNvPr id="7" name="Rectangle 6"/>
            <p:cNvSpPr/>
            <p:nvPr/>
          </p:nvSpPr>
          <p:spPr>
            <a:xfrm>
              <a:off x="4249146" y="4788973"/>
              <a:ext cx="866777" cy="3276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param1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49146" y="6023985"/>
              <a:ext cx="866777" cy="3276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param2</a:t>
              </a:r>
            </a:p>
          </p:txBody>
        </p:sp>
        <p:cxnSp>
          <p:nvCxnSpPr>
            <p:cNvPr id="9" name="Straight Arrow Connector 8"/>
            <p:cNvCxnSpPr>
              <a:stCxn id="11" idx="3"/>
            </p:cNvCxnSpPr>
            <p:nvPr/>
          </p:nvCxnSpPr>
          <p:spPr>
            <a:xfrm>
              <a:off x="2645215" y="4952782"/>
              <a:ext cx="16039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2" idx="3"/>
            </p:cNvCxnSpPr>
            <p:nvPr/>
          </p:nvCxnSpPr>
          <p:spPr>
            <a:xfrm flipV="1">
              <a:off x="2645215" y="6187794"/>
              <a:ext cx="1603930" cy="293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991172" y="4620527"/>
              <a:ext cx="1654043" cy="6645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Filter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91172" y="5858476"/>
              <a:ext cx="1654043" cy="6645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Filter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92360" y="4250219"/>
              <a:ext cx="1250378" cy="285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value1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92360" y="4535713"/>
              <a:ext cx="1250378" cy="285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value2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92360" y="5510282"/>
              <a:ext cx="1250378" cy="285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value1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92360" y="5795776"/>
              <a:ext cx="1250378" cy="285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value2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55923" y="4236458"/>
            <a:ext cx="2130877" cy="1951336"/>
            <a:chOff x="5125923" y="4236458"/>
            <a:chExt cx="2130877" cy="1951336"/>
          </a:xfrm>
        </p:grpSpPr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5579548" y="5468482"/>
              <a:ext cx="16772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780769" y="4236458"/>
              <a:ext cx="1250378" cy="285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result1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780769" y="4521952"/>
              <a:ext cx="1250378" cy="285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result2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780769" y="4807446"/>
              <a:ext cx="1250378" cy="285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result3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780769" y="5092940"/>
              <a:ext cx="1250378" cy="2854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result4</a:t>
              </a:r>
              <a:endParaRPr lang="en-US" dirty="0" smtClean="0">
                <a:solidFill>
                  <a:srgbClr val="0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7" idx="3"/>
              <a:endCxn id="5" idx="3"/>
            </p:cNvCxnSpPr>
            <p:nvPr/>
          </p:nvCxnSpPr>
          <p:spPr>
            <a:xfrm>
              <a:off x="5125923" y="4952782"/>
              <a:ext cx="463625" cy="5157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" idx="3"/>
              <a:endCxn id="5" idx="3"/>
            </p:cNvCxnSpPr>
            <p:nvPr/>
          </p:nvCxnSpPr>
          <p:spPr>
            <a:xfrm flipV="1">
              <a:off x="5125923" y="5468482"/>
              <a:ext cx="463625" cy="7193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82738" y="4379205"/>
            <a:ext cx="1738031" cy="1559318"/>
            <a:chOff x="4052738" y="4379205"/>
            <a:chExt cx="1738031" cy="1559318"/>
          </a:xfrm>
        </p:grpSpPr>
        <p:cxnSp>
          <p:nvCxnSpPr>
            <p:cNvPr id="26" name="Straight Arrow Connector 25"/>
            <p:cNvCxnSpPr>
              <a:stCxn id="13" idx="3"/>
              <a:endCxn id="18" idx="1"/>
            </p:cNvCxnSpPr>
            <p:nvPr/>
          </p:nvCxnSpPr>
          <p:spPr>
            <a:xfrm flipV="1">
              <a:off x="4052738" y="4379205"/>
              <a:ext cx="1738031" cy="13761"/>
            </a:xfrm>
            <a:prstGeom prst="straightConnector1">
              <a:avLst/>
            </a:prstGeom>
            <a:ln>
              <a:solidFill>
                <a:schemeClr val="accent5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5" idx="3"/>
              <a:endCxn id="18" idx="1"/>
            </p:cNvCxnSpPr>
            <p:nvPr/>
          </p:nvCxnSpPr>
          <p:spPr>
            <a:xfrm flipV="1">
              <a:off x="4052738" y="4379205"/>
              <a:ext cx="1738031" cy="1273824"/>
            </a:xfrm>
            <a:prstGeom prst="straightConnector1">
              <a:avLst/>
            </a:prstGeom>
            <a:ln>
              <a:solidFill>
                <a:schemeClr val="accent5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3" idx="3"/>
              <a:endCxn id="19" idx="1"/>
            </p:cNvCxnSpPr>
            <p:nvPr/>
          </p:nvCxnSpPr>
          <p:spPr>
            <a:xfrm>
              <a:off x="4052738" y="4392966"/>
              <a:ext cx="1738031" cy="271733"/>
            </a:xfrm>
            <a:prstGeom prst="straightConnector1">
              <a:avLst/>
            </a:prstGeom>
            <a:ln>
              <a:solidFill>
                <a:schemeClr val="accent5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6" idx="3"/>
              <a:endCxn id="19" idx="1"/>
            </p:cNvCxnSpPr>
            <p:nvPr/>
          </p:nvCxnSpPr>
          <p:spPr>
            <a:xfrm flipV="1">
              <a:off x="4052738" y="4664699"/>
              <a:ext cx="1738031" cy="1273824"/>
            </a:xfrm>
            <a:prstGeom prst="straightConnector1">
              <a:avLst/>
            </a:prstGeom>
            <a:ln>
              <a:solidFill>
                <a:schemeClr val="accent5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4" idx="3"/>
              <a:endCxn id="20" idx="1"/>
            </p:cNvCxnSpPr>
            <p:nvPr/>
          </p:nvCxnSpPr>
          <p:spPr>
            <a:xfrm>
              <a:off x="4052738" y="4678460"/>
              <a:ext cx="1738031" cy="271733"/>
            </a:xfrm>
            <a:prstGeom prst="straightConnector1">
              <a:avLst/>
            </a:prstGeom>
            <a:ln>
              <a:solidFill>
                <a:schemeClr val="accent5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4" idx="3"/>
              <a:endCxn id="21" idx="1"/>
            </p:cNvCxnSpPr>
            <p:nvPr/>
          </p:nvCxnSpPr>
          <p:spPr>
            <a:xfrm>
              <a:off x="4052738" y="4678460"/>
              <a:ext cx="1738031" cy="557227"/>
            </a:xfrm>
            <a:prstGeom prst="straightConnector1">
              <a:avLst/>
            </a:prstGeom>
            <a:ln>
              <a:solidFill>
                <a:schemeClr val="accent5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5" idx="3"/>
              <a:endCxn id="20" idx="1"/>
            </p:cNvCxnSpPr>
            <p:nvPr/>
          </p:nvCxnSpPr>
          <p:spPr>
            <a:xfrm flipV="1">
              <a:off x="4052738" y="4950193"/>
              <a:ext cx="1738031" cy="702836"/>
            </a:xfrm>
            <a:prstGeom prst="straightConnector1">
              <a:avLst/>
            </a:prstGeom>
            <a:ln>
              <a:solidFill>
                <a:schemeClr val="accent5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16" idx="3"/>
              <a:endCxn id="21" idx="1"/>
            </p:cNvCxnSpPr>
            <p:nvPr/>
          </p:nvCxnSpPr>
          <p:spPr>
            <a:xfrm flipV="1">
              <a:off x="4052738" y="5235687"/>
              <a:ext cx="1738031" cy="702836"/>
            </a:xfrm>
            <a:prstGeom prst="straightConnector1">
              <a:avLst/>
            </a:prstGeom>
            <a:ln>
              <a:solidFill>
                <a:schemeClr val="accent5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568068" y="4403092"/>
            <a:ext cx="1853104" cy="2214379"/>
            <a:chOff x="568068" y="4403092"/>
            <a:chExt cx="1853104" cy="2214379"/>
          </a:xfrm>
        </p:grpSpPr>
        <p:sp>
          <p:nvSpPr>
            <p:cNvPr id="70" name="Rectangle 69"/>
            <p:cNvSpPr/>
            <p:nvPr/>
          </p:nvSpPr>
          <p:spPr>
            <a:xfrm>
              <a:off x="568068" y="4403092"/>
              <a:ext cx="675153" cy="22143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Scene Graph</a:t>
              </a:r>
            </a:p>
          </p:txBody>
        </p:sp>
        <p:cxnSp>
          <p:nvCxnSpPr>
            <p:cNvPr id="71" name="Straight Arrow Connector 70"/>
            <p:cNvCxnSpPr>
              <a:endCxn id="12" idx="1"/>
            </p:cNvCxnSpPr>
            <p:nvPr/>
          </p:nvCxnSpPr>
          <p:spPr>
            <a:xfrm>
              <a:off x="1243221" y="6190731"/>
              <a:ext cx="1177951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endCxn id="11" idx="1"/>
            </p:cNvCxnSpPr>
            <p:nvPr/>
          </p:nvCxnSpPr>
          <p:spPr>
            <a:xfrm>
              <a:off x="1243221" y="4952782"/>
              <a:ext cx="1177951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0728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Command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26175" y="1587548"/>
            <a:ext cx="1330403" cy="24734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o</a:t>
            </a:r>
            <a:r>
              <a:rPr lang="en-US" dirty="0" smtClean="0">
                <a:solidFill>
                  <a:srgbClr val="000000"/>
                </a:solidFill>
              </a:rPr>
              <a:t>n-top Filter</a:t>
            </a:r>
          </a:p>
        </p:txBody>
      </p:sp>
      <p:cxnSp>
        <p:nvCxnSpPr>
          <p:cNvPr id="6" name="Straight Arrow Connector 5"/>
          <p:cNvCxnSpPr>
            <a:stCxn id="4" idx="3"/>
            <a:endCxn id="31" idx="1"/>
          </p:cNvCxnSpPr>
          <p:nvPr/>
        </p:nvCxnSpPr>
        <p:spPr>
          <a:xfrm>
            <a:off x="5956578" y="2824276"/>
            <a:ext cx="16492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3" idx="3"/>
            <a:endCxn id="36" idx="1"/>
          </p:cNvCxnSpPr>
          <p:nvPr/>
        </p:nvCxnSpPr>
        <p:spPr>
          <a:xfrm>
            <a:off x="3022246" y="2370193"/>
            <a:ext cx="16039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6" idx="3"/>
            <a:endCxn id="37" idx="1"/>
          </p:cNvCxnSpPr>
          <p:nvPr/>
        </p:nvCxnSpPr>
        <p:spPr>
          <a:xfrm flipV="1">
            <a:off x="3022246" y="3605205"/>
            <a:ext cx="1603930" cy="29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68203" y="2037938"/>
            <a:ext cx="1654043" cy="6645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all-nodes Filter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368203" y="3275887"/>
            <a:ext cx="1654043" cy="6645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ode Filter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605858" y="2354197"/>
            <a:ext cx="1302678" cy="9401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Extract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Command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626176" y="2206384"/>
            <a:ext cx="866777" cy="32761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top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626176" y="3441396"/>
            <a:ext cx="866777" cy="32761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bottom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30492" y="1873041"/>
            <a:ext cx="675153" cy="221437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Scene Graph</a:t>
            </a:r>
          </a:p>
        </p:txBody>
      </p:sp>
      <p:cxnSp>
        <p:nvCxnSpPr>
          <p:cNvPr id="72" name="Straight Arrow Connector 71"/>
          <p:cNvCxnSpPr>
            <a:endCxn id="26" idx="1"/>
          </p:cNvCxnSpPr>
          <p:nvPr/>
        </p:nvCxnSpPr>
        <p:spPr>
          <a:xfrm>
            <a:off x="905645" y="3608142"/>
            <a:ext cx="46255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23" idx="1"/>
          </p:cNvCxnSpPr>
          <p:nvPr/>
        </p:nvCxnSpPr>
        <p:spPr>
          <a:xfrm>
            <a:off x="905645" y="2370193"/>
            <a:ext cx="46255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57199" y="4374604"/>
            <a:ext cx="416897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(S2 ^</a:t>
            </a:r>
            <a:r>
              <a:rPr lang="en-US" dirty="0" err="1" smtClean="0">
                <a:latin typeface="Courier"/>
                <a:cs typeface="Courier"/>
              </a:rPr>
              <a:t>command.extract</a:t>
            </a:r>
            <a:r>
              <a:rPr lang="en-US" dirty="0" smtClean="0">
                <a:latin typeface="Courier"/>
                <a:cs typeface="Courier"/>
              </a:rPr>
              <a:t> E1)</a:t>
            </a:r>
          </a:p>
          <a:p>
            <a:r>
              <a:rPr lang="en-US" dirty="0" smtClean="0">
                <a:latin typeface="Courier"/>
                <a:cs typeface="Courier"/>
              </a:rPr>
              <a:t>(E1 ^type on-top 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^top T1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^bottom B1)</a:t>
            </a:r>
          </a:p>
          <a:p>
            <a:r>
              <a:rPr lang="en-US" dirty="0" smtClean="0">
                <a:latin typeface="Courier"/>
                <a:cs typeface="Courier"/>
              </a:rPr>
              <a:t>(T1 ^type all-nodes)</a:t>
            </a:r>
          </a:p>
          <a:p>
            <a:r>
              <a:rPr lang="en-US" dirty="0" smtClean="0">
                <a:latin typeface="Courier"/>
                <a:cs typeface="Courier"/>
              </a:rPr>
              <a:t>(B1 ^type node ^name block1)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962F-2C9B-B845-8517-53A26F3B01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25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Command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26175" y="1587548"/>
            <a:ext cx="1330403" cy="24734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o</a:t>
            </a:r>
            <a:r>
              <a:rPr lang="en-US" dirty="0" smtClean="0">
                <a:solidFill>
                  <a:srgbClr val="000000"/>
                </a:solidFill>
              </a:rPr>
              <a:t>n-top Filter</a:t>
            </a:r>
          </a:p>
        </p:txBody>
      </p:sp>
      <p:cxnSp>
        <p:nvCxnSpPr>
          <p:cNvPr id="6" name="Straight Arrow Connector 5"/>
          <p:cNvCxnSpPr>
            <a:stCxn id="4" idx="3"/>
            <a:endCxn id="31" idx="1"/>
          </p:cNvCxnSpPr>
          <p:nvPr/>
        </p:nvCxnSpPr>
        <p:spPr>
          <a:xfrm>
            <a:off x="5956578" y="2824276"/>
            <a:ext cx="16492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146631" y="2951826"/>
            <a:ext cx="1250378" cy="28549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False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6631" y="3237320"/>
            <a:ext cx="1250378" cy="28549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True</a:t>
            </a:r>
          </a:p>
        </p:txBody>
      </p:sp>
      <p:cxnSp>
        <p:nvCxnSpPr>
          <p:cNvPr id="15" name="Straight Arrow Connector 14"/>
          <p:cNvCxnSpPr>
            <a:stCxn id="23" idx="3"/>
            <a:endCxn id="36" idx="1"/>
          </p:cNvCxnSpPr>
          <p:nvPr/>
        </p:nvCxnSpPr>
        <p:spPr>
          <a:xfrm>
            <a:off x="3022246" y="2370193"/>
            <a:ext cx="16039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6" idx="3"/>
            <a:endCxn id="37" idx="1"/>
          </p:cNvCxnSpPr>
          <p:nvPr/>
        </p:nvCxnSpPr>
        <p:spPr>
          <a:xfrm flipV="1">
            <a:off x="3022246" y="3605205"/>
            <a:ext cx="1603930" cy="29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129378" y="1587547"/>
            <a:ext cx="1250378" cy="28549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dirty="0" smtClean="0">
                <a:solidFill>
                  <a:srgbClr val="000000"/>
                </a:solidFill>
              </a:rPr>
              <a:t>lock1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29378" y="1873041"/>
            <a:ext cx="1250378" cy="28549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b</a:t>
            </a:r>
            <a:r>
              <a:rPr lang="en-US" dirty="0" smtClean="0">
                <a:solidFill>
                  <a:srgbClr val="000000"/>
                </a:solidFill>
              </a:rPr>
              <a:t>lock2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68203" y="2037938"/>
            <a:ext cx="1654043" cy="6645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all-nodes Filter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368203" y="3275887"/>
            <a:ext cx="1654043" cy="6645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node Filter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129378" y="3094573"/>
            <a:ext cx="1250378" cy="28549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block1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605858" y="2354197"/>
            <a:ext cx="1302678" cy="9401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Extract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Command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626176" y="2206384"/>
            <a:ext cx="866777" cy="32761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top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626176" y="3441396"/>
            <a:ext cx="866777" cy="32761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bottom</a:t>
            </a:r>
          </a:p>
        </p:txBody>
      </p:sp>
      <p:cxnSp>
        <p:nvCxnSpPr>
          <p:cNvPr id="43" name="Straight Connector 42"/>
          <p:cNvCxnSpPr>
            <a:stCxn id="19" idx="3"/>
            <a:endCxn id="10" idx="1"/>
          </p:cNvCxnSpPr>
          <p:nvPr/>
        </p:nvCxnSpPr>
        <p:spPr>
          <a:xfrm>
            <a:off x="4379756" y="1730294"/>
            <a:ext cx="1766875" cy="1364279"/>
          </a:xfrm>
          <a:prstGeom prst="line">
            <a:avLst/>
          </a:prstGeom>
          <a:ln w="12700" cmpd="sng">
            <a:solidFill>
              <a:schemeClr val="accent4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7" idx="3"/>
            <a:endCxn id="10" idx="1"/>
          </p:cNvCxnSpPr>
          <p:nvPr/>
        </p:nvCxnSpPr>
        <p:spPr>
          <a:xfrm flipV="1">
            <a:off x="4379756" y="3094573"/>
            <a:ext cx="1766875" cy="142747"/>
          </a:xfrm>
          <a:prstGeom prst="line">
            <a:avLst/>
          </a:prstGeom>
          <a:ln w="12700" cmpd="sng">
            <a:solidFill>
              <a:schemeClr val="accent4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0" idx="3"/>
            <a:endCxn id="11" idx="1"/>
          </p:cNvCxnSpPr>
          <p:nvPr/>
        </p:nvCxnSpPr>
        <p:spPr>
          <a:xfrm>
            <a:off x="4379756" y="2015788"/>
            <a:ext cx="1766875" cy="1364279"/>
          </a:xfrm>
          <a:prstGeom prst="line">
            <a:avLst/>
          </a:prstGeom>
          <a:ln w="12700" cmpd="sng">
            <a:solidFill>
              <a:schemeClr val="accent4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3"/>
            <a:endCxn id="11" idx="1"/>
          </p:cNvCxnSpPr>
          <p:nvPr/>
        </p:nvCxnSpPr>
        <p:spPr>
          <a:xfrm>
            <a:off x="4379756" y="3237320"/>
            <a:ext cx="1766875" cy="142747"/>
          </a:xfrm>
          <a:prstGeom prst="line">
            <a:avLst/>
          </a:prstGeom>
          <a:ln w="12700" cmpd="sng">
            <a:solidFill>
              <a:schemeClr val="accent4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30492" y="1873041"/>
            <a:ext cx="675153" cy="221437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Scene Graph</a:t>
            </a:r>
          </a:p>
        </p:txBody>
      </p:sp>
      <p:cxnSp>
        <p:nvCxnSpPr>
          <p:cNvPr id="72" name="Straight Arrow Connector 71"/>
          <p:cNvCxnSpPr>
            <a:endCxn id="26" idx="1"/>
          </p:cNvCxnSpPr>
          <p:nvPr/>
        </p:nvCxnSpPr>
        <p:spPr>
          <a:xfrm>
            <a:off x="905645" y="3608142"/>
            <a:ext cx="46255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23" idx="1"/>
          </p:cNvCxnSpPr>
          <p:nvPr/>
        </p:nvCxnSpPr>
        <p:spPr>
          <a:xfrm>
            <a:off x="905645" y="2370193"/>
            <a:ext cx="46255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57199" y="4374604"/>
            <a:ext cx="41689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(S2 ^</a:t>
            </a:r>
            <a:r>
              <a:rPr lang="en-US" dirty="0" err="1" smtClean="0">
                <a:latin typeface="Courier"/>
                <a:cs typeface="Courier"/>
              </a:rPr>
              <a:t>command.extract</a:t>
            </a:r>
            <a:r>
              <a:rPr lang="en-US" dirty="0" smtClean="0">
                <a:latin typeface="Courier"/>
                <a:cs typeface="Courier"/>
              </a:rPr>
              <a:t> E1)</a:t>
            </a:r>
          </a:p>
          <a:p>
            <a:r>
              <a:rPr lang="en-US" dirty="0" smtClean="0">
                <a:latin typeface="Courier"/>
                <a:cs typeface="Courier"/>
              </a:rPr>
              <a:t>(E1 ^type on-top 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^top T1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^bottom B1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^status success</a:t>
            </a:r>
          </a:p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  ^result R1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r>
              <a:rPr lang="en-US" dirty="0" smtClean="0">
                <a:latin typeface="Courier"/>
                <a:cs typeface="Courier"/>
              </a:rPr>
              <a:t>(T1 ^type all-nodes)</a:t>
            </a:r>
          </a:p>
          <a:p>
            <a:r>
              <a:rPr lang="en-US" dirty="0" smtClean="0">
                <a:latin typeface="Courier"/>
                <a:cs typeface="Courier"/>
              </a:rPr>
              <a:t>(B1 ^type node ^name block1)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232424" y="4374604"/>
            <a:ext cx="3480969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(R1 ^positive P1</a:t>
            </a:r>
          </a:p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   ^negative N1)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(P1 ^atom A1)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(A1 ^a block1 ^b block2)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(N1 ^atom A2)</a:t>
            </a:r>
          </a:p>
          <a:p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(A2 ^a block1 ^b block1)</a:t>
            </a:r>
            <a:endParaRPr lang="en-US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962F-2C9B-B845-8517-53A26F3B01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6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i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2006</TotalTime>
  <Words>1029</Words>
  <Application>Microsoft Macintosh PowerPoint</Application>
  <PresentationFormat>On-screen Show (4:3)</PresentationFormat>
  <Paragraphs>217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plain</vt:lpstr>
      <vt:lpstr>How to Use SVS</vt:lpstr>
      <vt:lpstr>History</vt:lpstr>
      <vt:lpstr>Overview</vt:lpstr>
      <vt:lpstr>Scene Graph</vt:lpstr>
      <vt:lpstr>Scene Graph Editing Language</vt:lpstr>
      <vt:lpstr>Recommended Paradigm</vt:lpstr>
      <vt:lpstr>Filters</vt:lpstr>
      <vt:lpstr>Extract Command</vt:lpstr>
      <vt:lpstr>Extract Command</vt:lpstr>
      <vt:lpstr>Special Case: Intersection Filter</vt:lpstr>
      <vt:lpstr>Writing Your Own Filter</vt:lpstr>
      <vt:lpstr>Visualization</vt:lpstr>
      <vt:lpstr>How to Get It</vt:lpstr>
      <vt:lpstr>Evaluation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SVS</dc:title>
  <dc:creator>Joseph Xu</dc:creator>
  <cp:lastModifiedBy>Joseph Xu</cp:lastModifiedBy>
  <cp:revision>67</cp:revision>
  <dcterms:created xsi:type="dcterms:W3CDTF">2012-06-14T02:55:39Z</dcterms:created>
  <dcterms:modified xsi:type="dcterms:W3CDTF">2012-06-20T15:37:45Z</dcterms:modified>
</cp:coreProperties>
</file>