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80" r:id="rId3"/>
    <p:sldId id="273" r:id="rId4"/>
    <p:sldId id="27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6" r:id="rId20"/>
    <p:sldId id="278" r:id="rId21"/>
    <p:sldId id="271" r:id="rId22"/>
    <p:sldId id="279" r:id="rId23"/>
    <p:sldId id="277" r:id="rId24"/>
    <p:sldId id="272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504D"/>
    <a:srgbClr val="CB6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5" autoAdjust="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4E506-7730-4B49-A38E-DA1819DC3179}" type="datetimeFigureOut">
              <a:rPr lang="en-US" smtClean="0"/>
              <a:t>6/21/2012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E1B21-9179-46E9-9408-26D18BF16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82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E1B21-9179-46E9-9408-26D18BF162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0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76BA-1908-430E-BB1D-2321348E317F}" type="datetime1">
              <a:rPr lang="en-US" smtClean="0"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4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89E9F-70BE-409D-A792-63D453424AE7}" type="datetime1">
              <a:rPr lang="en-US" smtClean="0"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1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02D9-9686-418C-8F42-E77EB4558D99}" type="datetime1">
              <a:rPr lang="en-US" smtClean="0"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2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E1ED-C52F-4AA8-82FB-0957487C0C48}" type="datetime1">
              <a:rPr lang="en-US" smtClean="0"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6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17132-1050-450F-A7AD-7C2DA09DADCF}" type="datetime1">
              <a:rPr lang="en-US" smtClean="0"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4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FFDB-0D42-41FD-A51A-7B5D4BD56CBE}" type="datetime1">
              <a:rPr lang="en-US" smtClean="0"/>
              <a:t>6/21/2012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5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A747-DD0F-4480-B824-64748DA81557}" type="datetime1">
              <a:rPr lang="en-US" smtClean="0"/>
              <a:t>6/21/2012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3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F24C-F40E-41AE-9D3E-809688D514D3}" type="datetime1">
              <a:rPr lang="en-US" smtClean="0"/>
              <a:t>6/21/2012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F62ED-5BD7-4AC3-992E-ADAFAB44A5D0}" type="datetime1">
              <a:rPr lang="en-US" smtClean="0"/>
              <a:t>6/21/2012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2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E614-F28D-4035-8F0E-DE6991E0B741}" type="datetime1">
              <a:rPr lang="en-US" smtClean="0"/>
              <a:t>6/21/2012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DD3-9D7D-4BB5-8DF4-B68CD8AD584F}" type="datetime1">
              <a:rPr lang="en-US" smtClean="0"/>
              <a:t>6/21/2012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2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85A28-EF78-4866-A937-5F4C66E77744}" type="datetime1">
              <a:rPr lang="en-US" smtClean="0"/>
              <a:t>6/21/2012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54F2-3C1E-49E4-ADD9-9B06BF25A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0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Prepositions for Spatial Relationships in BOLT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Soar Workshop 2012</a:t>
            </a:r>
          </a:p>
          <a:p>
            <a:r>
              <a:rPr lang="en-US" dirty="0" smtClean="0"/>
              <a:t>James </a:t>
            </a:r>
            <a:r>
              <a:rPr lang="en-US" dirty="0" smtClean="0"/>
              <a:t>Kirk, John Laird</a:t>
            </a:r>
          </a:p>
          <a:p>
            <a:r>
              <a:rPr lang="en-US" dirty="0" smtClean="0"/>
              <a:t>6/21/2012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/>
          <p:cNvSpPr/>
          <p:nvPr/>
        </p:nvSpPr>
        <p:spPr>
          <a:xfrm>
            <a:off x="4478944" y="665020"/>
            <a:ext cx="1820122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Word – Category Mapping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914534" y="188058"/>
            <a:ext cx="2248125" cy="428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65379" y="5959822"/>
            <a:ext cx="2248126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31179" y="188060"/>
            <a:ext cx="4787288" cy="300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05521" y="224389"/>
            <a:ext cx="2071675" cy="4099711"/>
            <a:chOff x="1142055" y="301261"/>
            <a:chExt cx="2071675" cy="4099711"/>
          </a:xfrm>
          <a:solidFill>
            <a:schemeClr val="bg1">
              <a:lumMod val="85000"/>
            </a:schemeClr>
          </a:solidFill>
        </p:grpSpPr>
        <p:grpSp>
          <p:nvGrpSpPr>
            <p:cNvPr id="42" name="Group 41"/>
            <p:cNvGrpSpPr/>
            <p:nvPr/>
          </p:nvGrpSpPr>
          <p:grpSpPr>
            <a:xfrm>
              <a:off x="1142055" y="1251317"/>
              <a:ext cx="2071675" cy="3149655"/>
              <a:chOff x="1142055" y="1251317"/>
              <a:chExt cx="2071675" cy="3149655"/>
            </a:xfrm>
            <a:grpFill/>
          </p:grpSpPr>
          <p:sp>
            <p:nvSpPr>
              <p:cNvPr id="20" name="Rectangle 19"/>
              <p:cNvSpPr/>
              <p:nvPr/>
            </p:nvSpPr>
            <p:spPr>
              <a:xfrm>
                <a:off x="1142055" y="3918497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LGSoar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47578" y="3381636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Interaction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42055" y="2844723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Indexing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47578" y="2316873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Verb Learning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142056" y="1783509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Noun Learning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42055" y="1251317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Prep Learning</a:t>
                </a:r>
                <a:endParaRPr lang="en-US" dirty="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1142056" y="715879"/>
              <a:ext cx="2066151" cy="4652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Action Knowledge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47578" y="301261"/>
              <a:ext cx="2060630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Procedural Memory</a:t>
              </a:r>
              <a:endParaRPr 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6464166" y="664407"/>
            <a:ext cx="2549218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Preposition – Spatial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Rel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Mapping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64166" y="2379953"/>
            <a:ext cx="2549218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Verb – Operator Mapping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64166" y="1421404"/>
            <a:ext cx="2549218" cy="8768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Noun/Adjective – Perceptual Symbol Mapping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3505" y="188059"/>
            <a:ext cx="190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Semantic Memory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458162" y="2122481"/>
            <a:ext cx="1840904" cy="951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Primitive Verb – Operator Mapping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813505" y="3320800"/>
            <a:ext cx="3304962" cy="1148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54666" y="33462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Episodic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466" y="3715532"/>
            <a:ext cx="3069918" cy="6525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Agent’s Experiences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14534" y="4723728"/>
            <a:ext cx="7203933" cy="88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33966" y="5959822"/>
            <a:ext cx="2984501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54666" y="5899732"/>
            <a:ext cx="215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Spatial Visual System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796564" y="6216714"/>
            <a:ext cx="1840904" cy="5036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Spatial Primitives</a:t>
            </a:r>
          </a:p>
        </p:txBody>
      </p:sp>
      <p:cxnSp>
        <p:nvCxnSpPr>
          <p:cNvPr id="16" name="Straight Arrow Connector 15"/>
          <p:cNvCxnSpPr>
            <a:stCxn id="35" idx="3"/>
            <a:endCxn id="13" idx="1"/>
          </p:cNvCxnSpPr>
          <p:nvPr/>
        </p:nvCxnSpPr>
        <p:spPr>
          <a:xfrm>
            <a:off x="5813505" y="6360091"/>
            <a:ext cx="3204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378566" y="5612728"/>
            <a:ext cx="0" cy="3470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</p:cNvCxnSpPr>
          <p:nvPr/>
        </p:nvCxnSpPr>
        <p:spPr>
          <a:xfrm flipV="1">
            <a:off x="4689442" y="5612728"/>
            <a:ext cx="0" cy="34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914533" y="5959822"/>
            <a:ext cx="1285733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endCxn id="58" idx="0"/>
          </p:cNvCxnSpPr>
          <p:nvPr/>
        </p:nvCxnSpPr>
        <p:spPr>
          <a:xfrm>
            <a:off x="2557400" y="5612728"/>
            <a:ext cx="0" cy="34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4" idx="2"/>
          </p:cNvCxnSpPr>
          <p:nvPr/>
        </p:nvCxnSpPr>
        <p:spPr>
          <a:xfrm flipV="1">
            <a:off x="3038597" y="4469728"/>
            <a:ext cx="0" cy="25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079866" y="3193926"/>
            <a:ext cx="0" cy="15298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2"/>
          </p:cNvCxnSpPr>
          <p:nvPr/>
        </p:nvCxnSpPr>
        <p:spPr>
          <a:xfrm>
            <a:off x="7465986" y="4469728"/>
            <a:ext cx="0" cy="25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7000" y="4723728"/>
            <a:ext cx="1663700" cy="202365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27000" y="1243928"/>
            <a:ext cx="1663700" cy="3170099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Phase </a:t>
            </a:r>
            <a:r>
              <a:rPr lang="en-US" sz="3200" b="1" dirty="0"/>
              <a:t>4</a:t>
            </a:r>
            <a:endParaRPr lang="en-US" dirty="0"/>
          </a:p>
          <a:p>
            <a:pPr algn="ctr"/>
            <a:r>
              <a:rPr lang="en-US" sz="2000" u="sng" dirty="0" smtClean="0"/>
              <a:t>Preposition Learning</a:t>
            </a:r>
          </a:p>
          <a:p>
            <a:pPr algn="ctr"/>
            <a:endParaRPr lang="en-US" sz="2000" dirty="0"/>
          </a:p>
          <a:p>
            <a:pPr algn="ctr"/>
            <a:r>
              <a:rPr lang="en-US" sz="1600" dirty="0" smtClean="0"/>
              <a:t>- Lookup the category of red from </a:t>
            </a:r>
            <a:r>
              <a:rPr lang="en-US" sz="1600" dirty="0" err="1" smtClean="0"/>
              <a:t>smem</a:t>
            </a:r>
            <a:endParaRPr lang="en-US" sz="1600" dirty="0" smtClean="0"/>
          </a:p>
          <a:p>
            <a:pPr algn="ctr"/>
            <a:endParaRPr lang="en-US" sz="2000" dirty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54200" y="4716284"/>
            <a:ext cx="2009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Memory</a:t>
            </a:r>
          </a:p>
          <a:p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618596" y="5273040"/>
            <a:ext cx="1500497" cy="316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Noun Learning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535498" y="4805356"/>
            <a:ext cx="453346" cy="2775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518389" y="1224756"/>
            <a:ext cx="242682" cy="1287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994037" y="1224755"/>
            <a:ext cx="242682" cy="1287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61" idx="3"/>
            <a:endCxn id="64" idx="1"/>
          </p:cNvCxnSpPr>
          <p:nvPr/>
        </p:nvCxnSpPr>
        <p:spPr>
          <a:xfrm flipV="1">
            <a:off x="4761071" y="1289145"/>
            <a:ext cx="232966" cy="1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055450" y="4805356"/>
            <a:ext cx="599216" cy="2831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56" idx="0"/>
            <a:endCxn id="61" idx="2"/>
          </p:cNvCxnSpPr>
          <p:nvPr/>
        </p:nvCxnSpPr>
        <p:spPr>
          <a:xfrm flipH="1" flipV="1">
            <a:off x="4639730" y="1353535"/>
            <a:ext cx="1122441" cy="34518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4" idx="2"/>
            <a:endCxn id="65" idx="0"/>
          </p:cNvCxnSpPr>
          <p:nvPr/>
        </p:nvCxnSpPr>
        <p:spPr>
          <a:xfrm>
            <a:off x="5115378" y="1353534"/>
            <a:ext cx="1239680" cy="3451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Isosceles Triangle 61"/>
          <p:cNvSpPr/>
          <p:nvPr/>
        </p:nvSpPr>
        <p:spPr>
          <a:xfrm>
            <a:off x="971550" y="6010011"/>
            <a:ext cx="650680" cy="50477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17283" y="5959822"/>
            <a:ext cx="568831" cy="568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80658" y="5039449"/>
            <a:ext cx="407406" cy="39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1991593" y="1174445"/>
            <a:ext cx="2066152" cy="4824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 Learning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969365" y="5159722"/>
            <a:ext cx="540567" cy="59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Obj1</a:t>
            </a:r>
          </a:p>
          <a:p>
            <a:pPr algn="ctr"/>
            <a:r>
              <a:rPr lang="en-US" sz="1200" dirty="0" smtClean="0"/>
              <a:t>- bl3</a:t>
            </a:r>
          </a:p>
          <a:p>
            <a:pPr algn="ctr"/>
            <a:r>
              <a:rPr lang="en-US" sz="1200" dirty="0" smtClean="0"/>
              <a:t>- sp7</a:t>
            </a:r>
            <a:endParaRPr lang="en-US" sz="1200" dirty="0"/>
          </a:p>
        </p:txBody>
      </p:sp>
      <p:sp>
        <p:nvSpPr>
          <p:cNvPr id="78" name="Rectangle 77"/>
          <p:cNvSpPr/>
          <p:nvPr/>
        </p:nvSpPr>
        <p:spPr>
          <a:xfrm>
            <a:off x="2557400" y="5156490"/>
            <a:ext cx="540567" cy="59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Obj2</a:t>
            </a:r>
          </a:p>
          <a:p>
            <a:pPr algn="ctr"/>
            <a:r>
              <a:rPr lang="en-US" sz="1200" dirty="0" smtClean="0"/>
              <a:t>-re23</a:t>
            </a:r>
          </a:p>
          <a:p>
            <a:pPr algn="ctr"/>
            <a:r>
              <a:rPr lang="en-US" sz="1200" dirty="0" smtClean="0"/>
              <a:t>-tr17</a:t>
            </a:r>
            <a:endParaRPr lang="en-US" sz="1200" dirty="0"/>
          </a:p>
        </p:txBody>
      </p:sp>
      <p:sp>
        <p:nvSpPr>
          <p:cNvPr id="79" name="Rectangle 78"/>
          <p:cNvSpPr/>
          <p:nvPr/>
        </p:nvSpPr>
        <p:spPr>
          <a:xfrm>
            <a:off x="3160178" y="5166987"/>
            <a:ext cx="540567" cy="606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Obj3</a:t>
            </a:r>
          </a:p>
          <a:p>
            <a:pPr algn="ctr"/>
            <a:r>
              <a:rPr lang="en-US" sz="1200" dirty="0" smtClean="0"/>
              <a:t>- bl3</a:t>
            </a:r>
          </a:p>
          <a:p>
            <a:pPr algn="ctr"/>
            <a:r>
              <a:rPr lang="en-US" sz="1200" dirty="0" smtClean="0"/>
              <a:t>- sq8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7597980" y="5273040"/>
            <a:ext cx="1492878" cy="316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Prep. Learning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758591" y="5030834"/>
            <a:ext cx="702146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right-of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412936" y="4867665"/>
            <a:ext cx="1030590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red, triangle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12936" y="5206207"/>
            <a:ext cx="1030590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blue, sphere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7000" y="188060"/>
            <a:ext cx="1689100" cy="95410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Human: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“The red triangle is right-of the blue sphere”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011044" y="2767850"/>
            <a:ext cx="2066152" cy="482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1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56" grpId="0" animBg="1"/>
      <p:bldP spid="61" grpId="0" animBg="1"/>
      <p:bldP spid="64" grpId="0" animBg="1"/>
      <p:bldP spid="65" grpId="0" animBg="1"/>
      <p:bldP spid="73" grpId="0" animBg="1"/>
      <p:bldP spid="8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6464166" y="1421404"/>
            <a:ext cx="2549218" cy="8768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Noun/Adjective – Perceptual Symbol Mapping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14534" y="188058"/>
            <a:ext cx="2248125" cy="428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65379" y="5959822"/>
            <a:ext cx="2248126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31179" y="188060"/>
            <a:ext cx="4787288" cy="300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05521" y="224389"/>
            <a:ext cx="2071675" cy="4099711"/>
            <a:chOff x="1142055" y="301261"/>
            <a:chExt cx="2071675" cy="4099711"/>
          </a:xfrm>
          <a:solidFill>
            <a:schemeClr val="bg1">
              <a:lumMod val="85000"/>
            </a:schemeClr>
          </a:solidFill>
        </p:grpSpPr>
        <p:grpSp>
          <p:nvGrpSpPr>
            <p:cNvPr id="42" name="Group 41"/>
            <p:cNvGrpSpPr/>
            <p:nvPr/>
          </p:nvGrpSpPr>
          <p:grpSpPr>
            <a:xfrm>
              <a:off x="1142055" y="1251317"/>
              <a:ext cx="2071675" cy="3149655"/>
              <a:chOff x="1142055" y="1251317"/>
              <a:chExt cx="2071675" cy="3149655"/>
            </a:xfrm>
            <a:grpFill/>
          </p:grpSpPr>
          <p:sp>
            <p:nvSpPr>
              <p:cNvPr id="20" name="Rectangle 19"/>
              <p:cNvSpPr/>
              <p:nvPr/>
            </p:nvSpPr>
            <p:spPr>
              <a:xfrm>
                <a:off x="1142055" y="3918497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LGSoar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47578" y="3381636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Interaction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42055" y="2844723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Indexing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47578" y="2316873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Verb Learning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142056" y="1783509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Noun Learning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42055" y="1251317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Prep Learning</a:t>
                </a:r>
                <a:endParaRPr lang="en-US" dirty="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1142056" y="715879"/>
              <a:ext cx="2066151" cy="4652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Action Knowledge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47578" y="301261"/>
              <a:ext cx="2060630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Procedural Memory</a:t>
              </a:r>
              <a:endParaRPr 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6464166" y="664407"/>
            <a:ext cx="2549218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Preposition – Spatial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Rel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Mapping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64166" y="2379953"/>
            <a:ext cx="2549218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Verb – Operator Mapping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64166" y="1421404"/>
            <a:ext cx="2549218" cy="8768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Noun/Adjective – Perceptual Symbol Mapping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3505" y="188059"/>
            <a:ext cx="190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Semantic Memory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458162" y="2122481"/>
            <a:ext cx="1840904" cy="951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Primitive Verb – Operator Mapping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813505" y="3320800"/>
            <a:ext cx="3304962" cy="1148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54666" y="33462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Episodic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466" y="3715532"/>
            <a:ext cx="3069918" cy="6525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Agent’s Experiences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14534" y="4723728"/>
            <a:ext cx="7203933" cy="88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33966" y="5959822"/>
            <a:ext cx="2984501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54666" y="5899732"/>
            <a:ext cx="215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Spatial Visual System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796564" y="6216714"/>
            <a:ext cx="1840904" cy="5036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Spatial Primitives</a:t>
            </a:r>
          </a:p>
        </p:txBody>
      </p:sp>
      <p:cxnSp>
        <p:nvCxnSpPr>
          <p:cNvPr id="16" name="Straight Arrow Connector 15"/>
          <p:cNvCxnSpPr>
            <a:stCxn id="35" idx="3"/>
            <a:endCxn id="13" idx="1"/>
          </p:cNvCxnSpPr>
          <p:nvPr/>
        </p:nvCxnSpPr>
        <p:spPr>
          <a:xfrm>
            <a:off x="5813505" y="6360091"/>
            <a:ext cx="3204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378566" y="5612728"/>
            <a:ext cx="0" cy="3470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</p:cNvCxnSpPr>
          <p:nvPr/>
        </p:nvCxnSpPr>
        <p:spPr>
          <a:xfrm flipV="1">
            <a:off x="4689442" y="5612728"/>
            <a:ext cx="0" cy="34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914533" y="5959822"/>
            <a:ext cx="1285733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endCxn id="58" idx="0"/>
          </p:cNvCxnSpPr>
          <p:nvPr/>
        </p:nvCxnSpPr>
        <p:spPr>
          <a:xfrm>
            <a:off x="2557400" y="5612728"/>
            <a:ext cx="0" cy="34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4" idx="2"/>
          </p:cNvCxnSpPr>
          <p:nvPr/>
        </p:nvCxnSpPr>
        <p:spPr>
          <a:xfrm flipV="1">
            <a:off x="3038597" y="4469728"/>
            <a:ext cx="0" cy="25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079866" y="3193926"/>
            <a:ext cx="0" cy="15298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2"/>
          </p:cNvCxnSpPr>
          <p:nvPr/>
        </p:nvCxnSpPr>
        <p:spPr>
          <a:xfrm>
            <a:off x="7465986" y="4469728"/>
            <a:ext cx="0" cy="25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7000" y="4723728"/>
            <a:ext cx="1663700" cy="202365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27000" y="1243928"/>
            <a:ext cx="1663700" cy="3231654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Phase </a:t>
            </a:r>
            <a:r>
              <a:rPr lang="en-US" sz="3200" b="1" dirty="0"/>
              <a:t>4</a:t>
            </a:r>
            <a:endParaRPr lang="en-US" sz="3200" b="1" dirty="0" smtClean="0"/>
          </a:p>
          <a:p>
            <a:pPr algn="ctr"/>
            <a:r>
              <a:rPr lang="en-US" sz="2000" u="sng" dirty="0"/>
              <a:t>Preposition Learning</a:t>
            </a:r>
            <a:endParaRPr lang="en-US" sz="2000" dirty="0" smtClean="0"/>
          </a:p>
          <a:p>
            <a:pPr algn="ctr"/>
            <a:endParaRPr lang="en-US" sz="2000" u="sng" dirty="0"/>
          </a:p>
          <a:p>
            <a:pPr algn="ctr"/>
            <a:r>
              <a:rPr lang="en-US" sz="1600" dirty="0" smtClean="0"/>
              <a:t>- Lookup the symbol for red + color from </a:t>
            </a:r>
            <a:r>
              <a:rPr lang="en-US" sz="1600" dirty="0" err="1" smtClean="0"/>
              <a:t>smem</a:t>
            </a:r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854200" y="4716284"/>
            <a:ext cx="2009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Memory</a:t>
            </a:r>
          </a:p>
          <a:p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542984" y="4808787"/>
            <a:ext cx="453346" cy="2775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39942" y="4805356"/>
            <a:ext cx="599216" cy="2775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464166" y="1434104"/>
            <a:ext cx="2549218" cy="87689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Noun/Adjective – Perceptual Symbol  Map</a:t>
            </a:r>
          </a:p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492687" y="2132273"/>
            <a:ext cx="453347" cy="1387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008009" y="2133570"/>
            <a:ext cx="370557" cy="1415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V="1">
            <a:off x="7378125" y="2204351"/>
            <a:ext cx="232966" cy="1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626331" y="2133570"/>
            <a:ext cx="242682" cy="1287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701312" y="4810112"/>
            <a:ext cx="656190" cy="2831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re23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6055450" y="2271040"/>
            <a:ext cx="952559" cy="2534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4" idx="2"/>
            <a:endCxn id="73" idx="0"/>
          </p:cNvCxnSpPr>
          <p:nvPr/>
        </p:nvCxnSpPr>
        <p:spPr>
          <a:xfrm flipH="1">
            <a:off x="7029407" y="2262349"/>
            <a:ext cx="718265" cy="25477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Isosceles Triangle 69"/>
          <p:cNvSpPr/>
          <p:nvPr/>
        </p:nvSpPr>
        <p:spPr>
          <a:xfrm>
            <a:off x="971550" y="6010011"/>
            <a:ext cx="650680" cy="50477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17283" y="5959822"/>
            <a:ext cx="568831" cy="568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80658" y="5039449"/>
            <a:ext cx="407406" cy="39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969365" y="5159722"/>
            <a:ext cx="540567" cy="59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Obj1</a:t>
            </a:r>
          </a:p>
          <a:p>
            <a:pPr algn="ctr"/>
            <a:r>
              <a:rPr lang="en-US" sz="1200" dirty="0" smtClean="0"/>
              <a:t>- bl3</a:t>
            </a:r>
          </a:p>
          <a:p>
            <a:pPr algn="ctr"/>
            <a:r>
              <a:rPr lang="en-US" sz="1200" dirty="0" smtClean="0"/>
              <a:t>- sp7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2557400" y="5156490"/>
            <a:ext cx="540567" cy="59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Obj2</a:t>
            </a:r>
          </a:p>
          <a:p>
            <a:pPr algn="ctr"/>
            <a:r>
              <a:rPr lang="en-US" sz="1200" dirty="0" smtClean="0"/>
              <a:t>-re23</a:t>
            </a:r>
          </a:p>
          <a:p>
            <a:pPr algn="ctr"/>
            <a:r>
              <a:rPr lang="en-US" sz="1200" dirty="0" smtClean="0"/>
              <a:t>-tr17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3160178" y="5166987"/>
            <a:ext cx="540567" cy="606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Obj3</a:t>
            </a:r>
          </a:p>
          <a:p>
            <a:pPr algn="ctr"/>
            <a:r>
              <a:rPr lang="en-US" sz="1200" dirty="0" smtClean="0"/>
              <a:t>- bl3</a:t>
            </a:r>
          </a:p>
          <a:p>
            <a:pPr algn="ctr"/>
            <a:r>
              <a:rPr lang="en-US" sz="1200" dirty="0" smtClean="0"/>
              <a:t>- sq8</a:t>
            </a:r>
            <a:endParaRPr lang="en-US" sz="1200" dirty="0"/>
          </a:p>
        </p:txBody>
      </p:sp>
      <p:sp>
        <p:nvSpPr>
          <p:cNvPr id="86" name="Rectangle 85"/>
          <p:cNvSpPr/>
          <p:nvPr/>
        </p:nvSpPr>
        <p:spPr>
          <a:xfrm>
            <a:off x="7597980" y="5273040"/>
            <a:ext cx="1492878" cy="316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Prep. Learning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758591" y="5030834"/>
            <a:ext cx="702146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right-of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412936" y="4867665"/>
            <a:ext cx="1030590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red, triangle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412936" y="5206207"/>
            <a:ext cx="1030590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blue, sphere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404210" y="4860792"/>
            <a:ext cx="1030590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re23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triangle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3" name="Straight Arrow Connector 92"/>
          <p:cNvCxnSpPr>
            <a:stCxn id="73" idx="1"/>
          </p:cNvCxnSpPr>
          <p:nvPr/>
        </p:nvCxnSpPr>
        <p:spPr>
          <a:xfrm flipH="1">
            <a:off x="4798236" y="4951675"/>
            <a:ext cx="1903076" cy="79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27000" y="188060"/>
            <a:ext cx="1689100" cy="95410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Human: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“The red triangle is right-of the blue sphere”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011044" y="2767851"/>
            <a:ext cx="2066152" cy="482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11</a:t>
            </a:fld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478944" y="665020"/>
            <a:ext cx="1820122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Word – Category Mapping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486722" y="668901"/>
            <a:ext cx="1820122" cy="693821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Word – Category Mapping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527267" y="1233634"/>
            <a:ext cx="242682" cy="1287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002915" y="1233633"/>
            <a:ext cx="242682" cy="1287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61" idx="3"/>
            <a:endCxn id="64" idx="1"/>
          </p:cNvCxnSpPr>
          <p:nvPr/>
        </p:nvCxnSpPr>
        <p:spPr>
          <a:xfrm flipV="1">
            <a:off x="4769949" y="1298023"/>
            <a:ext cx="232966" cy="1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8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7" grpId="0" animBg="1"/>
      <p:bldP spid="68" grpId="0" animBg="1"/>
      <p:bldP spid="74" grpId="0" animBg="1"/>
      <p:bldP spid="73" grpId="0" animBg="1"/>
      <p:bldP spid="92" grpId="0" animBg="1"/>
      <p:bldP spid="81" grpId="0" animBg="1"/>
      <p:bldP spid="61" grpId="0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6464166" y="1421404"/>
            <a:ext cx="2549218" cy="8768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Noun/Adjective – Perceptual Symbol Mapping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14534" y="188058"/>
            <a:ext cx="2248125" cy="428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65379" y="5959822"/>
            <a:ext cx="2248126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31179" y="188060"/>
            <a:ext cx="4787288" cy="300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05521" y="224389"/>
            <a:ext cx="2071675" cy="4099711"/>
            <a:chOff x="1142055" y="301261"/>
            <a:chExt cx="2071675" cy="4099711"/>
          </a:xfrm>
          <a:solidFill>
            <a:schemeClr val="bg1">
              <a:lumMod val="85000"/>
            </a:schemeClr>
          </a:solidFill>
        </p:grpSpPr>
        <p:grpSp>
          <p:nvGrpSpPr>
            <p:cNvPr id="42" name="Group 41"/>
            <p:cNvGrpSpPr/>
            <p:nvPr/>
          </p:nvGrpSpPr>
          <p:grpSpPr>
            <a:xfrm>
              <a:off x="1142055" y="1251317"/>
              <a:ext cx="2071675" cy="3149655"/>
              <a:chOff x="1142055" y="1251317"/>
              <a:chExt cx="2071675" cy="3149655"/>
            </a:xfrm>
            <a:grpFill/>
          </p:grpSpPr>
          <p:sp>
            <p:nvSpPr>
              <p:cNvPr id="20" name="Rectangle 19"/>
              <p:cNvSpPr/>
              <p:nvPr/>
            </p:nvSpPr>
            <p:spPr>
              <a:xfrm>
                <a:off x="1142055" y="3918497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LGSoar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47578" y="3381636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Interaction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42055" y="2844723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Indexing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47578" y="2316873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Verb Learning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142056" y="1783509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Noun Learning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42055" y="1251317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Prep Learning</a:t>
                </a:r>
                <a:endParaRPr lang="en-US" dirty="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1142056" y="715879"/>
              <a:ext cx="2066151" cy="4652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Action Knowledge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47578" y="301261"/>
              <a:ext cx="2060630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Procedural Memory</a:t>
              </a:r>
              <a:endParaRPr 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6464166" y="664407"/>
            <a:ext cx="2549218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Preposition – Spatial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Rel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Mapping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64166" y="2379953"/>
            <a:ext cx="2549218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Verb – Operator Mapping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64166" y="1421404"/>
            <a:ext cx="2549218" cy="8768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Noun/Adjective – Perceptual Symbol Mapping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3505" y="188059"/>
            <a:ext cx="190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Semantic Memory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458162" y="2122481"/>
            <a:ext cx="1840904" cy="951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Primitive Verb – Operator Mapping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813505" y="3320800"/>
            <a:ext cx="3304962" cy="1148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54666" y="33462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Episodic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466" y="3715532"/>
            <a:ext cx="3069918" cy="6525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Agent’s Experiences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14534" y="4723728"/>
            <a:ext cx="7203933" cy="88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33966" y="5959822"/>
            <a:ext cx="2984501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54666" y="5899732"/>
            <a:ext cx="215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Spatial Visual System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796564" y="6216714"/>
            <a:ext cx="1840904" cy="5036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Spatial Primitives</a:t>
            </a:r>
          </a:p>
        </p:txBody>
      </p:sp>
      <p:cxnSp>
        <p:nvCxnSpPr>
          <p:cNvPr id="16" name="Straight Arrow Connector 15"/>
          <p:cNvCxnSpPr>
            <a:stCxn id="35" idx="3"/>
            <a:endCxn id="13" idx="1"/>
          </p:cNvCxnSpPr>
          <p:nvPr/>
        </p:nvCxnSpPr>
        <p:spPr>
          <a:xfrm>
            <a:off x="5813505" y="6360091"/>
            <a:ext cx="3204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378566" y="5612728"/>
            <a:ext cx="0" cy="3470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</p:cNvCxnSpPr>
          <p:nvPr/>
        </p:nvCxnSpPr>
        <p:spPr>
          <a:xfrm flipV="1">
            <a:off x="4689442" y="5612728"/>
            <a:ext cx="0" cy="34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914533" y="5959822"/>
            <a:ext cx="1285733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endCxn id="58" idx="0"/>
          </p:cNvCxnSpPr>
          <p:nvPr/>
        </p:nvCxnSpPr>
        <p:spPr>
          <a:xfrm>
            <a:off x="2557400" y="5612728"/>
            <a:ext cx="0" cy="34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4" idx="2"/>
          </p:cNvCxnSpPr>
          <p:nvPr/>
        </p:nvCxnSpPr>
        <p:spPr>
          <a:xfrm flipV="1">
            <a:off x="3038597" y="4469728"/>
            <a:ext cx="0" cy="25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079866" y="3193926"/>
            <a:ext cx="0" cy="15298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2"/>
          </p:cNvCxnSpPr>
          <p:nvPr/>
        </p:nvCxnSpPr>
        <p:spPr>
          <a:xfrm>
            <a:off x="7465986" y="4469728"/>
            <a:ext cx="0" cy="25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7000" y="4723728"/>
            <a:ext cx="1663700" cy="202365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27000" y="1243928"/>
            <a:ext cx="1663700" cy="3477875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Phase </a:t>
            </a:r>
            <a:r>
              <a:rPr lang="en-US" sz="3200" b="1" dirty="0"/>
              <a:t>4</a:t>
            </a:r>
            <a:endParaRPr lang="en-US" sz="3200" b="1" dirty="0" smtClean="0"/>
          </a:p>
          <a:p>
            <a:pPr algn="ctr"/>
            <a:r>
              <a:rPr lang="en-US" sz="2000" u="sng" dirty="0"/>
              <a:t>Preposition Learning</a:t>
            </a:r>
            <a:endParaRPr lang="en-US" sz="2000" dirty="0" smtClean="0"/>
          </a:p>
          <a:p>
            <a:pPr algn="ctr"/>
            <a:endParaRPr lang="en-US" sz="2000" u="sng" dirty="0"/>
          </a:p>
          <a:p>
            <a:pPr algn="ctr"/>
            <a:r>
              <a:rPr lang="en-US" sz="1600" dirty="0" smtClean="0"/>
              <a:t>- Update the descriptions with perceptual symbols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854200" y="4716284"/>
            <a:ext cx="2009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Memory</a:t>
            </a:r>
          </a:p>
          <a:p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464166" y="1434104"/>
            <a:ext cx="2549218" cy="87689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Noun/Adjective – Perceptual Symbol  Map</a:t>
            </a:r>
          </a:p>
          <a:p>
            <a:pPr algn="ctr"/>
            <a:endParaRPr lang="en-US" dirty="0"/>
          </a:p>
        </p:txBody>
      </p:sp>
      <p:sp>
        <p:nvSpPr>
          <p:cNvPr id="70" name="Isosceles Triangle 69"/>
          <p:cNvSpPr/>
          <p:nvPr/>
        </p:nvSpPr>
        <p:spPr>
          <a:xfrm>
            <a:off x="971550" y="6010011"/>
            <a:ext cx="650680" cy="50477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17283" y="5959822"/>
            <a:ext cx="568831" cy="568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80658" y="5039449"/>
            <a:ext cx="407406" cy="39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969365" y="5159722"/>
            <a:ext cx="540567" cy="59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Obj1</a:t>
            </a:r>
          </a:p>
          <a:p>
            <a:pPr algn="ctr"/>
            <a:r>
              <a:rPr lang="en-US" sz="1200" dirty="0" smtClean="0"/>
              <a:t>- bl3</a:t>
            </a:r>
          </a:p>
          <a:p>
            <a:pPr algn="ctr"/>
            <a:r>
              <a:rPr lang="en-US" sz="1200" dirty="0" smtClean="0"/>
              <a:t>- sp7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2557400" y="5156490"/>
            <a:ext cx="540567" cy="59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Obj2</a:t>
            </a:r>
          </a:p>
          <a:p>
            <a:pPr algn="ctr"/>
            <a:r>
              <a:rPr lang="en-US" sz="1200" dirty="0" smtClean="0"/>
              <a:t>-re23</a:t>
            </a:r>
          </a:p>
          <a:p>
            <a:pPr algn="ctr"/>
            <a:r>
              <a:rPr lang="en-US" sz="1200" dirty="0" smtClean="0"/>
              <a:t>-tr17</a:t>
            </a:r>
            <a:endParaRPr lang="en-US" sz="1200" dirty="0"/>
          </a:p>
        </p:txBody>
      </p:sp>
      <p:sp>
        <p:nvSpPr>
          <p:cNvPr id="85" name="Rectangle 84"/>
          <p:cNvSpPr/>
          <p:nvPr/>
        </p:nvSpPr>
        <p:spPr>
          <a:xfrm>
            <a:off x="3160178" y="5166987"/>
            <a:ext cx="540567" cy="606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Obj3</a:t>
            </a:r>
          </a:p>
          <a:p>
            <a:pPr algn="ctr"/>
            <a:r>
              <a:rPr lang="en-US" sz="1200" dirty="0" smtClean="0"/>
              <a:t>- bl3</a:t>
            </a:r>
          </a:p>
          <a:p>
            <a:pPr algn="ctr"/>
            <a:r>
              <a:rPr lang="en-US" sz="1200" dirty="0" smtClean="0"/>
              <a:t>- sq8</a:t>
            </a:r>
            <a:endParaRPr lang="en-US" sz="1200" dirty="0"/>
          </a:p>
        </p:txBody>
      </p:sp>
      <p:sp>
        <p:nvSpPr>
          <p:cNvPr id="86" name="Rectangle 85"/>
          <p:cNvSpPr/>
          <p:nvPr/>
        </p:nvSpPr>
        <p:spPr>
          <a:xfrm>
            <a:off x="7597980" y="5273040"/>
            <a:ext cx="1492878" cy="316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Prep. Learning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758591" y="5030834"/>
            <a:ext cx="702146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right-of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4412936" y="4867665"/>
            <a:ext cx="1030590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red, triangle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412936" y="5206207"/>
            <a:ext cx="1030590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blue, sphere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404210" y="4860792"/>
            <a:ext cx="1030590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re23</a:t>
            </a:r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triangle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404210" y="4865783"/>
            <a:ext cx="1030590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re23, tr17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5079866" y="2122481"/>
            <a:ext cx="2637150" cy="2822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412936" y="5206807"/>
            <a:ext cx="1030590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bl3, sphere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404210" y="5193314"/>
            <a:ext cx="1030590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bl3, sp7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4717736" y="2134551"/>
            <a:ext cx="3003440" cy="31384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>
            <a:off x="5079866" y="2122481"/>
            <a:ext cx="2652566" cy="3113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27000" y="188060"/>
            <a:ext cx="1689100" cy="95410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Human: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“The red triangle is right-of the blue sphere”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011044" y="2767850"/>
            <a:ext cx="2066152" cy="482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12</a:t>
            </a:fld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478944" y="665020"/>
            <a:ext cx="1820122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Word – Category Mapping</a:t>
            </a:r>
          </a:p>
        </p:txBody>
      </p:sp>
    </p:spTree>
    <p:extLst>
      <p:ext uri="{BB962C8B-B14F-4D97-AF65-F5344CB8AC3E}">
        <p14:creationId xmlns:p14="http://schemas.microsoft.com/office/powerpoint/2010/main" val="73011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2" grpId="0" animBg="1"/>
      <p:bldP spid="9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>
          <a:xfrm>
            <a:off x="6464166" y="1421404"/>
            <a:ext cx="2549218" cy="8768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Noun/Adjective – Perceptual Symbol Mapping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14534" y="188058"/>
            <a:ext cx="2248125" cy="428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65379" y="5959822"/>
            <a:ext cx="2248126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31179" y="188060"/>
            <a:ext cx="4787288" cy="300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05521" y="224389"/>
            <a:ext cx="2071675" cy="4099711"/>
            <a:chOff x="1142055" y="301261"/>
            <a:chExt cx="2071675" cy="4099711"/>
          </a:xfrm>
          <a:solidFill>
            <a:schemeClr val="bg1">
              <a:lumMod val="85000"/>
            </a:schemeClr>
          </a:solidFill>
        </p:grpSpPr>
        <p:grpSp>
          <p:nvGrpSpPr>
            <p:cNvPr id="42" name="Group 41"/>
            <p:cNvGrpSpPr/>
            <p:nvPr/>
          </p:nvGrpSpPr>
          <p:grpSpPr>
            <a:xfrm>
              <a:off x="1142055" y="1251317"/>
              <a:ext cx="2071675" cy="3149655"/>
              <a:chOff x="1142055" y="1251317"/>
              <a:chExt cx="2071675" cy="3149655"/>
            </a:xfrm>
            <a:grpFill/>
          </p:grpSpPr>
          <p:sp>
            <p:nvSpPr>
              <p:cNvPr id="20" name="Rectangle 19"/>
              <p:cNvSpPr/>
              <p:nvPr/>
            </p:nvSpPr>
            <p:spPr>
              <a:xfrm>
                <a:off x="1142055" y="3918497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LGSoar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47578" y="3381636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Interaction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42055" y="2844723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Indexing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47578" y="2316873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Verb Learning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142056" y="1783509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Noun Learning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42055" y="1251317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Prep Learning</a:t>
                </a:r>
                <a:endParaRPr lang="en-US" dirty="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1142056" y="715879"/>
              <a:ext cx="2066151" cy="4652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Action Knowledge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47578" y="301261"/>
              <a:ext cx="2060630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Procedural Memory</a:t>
              </a:r>
              <a:endParaRPr 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6464166" y="664407"/>
            <a:ext cx="2549218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Preposition – Spatial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Rel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Mapping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64166" y="2379953"/>
            <a:ext cx="2549218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Verb – Operator Mapping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64166" y="1421404"/>
            <a:ext cx="2549218" cy="8768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Noun/Adjective – Perceptual Symbol Mapping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3505" y="188059"/>
            <a:ext cx="190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Semantic Memory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458162" y="2122481"/>
            <a:ext cx="1840904" cy="951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Primitive Verb – Operator Mapping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813505" y="3320800"/>
            <a:ext cx="3304962" cy="1148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54666" y="33462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Episodic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466" y="3715532"/>
            <a:ext cx="3069918" cy="6525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Agent’s Experiences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14534" y="4723728"/>
            <a:ext cx="7203933" cy="88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33966" y="5959822"/>
            <a:ext cx="2984501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54666" y="5899732"/>
            <a:ext cx="215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Spatial Visual System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796564" y="6216714"/>
            <a:ext cx="1840904" cy="5036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Spatial Primitives</a:t>
            </a:r>
          </a:p>
        </p:txBody>
      </p:sp>
      <p:cxnSp>
        <p:nvCxnSpPr>
          <p:cNvPr id="16" name="Straight Arrow Connector 15"/>
          <p:cNvCxnSpPr>
            <a:stCxn id="35" idx="3"/>
            <a:endCxn id="13" idx="1"/>
          </p:cNvCxnSpPr>
          <p:nvPr/>
        </p:nvCxnSpPr>
        <p:spPr>
          <a:xfrm>
            <a:off x="5813505" y="6360091"/>
            <a:ext cx="3204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378566" y="5612728"/>
            <a:ext cx="0" cy="3470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</p:cNvCxnSpPr>
          <p:nvPr/>
        </p:nvCxnSpPr>
        <p:spPr>
          <a:xfrm flipV="1">
            <a:off x="4689442" y="5612728"/>
            <a:ext cx="0" cy="34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914533" y="5959822"/>
            <a:ext cx="1285733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endCxn id="58" idx="0"/>
          </p:cNvCxnSpPr>
          <p:nvPr/>
        </p:nvCxnSpPr>
        <p:spPr>
          <a:xfrm>
            <a:off x="2557400" y="5612728"/>
            <a:ext cx="0" cy="34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4" idx="2"/>
          </p:cNvCxnSpPr>
          <p:nvPr/>
        </p:nvCxnSpPr>
        <p:spPr>
          <a:xfrm flipV="1">
            <a:off x="3038597" y="4469728"/>
            <a:ext cx="0" cy="25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079866" y="3193926"/>
            <a:ext cx="0" cy="15298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2"/>
          </p:cNvCxnSpPr>
          <p:nvPr/>
        </p:nvCxnSpPr>
        <p:spPr>
          <a:xfrm>
            <a:off x="7465986" y="4469728"/>
            <a:ext cx="0" cy="25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7000" y="4723728"/>
            <a:ext cx="1663700" cy="202365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27000" y="1243928"/>
            <a:ext cx="1663700" cy="3231654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Phase 4</a:t>
            </a:r>
          </a:p>
          <a:p>
            <a:pPr algn="ctr"/>
            <a:r>
              <a:rPr lang="en-US" sz="2000" u="sng" dirty="0"/>
              <a:t>Preposition </a:t>
            </a:r>
            <a:r>
              <a:rPr lang="en-US" sz="2000" u="sng" dirty="0" smtClean="0"/>
              <a:t>Learning</a:t>
            </a:r>
            <a:endParaRPr lang="en-US" sz="2000" dirty="0" smtClean="0"/>
          </a:p>
          <a:p>
            <a:pPr algn="ctr"/>
            <a:endParaRPr lang="en-US" sz="2000" u="sng" dirty="0"/>
          </a:p>
          <a:p>
            <a:pPr algn="ctr"/>
            <a:r>
              <a:rPr lang="en-US" sz="1600" dirty="0" smtClean="0"/>
              <a:t>- Look for the objects matching the description</a:t>
            </a:r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endParaRPr lang="en-US" sz="1600" dirty="0" smtClean="0"/>
          </a:p>
          <a:p>
            <a:pPr algn="ctr"/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854200" y="4716284"/>
            <a:ext cx="2009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Memory</a:t>
            </a:r>
          </a:p>
          <a:p>
            <a:endParaRPr lang="en-US" dirty="0"/>
          </a:p>
        </p:txBody>
      </p:sp>
      <p:sp>
        <p:nvSpPr>
          <p:cNvPr id="70" name="Isosceles Triangle 69"/>
          <p:cNvSpPr/>
          <p:nvPr/>
        </p:nvSpPr>
        <p:spPr>
          <a:xfrm>
            <a:off x="971550" y="6010011"/>
            <a:ext cx="650680" cy="50477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17283" y="5959822"/>
            <a:ext cx="568831" cy="568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80658" y="5039449"/>
            <a:ext cx="407406" cy="39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969365" y="5159722"/>
            <a:ext cx="540567" cy="59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Obj1</a:t>
            </a:r>
          </a:p>
          <a:p>
            <a:pPr algn="ctr"/>
            <a:r>
              <a:rPr lang="en-US" sz="1200" dirty="0" smtClean="0"/>
              <a:t>- bl3</a:t>
            </a:r>
          </a:p>
          <a:p>
            <a:pPr algn="ctr"/>
            <a:r>
              <a:rPr lang="en-US" sz="1200" dirty="0" smtClean="0"/>
              <a:t>- sp7</a:t>
            </a:r>
            <a:endParaRPr lang="en-US" sz="1200" dirty="0"/>
          </a:p>
        </p:txBody>
      </p:sp>
      <p:sp>
        <p:nvSpPr>
          <p:cNvPr id="84" name="Rectangle 83"/>
          <p:cNvSpPr/>
          <p:nvPr/>
        </p:nvSpPr>
        <p:spPr>
          <a:xfrm>
            <a:off x="2557400" y="5156490"/>
            <a:ext cx="540567" cy="59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Obj2</a:t>
            </a:r>
          </a:p>
          <a:p>
            <a:pPr algn="ctr"/>
            <a:r>
              <a:rPr lang="en-US" sz="1200" dirty="0" smtClean="0"/>
              <a:t>-re23</a:t>
            </a:r>
          </a:p>
          <a:p>
            <a:pPr algn="ctr"/>
            <a:r>
              <a:rPr lang="en-US" sz="1200" dirty="0" smtClean="0"/>
              <a:t>-tr17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160177" y="5159773"/>
            <a:ext cx="540567" cy="606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Obj3</a:t>
            </a:r>
          </a:p>
          <a:p>
            <a:pPr algn="ctr"/>
            <a:r>
              <a:rPr lang="en-US" sz="1200" dirty="0" smtClean="0"/>
              <a:t>- bl3</a:t>
            </a:r>
          </a:p>
          <a:p>
            <a:pPr algn="ctr"/>
            <a:r>
              <a:rPr lang="en-US" sz="1200" dirty="0" smtClean="0"/>
              <a:t>- sq8</a:t>
            </a:r>
            <a:endParaRPr lang="en-US" sz="1200" dirty="0"/>
          </a:p>
        </p:txBody>
      </p:sp>
      <p:sp>
        <p:nvSpPr>
          <p:cNvPr id="86" name="Rectangle 85"/>
          <p:cNvSpPr/>
          <p:nvPr/>
        </p:nvSpPr>
        <p:spPr>
          <a:xfrm>
            <a:off x="7597980" y="5273040"/>
            <a:ext cx="1492878" cy="316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Prep. Learning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758591" y="5030834"/>
            <a:ext cx="702146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right-of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420367" y="4857290"/>
            <a:ext cx="1030590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re23, tr17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420367" y="5197480"/>
            <a:ext cx="1030590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bl3, sp7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80739" y="4803414"/>
            <a:ext cx="1135761" cy="373413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2552946" y="5095342"/>
            <a:ext cx="630091" cy="735218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4380739" y="5165410"/>
            <a:ext cx="1135761" cy="373413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927309" y="5095342"/>
            <a:ext cx="630091" cy="735218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420367" y="4862281"/>
            <a:ext cx="1030590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Obj2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420367" y="5206762"/>
            <a:ext cx="1030590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Obj1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7000" y="188060"/>
            <a:ext cx="1689100" cy="95410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Human: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“The red triangle is right-of the blue sphere”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011044" y="2767850"/>
            <a:ext cx="2066152" cy="4824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13</a:t>
            </a:fld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478944" y="665020"/>
            <a:ext cx="1820122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Word – Category Mapping</a:t>
            </a:r>
          </a:p>
        </p:txBody>
      </p:sp>
    </p:spTree>
    <p:extLst>
      <p:ext uri="{BB962C8B-B14F-4D97-AF65-F5344CB8AC3E}">
        <p14:creationId xmlns:p14="http://schemas.microsoft.com/office/powerpoint/2010/main" val="274214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4" grpId="0" animBg="1"/>
      <p:bldP spid="64" grpId="1" animBg="1"/>
      <p:bldP spid="65" grpId="0" animBg="1"/>
      <p:bldP spid="65" grpId="1" animBg="1"/>
      <p:bldP spid="68" grpId="0" animBg="1"/>
      <p:bldP spid="68" grpId="1" animBg="1"/>
      <p:bldP spid="72" grpId="0" animBg="1"/>
      <p:bldP spid="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4425043" y="4861395"/>
            <a:ext cx="1030590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Obj2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425043" y="5205876"/>
            <a:ext cx="1030590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Obj1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14534" y="188058"/>
            <a:ext cx="2248125" cy="428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65379" y="5959822"/>
            <a:ext cx="2248126" cy="8005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Perception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31179" y="188060"/>
            <a:ext cx="4787288" cy="300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05521" y="224389"/>
            <a:ext cx="2071675" cy="4099711"/>
            <a:chOff x="1142055" y="301261"/>
            <a:chExt cx="2071675" cy="4099711"/>
          </a:xfrm>
          <a:solidFill>
            <a:schemeClr val="bg1">
              <a:lumMod val="85000"/>
            </a:schemeClr>
          </a:solidFill>
        </p:grpSpPr>
        <p:grpSp>
          <p:nvGrpSpPr>
            <p:cNvPr id="42" name="Group 41"/>
            <p:cNvGrpSpPr/>
            <p:nvPr/>
          </p:nvGrpSpPr>
          <p:grpSpPr>
            <a:xfrm>
              <a:off x="1142055" y="1783509"/>
              <a:ext cx="2071675" cy="2617463"/>
              <a:chOff x="1142055" y="1783509"/>
              <a:chExt cx="2071675" cy="2617463"/>
            </a:xfrm>
            <a:grpFill/>
          </p:grpSpPr>
          <p:sp>
            <p:nvSpPr>
              <p:cNvPr id="20" name="Rectangle 19"/>
              <p:cNvSpPr/>
              <p:nvPr/>
            </p:nvSpPr>
            <p:spPr>
              <a:xfrm>
                <a:off x="1142055" y="3918497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prstClr val="white"/>
                    </a:solidFill>
                  </a:rPr>
                  <a:t>LGSoar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47578" y="3381636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Interaction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42055" y="2844723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Indexing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47578" y="2316873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Verb Learning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142056" y="1783509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Noun Learning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1142056" y="715879"/>
              <a:ext cx="2066151" cy="4652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Action Knowledge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47578" y="301261"/>
              <a:ext cx="2060630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Procedural Memory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464166" y="664407"/>
            <a:ext cx="2549218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Preposition – Spatial </a:t>
            </a:r>
            <a:r>
              <a:rPr lang="en-US" dirty="0" err="1" smtClean="0">
                <a:solidFill>
                  <a:prstClr val="white">
                    <a:lumMod val="85000"/>
                  </a:prstClr>
                </a:solidFill>
              </a:rPr>
              <a:t>Rel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  <a:p>
            <a:pPr algn="ctr"/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Mapping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64166" y="2379953"/>
            <a:ext cx="2549218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Verb – Operator Mapping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64166" y="1421404"/>
            <a:ext cx="2549218" cy="8768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Noun/Adjective – Perceptual Symbol Mapping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3505" y="188059"/>
            <a:ext cx="190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Semantic Memory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58162" y="2122481"/>
            <a:ext cx="1840904" cy="951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Primitive Verb – Operator Mapping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813505" y="3320800"/>
            <a:ext cx="3304962" cy="1148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54666" y="33462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Episodic Memory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466" y="3715532"/>
            <a:ext cx="3069918" cy="6525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Agent’s Experiences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14534" y="4723728"/>
            <a:ext cx="7203933" cy="88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33966" y="5959822"/>
            <a:ext cx="2984501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666" y="5899732"/>
            <a:ext cx="215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Spatial Visual System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96564" y="6216714"/>
            <a:ext cx="1840904" cy="5036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Spatial Primitives</a:t>
            </a:r>
          </a:p>
        </p:txBody>
      </p:sp>
      <p:cxnSp>
        <p:nvCxnSpPr>
          <p:cNvPr id="16" name="Straight Arrow Connector 15"/>
          <p:cNvCxnSpPr>
            <a:stCxn id="35" idx="3"/>
            <a:endCxn id="13" idx="1"/>
          </p:cNvCxnSpPr>
          <p:nvPr/>
        </p:nvCxnSpPr>
        <p:spPr>
          <a:xfrm>
            <a:off x="5813505" y="6360091"/>
            <a:ext cx="3204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378566" y="5612728"/>
            <a:ext cx="0" cy="3470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</p:cNvCxnSpPr>
          <p:nvPr/>
        </p:nvCxnSpPr>
        <p:spPr>
          <a:xfrm flipV="1">
            <a:off x="4689442" y="5612728"/>
            <a:ext cx="0" cy="34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914533" y="5959822"/>
            <a:ext cx="1285733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Action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0" name="Straight Arrow Connector 59"/>
          <p:cNvCxnSpPr>
            <a:endCxn id="58" idx="0"/>
          </p:cNvCxnSpPr>
          <p:nvPr/>
        </p:nvCxnSpPr>
        <p:spPr>
          <a:xfrm>
            <a:off x="2557400" y="5612728"/>
            <a:ext cx="0" cy="34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4" idx="2"/>
          </p:cNvCxnSpPr>
          <p:nvPr/>
        </p:nvCxnSpPr>
        <p:spPr>
          <a:xfrm flipV="1">
            <a:off x="3038597" y="4469728"/>
            <a:ext cx="0" cy="25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079866" y="3193926"/>
            <a:ext cx="0" cy="15298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2"/>
          </p:cNvCxnSpPr>
          <p:nvPr/>
        </p:nvCxnSpPr>
        <p:spPr>
          <a:xfrm>
            <a:off x="7465986" y="4469728"/>
            <a:ext cx="0" cy="25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7000" y="4723728"/>
            <a:ext cx="1663700" cy="202365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7000" y="1243928"/>
            <a:ext cx="1663700" cy="3354765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Phase 4</a:t>
            </a:r>
          </a:p>
          <a:p>
            <a:pPr algn="ctr"/>
            <a:r>
              <a:rPr lang="en-US" sz="2000" u="sng" dirty="0"/>
              <a:t>Preposition </a:t>
            </a:r>
            <a:r>
              <a:rPr lang="en-US" sz="2000" u="sng" dirty="0" smtClean="0">
                <a:solidFill>
                  <a:prstClr val="black"/>
                </a:solidFill>
              </a:rPr>
              <a:t>Learning</a:t>
            </a:r>
          </a:p>
          <a:p>
            <a:pPr algn="ctr"/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 smtClean="0">
                <a:solidFill>
                  <a:prstClr val="black"/>
                </a:solidFill>
              </a:rPr>
              <a:t>- </a:t>
            </a:r>
            <a:r>
              <a:rPr lang="en-US" sz="1600" dirty="0"/>
              <a:t>SVS updates model of objects in the world from the perception input.</a:t>
            </a:r>
          </a:p>
          <a:p>
            <a:pPr algn="ctr"/>
            <a:endParaRPr lang="en-US" sz="2000" b="1" dirty="0" smtClean="0">
              <a:solidFill>
                <a:prstClr val="black"/>
              </a:solidFill>
            </a:endParaRPr>
          </a:p>
          <a:p>
            <a:pPr algn="ctr"/>
            <a:endParaRPr lang="en-US" sz="2000" b="1" dirty="0" smtClean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7000" y="188060"/>
            <a:ext cx="1689100" cy="95410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Human: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“The red triangle is right-of the blue sphere”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54200" y="4716284"/>
            <a:ext cx="2009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Working Memory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69365" y="5159722"/>
            <a:ext cx="540567" cy="59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Obj1</a:t>
            </a:r>
          </a:p>
          <a:p>
            <a:pPr algn="ctr"/>
            <a:r>
              <a:rPr lang="en-US" sz="1200" dirty="0" smtClean="0"/>
              <a:t>- bl3</a:t>
            </a:r>
          </a:p>
          <a:p>
            <a:pPr algn="ctr"/>
            <a:r>
              <a:rPr lang="en-US" sz="1200" dirty="0" smtClean="0"/>
              <a:t>- sp7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2557400" y="5156490"/>
            <a:ext cx="540567" cy="59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Obj2</a:t>
            </a:r>
          </a:p>
          <a:p>
            <a:pPr algn="ctr"/>
            <a:r>
              <a:rPr lang="en-US" sz="1200" dirty="0" smtClean="0"/>
              <a:t>-re23</a:t>
            </a:r>
          </a:p>
          <a:p>
            <a:pPr algn="ctr"/>
            <a:r>
              <a:rPr lang="en-US" sz="1200" dirty="0" smtClean="0"/>
              <a:t>-tr17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3160178" y="5166987"/>
            <a:ext cx="540567" cy="606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Obj3</a:t>
            </a:r>
          </a:p>
          <a:p>
            <a:pPr algn="ctr"/>
            <a:r>
              <a:rPr lang="en-US" sz="1200" dirty="0" smtClean="0"/>
              <a:t>- bl3</a:t>
            </a:r>
          </a:p>
          <a:p>
            <a:pPr algn="ctr"/>
            <a:r>
              <a:rPr lang="en-US" sz="1200" dirty="0" smtClean="0"/>
              <a:t>- sq8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7597980" y="5273040"/>
            <a:ext cx="1492878" cy="316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Prep. Learning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758591" y="5030834"/>
            <a:ext cx="702146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right-of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322634" y="6235531"/>
            <a:ext cx="387732" cy="233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black"/>
                </a:solidFill>
              </a:rPr>
              <a:t>Obj1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322634" y="6235531"/>
            <a:ext cx="387732" cy="233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black"/>
                </a:solidFill>
              </a:rPr>
              <a:t>Obj2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322634" y="6243574"/>
            <a:ext cx="387732" cy="233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black"/>
                </a:solidFill>
              </a:rPr>
              <a:t>Obj3</a:t>
            </a:r>
          </a:p>
        </p:txBody>
      </p:sp>
      <p:sp>
        <p:nvSpPr>
          <p:cNvPr id="86" name="Isosceles Triangle 85"/>
          <p:cNvSpPr/>
          <p:nvPr/>
        </p:nvSpPr>
        <p:spPr>
          <a:xfrm>
            <a:off x="971550" y="6010011"/>
            <a:ext cx="650680" cy="50477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17283" y="5959822"/>
            <a:ext cx="568831" cy="568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80658" y="5039449"/>
            <a:ext cx="407406" cy="39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796564" y="6208700"/>
            <a:ext cx="1840904" cy="5036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Spatial Primitives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005521" y="1174445"/>
            <a:ext cx="2066152" cy="482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 Learning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14</a:t>
            </a:fld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478944" y="665020"/>
            <a:ext cx="1820122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Word – Category Mapping</a:t>
            </a:r>
          </a:p>
        </p:txBody>
      </p:sp>
    </p:spTree>
    <p:extLst>
      <p:ext uri="{BB962C8B-B14F-4D97-AF65-F5344CB8AC3E}">
        <p14:creationId xmlns:p14="http://schemas.microsoft.com/office/powerpoint/2010/main" val="250220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99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9259E-6 L 0.10764 -0.03611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-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9259E-6 L 0.10764 2.59259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0.10764 0.0349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2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74" grpId="0" animBg="1"/>
      <p:bldP spid="74" grpId="1" animBg="1"/>
      <p:bldP spid="76" grpId="0" animBg="1"/>
      <p:bldP spid="7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4425043" y="4861395"/>
            <a:ext cx="1030590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Obj2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425043" y="5205876"/>
            <a:ext cx="1030590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Obj1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14534" y="188058"/>
            <a:ext cx="2248125" cy="428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65379" y="5959822"/>
            <a:ext cx="2248126" cy="80053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Perception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31179" y="188060"/>
            <a:ext cx="4787288" cy="300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05521" y="224389"/>
            <a:ext cx="2071675" cy="4099711"/>
            <a:chOff x="1142055" y="301261"/>
            <a:chExt cx="2071675" cy="4099711"/>
          </a:xfrm>
          <a:solidFill>
            <a:schemeClr val="bg1">
              <a:lumMod val="85000"/>
            </a:schemeClr>
          </a:solidFill>
        </p:grpSpPr>
        <p:grpSp>
          <p:nvGrpSpPr>
            <p:cNvPr id="42" name="Group 41"/>
            <p:cNvGrpSpPr/>
            <p:nvPr/>
          </p:nvGrpSpPr>
          <p:grpSpPr>
            <a:xfrm>
              <a:off x="1142055" y="1783509"/>
              <a:ext cx="2071675" cy="2617463"/>
              <a:chOff x="1142055" y="1783509"/>
              <a:chExt cx="2071675" cy="2617463"/>
            </a:xfrm>
            <a:grpFill/>
          </p:grpSpPr>
          <p:sp>
            <p:nvSpPr>
              <p:cNvPr id="20" name="Rectangle 19"/>
              <p:cNvSpPr/>
              <p:nvPr/>
            </p:nvSpPr>
            <p:spPr>
              <a:xfrm>
                <a:off x="1142055" y="3918497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prstClr val="white"/>
                    </a:solidFill>
                  </a:rPr>
                  <a:t>LGSoar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47578" y="3381636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Interaction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42055" y="2844723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Indexing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47578" y="2316873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Verb Learning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142056" y="1783509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Noun Learning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1142056" y="715879"/>
              <a:ext cx="2066151" cy="4652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Action Knowledge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47578" y="301261"/>
              <a:ext cx="2060630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Procedural Memory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464166" y="664407"/>
            <a:ext cx="2549218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Preposition – Spatial </a:t>
            </a:r>
            <a:r>
              <a:rPr lang="en-US" dirty="0" err="1" smtClean="0">
                <a:solidFill>
                  <a:prstClr val="white">
                    <a:lumMod val="85000"/>
                  </a:prstClr>
                </a:solidFill>
              </a:rPr>
              <a:t>Rel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  <a:p>
            <a:pPr algn="ctr"/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Mapping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64166" y="2379953"/>
            <a:ext cx="2549218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Verb – Operator Mapping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64166" y="1421404"/>
            <a:ext cx="2549218" cy="8768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Noun/Adjective – Perceptual Symbol Mapping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3505" y="188059"/>
            <a:ext cx="190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Semantic Memory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58162" y="2122481"/>
            <a:ext cx="1840904" cy="951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Primitive Verb – Operator Mapping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813505" y="3320800"/>
            <a:ext cx="3304962" cy="1148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54666" y="33462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Episodic Memory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466" y="3715532"/>
            <a:ext cx="3069918" cy="6525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Agent’s Experiences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14534" y="4723728"/>
            <a:ext cx="7203933" cy="88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33966" y="5959822"/>
            <a:ext cx="2984501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666" y="5899732"/>
            <a:ext cx="215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Spatial Visual System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96564" y="6216714"/>
            <a:ext cx="1840904" cy="50369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Spatial Primitives</a:t>
            </a:r>
          </a:p>
        </p:txBody>
      </p:sp>
      <p:cxnSp>
        <p:nvCxnSpPr>
          <p:cNvPr id="16" name="Straight Arrow Connector 15"/>
          <p:cNvCxnSpPr>
            <a:stCxn id="35" idx="3"/>
            <a:endCxn id="13" idx="1"/>
          </p:cNvCxnSpPr>
          <p:nvPr/>
        </p:nvCxnSpPr>
        <p:spPr>
          <a:xfrm>
            <a:off x="5813505" y="6360091"/>
            <a:ext cx="3204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378566" y="5612728"/>
            <a:ext cx="0" cy="3470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</p:cNvCxnSpPr>
          <p:nvPr/>
        </p:nvCxnSpPr>
        <p:spPr>
          <a:xfrm flipV="1">
            <a:off x="4689442" y="5612728"/>
            <a:ext cx="0" cy="34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914533" y="5959822"/>
            <a:ext cx="1285733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Action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0" name="Straight Arrow Connector 59"/>
          <p:cNvCxnSpPr>
            <a:endCxn id="58" idx="0"/>
          </p:cNvCxnSpPr>
          <p:nvPr/>
        </p:nvCxnSpPr>
        <p:spPr>
          <a:xfrm>
            <a:off x="2557400" y="5612728"/>
            <a:ext cx="0" cy="34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4" idx="2"/>
          </p:cNvCxnSpPr>
          <p:nvPr/>
        </p:nvCxnSpPr>
        <p:spPr>
          <a:xfrm flipV="1">
            <a:off x="3038597" y="4469728"/>
            <a:ext cx="0" cy="25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079866" y="3193926"/>
            <a:ext cx="0" cy="15298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2"/>
          </p:cNvCxnSpPr>
          <p:nvPr/>
        </p:nvCxnSpPr>
        <p:spPr>
          <a:xfrm>
            <a:off x="7465986" y="4469728"/>
            <a:ext cx="0" cy="25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7000" y="4723728"/>
            <a:ext cx="1663700" cy="202365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7000" y="1243928"/>
            <a:ext cx="1663700" cy="3293209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Phase 4</a:t>
            </a:r>
          </a:p>
          <a:p>
            <a:pPr algn="ctr"/>
            <a:r>
              <a:rPr lang="en-US" sz="2000" u="sng" dirty="0"/>
              <a:t>Preposition </a:t>
            </a:r>
            <a:r>
              <a:rPr lang="en-US" sz="2000" u="sng" dirty="0" smtClean="0">
                <a:solidFill>
                  <a:prstClr val="black"/>
                </a:solidFill>
              </a:rPr>
              <a:t>Learning</a:t>
            </a:r>
          </a:p>
          <a:p>
            <a:pPr algn="ctr"/>
            <a:endParaRPr lang="en-US" dirty="0" smtClean="0">
              <a:solidFill>
                <a:prstClr val="black"/>
              </a:solidFill>
            </a:endParaRPr>
          </a:p>
          <a:p>
            <a:pPr algn="ctr"/>
            <a:r>
              <a:rPr lang="en-US" dirty="0" smtClean="0">
                <a:solidFill>
                  <a:prstClr val="black"/>
                </a:solidFill>
              </a:rPr>
              <a:t>- </a:t>
            </a:r>
            <a:r>
              <a:rPr lang="en-US" sz="1600" dirty="0"/>
              <a:t>SVS is queried for primitive spatial relationships </a:t>
            </a:r>
            <a:r>
              <a:rPr lang="en-US" sz="1600" dirty="0" smtClean="0"/>
              <a:t>between </a:t>
            </a:r>
            <a:r>
              <a:rPr lang="en-US" sz="1600" dirty="0"/>
              <a:t>Obj1 and Obj2 </a:t>
            </a:r>
            <a:endParaRPr lang="en-US" sz="2000" b="1" dirty="0" smtClean="0">
              <a:solidFill>
                <a:prstClr val="black"/>
              </a:solidFill>
            </a:endParaRPr>
          </a:p>
          <a:p>
            <a:pPr algn="ctr"/>
            <a:endParaRPr lang="en-US" sz="2000" b="1" dirty="0" smtClean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7000" y="188060"/>
            <a:ext cx="1689100" cy="95410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Human: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“The red triangle is right-of the blue sphere”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011044" y="1172597"/>
            <a:ext cx="2066152" cy="4824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Prep Learning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54200" y="4716284"/>
            <a:ext cx="2009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Working Memory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69365" y="5159722"/>
            <a:ext cx="540567" cy="59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Obj1</a:t>
            </a:r>
          </a:p>
          <a:p>
            <a:pPr algn="ctr"/>
            <a:r>
              <a:rPr lang="en-US" sz="1200" dirty="0" smtClean="0"/>
              <a:t>- bl3</a:t>
            </a:r>
          </a:p>
          <a:p>
            <a:pPr algn="ctr"/>
            <a:r>
              <a:rPr lang="en-US" sz="1200" dirty="0" smtClean="0"/>
              <a:t>- sp7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2557400" y="5156490"/>
            <a:ext cx="540567" cy="59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Obj2</a:t>
            </a:r>
          </a:p>
          <a:p>
            <a:pPr algn="ctr"/>
            <a:r>
              <a:rPr lang="en-US" sz="1200" dirty="0" smtClean="0"/>
              <a:t>-re23</a:t>
            </a:r>
          </a:p>
          <a:p>
            <a:pPr algn="ctr"/>
            <a:r>
              <a:rPr lang="en-US" sz="1200" dirty="0" smtClean="0"/>
              <a:t>-tr17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3160178" y="5166987"/>
            <a:ext cx="540567" cy="606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Obj3</a:t>
            </a:r>
          </a:p>
          <a:p>
            <a:pPr algn="ctr"/>
            <a:r>
              <a:rPr lang="en-US" sz="1200" dirty="0" smtClean="0"/>
              <a:t>- bl3</a:t>
            </a:r>
          </a:p>
          <a:p>
            <a:pPr algn="ctr"/>
            <a:r>
              <a:rPr lang="en-US" sz="1200" dirty="0" smtClean="0"/>
              <a:t>- sq8</a:t>
            </a:r>
            <a:endParaRPr lang="en-US" sz="1200" dirty="0"/>
          </a:p>
        </p:txBody>
      </p:sp>
      <p:sp>
        <p:nvSpPr>
          <p:cNvPr id="53" name="Rectangle 52"/>
          <p:cNvSpPr/>
          <p:nvPr/>
        </p:nvSpPr>
        <p:spPr>
          <a:xfrm>
            <a:off x="7597980" y="5273040"/>
            <a:ext cx="1492878" cy="316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Prep. Learning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758591" y="5030834"/>
            <a:ext cx="702146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right-of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276459" y="6012024"/>
            <a:ext cx="387732" cy="233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black"/>
                </a:solidFill>
              </a:rPr>
              <a:t>Obj1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276459" y="6245056"/>
            <a:ext cx="387732" cy="233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black"/>
                </a:solidFill>
              </a:rPr>
              <a:t>Obj2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276459" y="6478088"/>
            <a:ext cx="387732" cy="2330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prstClr val="black"/>
                </a:solidFill>
              </a:rPr>
              <a:t>Obj3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420367" y="4862281"/>
            <a:ext cx="1030590" cy="635188"/>
            <a:chOff x="4420367" y="4862281"/>
            <a:chExt cx="1030590" cy="635188"/>
          </a:xfrm>
        </p:grpSpPr>
        <p:sp>
          <p:nvSpPr>
            <p:cNvPr id="57" name="Rectangle 56"/>
            <p:cNvSpPr/>
            <p:nvPr/>
          </p:nvSpPr>
          <p:spPr>
            <a:xfrm>
              <a:off x="4420367" y="4862281"/>
              <a:ext cx="1030590" cy="29070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Obj2</a:t>
              </a:r>
              <a:endPara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420367" y="5206762"/>
              <a:ext cx="1030590" cy="29070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Obj1</a:t>
              </a:r>
              <a:endPara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747950" y="4885390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?</a:t>
              </a:r>
              <a:endParaRPr lang="en-US" b="1" dirty="0"/>
            </a:p>
          </p:txBody>
        </p:sp>
      </p:grpSp>
      <p:sp>
        <p:nvSpPr>
          <p:cNvPr id="62" name="Isosceles Triangle 61"/>
          <p:cNvSpPr/>
          <p:nvPr/>
        </p:nvSpPr>
        <p:spPr>
          <a:xfrm>
            <a:off x="971550" y="6010011"/>
            <a:ext cx="650680" cy="50477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17283" y="5959822"/>
            <a:ext cx="568831" cy="568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80658" y="5039449"/>
            <a:ext cx="407406" cy="39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796564" y="6208700"/>
            <a:ext cx="1840904" cy="5036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Spatial Primitives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15</a:t>
            </a:fld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478944" y="665020"/>
            <a:ext cx="1820122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Word – Category Mapping</a:t>
            </a:r>
          </a:p>
        </p:txBody>
      </p:sp>
    </p:spTree>
    <p:extLst>
      <p:ext uri="{BB962C8B-B14F-4D97-AF65-F5344CB8AC3E}">
        <p14:creationId xmlns:p14="http://schemas.microsoft.com/office/powerpoint/2010/main" val="186198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L 0.17031 0.1724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7" y="861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72" grpId="0" animBg="1"/>
      <p:bldP spid="74" grpId="0" animBg="1"/>
      <p:bldP spid="7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914534" y="188058"/>
            <a:ext cx="2248125" cy="428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65379" y="5959822"/>
            <a:ext cx="2248126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Perception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31179" y="188060"/>
            <a:ext cx="4787288" cy="300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05521" y="224389"/>
            <a:ext cx="2071675" cy="4099711"/>
            <a:chOff x="1142055" y="301261"/>
            <a:chExt cx="2071675" cy="4099711"/>
          </a:xfrm>
          <a:solidFill>
            <a:schemeClr val="bg1">
              <a:lumMod val="85000"/>
            </a:schemeClr>
          </a:solidFill>
        </p:grpSpPr>
        <p:grpSp>
          <p:nvGrpSpPr>
            <p:cNvPr id="42" name="Group 41"/>
            <p:cNvGrpSpPr/>
            <p:nvPr/>
          </p:nvGrpSpPr>
          <p:grpSpPr>
            <a:xfrm>
              <a:off x="1142055" y="1783509"/>
              <a:ext cx="2071675" cy="2617463"/>
              <a:chOff x="1142055" y="1783509"/>
              <a:chExt cx="2071675" cy="2617463"/>
            </a:xfrm>
            <a:grpFill/>
          </p:grpSpPr>
          <p:sp>
            <p:nvSpPr>
              <p:cNvPr id="20" name="Rectangle 19"/>
              <p:cNvSpPr/>
              <p:nvPr/>
            </p:nvSpPr>
            <p:spPr>
              <a:xfrm>
                <a:off x="1142055" y="3918497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prstClr val="white"/>
                    </a:solidFill>
                  </a:rPr>
                  <a:t>LGSoar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47578" y="3381636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Interaction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42055" y="2844723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Indexing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47578" y="2316873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Verb Learning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142056" y="1783509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Noun Learning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1142056" y="715879"/>
              <a:ext cx="2066151" cy="4652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Action Knowledge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47578" y="301261"/>
              <a:ext cx="2060630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Procedural Memory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464166" y="664407"/>
            <a:ext cx="2549218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Preposition – Spatial </a:t>
            </a:r>
            <a:r>
              <a:rPr lang="en-US" dirty="0" err="1" smtClean="0">
                <a:solidFill>
                  <a:prstClr val="white">
                    <a:lumMod val="85000"/>
                  </a:prstClr>
                </a:solidFill>
              </a:rPr>
              <a:t>Rel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  <a:p>
            <a:pPr algn="ctr"/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Mapping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64166" y="2379953"/>
            <a:ext cx="2549218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Verb – Operator Mapping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64166" y="1421404"/>
            <a:ext cx="2549218" cy="8768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Noun/Adjective – Perceptual Symbol Mapping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3505" y="188059"/>
            <a:ext cx="190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Semantic Memory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58162" y="2122481"/>
            <a:ext cx="1840904" cy="951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Primitive Verb – Operator Mapping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813505" y="3320800"/>
            <a:ext cx="3304962" cy="1148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54666" y="33462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Episodic Memory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466" y="3715532"/>
            <a:ext cx="3069918" cy="6525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Agent’s Experiences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14534" y="4723728"/>
            <a:ext cx="7203933" cy="88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33966" y="5959822"/>
            <a:ext cx="2984501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666" y="5899732"/>
            <a:ext cx="215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Spatial Visual System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96564" y="6216714"/>
            <a:ext cx="1840904" cy="5036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Spatial Primitives</a:t>
            </a:r>
          </a:p>
        </p:txBody>
      </p:sp>
      <p:cxnSp>
        <p:nvCxnSpPr>
          <p:cNvPr id="16" name="Straight Arrow Connector 15"/>
          <p:cNvCxnSpPr>
            <a:stCxn id="35" idx="3"/>
            <a:endCxn id="13" idx="1"/>
          </p:cNvCxnSpPr>
          <p:nvPr/>
        </p:nvCxnSpPr>
        <p:spPr>
          <a:xfrm>
            <a:off x="5813505" y="6360091"/>
            <a:ext cx="3204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378566" y="5612728"/>
            <a:ext cx="0" cy="3470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</p:cNvCxnSpPr>
          <p:nvPr/>
        </p:nvCxnSpPr>
        <p:spPr>
          <a:xfrm flipV="1">
            <a:off x="4689442" y="5612728"/>
            <a:ext cx="0" cy="34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914533" y="5959822"/>
            <a:ext cx="1285733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Action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0" name="Straight Arrow Connector 59"/>
          <p:cNvCxnSpPr>
            <a:endCxn id="58" idx="0"/>
          </p:cNvCxnSpPr>
          <p:nvPr/>
        </p:nvCxnSpPr>
        <p:spPr>
          <a:xfrm>
            <a:off x="2557400" y="5612728"/>
            <a:ext cx="0" cy="34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4" idx="2"/>
          </p:cNvCxnSpPr>
          <p:nvPr/>
        </p:nvCxnSpPr>
        <p:spPr>
          <a:xfrm flipV="1">
            <a:off x="3038597" y="4469728"/>
            <a:ext cx="0" cy="25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079866" y="3193926"/>
            <a:ext cx="0" cy="15298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2"/>
          </p:cNvCxnSpPr>
          <p:nvPr/>
        </p:nvCxnSpPr>
        <p:spPr>
          <a:xfrm>
            <a:off x="7465986" y="4469728"/>
            <a:ext cx="0" cy="25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7000" y="4723728"/>
            <a:ext cx="1663700" cy="202365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7000" y="1243928"/>
            <a:ext cx="1663700" cy="3200876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prstClr val="black"/>
                </a:solidFill>
              </a:rPr>
              <a:t>Phase </a:t>
            </a:r>
            <a:r>
              <a:rPr lang="en-US" sz="3200" b="1" dirty="0" smtClean="0">
                <a:solidFill>
                  <a:prstClr val="black"/>
                </a:solidFill>
              </a:rPr>
              <a:t>4</a:t>
            </a:r>
            <a:endParaRPr lang="en-US" sz="3200" b="1" dirty="0">
              <a:solidFill>
                <a:prstClr val="black"/>
              </a:solidFill>
            </a:endParaRPr>
          </a:p>
          <a:p>
            <a:pPr algn="ctr"/>
            <a:r>
              <a:rPr lang="en-US" sz="2000" u="sng" dirty="0"/>
              <a:t>Preposition </a:t>
            </a:r>
            <a:r>
              <a:rPr lang="en-US" sz="2000" u="sng" dirty="0">
                <a:solidFill>
                  <a:prstClr val="black"/>
                </a:solidFill>
              </a:rPr>
              <a:t>Learning</a:t>
            </a:r>
          </a:p>
          <a:p>
            <a:pPr algn="ctr"/>
            <a:endParaRPr lang="en-US" dirty="0" smtClean="0">
              <a:solidFill>
                <a:prstClr val="black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en-US" sz="1600" dirty="0" smtClean="0"/>
              <a:t>The results of the query are stored in working memory.</a:t>
            </a:r>
          </a:p>
          <a:p>
            <a:pPr marL="285750" indent="-285750" algn="ctr">
              <a:buFontTx/>
              <a:buChar char="-"/>
            </a:pPr>
            <a:endParaRPr lang="en-US" sz="1600" dirty="0"/>
          </a:p>
          <a:p>
            <a:pPr marL="285750" indent="-285750" algn="ctr">
              <a:buFontTx/>
              <a:buChar char="-"/>
            </a:pPr>
            <a:endParaRPr 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127000" y="188060"/>
            <a:ext cx="1689100" cy="95410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Human: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“The red triangle is right-of the blue sphere”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011044" y="1172597"/>
            <a:ext cx="2066152" cy="4824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Prep Learning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182113" y="6307783"/>
            <a:ext cx="986527" cy="321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</a:rPr>
              <a:t>y</a:t>
            </a:r>
            <a:r>
              <a:rPr lang="en-US" sz="1400" dirty="0" smtClean="0">
                <a:solidFill>
                  <a:prstClr val="white"/>
                </a:solidFill>
              </a:rPr>
              <a:t> </a:t>
            </a:r>
            <a:r>
              <a:rPr lang="en-US" sz="1400" dirty="0">
                <a:solidFill>
                  <a:prstClr val="white"/>
                </a:solidFill>
              </a:rPr>
              <a:t>-</a:t>
            </a:r>
            <a:r>
              <a:rPr lang="en-US" sz="1400" dirty="0" smtClean="0">
                <a:solidFill>
                  <a:prstClr val="white"/>
                </a:solidFill>
              </a:rPr>
              <a:t>aligned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182113" y="6315238"/>
            <a:ext cx="998562" cy="321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z</a:t>
            </a:r>
            <a:r>
              <a:rPr lang="en-US" sz="1400" dirty="0">
                <a:solidFill>
                  <a:prstClr val="white"/>
                </a:solidFill>
              </a:rPr>
              <a:t>-</a:t>
            </a:r>
            <a:r>
              <a:rPr lang="en-US" sz="1400" dirty="0" smtClean="0">
                <a:solidFill>
                  <a:prstClr val="white"/>
                </a:solidFill>
              </a:rPr>
              <a:t>aligned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182113" y="6307783"/>
            <a:ext cx="417390" cy="321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+x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54200" y="4716284"/>
            <a:ext cx="2009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Working Memory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758591" y="5030834"/>
            <a:ext cx="702146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right-of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69365" y="5159722"/>
            <a:ext cx="540567" cy="59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Obj1</a:t>
            </a:r>
          </a:p>
          <a:p>
            <a:pPr algn="ctr"/>
            <a:r>
              <a:rPr lang="en-US" sz="1200" dirty="0" smtClean="0"/>
              <a:t>- bl3</a:t>
            </a:r>
          </a:p>
          <a:p>
            <a:pPr algn="ctr"/>
            <a:r>
              <a:rPr lang="en-US" sz="1200" dirty="0" smtClean="0"/>
              <a:t>- sp7</a:t>
            </a:r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2557400" y="5156490"/>
            <a:ext cx="540567" cy="59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Obj2</a:t>
            </a:r>
          </a:p>
          <a:p>
            <a:pPr algn="ctr"/>
            <a:r>
              <a:rPr lang="en-US" sz="1200" dirty="0" smtClean="0"/>
              <a:t>-re23</a:t>
            </a:r>
          </a:p>
          <a:p>
            <a:pPr algn="ctr"/>
            <a:r>
              <a:rPr lang="en-US" sz="1200" dirty="0" smtClean="0"/>
              <a:t>-tr17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3160178" y="5166987"/>
            <a:ext cx="540567" cy="606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Obj3</a:t>
            </a:r>
          </a:p>
          <a:p>
            <a:pPr algn="ctr"/>
            <a:r>
              <a:rPr lang="en-US" sz="1200" dirty="0" smtClean="0"/>
              <a:t>- bl3</a:t>
            </a:r>
          </a:p>
          <a:p>
            <a:pPr algn="ctr"/>
            <a:r>
              <a:rPr lang="en-US" sz="1200" dirty="0" smtClean="0"/>
              <a:t>- sq8</a:t>
            </a:r>
            <a:endParaRPr lang="en-US" sz="1200" dirty="0"/>
          </a:p>
        </p:txBody>
      </p:sp>
      <p:sp>
        <p:nvSpPr>
          <p:cNvPr id="68" name="Rectangle 67"/>
          <p:cNvSpPr/>
          <p:nvPr/>
        </p:nvSpPr>
        <p:spPr>
          <a:xfrm>
            <a:off x="7597980" y="5273040"/>
            <a:ext cx="1492878" cy="316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Prep. Learning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Isosceles Triangle 69"/>
          <p:cNvSpPr/>
          <p:nvPr/>
        </p:nvSpPr>
        <p:spPr>
          <a:xfrm>
            <a:off x="971550" y="6010011"/>
            <a:ext cx="650680" cy="50477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217283" y="5959822"/>
            <a:ext cx="568831" cy="568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80658" y="5039449"/>
            <a:ext cx="407406" cy="39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16</a:t>
            </a:fld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478944" y="665020"/>
            <a:ext cx="1820122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Word – Category Mapping</a:t>
            </a:r>
          </a:p>
        </p:txBody>
      </p:sp>
    </p:spTree>
    <p:extLst>
      <p:ext uri="{BB962C8B-B14F-4D97-AF65-F5344CB8AC3E}">
        <p14:creationId xmlns:p14="http://schemas.microsoft.com/office/powerpoint/2010/main" val="380659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L -0.28351 -0.1752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84" y="-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-0.16562 -0.1752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1" y="-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1034E-6 L -0.04983 -0.1762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88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914534" y="188058"/>
            <a:ext cx="2248125" cy="428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65379" y="5959822"/>
            <a:ext cx="2248126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Perception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31179" y="188060"/>
            <a:ext cx="4787288" cy="300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05521" y="224389"/>
            <a:ext cx="2071675" cy="4099711"/>
            <a:chOff x="1142055" y="301261"/>
            <a:chExt cx="2071675" cy="4099711"/>
          </a:xfrm>
          <a:solidFill>
            <a:schemeClr val="bg1">
              <a:lumMod val="85000"/>
            </a:schemeClr>
          </a:solidFill>
        </p:grpSpPr>
        <p:grpSp>
          <p:nvGrpSpPr>
            <p:cNvPr id="42" name="Group 41"/>
            <p:cNvGrpSpPr/>
            <p:nvPr/>
          </p:nvGrpSpPr>
          <p:grpSpPr>
            <a:xfrm>
              <a:off x="1142055" y="1783509"/>
              <a:ext cx="2071675" cy="2617463"/>
              <a:chOff x="1142055" y="1783509"/>
              <a:chExt cx="2071675" cy="2617463"/>
            </a:xfrm>
            <a:grpFill/>
          </p:grpSpPr>
          <p:sp>
            <p:nvSpPr>
              <p:cNvPr id="20" name="Rectangle 19"/>
              <p:cNvSpPr/>
              <p:nvPr/>
            </p:nvSpPr>
            <p:spPr>
              <a:xfrm>
                <a:off x="1142055" y="3918497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prstClr val="white"/>
                    </a:solidFill>
                  </a:rPr>
                  <a:t>LGSoar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47578" y="3381636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Interaction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42055" y="2844723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Indexing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47578" y="2316873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Verb Learning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142056" y="1783509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Noun Learning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1142056" y="715879"/>
              <a:ext cx="2066151" cy="4652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Action Knowledge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47578" y="301261"/>
              <a:ext cx="2060630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Procedural Memory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464166" y="664407"/>
            <a:ext cx="2549218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Preposition – Spatial </a:t>
            </a:r>
            <a:r>
              <a:rPr lang="en-US" dirty="0" err="1" smtClean="0">
                <a:solidFill>
                  <a:prstClr val="white">
                    <a:lumMod val="85000"/>
                  </a:prstClr>
                </a:solidFill>
              </a:rPr>
              <a:t>Rel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  <a:p>
            <a:pPr algn="ctr"/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Mapping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64166" y="2379953"/>
            <a:ext cx="2549218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Verb – Operator Mapping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64166" y="1421404"/>
            <a:ext cx="2549218" cy="8768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Noun/Adjective – Perceptual Symbol Mapping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3505" y="188059"/>
            <a:ext cx="190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Semantic Memory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58162" y="2122481"/>
            <a:ext cx="1840904" cy="951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Primitive Verb – Operator Mapping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813505" y="3320800"/>
            <a:ext cx="3304962" cy="1148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54666" y="33462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Episodic Memory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466" y="3715532"/>
            <a:ext cx="3069918" cy="6525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Agent’s Experiences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14534" y="4723728"/>
            <a:ext cx="7203933" cy="88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33966" y="5959822"/>
            <a:ext cx="2984501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666" y="5899732"/>
            <a:ext cx="215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Spatial Visual System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96564" y="6216714"/>
            <a:ext cx="1840904" cy="5036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Spatial Primitives</a:t>
            </a:r>
          </a:p>
        </p:txBody>
      </p:sp>
      <p:cxnSp>
        <p:nvCxnSpPr>
          <p:cNvPr id="16" name="Straight Arrow Connector 15"/>
          <p:cNvCxnSpPr>
            <a:stCxn id="35" idx="3"/>
            <a:endCxn id="13" idx="1"/>
          </p:cNvCxnSpPr>
          <p:nvPr/>
        </p:nvCxnSpPr>
        <p:spPr>
          <a:xfrm>
            <a:off x="5813505" y="6360091"/>
            <a:ext cx="3204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378566" y="5612728"/>
            <a:ext cx="0" cy="3470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</p:cNvCxnSpPr>
          <p:nvPr/>
        </p:nvCxnSpPr>
        <p:spPr>
          <a:xfrm flipV="1">
            <a:off x="4689442" y="5612728"/>
            <a:ext cx="0" cy="34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914533" y="5959822"/>
            <a:ext cx="1285733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Action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0" name="Straight Arrow Connector 59"/>
          <p:cNvCxnSpPr>
            <a:endCxn id="58" idx="0"/>
          </p:cNvCxnSpPr>
          <p:nvPr/>
        </p:nvCxnSpPr>
        <p:spPr>
          <a:xfrm>
            <a:off x="2557400" y="5612728"/>
            <a:ext cx="0" cy="34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4" idx="2"/>
          </p:cNvCxnSpPr>
          <p:nvPr/>
        </p:nvCxnSpPr>
        <p:spPr>
          <a:xfrm flipV="1">
            <a:off x="3038597" y="4469728"/>
            <a:ext cx="0" cy="25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079866" y="3193926"/>
            <a:ext cx="0" cy="15298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2"/>
          </p:cNvCxnSpPr>
          <p:nvPr/>
        </p:nvCxnSpPr>
        <p:spPr>
          <a:xfrm>
            <a:off x="7465986" y="4469728"/>
            <a:ext cx="0" cy="25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7000" y="4723728"/>
            <a:ext cx="1663700" cy="202365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7000" y="1243928"/>
            <a:ext cx="1663700" cy="350865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Phase 4</a:t>
            </a:r>
          </a:p>
          <a:p>
            <a:pPr algn="ctr"/>
            <a:r>
              <a:rPr lang="en-US" sz="2000" u="sng" dirty="0" smtClean="0">
                <a:solidFill>
                  <a:prstClr val="black"/>
                </a:solidFill>
              </a:rPr>
              <a:t>Preposition Learning</a:t>
            </a:r>
          </a:p>
          <a:p>
            <a:pPr algn="ctr"/>
            <a:endParaRPr lang="en-US" dirty="0">
              <a:solidFill>
                <a:prstClr val="black"/>
              </a:solidFill>
            </a:endParaRPr>
          </a:p>
          <a:p>
            <a:pPr algn="ctr"/>
            <a:r>
              <a:rPr lang="en-US" sz="1600" dirty="0" smtClean="0"/>
              <a:t>- List </a:t>
            </a:r>
            <a:r>
              <a:rPr lang="en-US" sz="1600" dirty="0"/>
              <a:t>of spatial primitives are abstracted into general spatial relationship and mapped to “right-of.”</a:t>
            </a:r>
          </a:p>
          <a:p>
            <a:pPr algn="ctr"/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7000" y="188060"/>
            <a:ext cx="1689100" cy="95410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Human: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“The red triangle is right-of the blue sphere”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011044" y="1172597"/>
            <a:ext cx="2066152" cy="4824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Prep Learning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54200" y="4716284"/>
            <a:ext cx="2009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Working Memory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69365" y="5159722"/>
            <a:ext cx="540567" cy="59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Obj1</a:t>
            </a:r>
          </a:p>
          <a:p>
            <a:pPr algn="ctr"/>
            <a:r>
              <a:rPr lang="en-US" sz="1200" dirty="0" smtClean="0"/>
              <a:t>- bl3</a:t>
            </a:r>
          </a:p>
          <a:p>
            <a:pPr algn="ctr"/>
            <a:r>
              <a:rPr lang="en-US" sz="1200" dirty="0" smtClean="0"/>
              <a:t>- sp7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2557400" y="5156490"/>
            <a:ext cx="540567" cy="59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Obj2</a:t>
            </a:r>
          </a:p>
          <a:p>
            <a:pPr algn="ctr"/>
            <a:r>
              <a:rPr lang="en-US" sz="1200" dirty="0" smtClean="0"/>
              <a:t>-re23</a:t>
            </a:r>
          </a:p>
          <a:p>
            <a:pPr algn="ctr"/>
            <a:r>
              <a:rPr lang="en-US" sz="1200" dirty="0" smtClean="0"/>
              <a:t>-tr17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3160178" y="5166987"/>
            <a:ext cx="540567" cy="606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Obj3</a:t>
            </a:r>
          </a:p>
          <a:p>
            <a:pPr algn="ctr"/>
            <a:r>
              <a:rPr lang="en-US" sz="1200" dirty="0" smtClean="0"/>
              <a:t>- bl3</a:t>
            </a:r>
          </a:p>
          <a:p>
            <a:pPr algn="ctr"/>
            <a:r>
              <a:rPr lang="en-US" sz="1200" dirty="0" smtClean="0"/>
              <a:t>- sq8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4691477" y="4820637"/>
            <a:ext cx="2599228" cy="716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SR11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756117" y="5144887"/>
            <a:ext cx="986527" cy="321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</a:rPr>
              <a:t>y</a:t>
            </a:r>
            <a:r>
              <a:rPr lang="en-US" sz="1400" dirty="0" smtClean="0">
                <a:solidFill>
                  <a:prstClr val="white"/>
                </a:solidFill>
              </a:rPr>
              <a:t>-aligned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826712" y="5144887"/>
            <a:ext cx="897701" cy="321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prstClr val="white"/>
                </a:solidFill>
              </a:rPr>
              <a:t>z</a:t>
            </a:r>
            <a:r>
              <a:rPr lang="en-US" sz="1400" dirty="0" smtClean="0">
                <a:solidFill>
                  <a:prstClr val="white"/>
                </a:solidFill>
              </a:rPr>
              <a:t>-aligned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781800" y="5144887"/>
            <a:ext cx="417390" cy="321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+x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758591" y="5030834"/>
            <a:ext cx="702146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right-of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597980" y="5273040"/>
            <a:ext cx="1492878" cy="316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Prep. Learning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Isosceles Triangle 77"/>
          <p:cNvSpPr/>
          <p:nvPr/>
        </p:nvSpPr>
        <p:spPr>
          <a:xfrm>
            <a:off x="971550" y="6010011"/>
            <a:ext cx="650680" cy="50477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17283" y="5959822"/>
            <a:ext cx="568831" cy="568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80658" y="5039449"/>
            <a:ext cx="407406" cy="39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4460737" y="5176187"/>
            <a:ext cx="22870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17</a:t>
            </a:fld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478944" y="665020"/>
            <a:ext cx="1820122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Word – Category Mapping</a:t>
            </a:r>
          </a:p>
        </p:txBody>
      </p:sp>
    </p:spTree>
    <p:extLst>
      <p:ext uri="{BB962C8B-B14F-4D97-AF65-F5344CB8AC3E}">
        <p14:creationId xmlns:p14="http://schemas.microsoft.com/office/powerpoint/2010/main" val="140881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64166" y="664407"/>
            <a:ext cx="2549218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Preposition – Spatial </a:t>
            </a:r>
            <a:r>
              <a:rPr lang="en-US" dirty="0" err="1" smtClean="0">
                <a:solidFill>
                  <a:prstClr val="white">
                    <a:lumMod val="85000"/>
                  </a:prstClr>
                </a:solidFill>
              </a:rPr>
              <a:t>Rel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  <a:p>
            <a:pPr algn="ctr"/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Mapping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464166" y="664407"/>
            <a:ext cx="2549218" cy="69382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Preposition – Spatial </a:t>
            </a:r>
            <a:r>
              <a:rPr lang="en-US" dirty="0" err="1" smtClean="0"/>
              <a:t>Rel</a:t>
            </a:r>
            <a:endParaRPr lang="en-US" dirty="0"/>
          </a:p>
          <a:p>
            <a:pPr algn="ctr"/>
            <a:r>
              <a:rPr lang="en-US" dirty="0" smtClean="0"/>
              <a:t>Mapping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914534" y="188058"/>
            <a:ext cx="2248125" cy="428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65379" y="5959822"/>
            <a:ext cx="2248126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Perception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31179" y="188060"/>
            <a:ext cx="4787288" cy="300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05521" y="224389"/>
            <a:ext cx="2071675" cy="4099711"/>
            <a:chOff x="1142055" y="301261"/>
            <a:chExt cx="2071675" cy="4099711"/>
          </a:xfrm>
          <a:solidFill>
            <a:schemeClr val="bg1">
              <a:lumMod val="85000"/>
            </a:schemeClr>
          </a:solidFill>
        </p:grpSpPr>
        <p:grpSp>
          <p:nvGrpSpPr>
            <p:cNvPr id="42" name="Group 41"/>
            <p:cNvGrpSpPr/>
            <p:nvPr/>
          </p:nvGrpSpPr>
          <p:grpSpPr>
            <a:xfrm>
              <a:off x="1142055" y="1783509"/>
              <a:ext cx="2071675" cy="2617463"/>
              <a:chOff x="1142055" y="1783509"/>
              <a:chExt cx="2071675" cy="2617463"/>
            </a:xfrm>
            <a:grpFill/>
          </p:grpSpPr>
          <p:sp>
            <p:nvSpPr>
              <p:cNvPr id="20" name="Rectangle 19"/>
              <p:cNvSpPr/>
              <p:nvPr/>
            </p:nvSpPr>
            <p:spPr>
              <a:xfrm>
                <a:off x="1142055" y="3918497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prstClr val="white"/>
                    </a:solidFill>
                  </a:rPr>
                  <a:t>LGSoar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47578" y="3381636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Interaction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42055" y="2844723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Indexing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47578" y="2316873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Verb Learning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142056" y="1783509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prstClr val="white"/>
                    </a:solidFill>
                  </a:rPr>
                  <a:t>Noun Learning</a:t>
                </a: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1142056" y="715879"/>
              <a:ext cx="2066151" cy="4652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Action Knowledge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47578" y="301261"/>
              <a:ext cx="2060630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Procedural Memory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6464166" y="2379953"/>
            <a:ext cx="2549218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Verb – Operator Mapping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64166" y="1421404"/>
            <a:ext cx="2549218" cy="8768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white">
                    <a:lumMod val="85000"/>
                  </a:prstClr>
                </a:solidFill>
              </a:rPr>
              <a:t>Noun/Adjective – Perceptual Symbol Mapping</a:t>
            </a:r>
            <a:endParaRPr lang="en-US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3505" y="188059"/>
            <a:ext cx="190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Semantic Memory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458162" y="2122481"/>
            <a:ext cx="1840904" cy="951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Primitive Verb – Operator Mapping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813505" y="3320800"/>
            <a:ext cx="3304962" cy="1148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54666" y="33462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Episodic Memory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466" y="3715532"/>
            <a:ext cx="3069918" cy="6525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Agent’s Experiences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14534" y="4723728"/>
            <a:ext cx="7203933" cy="88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33966" y="5959822"/>
            <a:ext cx="2984501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4666" y="5899732"/>
            <a:ext cx="215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Spatial Visual System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796564" y="6216714"/>
            <a:ext cx="1840904" cy="5036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Spatial Primitives</a:t>
            </a:r>
          </a:p>
        </p:txBody>
      </p:sp>
      <p:cxnSp>
        <p:nvCxnSpPr>
          <p:cNvPr id="16" name="Straight Arrow Connector 15"/>
          <p:cNvCxnSpPr>
            <a:stCxn id="35" idx="3"/>
            <a:endCxn id="13" idx="1"/>
          </p:cNvCxnSpPr>
          <p:nvPr/>
        </p:nvCxnSpPr>
        <p:spPr>
          <a:xfrm>
            <a:off x="5813505" y="6360091"/>
            <a:ext cx="3204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378566" y="5612728"/>
            <a:ext cx="0" cy="3470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</p:cNvCxnSpPr>
          <p:nvPr/>
        </p:nvCxnSpPr>
        <p:spPr>
          <a:xfrm flipV="1">
            <a:off x="4689442" y="5612728"/>
            <a:ext cx="0" cy="34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914533" y="5959822"/>
            <a:ext cx="1285733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Action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0" name="Straight Arrow Connector 59"/>
          <p:cNvCxnSpPr>
            <a:endCxn id="58" idx="0"/>
          </p:cNvCxnSpPr>
          <p:nvPr/>
        </p:nvCxnSpPr>
        <p:spPr>
          <a:xfrm>
            <a:off x="2557400" y="5612728"/>
            <a:ext cx="0" cy="34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4" idx="2"/>
          </p:cNvCxnSpPr>
          <p:nvPr/>
        </p:nvCxnSpPr>
        <p:spPr>
          <a:xfrm flipV="1">
            <a:off x="3038597" y="4469728"/>
            <a:ext cx="0" cy="25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079866" y="3193926"/>
            <a:ext cx="0" cy="15298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2"/>
          </p:cNvCxnSpPr>
          <p:nvPr/>
        </p:nvCxnSpPr>
        <p:spPr>
          <a:xfrm>
            <a:off x="7465986" y="4469728"/>
            <a:ext cx="0" cy="25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7000" y="4723728"/>
            <a:ext cx="1663700" cy="202365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27000" y="1243928"/>
            <a:ext cx="1663700" cy="3508653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prstClr val="black"/>
                </a:solidFill>
              </a:rPr>
              <a:t>Phase </a:t>
            </a:r>
            <a:r>
              <a:rPr lang="en-US" sz="3200" b="1" dirty="0">
                <a:solidFill>
                  <a:prstClr val="black"/>
                </a:solidFill>
              </a:rPr>
              <a:t>4</a:t>
            </a:r>
            <a:endParaRPr lang="en-US" sz="3200" b="1" dirty="0" smtClean="0">
              <a:solidFill>
                <a:prstClr val="black"/>
              </a:solidFill>
            </a:endParaRPr>
          </a:p>
          <a:p>
            <a:pPr algn="ctr"/>
            <a:r>
              <a:rPr lang="en-US" sz="2000" u="sng" dirty="0" smtClean="0">
                <a:solidFill>
                  <a:prstClr val="black"/>
                </a:solidFill>
              </a:rPr>
              <a:t>Preposition Learning</a:t>
            </a:r>
          </a:p>
          <a:p>
            <a:pPr algn="ctr"/>
            <a:endParaRPr lang="en-US" dirty="0">
              <a:solidFill>
                <a:prstClr val="black"/>
              </a:solidFill>
            </a:endParaRPr>
          </a:p>
          <a:p>
            <a:pPr algn="ctr"/>
            <a:r>
              <a:rPr lang="en-US" sz="1600" dirty="0"/>
              <a:t>- Learned spatial relationship mapping to “right-of” is stored in semantic memory.</a:t>
            </a:r>
          </a:p>
          <a:p>
            <a:pPr algn="ctr"/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7000" y="188060"/>
            <a:ext cx="1689100" cy="95410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Human: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“The red triangle is right-of the blue sphere”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011044" y="1172597"/>
            <a:ext cx="2066152" cy="4824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</a:rPr>
              <a:t>Prep Learning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54200" y="4716284"/>
            <a:ext cx="2009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Working Memory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969365" y="5159722"/>
            <a:ext cx="540567" cy="59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Obj1</a:t>
            </a:r>
          </a:p>
          <a:p>
            <a:pPr algn="ctr"/>
            <a:r>
              <a:rPr lang="en-US" sz="1200" dirty="0" smtClean="0"/>
              <a:t>- bl3</a:t>
            </a:r>
          </a:p>
          <a:p>
            <a:pPr algn="ctr"/>
            <a:r>
              <a:rPr lang="en-US" sz="1200" dirty="0" smtClean="0"/>
              <a:t>- sp7</a:t>
            </a:r>
            <a:endParaRPr lang="en-US" sz="1200" dirty="0"/>
          </a:p>
        </p:txBody>
      </p:sp>
      <p:sp>
        <p:nvSpPr>
          <p:cNvPr id="49" name="Rectangle 48"/>
          <p:cNvSpPr/>
          <p:nvPr/>
        </p:nvSpPr>
        <p:spPr>
          <a:xfrm>
            <a:off x="2557400" y="5156490"/>
            <a:ext cx="540567" cy="59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Obj2</a:t>
            </a:r>
          </a:p>
          <a:p>
            <a:pPr algn="ctr"/>
            <a:r>
              <a:rPr lang="en-US" sz="1200" dirty="0" smtClean="0"/>
              <a:t>-re23</a:t>
            </a:r>
          </a:p>
          <a:p>
            <a:pPr algn="ctr"/>
            <a:r>
              <a:rPr lang="en-US" sz="1200" dirty="0" smtClean="0"/>
              <a:t>-tr17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3160178" y="5166987"/>
            <a:ext cx="540567" cy="606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Obj3</a:t>
            </a:r>
          </a:p>
          <a:p>
            <a:pPr algn="ctr"/>
            <a:r>
              <a:rPr lang="en-US" sz="1200" dirty="0" smtClean="0"/>
              <a:t>- bl3</a:t>
            </a:r>
          </a:p>
          <a:p>
            <a:pPr algn="ctr"/>
            <a:r>
              <a:rPr lang="en-US" sz="1200" dirty="0" smtClean="0"/>
              <a:t>- sq8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4679917" y="4818052"/>
            <a:ext cx="2599228" cy="7162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SR11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739454" y="5145184"/>
            <a:ext cx="986527" cy="321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y-aligned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813506" y="5145184"/>
            <a:ext cx="855886" cy="321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z-aligned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732234" y="5145184"/>
            <a:ext cx="417390" cy="321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</a:rPr>
              <a:t>+x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758591" y="5030834"/>
            <a:ext cx="702146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right-of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6" name="Straight Arrow Connector 75"/>
          <p:cNvCxnSpPr>
            <a:endCxn id="82" idx="2"/>
          </p:cNvCxnSpPr>
          <p:nvPr/>
        </p:nvCxnSpPr>
        <p:spPr>
          <a:xfrm flipV="1">
            <a:off x="5993006" y="1278833"/>
            <a:ext cx="1148260" cy="3577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7597980" y="5273040"/>
            <a:ext cx="1492878" cy="316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Prep. Learning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Isosceles Triangle 56"/>
          <p:cNvSpPr/>
          <p:nvPr/>
        </p:nvSpPr>
        <p:spPr>
          <a:xfrm>
            <a:off x="971550" y="6010011"/>
            <a:ext cx="650680" cy="50477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17283" y="5984648"/>
            <a:ext cx="568831" cy="568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80658" y="5064275"/>
            <a:ext cx="407406" cy="39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endCxn id="80" idx="2"/>
          </p:cNvCxnSpPr>
          <p:nvPr/>
        </p:nvCxnSpPr>
        <p:spPr>
          <a:xfrm flipV="1">
            <a:off x="4109664" y="1272567"/>
            <a:ext cx="2559728" cy="374559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8" idx="3"/>
            <a:endCxn id="56" idx="1"/>
          </p:cNvCxnSpPr>
          <p:nvPr/>
        </p:nvCxnSpPr>
        <p:spPr>
          <a:xfrm flipV="1">
            <a:off x="4460737" y="5176187"/>
            <a:ext cx="21918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6566623" y="1153547"/>
            <a:ext cx="205537" cy="1190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V="1">
            <a:off x="6771719" y="1220835"/>
            <a:ext cx="232966" cy="1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7019925" y="1150054"/>
            <a:ext cx="242682" cy="1287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18</a:t>
            </a:fld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478944" y="665020"/>
            <a:ext cx="1820122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Word – Category Mapping</a:t>
            </a:r>
          </a:p>
        </p:txBody>
      </p:sp>
    </p:spTree>
    <p:extLst>
      <p:ext uri="{BB962C8B-B14F-4D97-AF65-F5344CB8AC3E}">
        <p14:creationId xmlns:p14="http://schemas.microsoft.com/office/powerpoint/2010/main" val="1752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Refining learned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2086387"/>
            <a:ext cx="5867400" cy="1087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Is this triangle also to the right of the square?</a:t>
            </a: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65040" y="2233423"/>
            <a:ext cx="1663700" cy="202365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1309590" y="3626242"/>
            <a:ext cx="650680" cy="50477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5323" y="3600879"/>
            <a:ext cx="568831" cy="568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8698" y="2680506"/>
            <a:ext cx="407406" cy="39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590800" y="4257079"/>
            <a:ext cx="5867400" cy="1087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 smtClean="0"/>
              <a:t>Disjunctive primitive relationships in training are removed.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724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Prepositions in BOLT</a:t>
            </a:r>
          </a:p>
          <a:p>
            <a:r>
              <a:rPr lang="en-US" sz="2800" dirty="0" smtClean="0"/>
              <a:t>Compositional Spatial Relationships</a:t>
            </a:r>
          </a:p>
          <a:p>
            <a:r>
              <a:rPr lang="en-US" sz="2800" dirty="0" smtClean="0"/>
              <a:t>Learning Process in Architecture with SVS</a:t>
            </a:r>
          </a:p>
          <a:p>
            <a:r>
              <a:rPr lang="en-US" sz="2800" dirty="0" smtClean="0"/>
              <a:t>Projection</a:t>
            </a:r>
          </a:p>
          <a:p>
            <a:r>
              <a:rPr lang="en-US" sz="2800" dirty="0" smtClean="0"/>
              <a:t>Conclusions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6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is interactive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can be initiated by instructor or agent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 smtClean="0"/>
              <a:t>“What is behind the blue sphere?”</a:t>
            </a:r>
          </a:p>
          <a:p>
            <a:pPr>
              <a:buFontTx/>
              <a:buChar char="-"/>
            </a:pPr>
            <a:r>
              <a:rPr lang="en-US" sz="2400" i="1" dirty="0" smtClean="0"/>
              <a:t>“I don’t know the preposition behind. Please teach me with examples.”</a:t>
            </a:r>
          </a:p>
          <a:p>
            <a:pPr marL="0" indent="0">
              <a:buNone/>
            </a:pPr>
            <a:r>
              <a:rPr lang="en-US" sz="2400" dirty="0" smtClean="0"/>
              <a:t>“The green square is behind the red triangle.” </a:t>
            </a:r>
          </a:p>
          <a:p>
            <a:pPr marL="0" indent="0">
              <a:buNone/>
            </a:pPr>
            <a:r>
              <a:rPr lang="en-US" sz="2400" dirty="0" smtClean="0"/>
              <a:t>“Finished teaching.”</a:t>
            </a:r>
          </a:p>
          <a:p>
            <a:pPr marL="0" indent="0">
              <a:buNone/>
            </a:pPr>
            <a:r>
              <a:rPr lang="en-US" sz="2400" dirty="0" smtClean="0"/>
              <a:t>- “</a:t>
            </a:r>
            <a:r>
              <a:rPr lang="en-US" sz="2400" i="1" dirty="0" smtClean="0"/>
              <a:t>The blue square is behind the blue sphere.”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4-Point Star 13"/>
          <p:cNvSpPr/>
          <p:nvPr/>
        </p:nvSpPr>
        <p:spPr>
          <a:xfrm>
            <a:off x="3390160" y="4019550"/>
            <a:ext cx="152400" cy="190500"/>
          </a:xfrm>
          <a:prstGeom prst="star4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Spatial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“Put the object to the right of the pantry.”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21</a:t>
            </a:fld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1828800" y="3581400"/>
            <a:ext cx="1066800" cy="1066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2450977" y="3385351"/>
            <a:ext cx="6705600" cy="1415249"/>
          </a:xfrm>
          <a:prstGeom prst="cube">
            <a:avLst/>
          </a:prstGeom>
          <a:solidFill>
            <a:srgbClr val="C0504D">
              <a:alpha val="45098"/>
            </a:srgbClr>
          </a:solidFill>
          <a:ln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  <a:prstDash val="sysDash"/>
              </a:ln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51643" y="4648200"/>
            <a:ext cx="1077157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828800" y="2895600"/>
            <a:ext cx="0" cy="17526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>
          <a:xfrm>
            <a:off x="1447800" y="2971800"/>
            <a:ext cx="381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143000" y="5181600"/>
            <a:ext cx="381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Y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971800" y="4572000"/>
            <a:ext cx="381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X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352800" y="2362200"/>
            <a:ext cx="1562100" cy="71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“right of”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28800" y="4648201"/>
            <a:ext cx="1905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51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Describing the scene</a:t>
            </a:r>
          </a:p>
          <a:p>
            <a:r>
              <a:rPr lang="en-US" dirty="0" smtClean="0"/>
              <a:t>Specifying objects in the scene</a:t>
            </a:r>
          </a:p>
          <a:p>
            <a:r>
              <a:rPr lang="en-US" dirty="0" smtClean="0"/>
              <a:t>Tracking objects and relationships</a:t>
            </a:r>
          </a:p>
          <a:p>
            <a:pPr lvl="1"/>
            <a:r>
              <a:rPr lang="en-US" dirty="0" smtClean="0"/>
              <a:t>“The goal is that the red triangle is inside the pantry”</a:t>
            </a:r>
          </a:p>
          <a:p>
            <a:r>
              <a:rPr lang="en-US" dirty="0" smtClean="0"/>
              <a:t>Projecting relationships back to a point in 3D space to perform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2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Nuggets</a:t>
            </a:r>
          </a:p>
          <a:p>
            <a:r>
              <a:rPr lang="en-US" sz="2400" dirty="0" smtClean="0"/>
              <a:t>Learns very fast</a:t>
            </a:r>
          </a:p>
          <a:p>
            <a:r>
              <a:rPr lang="en-US" sz="2400" dirty="0" smtClean="0"/>
              <a:t>Works well for simple relationships and projection/tracking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Coals</a:t>
            </a:r>
          </a:p>
          <a:p>
            <a:r>
              <a:rPr lang="en-US" sz="2400" dirty="0" smtClean="0"/>
              <a:t>Cannot learn complex relationships with many objects</a:t>
            </a:r>
          </a:p>
          <a:p>
            <a:r>
              <a:rPr lang="en-US" sz="2400" dirty="0" smtClean="0"/>
              <a:t>Cannot learn certain types of relationships such as diagonal</a:t>
            </a:r>
          </a:p>
          <a:p>
            <a:r>
              <a:rPr lang="en-US" sz="2400" dirty="0" smtClean="0"/>
              <a:t>Not robust to mistakes in training examples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4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297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Complex multi-object relationships</a:t>
            </a:r>
          </a:p>
          <a:p>
            <a:pPr lvl="1"/>
            <a:r>
              <a:rPr lang="en-US" sz="2000" dirty="0" smtClean="0"/>
              <a:t>For example in a line or a circle</a:t>
            </a:r>
          </a:p>
          <a:p>
            <a:r>
              <a:rPr lang="en-US" sz="2400" dirty="0" smtClean="0"/>
              <a:t>More complex spatial relationships</a:t>
            </a:r>
          </a:p>
          <a:p>
            <a:pPr lvl="1"/>
            <a:r>
              <a:rPr lang="en-US" sz="2000" dirty="0" smtClean="0"/>
              <a:t>Using distance/contacting etc.</a:t>
            </a:r>
          </a:p>
          <a:p>
            <a:pPr lvl="1"/>
            <a:r>
              <a:rPr lang="en-US" sz="2000" dirty="0" smtClean="0"/>
              <a:t>Pattern matching (diagonal)</a:t>
            </a:r>
          </a:p>
          <a:p>
            <a:pPr lvl="1"/>
            <a:r>
              <a:rPr lang="en-US" sz="2000" dirty="0" smtClean="0"/>
              <a:t>Will require more training examples</a:t>
            </a:r>
          </a:p>
          <a:p>
            <a:r>
              <a:rPr lang="en-US" sz="2400" dirty="0" smtClean="0"/>
              <a:t>Projection with multiple relationships</a:t>
            </a:r>
          </a:p>
          <a:p>
            <a:pPr lvl="1"/>
            <a:r>
              <a:rPr lang="en-US" sz="2000" dirty="0" smtClean="0"/>
              <a:t>“put this inside the pantry and to the right of the blue object”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2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6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Prepositions/Spatial Relationships in BOLT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44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“What is to the right of the pantry?”</a:t>
            </a:r>
          </a:p>
          <a:p>
            <a:r>
              <a:rPr lang="en-US" sz="2000" dirty="0" smtClean="0"/>
              <a:t>“Put the triangle in the stove.”</a:t>
            </a:r>
          </a:p>
          <a:p>
            <a:r>
              <a:rPr lang="en-US" sz="2000" dirty="0" smtClean="0"/>
              <a:t>“Pick up the red object to the right of the pantry.”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3" t="14498" r="23495" b="13916"/>
          <a:stretch/>
        </p:blipFill>
        <p:spPr>
          <a:xfrm>
            <a:off x="2667000" y="1524000"/>
            <a:ext cx="4347396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6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86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Spatial Relationships as Compositions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2286000"/>
            <a:ext cx="3200400" cy="1729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y</a:t>
            </a:r>
            <a:r>
              <a:rPr lang="en-US" sz="2400" dirty="0" smtClean="0"/>
              <a:t>-aligned</a:t>
            </a:r>
          </a:p>
          <a:p>
            <a:pPr marL="0" indent="0">
              <a:buNone/>
            </a:pPr>
            <a:r>
              <a:rPr lang="en-US" sz="2400" dirty="0"/>
              <a:t>z</a:t>
            </a:r>
            <a:r>
              <a:rPr lang="en-US" sz="2400" dirty="0" smtClean="0"/>
              <a:t>-aligned</a:t>
            </a:r>
          </a:p>
          <a:p>
            <a:pPr marL="0" indent="0">
              <a:buNone/>
            </a:pPr>
            <a:r>
              <a:rPr lang="en-US" sz="2400" dirty="0"/>
              <a:t>x</a:t>
            </a:r>
            <a:r>
              <a:rPr lang="en-US" sz="2400" dirty="0" smtClean="0"/>
              <a:t>-greater than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4</a:t>
            </a:fld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2209800" y="2514600"/>
            <a:ext cx="1066800" cy="10668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4343400" y="2514600"/>
            <a:ext cx="1066800" cy="1066800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09800" y="3581400"/>
            <a:ext cx="1905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132643" y="3581400"/>
            <a:ext cx="1077157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209800" y="1828800"/>
            <a:ext cx="0" cy="175260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1828800" y="1905000"/>
            <a:ext cx="381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524000" y="4114800"/>
            <a:ext cx="381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Y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352800" y="3505200"/>
            <a:ext cx="381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/>
              <a:t>X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543300" y="1913180"/>
            <a:ext cx="1562100" cy="71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“right of”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858000" y="4980541"/>
            <a:ext cx="1981200" cy="1729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“Intersecting”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y-aligned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z-aligned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x-aligned</a:t>
            </a:r>
            <a:endParaRPr lang="en-US" sz="24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595686" y="4980541"/>
            <a:ext cx="1981200" cy="1424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“Above”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z-greater than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3085730" y="4419600"/>
            <a:ext cx="407707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b="1" dirty="0" smtClean="0"/>
              <a:t>Other potential compositions: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466536" y="4973445"/>
            <a:ext cx="2129150" cy="1877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“In front of”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y-less than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z-aligned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dirty="0" smtClean="0"/>
              <a:t>x-aligned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396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1600200"/>
            <a:ext cx="9116705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 new prepositions that map to spatial relations 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</a:rPr>
              <a:t>“The red triangle </a:t>
            </a:r>
            <a:r>
              <a:rPr lang="en-US" dirty="0" smtClean="0">
                <a:solidFill>
                  <a:prstClr val="black"/>
                </a:solidFill>
              </a:rPr>
              <a:t>is </a:t>
            </a:r>
            <a:r>
              <a:rPr lang="en-US" i="1" dirty="0" smtClean="0">
                <a:solidFill>
                  <a:prstClr val="black"/>
                </a:solidFill>
              </a:rPr>
              <a:t>right of </a:t>
            </a:r>
            <a:r>
              <a:rPr lang="en-US" dirty="0">
                <a:solidFill>
                  <a:prstClr val="black"/>
                </a:solidFill>
              </a:rPr>
              <a:t>the blue sphere”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9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914534" y="188058"/>
            <a:ext cx="2248125" cy="428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65379" y="5959822"/>
            <a:ext cx="2248126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31179" y="188060"/>
            <a:ext cx="4787288" cy="300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05521" y="224389"/>
            <a:ext cx="2071675" cy="4099711"/>
            <a:chOff x="1142055" y="301261"/>
            <a:chExt cx="2071675" cy="4099711"/>
          </a:xfrm>
          <a:solidFill>
            <a:schemeClr val="bg1">
              <a:lumMod val="85000"/>
            </a:schemeClr>
          </a:solidFill>
        </p:grpSpPr>
        <p:grpSp>
          <p:nvGrpSpPr>
            <p:cNvPr id="42" name="Group 41"/>
            <p:cNvGrpSpPr/>
            <p:nvPr/>
          </p:nvGrpSpPr>
          <p:grpSpPr>
            <a:xfrm>
              <a:off x="1142055" y="1251317"/>
              <a:ext cx="2071675" cy="3149655"/>
              <a:chOff x="1142055" y="1251317"/>
              <a:chExt cx="2071675" cy="3149655"/>
            </a:xfrm>
            <a:grpFill/>
          </p:grpSpPr>
          <p:sp>
            <p:nvSpPr>
              <p:cNvPr id="20" name="Rectangle 19"/>
              <p:cNvSpPr/>
              <p:nvPr/>
            </p:nvSpPr>
            <p:spPr>
              <a:xfrm>
                <a:off x="1142055" y="3918497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LGSoar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47578" y="3381636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Interaction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42055" y="2844723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Indexing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47578" y="2316873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Verb Learning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142056" y="1783509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Noun Learning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42055" y="1251317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Prep Learning</a:t>
                </a:r>
                <a:endParaRPr lang="en-US" dirty="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1142056" y="715879"/>
              <a:ext cx="2066151" cy="4652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Action Knowledge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47578" y="301261"/>
              <a:ext cx="2060630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Procedural Memory</a:t>
              </a:r>
              <a:endParaRPr 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6464166" y="664407"/>
            <a:ext cx="2549218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Preposition – Spatial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Rel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Mapping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64166" y="2379953"/>
            <a:ext cx="2549218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Verb – Operator Mapping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64166" y="1421404"/>
            <a:ext cx="2549218" cy="8768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Noun/Adjective – Perceptual Symbol Mapping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3505" y="188059"/>
            <a:ext cx="190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Semantic Memory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458162" y="2122481"/>
            <a:ext cx="1840904" cy="951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Primitive Verb – Operator Mapping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813505" y="3320800"/>
            <a:ext cx="3304962" cy="1148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54666" y="33462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Episodic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466" y="3715532"/>
            <a:ext cx="3069918" cy="6525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Agent’s Experiences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14534" y="4723728"/>
            <a:ext cx="7203933" cy="88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33966" y="5959822"/>
            <a:ext cx="2984501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54666" y="5899732"/>
            <a:ext cx="215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Spatial Visual System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796564" y="6216714"/>
            <a:ext cx="1840904" cy="5036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Spatial Primitives</a:t>
            </a:r>
          </a:p>
        </p:txBody>
      </p:sp>
      <p:cxnSp>
        <p:nvCxnSpPr>
          <p:cNvPr id="16" name="Straight Arrow Connector 15"/>
          <p:cNvCxnSpPr>
            <a:stCxn id="35" idx="3"/>
            <a:endCxn id="13" idx="1"/>
          </p:cNvCxnSpPr>
          <p:nvPr/>
        </p:nvCxnSpPr>
        <p:spPr>
          <a:xfrm>
            <a:off x="5813505" y="6360091"/>
            <a:ext cx="3204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378566" y="5612728"/>
            <a:ext cx="0" cy="3470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</p:cNvCxnSpPr>
          <p:nvPr/>
        </p:nvCxnSpPr>
        <p:spPr>
          <a:xfrm flipV="1">
            <a:off x="4689442" y="5612728"/>
            <a:ext cx="0" cy="34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914533" y="5959822"/>
            <a:ext cx="1285733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endCxn id="58" idx="0"/>
          </p:cNvCxnSpPr>
          <p:nvPr/>
        </p:nvCxnSpPr>
        <p:spPr>
          <a:xfrm>
            <a:off x="2557400" y="5612728"/>
            <a:ext cx="0" cy="34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4" idx="2"/>
          </p:cNvCxnSpPr>
          <p:nvPr/>
        </p:nvCxnSpPr>
        <p:spPr>
          <a:xfrm flipV="1">
            <a:off x="3038597" y="4469728"/>
            <a:ext cx="0" cy="25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079866" y="3193926"/>
            <a:ext cx="0" cy="15298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2"/>
          </p:cNvCxnSpPr>
          <p:nvPr/>
        </p:nvCxnSpPr>
        <p:spPr>
          <a:xfrm>
            <a:off x="7465986" y="4469728"/>
            <a:ext cx="0" cy="25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7000" y="4723728"/>
            <a:ext cx="1663700" cy="202365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27000" y="1232741"/>
            <a:ext cx="1663700" cy="3354765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Phase 1</a:t>
            </a:r>
            <a:endParaRPr lang="en-US" sz="2000" dirty="0" smtClean="0"/>
          </a:p>
          <a:p>
            <a:pPr algn="ctr"/>
            <a:r>
              <a:rPr lang="en-US" sz="2000" u="sng" dirty="0" smtClean="0"/>
              <a:t>Perception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1400" dirty="0" smtClean="0"/>
              <a:t>- Receive object information from input link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- Create internal representations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  <a:p>
            <a:pPr algn="ctr"/>
            <a:endParaRPr lang="en-US" sz="1400" dirty="0" smtClean="0"/>
          </a:p>
        </p:txBody>
      </p:sp>
      <p:sp>
        <p:nvSpPr>
          <p:cNvPr id="2" name="Isosceles Triangle 1"/>
          <p:cNvSpPr/>
          <p:nvPr/>
        </p:nvSpPr>
        <p:spPr>
          <a:xfrm>
            <a:off x="971550" y="6010011"/>
            <a:ext cx="650680" cy="50477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54200" y="4716284"/>
            <a:ext cx="2009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Memory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22091" y="6023684"/>
            <a:ext cx="540567" cy="59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Obj1</a:t>
            </a:r>
          </a:p>
          <a:p>
            <a:pPr algn="ctr"/>
            <a:r>
              <a:rPr lang="en-US" sz="1200" dirty="0" smtClean="0"/>
              <a:t>- bl3</a:t>
            </a:r>
          </a:p>
          <a:p>
            <a:pPr algn="ctr"/>
            <a:r>
              <a:rPr lang="en-US" sz="1200" dirty="0" smtClean="0"/>
              <a:t>- sp7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217283" y="5959822"/>
            <a:ext cx="568831" cy="568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0658" y="5039449"/>
            <a:ext cx="407406" cy="39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622090" y="6027216"/>
            <a:ext cx="540567" cy="59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Obj2</a:t>
            </a:r>
          </a:p>
          <a:p>
            <a:pPr algn="ctr"/>
            <a:r>
              <a:rPr lang="en-US" sz="1200" dirty="0" smtClean="0"/>
              <a:t>-re23</a:t>
            </a:r>
          </a:p>
          <a:p>
            <a:pPr algn="ctr"/>
            <a:r>
              <a:rPr lang="en-US" sz="1200" dirty="0" smtClean="0"/>
              <a:t>-tr17</a:t>
            </a:r>
            <a:endParaRPr lang="en-US" sz="1200" dirty="0"/>
          </a:p>
        </p:txBody>
      </p:sp>
      <p:sp>
        <p:nvSpPr>
          <p:cNvPr id="54" name="Rectangle 53"/>
          <p:cNvSpPr/>
          <p:nvPr/>
        </p:nvSpPr>
        <p:spPr>
          <a:xfrm>
            <a:off x="3624228" y="6027216"/>
            <a:ext cx="540567" cy="606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Obj3</a:t>
            </a:r>
          </a:p>
          <a:p>
            <a:pPr algn="ctr"/>
            <a:r>
              <a:rPr lang="en-US" sz="1200" dirty="0" smtClean="0"/>
              <a:t>- bl3</a:t>
            </a:r>
          </a:p>
          <a:p>
            <a:pPr algn="ctr"/>
            <a:r>
              <a:rPr lang="en-US" sz="1200" dirty="0" smtClean="0"/>
              <a:t>- sq8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127000" y="188060"/>
            <a:ext cx="1689100" cy="95410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Human: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“The red triangle is right-of the blue sphere”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6</a:t>
            </a:fld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478944" y="665020"/>
            <a:ext cx="1820122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Word – Category Mapping</a:t>
            </a:r>
          </a:p>
        </p:txBody>
      </p:sp>
    </p:spTree>
    <p:extLst>
      <p:ext uri="{BB962C8B-B14F-4D97-AF65-F5344CB8AC3E}">
        <p14:creationId xmlns:p14="http://schemas.microsoft.com/office/powerpoint/2010/main" val="174888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72797E-6 L -0.18211 -0.13162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15" y="-6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-0.10729 -0.13171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-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30951E-6 L -0.03924 -0.13023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2" y="-6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7" grpId="1" animBg="1"/>
      <p:bldP spid="12" grpId="0" animBg="1"/>
      <p:bldP spid="17" grpId="0" animBg="1"/>
      <p:bldP spid="52" grpId="0" animBg="1"/>
      <p:bldP spid="52" grpId="1" animBg="1"/>
      <p:bldP spid="54" grpId="0" animBg="1"/>
      <p:bldP spid="5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914534" y="188058"/>
            <a:ext cx="2248125" cy="428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65379" y="5959822"/>
            <a:ext cx="2248126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31179" y="188060"/>
            <a:ext cx="4787288" cy="300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05521" y="224389"/>
            <a:ext cx="2071675" cy="4099711"/>
            <a:chOff x="1142055" y="301261"/>
            <a:chExt cx="2071675" cy="4099711"/>
          </a:xfrm>
          <a:solidFill>
            <a:schemeClr val="bg1">
              <a:lumMod val="85000"/>
            </a:schemeClr>
          </a:solidFill>
        </p:grpSpPr>
        <p:grpSp>
          <p:nvGrpSpPr>
            <p:cNvPr id="42" name="Group 41"/>
            <p:cNvGrpSpPr/>
            <p:nvPr/>
          </p:nvGrpSpPr>
          <p:grpSpPr>
            <a:xfrm>
              <a:off x="1142055" y="1251317"/>
              <a:ext cx="2071675" cy="3149655"/>
              <a:chOff x="1142055" y="1251317"/>
              <a:chExt cx="2071675" cy="3149655"/>
            </a:xfrm>
            <a:grpFill/>
          </p:grpSpPr>
          <p:sp>
            <p:nvSpPr>
              <p:cNvPr id="20" name="Rectangle 19"/>
              <p:cNvSpPr/>
              <p:nvPr/>
            </p:nvSpPr>
            <p:spPr>
              <a:xfrm>
                <a:off x="1142055" y="3918497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LGSoar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47578" y="3381636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Interaction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42055" y="2844723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Indexing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47578" y="2316873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Verb Learning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142056" y="1783509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Noun Learning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42055" y="1251317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Prep Learning</a:t>
                </a:r>
                <a:endParaRPr lang="en-US" dirty="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1142056" y="715879"/>
              <a:ext cx="2066151" cy="4652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Action Knowledge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47578" y="301261"/>
              <a:ext cx="2060630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Procedural Memory</a:t>
              </a:r>
              <a:endParaRPr 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6464166" y="664407"/>
            <a:ext cx="2549218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Preposition – Spatial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Rel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Mapping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64166" y="2379953"/>
            <a:ext cx="2549218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Verb – Operator Mapping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64166" y="1421404"/>
            <a:ext cx="2549218" cy="8768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Noun/Adjective – Perceptual Symbol Mapping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3505" y="188059"/>
            <a:ext cx="190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Semantic Memory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458162" y="2122481"/>
            <a:ext cx="1840904" cy="951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Primitive Verb – Operator Mapping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813505" y="3320800"/>
            <a:ext cx="3304962" cy="1148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54666" y="33462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Episodic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466" y="3715532"/>
            <a:ext cx="3069918" cy="6525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Agent’s Experiences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14534" y="4723728"/>
            <a:ext cx="7203933" cy="88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33966" y="5959822"/>
            <a:ext cx="2984501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54666" y="5899732"/>
            <a:ext cx="215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Spatial Visual System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796564" y="6216714"/>
            <a:ext cx="1840904" cy="5036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Spatial Primitives</a:t>
            </a:r>
          </a:p>
        </p:txBody>
      </p:sp>
      <p:cxnSp>
        <p:nvCxnSpPr>
          <p:cNvPr id="16" name="Straight Arrow Connector 15"/>
          <p:cNvCxnSpPr>
            <a:stCxn id="35" idx="3"/>
            <a:endCxn id="13" idx="1"/>
          </p:cNvCxnSpPr>
          <p:nvPr/>
        </p:nvCxnSpPr>
        <p:spPr>
          <a:xfrm>
            <a:off x="5813505" y="6360091"/>
            <a:ext cx="3204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378566" y="5612728"/>
            <a:ext cx="0" cy="3470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</p:cNvCxnSpPr>
          <p:nvPr/>
        </p:nvCxnSpPr>
        <p:spPr>
          <a:xfrm flipV="1">
            <a:off x="4689442" y="5612728"/>
            <a:ext cx="0" cy="34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914533" y="5959822"/>
            <a:ext cx="1285733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endCxn id="58" idx="0"/>
          </p:cNvCxnSpPr>
          <p:nvPr/>
        </p:nvCxnSpPr>
        <p:spPr>
          <a:xfrm>
            <a:off x="2557400" y="5612728"/>
            <a:ext cx="0" cy="34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4" idx="2"/>
          </p:cNvCxnSpPr>
          <p:nvPr/>
        </p:nvCxnSpPr>
        <p:spPr>
          <a:xfrm flipV="1">
            <a:off x="3038597" y="4469728"/>
            <a:ext cx="0" cy="25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079866" y="3193926"/>
            <a:ext cx="0" cy="15298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2"/>
          </p:cNvCxnSpPr>
          <p:nvPr/>
        </p:nvCxnSpPr>
        <p:spPr>
          <a:xfrm>
            <a:off x="7465986" y="4469728"/>
            <a:ext cx="0" cy="25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7000" y="4723728"/>
            <a:ext cx="1663700" cy="202365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27000" y="1243928"/>
            <a:ext cx="1663700" cy="3262432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Phase </a:t>
            </a:r>
            <a:r>
              <a:rPr lang="en-US" sz="3200" b="1" dirty="0"/>
              <a:t>2</a:t>
            </a:r>
            <a:endParaRPr lang="en-US" dirty="0"/>
          </a:p>
          <a:p>
            <a:pPr algn="ctr"/>
            <a:r>
              <a:rPr lang="en-US" sz="2000" u="sng" dirty="0" smtClean="0"/>
              <a:t>Message Parsing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1600" dirty="0" smtClean="0"/>
              <a:t>- Parse the given sentence</a:t>
            </a:r>
          </a:p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- </a:t>
            </a:r>
            <a:r>
              <a:rPr lang="en-US" sz="1600" dirty="0" smtClean="0"/>
              <a:t>Create usable message structures</a:t>
            </a:r>
            <a:endParaRPr lang="en-US" sz="1600" dirty="0"/>
          </a:p>
          <a:p>
            <a:pPr algn="ctr"/>
            <a:endParaRPr lang="en-US" sz="2000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3542518" y="5959822"/>
            <a:ext cx="2317261" cy="244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“</a:t>
            </a:r>
            <a:r>
              <a:rPr lang="en-US" sz="900" b="1" dirty="0" smtClean="0"/>
              <a:t>The red triangle is right-of the blue sphere</a:t>
            </a:r>
            <a:r>
              <a:rPr lang="en-US" sz="1050" b="1" dirty="0" smtClean="0"/>
              <a:t>”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54200" y="4716284"/>
            <a:ext cx="2009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Memory</a:t>
            </a:r>
          </a:p>
          <a:p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011044" y="3849245"/>
            <a:ext cx="2066152" cy="4824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LGSoar</a:t>
            </a:r>
            <a:endParaRPr lang="en-US" dirty="0"/>
          </a:p>
        </p:txBody>
      </p:sp>
      <p:sp>
        <p:nvSpPr>
          <p:cNvPr id="49" name="Isosceles Triangle 48"/>
          <p:cNvSpPr/>
          <p:nvPr/>
        </p:nvSpPr>
        <p:spPr>
          <a:xfrm>
            <a:off x="971550" y="6010011"/>
            <a:ext cx="650680" cy="50477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17283" y="5959822"/>
            <a:ext cx="568831" cy="568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80658" y="5039449"/>
            <a:ext cx="407406" cy="39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969365" y="5159722"/>
            <a:ext cx="540567" cy="59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Obj1</a:t>
            </a:r>
          </a:p>
          <a:p>
            <a:pPr algn="ctr"/>
            <a:r>
              <a:rPr lang="en-US" sz="1200" dirty="0" smtClean="0"/>
              <a:t>- bl3</a:t>
            </a:r>
          </a:p>
          <a:p>
            <a:pPr algn="ctr"/>
            <a:r>
              <a:rPr lang="en-US" sz="1200" dirty="0" smtClean="0"/>
              <a:t>- sp7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2585636" y="5166987"/>
            <a:ext cx="540567" cy="59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Obj2</a:t>
            </a:r>
          </a:p>
          <a:p>
            <a:pPr algn="ctr"/>
            <a:r>
              <a:rPr lang="en-US" sz="1200" dirty="0" smtClean="0"/>
              <a:t>-re23</a:t>
            </a:r>
          </a:p>
          <a:p>
            <a:pPr algn="ctr"/>
            <a:r>
              <a:rPr lang="en-US" sz="1200" dirty="0" smtClean="0"/>
              <a:t>- tr17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3188414" y="5166987"/>
            <a:ext cx="540567" cy="606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Obj3</a:t>
            </a:r>
          </a:p>
          <a:p>
            <a:pPr algn="ctr"/>
            <a:r>
              <a:rPr lang="en-US" sz="1200" dirty="0" smtClean="0"/>
              <a:t>- bl3</a:t>
            </a:r>
          </a:p>
          <a:p>
            <a:pPr algn="ctr"/>
            <a:r>
              <a:rPr lang="en-US" sz="1200" dirty="0" smtClean="0"/>
              <a:t>- sq8</a:t>
            </a:r>
            <a:endParaRPr lang="en-US" sz="1200" dirty="0"/>
          </a:p>
        </p:txBody>
      </p:sp>
      <p:sp>
        <p:nvSpPr>
          <p:cNvPr id="50" name="Rectangle 49"/>
          <p:cNvSpPr/>
          <p:nvPr/>
        </p:nvSpPr>
        <p:spPr>
          <a:xfrm>
            <a:off x="3796127" y="4728967"/>
            <a:ext cx="1582487" cy="8837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relation-message</a:t>
            </a:r>
          </a:p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^word right-of</a:t>
            </a:r>
          </a:p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^o1 red, triangle</a:t>
            </a:r>
          </a:p>
          <a:p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^o2 blue, sphere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7000" y="188060"/>
            <a:ext cx="1689100" cy="95410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Human: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“The red triangle is right-of the blue sphere”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7</a:t>
            </a:fld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4478944" y="665020"/>
            <a:ext cx="1820122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Word – Category Mapping</a:t>
            </a:r>
          </a:p>
        </p:txBody>
      </p:sp>
    </p:spTree>
    <p:extLst>
      <p:ext uri="{BB962C8B-B14F-4D97-AF65-F5344CB8AC3E}">
        <p14:creationId xmlns:p14="http://schemas.microsoft.com/office/powerpoint/2010/main" val="179909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01511 -0.0879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48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914534" y="188058"/>
            <a:ext cx="2248125" cy="428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65379" y="5959822"/>
            <a:ext cx="2248126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31179" y="188060"/>
            <a:ext cx="4787288" cy="300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05521" y="224389"/>
            <a:ext cx="2071675" cy="4099711"/>
            <a:chOff x="1142055" y="301261"/>
            <a:chExt cx="2071675" cy="4099711"/>
          </a:xfrm>
          <a:solidFill>
            <a:schemeClr val="bg1">
              <a:lumMod val="85000"/>
            </a:schemeClr>
          </a:solidFill>
        </p:grpSpPr>
        <p:grpSp>
          <p:nvGrpSpPr>
            <p:cNvPr id="42" name="Group 41"/>
            <p:cNvGrpSpPr/>
            <p:nvPr/>
          </p:nvGrpSpPr>
          <p:grpSpPr>
            <a:xfrm>
              <a:off x="1142055" y="1251317"/>
              <a:ext cx="2071675" cy="3149655"/>
              <a:chOff x="1142055" y="1251317"/>
              <a:chExt cx="2071675" cy="3149655"/>
            </a:xfrm>
            <a:grpFill/>
          </p:grpSpPr>
          <p:sp>
            <p:nvSpPr>
              <p:cNvPr id="20" name="Rectangle 19"/>
              <p:cNvSpPr/>
              <p:nvPr/>
            </p:nvSpPr>
            <p:spPr>
              <a:xfrm>
                <a:off x="1142055" y="3918497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LGSoar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47578" y="3381636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Interaction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42055" y="2844723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Indexing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47578" y="2316873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Verb Learning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142056" y="1783509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Noun Learning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42055" y="1251317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Prep Learning</a:t>
                </a:r>
                <a:endParaRPr lang="en-US" dirty="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1142056" y="715879"/>
              <a:ext cx="2066151" cy="4652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Action Knowledge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47578" y="301261"/>
              <a:ext cx="2060630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Procedural Memory</a:t>
              </a:r>
              <a:endParaRPr 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6464166" y="664407"/>
            <a:ext cx="2549218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Preposition – Spatial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Rel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Mapping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64166" y="2379953"/>
            <a:ext cx="2549218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Verb – Operator Mapping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64166" y="1421404"/>
            <a:ext cx="2549218" cy="8768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Noun/Adjective – Perceptual Symbol Mapping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3505" y="188059"/>
            <a:ext cx="190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Semantic Memory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458162" y="2122481"/>
            <a:ext cx="1840904" cy="951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Primitive Verb – Operator Mapping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813505" y="3320800"/>
            <a:ext cx="3304962" cy="1148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54666" y="33462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Episodic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466" y="3715532"/>
            <a:ext cx="3069918" cy="6525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Agent’s Experiences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14534" y="4723728"/>
            <a:ext cx="7203933" cy="88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33966" y="5959822"/>
            <a:ext cx="2984501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54666" y="5899732"/>
            <a:ext cx="215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Spatial Visual System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796564" y="6216714"/>
            <a:ext cx="1840904" cy="5036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Spatial Primitives</a:t>
            </a:r>
          </a:p>
        </p:txBody>
      </p:sp>
      <p:cxnSp>
        <p:nvCxnSpPr>
          <p:cNvPr id="16" name="Straight Arrow Connector 15"/>
          <p:cNvCxnSpPr>
            <a:stCxn id="35" idx="3"/>
            <a:endCxn id="13" idx="1"/>
          </p:cNvCxnSpPr>
          <p:nvPr/>
        </p:nvCxnSpPr>
        <p:spPr>
          <a:xfrm>
            <a:off x="5813505" y="6360091"/>
            <a:ext cx="3204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378566" y="5612728"/>
            <a:ext cx="0" cy="3470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</p:cNvCxnSpPr>
          <p:nvPr/>
        </p:nvCxnSpPr>
        <p:spPr>
          <a:xfrm flipV="1">
            <a:off x="4689442" y="5612728"/>
            <a:ext cx="0" cy="34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914533" y="5959822"/>
            <a:ext cx="1285733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endCxn id="58" idx="0"/>
          </p:cNvCxnSpPr>
          <p:nvPr/>
        </p:nvCxnSpPr>
        <p:spPr>
          <a:xfrm>
            <a:off x="2557400" y="5612728"/>
            <a:ext cx="0" cy="34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4" idx="2"/>
          </p:cNvCxnSpPr>
          <p:nvPr/>
        </p:nvCxnSpPr>
        <p:spPr>
          <a:xfrm flipV="1">
            <a:off x="3038597" y="4469728"/>
            <a:ext cx="0" cy="25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079866" y="3193926"/>
            <a:ext cx="0" cy="15298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2"/>
          </p:cNvCxnSpPr>
          <p:nvPr/>
        </p:nvCxnSpPr>
        <p:spPr>
          <a:xfrm>
            <a:off x="7465986" y="4469728"/>
            <a:ext cx="0" cy="25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7000" y="4723728"/>
            <a:ext cx="1663700" cy="202365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27000" y="1243928"/>
            <a:ext cx="1663700" cy="3416320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Phase 3</a:t>
            </a:r>
            <a:endParaRPr lang="en-US" dirty="0"/>
          </a:p>
          <a:p>
            <a:pPr algn="ctr"/>
            <a:r>
              <a:rPr lang="en-US" sz="2000" u="sng" dirty="0" smtClean="0"/>
              <a:t>Interaction Stack</a:t>
            </a:r>
          </a:p>
          <a:p>
            <a:pPr algn="ctr"/>
            <a:endParaRPr lang="en-US" sz="2000" dirty="0"/>
          </a:p>
          <a:p>
            <a:pPr algn="ctr"/>
            <a:r>
              <a:rPr lang="en-US" sz="1600" dirty="0" smtClean="0"/>
              <a:t>- Designate message purpose as preposition learning</a:t>
            </a:r>
          </a:p>
          <a:p>
            <a:pPr algn="ctr"/>
            <a:endParaRPr lang="en-US" sz="2000" dirty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54200" y="4716284"/>
            <a:ext cx="2009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Memory</a:t>
            </a:r>
          </a:p>
          <a:p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2011044" y="3849245"/>
            <a:ext cx="2066152" cy="4824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LGSoar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3809892" y="4728967"/>
            <a:ext cx="1568722" cy="8837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relation-message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^word right-of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^o1 red, triangle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^o2 blue, sphere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005520" y="3309356"/>
            <a:ext cx="2066152" cy="4824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626216" y="5273040"/>
            <a:ext cx="1492878" cy="316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Prep. Learning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Isosceles Triangle 53"/>
          <p:cNvSpPr/>
          <p:nvPr/>
        </p:nvSpPr>
        <p:spPr>
          <a:xfrm>
            <a:off x="971550" y="6010011"/>
            <a:ext cx="650680" cy="50477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7283" y="5959822"/>
            <a:ext cx="568831" cy="568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0658" y="5039449"/>
            <a:ext cx="407406" cy="39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969365" y="5159722"/>
            <a:ext cx="540567" cy="59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Obj1</a:t>
            </a:r>
          </a:p>
          <a:p>
            <a:pPr algn="ctr"/>
            <a:r>
              <a:rPr lang="en-US" sz="1200" dirty="0" smtClean="0"/>
              <a:t>- bl3</a:t>
            </a:r>
          </a:p>
          <a:p>
            <a:pPr algn="ctr"/>
            <a:r>
              <a:rPr lang="en-US" sz="1200" dirty="0" smtClean="0"/>
              <a:t>- sp7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2585636" y="5166987"/>
            <a:ext cx="540567" cy="59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Obj2</a:t>
            </a:r>
          </a:p>
          <a:p>
            <a:pPr algn="ctr"/>
            <a:r>
              <a:rPr lang="en-US" sz="1200" dirty="0" smtClean="0"/>
              <a:t>-re23</a:t>
            </a:r>
          </a:p>
          <a:p>
            <a:pPr algn="ctr"/>
            <a:r>
              <a:rPr lang="en-US" sz="1200" dirty="0" smtClean="0"/>
              <a:t>tr17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3188414" y="5166987"/>
            <a:ext cx="540567" cy="606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Obj3</a:t>
            </a:r>
          </a:p>
          <a:p>
            <a:pPr algn="ctr"/>
            <a:r>
              <a:rPr lang="en-US" sz="1200" dirty="0" smtClean="0"/>
              <a:t>- bl3</a:t>
            </a:r>
          </a:p>
          <a:p>
            <a:pPr algn="ctr"/>
            <a:r>
              <a:rPr lang="en-US" sz="1200" dirty="0" smtClean="0"/>
              <a:t>- sq8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27000" y="188060"/>
            <a:ext cx="1689100" cy="95410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Human: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“The red triangle is right-of the blue sphere”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8</a:t>
            </a:fld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478944" y="665020"/>
            <a:ext cx="1820122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Word – Category Mapping</a:t>
            </a:r>
          </a:p>
        </p:txBody>
      </p:sp>
    </p:spTree>
    <p:extLst>
      <p:ext uri="{BB962C8B-B14F-4D97-AF65-F5344CB8AC3E}">
        <p14:creationId xmlns:p14="http://schemas.microsoft.com/office/powerpoint/2010/main" val="132706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914534" y="188058"/>
            <a:ext cx="2248125" cy="428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65379" y="5959822"/>
            <a:ext cx="2248126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Perception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331179" y="188060"/>
            <a:ext cx="4787288" cy="3005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05521" y="224389"/>
            <a:ext cx="2071675" cy="4099711"/>
            <a:chOff x="1142055" y="301261"/>
            <a:chExt cx="2071675" cy="4099711"/>
          </a:xfrm>
          <a:solidFill>
            <a:schemeClr val="bg1">
              <a:lumMod val="85000"/>
            </a:schemeClr>
          </a:solidFill>
        </p:grpSpPr>
        <p:grpSp>
          <p:nvGrpSpPr>
            <p:cNvPr id="42" name="Group 41"/>
            <p:cNvGrpSpPr/>
            <p:nvPr/>
          </p:nvGrpSpPr>
          <p:grpSpPr>
            <a:xfrm>
              <a:off x="1142055" y="1251317"/>
              <a:ext cx="2071675" cy="3149655"/>
              <a:chOff x="1142055" y="1251317"/>
              <a:chExt cx="2071675" cy="3149655"/>
            </a:xfrm>
            <a:grpFill/>
          </p:grpSpPr>
          <p:sp>
            <p:nvSpPr>
              <p:cNvPr id="20" name="Rectangle 19"/>
              <p:cNvSpPr/>
              <p:nvPr/>
            </p:nvSpPr>
            <p:spPr>
              <a:xfrm>
                <a:off x="1142055" y="3918497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/>
                  <a:t>LGSoar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147578" y="3381636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Interaction</a:t>
                </a: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42055" y="2844723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Indexing</a:t>
                </a: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147578" y="2316873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Verb Learning</a:t>
                </a: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142056" y="1783509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Noun Learning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142055" y="1251317"/>
                <a:ext cx="2066152" cy="482475"/>
              </a:xfrm>
              <a:prstGeom prst="rect">
                <a:avLst/>
              </a:prstGeom>
              <a:grp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Prep Learning</a:t>
                </a:r>
                <a:endParaRPr lang="en-US" dirty="0"/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1142056" y="715879"/>
              <a:ext cx="2066151" cy="465221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Action Knowledge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47578" y="301261"/>
              <a:ext cx="2060630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Procedural Memory</a:t>
              </a:r>
              <a:endParaRPr lang="en-US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6464166" y="664407"/>
            <a:ext cx="2549218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Preposition – Spatial </a:t>
            </a:r>
            <a:r>
              <a:rPr lang="en-US" dirty="0" err="1" smtClean="0">
                <a:solidFill>
                  <a:schemeClr val="bg1">
                    <a:lumMod val="85000"/>
                  </a:schemeClr>
                </a:solidFill>
              </a:rPr>
              <a:t>Rel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Mapping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64166" y="2379953"/>
            <a:ext cx="2549218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Verb – Operator Mapping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464166" y="1421404"/>
            <a:ext cx="2549218" cy="8768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Noun/Adjective – Perceptual Symbol Mapping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13505" y="188059"/>
            <a:ext cx="190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Semantic Memory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458162" y="2122481"/>
            <a:ext cx="1840904" cy="9512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Primitive Verb – Operator Mapping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813505" y="3320800"/>
            <a:ext cx="3304962" cy="1148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654666" y="3346200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Episodic 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466" y="3715532"/>
            <a:ext cx="3069918" cy="65259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Agent’s Experiences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14534" y="4723728"/>
            <a:ext cx="7203933" cy="889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33966" y="5959822"/>
            <a:ext cx="2984501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54666" y="5899732"/>
            <a:ext cx="215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Spatial Visual System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796564" y="6216714"/>
            <a:ext cx="1840904" cy="5036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Spatial Primitives</a:t>
            </a:r>
          </a:p>
        </p:txBody>
      </p:sp>
      <p:cxnSp>
        <p:nvCxnSpPr>
          <p:cNvPr id="16" name="Straight Arrow Connector 15"/>
          <p:cNvCxnSpPr>
            <a:stCxn id="35" idx="3"/>
            <a:endCxn id="13" idx="1"/>
          </p:cNvCxnSpPr>
          <p:nvPr/>
        </p:nvCxnSpPr>
        <p:spPr>
          <a:xfrm>
            <a:off x="5813505" y="6360091"/>
            <a:ext cx="32046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378566" y="5612728"/>
            <a:ext cx="0" cy="3470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5" idx="0"/>
          </p:cNvCxnSpPr>
          <p:nvPr/>
        </p:nvCxnSpPr>
        <p:spPr>
          <a:xfrm flipV="1">
            <a:off x="4689442" y="5612728"/>
            <a:ext cx="0" cy="34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914533" y="5959822"/>
            <a:ext cx="1285733" cy="80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endCxn id="58" idx="0"/>
          </p:cNvCxnSpPr>
          <p:nvPr/>
        </p:nvCxnSpPr>
        <p:spPr>
          <a:xfrm>
            <a:off x="2557400" y="5612728"/>
            <a:ext cx="0" cy="347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4" idx="2"/>
          </p:cNvCxnSpPr>
          <p:nvPr/>
        </p:nvCxnSpPr>
        <p:spPr>
          <a:xfrm flipV="1">
            <a:off x="3038597" y="4469728"/>
            <a:ext cx="0" cy="25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079866" y="3193926"/>
            <a:ext cx="0" cy="152980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2"/>
          </p:cNvCxnSpPr>
          <p:nvPr/>
        </p:nvCxnSpPr>
        <p:spPr>
          <a:xfrm>
            <a:off x="7465986" y="4469728"/>
            <a:ext cx="0" cy="25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127000" y="4723728"/>
            <a:ext cx="1663700" cy="2023656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27000" y="1243928"/>
            <a:ext cx="1663700" cy="3354765"/>
          </a:xfrm>
          <a:prstGeom prst="rect">
            <a:avLst/>
          </a:prstGeom>
          <a:noFill/>
          <a:ln w="3810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Phase 4</a:t>
            </a:r>
            <a:endParaRPr lang="en-US" dirty="0"/>
          </a:p>
          <a:p>
            <a:pPr algn="ctr"/>
            <a:r>
              <a:rPr lang="en-US" sz="2000" u="sng" dirty="0" smtClean="0"/>
              <a:t>Preposition Learning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 smtClean="0"/>
          </a:p>
          <a:p>
            <a:pPr algn="ctr"/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854200" y="4716284"/>
            <a:ext cx="2009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Memory</a:t>
            </a:r>
          </a:p>
          <a:p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005520" y="3309356"/>
            <a:ext cx="2066152" cy="4824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809892" y="4728967"/>
            <a:ext cx="1568722" cy="8837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relation-message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^word right-of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^o1 red, triangle</a:t>
            </a: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^o2 blue, sphere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969365" y="5159722"/>
            <a:ext cx="540567" cy="59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Obj1</a:t>
            </a:r>
          </a:p>
          <a:p>
            <a:pPr algn="ctr"/>
            <a:r>
              <a:rPr lang="en-US" sz="1200" dirty="0" smtClean="0"/>
              <a:t>- bl3</a:t>
            </a:r>
          </a:p>
          <a:p>
            <a:pPr algn="ctr"/>
            <a:r>
              <a:rPr lang="en-US" sz="1200" dirty="0" smtClean="0"/>
              <a:t>- sp7</a:t>
            </a:r>
            <a:endParaRPr lang="en-US" sz="1200" dirty="0"/>
          </a:p>
        </p:txBody>
      </p:sp>
      <p:sp>
        <p:nvSpPr>
          <p:cNvPr id="56" name="Rectangle 55"/>
          <p:cNvSpPr/>
          <p:nvPr/>
        </p:nvSpPr>
        <p:spPr>
          <a:xfrm>
            <a:off x="2557400" y="5166987"/>
            <a:ext cx="540567" cy="59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Obj2</a:t>
            </a:r>
          </a:p>
          <a:p>
            <a:pPr algn="ctr"/>
            <a:r>
              <a:rPr lang="en-US" sz="1200" dirty="0" smtClean="0"/>
              <a:t>-re23</a:t>
            </a:r>
          </a:p>
          <a:p>
            <a:pPr algn="ctr"/>
            <a:r>
              <a:rPr lang="en-US" sz="1200" dirty="0" smtClean="0"/>
              <a:t>-tr17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3160178" y="5166987"/>
            <a:ext cx="540567" cy="6063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Obj3</a:t>
            </a:r>
          </a:p>
          <a:p>
            <a:pPr algn="ctr"/>
            <a:r>
              <a:rPr lang="en-US" sz="1200" dirty="0" smtClean="0"/>
              <a:t>- bl3</a:t>
            </a:r>
          </a:p>
          <a:p>
            <a:pPr algn="ctr"/>
            <a:r>
              <a:rPr lang="en-US" sz="1200" dirty="0" smtClean="0"/>
              <a:t>- sq8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7597980" y="5273040"/>
            <a:ext cx="1492878" cy="3168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Prep. Learning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91593" y="1174445"/>
            <a:ext cx="2066152" cy="4824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 Learning</a:t>
            </a:r>
            <a:endParaRPr lang="en-US" dirty="0"/>
          </a:p>
        </p:txBody>
      </p:sp>
      <p:sp>
        <p:nvSpPr>
          <p:cNvPr id="64" name="Isosceles Triangle 63"/>
          <p:cNvSpPr/>
          <p:nvPr/>
        </p:nvSpPr>
        <p:spPr>
          <a:xfrm>
            <a:off x="971550" y="6010011"/>
            <a:ext cx="650680" cy="50477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217283" y="5959822"/>
            <a:ext cx="568831" cy="5688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80658" y="5039449"/>
            <a:ext cx="407406" cy="392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456790" y="5039449"/>
            <a:ext cx="702146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right-of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111135" y="4876280"/>
            <a:ext cx="1030590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red, triangle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111135" y="5214822"/>
            <a:ext cx="1030590" cy="2907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blue, sphere</a:t>
            </a:r>
            <a:endParaRPr 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27000" y="188060"/>
            <a:ext cx="1689100" cy="95410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Human: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“The red triangle is right-of the blue sphere”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54F2-3C1E-49E4-ADD9-9B06BF25ACE4}" type="slidenum">
              <a:rPr lang="en-US" smtClean="0"/>
              <a:t>9</a:t>
            </a:fld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478944" y="665020"/>
            <a:ext cx="1820122" cy="6938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Word – Category Mapping</a:t>
            </a:r>
          </a:p>
        </p:txBody>
      </p:sp>
    </p:spTree>
    <p:extLst>
      <p:ext uri="{BB962C8B-B14F-4D97-AF65-F5344CB8AC3E}">
        <p14:creationId xmlns:p14="http://schemas.microsoft.com/office/powerpoint/2010/main" val="79914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48148E-6 L -0.17362 1.48148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8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48148E-6 L -0.175 1.48148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48148E-6 L -0.175 -1.48148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8" grpId="0" animBg="1"/>
      <p:bldP spid="62" grpId="0" animBg="1"/>
      <p:bldP spid="68" grpId="0" animBg="1"/>
      <p:bldP spid="68" grpId="1" animBg="1"/>
      <p:bldP spid="70" grpId="0" animBg="1"/>
      <p:bldP spid="70" grpId="1" animBg="1"/>
      <p:bldP spid="72" grpId="0" animBg="1"/>
      <p:bldP spid="7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296</TotalTime>
  <Words>1826</Words>
  <Application>Microsoft Office PowerPoint</Application>
  <PresentationFormat>On-screen Show (4:3)</PresentationFormat>
  <Paragraphs>702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Learning Prepositions for Spatial Relationships in BOLT</vt:lpstr>
      <vt:lpstr>Outline</vt:lpstr>
      <vt:lpstr>Prepositions/Spatial Relationships in BOLT</vt:lpstr>
      <vt:lpstr>Spatial Relationships as Compositions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Refining learned knowledge</vt:lpstr>
      <vt:lpstr>Learning is interactive</vt:lpstr>
      <vt:lpstr>Spatial Projection</vt:lpstr>
      <vt:lpstr>Current Uses</vt:lpstr>
      <vt:lpstr>Evaluation</vt:lpstr>
      <vt:lpstr>Future Work</vt:lpstr>
      <vt:lpstr>Questions?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Prepositions for Spatial Relationships in BOLT</dc:title>
  <dc:creator>Kirk, James</dc:creator>
  <cp:lastModifiedBy>Kirk, James</cp:lastModifiedBy>
  <cp:revision>30</cp:revision>
  <dcterms:created xsi:type="dcterms:W3CDTF">2012-06-15T00:43:20Z</dcterms:created>
  <dcterms:modified xsi:type="dcterms:W3CDTF">2012-06-21T14:16:20Z</dcterms:modified>
</cp:coreProperties>
</file>