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2"/>
  </p:notesMasterIdLst>
  <p:sldIdLst>
    <p:sldId id="256" r:id="rId2"/>
    <p:sldId id="260" r:id="rId3"/>
    <p:sldId id="274" r:id="rId4"/>
    <p:sldId id="287" r:id="rId5"/>
    <p:sldId id="277" r:id="rId6"/>
    <p:sldId id="286" r:id="rId7"/>
    <p:sldId id="290" r:id="rId8"/>
    <p:sldId id="278" r:id="rId9"/>
    <p:sldId id="282" r:id="rId10"/>
    <p:sldId id="279" r:id="rId11"/>
    <p:sldId id="281" r:id="rId12"/>
    <p:sldId id="283" r:id="rId13"/>
    <p:sldId id="275" r:id="rId14"/>
    <p:sldId id="270" r:id="rId15"/>
    <p:sldId id="271" r:id="rId16"/>
    <p:sldId id="288" r:id="rId17"/>
    <p:sldId id="289" r:id="rId18"/>
    <p:sldId id="272" r:id="rId19"/>
    <p:sldId id="273" r:id="rId20"/>
    <p:sldId id="266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2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15829-C5F3-47F1-8B45-49358FDD4925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81350-E184-4A29-ACE8-AC8079CE6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lvl1pPr>
              <a:defRPr>
                <a:latin typeface="Comic Sans MS" pitchFamily="66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mic Sans MS" pitchFamily="66" charset="0"/>
              </a:defRPr>
            </a:lvl1pPr>
            <a:lvl2pPr>
              <a:defRPr>
                <a:latin typeface="Comic Sans MS" pitchFamily="66" charset="0"/>
              </a:defRPr>
            </a:lvl2pPr>
            <a:lvl3pPr>
              <a:defRPr>
                <a:latin typeface="Comic Sans MS" pitchFamily="66" charset="0"/>
              </a:defRPr>
            </a:lvl3pPr>
            <a:lvl4pPr>
              <a:defRPr>
                <a:latin typeface="Comic Sans MS" pitchFamily="66" charset="0"/>
              </a:defRPr>
            </a:lvl4pPr>
            <a:lvl5pPr>
              <a:defRPr>
                <a:latin typeface="Comic Sans MS" pitchFamily="66" charset="0"/>
              </a:defRPr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2012/6/21</a:t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2012/6/21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Comic Sans MS" pitchFamily="66" charset="0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51520" y="1556792"/>
            <a:ext cx="8583488" cy="289634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XNL-Soar: where we are</a:t>
            </a:r>
            <a:br>
              <a:rPr lang="en-US" dirty="0" smtClean="0"/>
            </a:b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where we’re headed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06F03FE2-CC23-486D-B41E-FE2A7B17DE45}" type="slidenum">
              <a:rPr lang="en-US"/>
              <a:pPr/>
              <a:t>1</a:t>
            </a:fld>
            <a:endParaRPr lang="en-US"/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1524000" y="4195936"/>
            <a:ext cx="58674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chemeClr val="tx2"/>
                </a:solidFill>
                <a:latin typeface="Comic Sans MS" pitchFamily="66" charset="0"/>
              </a:rPr>
              <a:t>Deryle Lonsdale, Jeremiah McGhee, </a:t>
            </a:r>
          </a:p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chemeClr val="tx2"/>
                </a:solidFill>
                <a:latin typeface="Comic Sans MS" pitchFamily="66" charset="0"/>
              </a:rPr>
              <a:t>Nathan Glenn, and Tory Anderson</a:t>
            </a:r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6868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Dealing with greater complexity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576072"/>
            <a:ext cx="3158958" cy="5237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9308" y="1556792"/>
            <a:ext cx="4678825" cy="531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3385"/>
            <a:ext cx="2411760" cy="619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116632"/>
            <a:ext cx="2304256" cy="6657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77262"/>
            <a:ext cx="2448272" cy="6736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44624"/>
            <a:ext cx="1259632" cy="672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81583"/>
            <a:ext cx="1770602" cy="6659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219939"/>
            <a:ext cx="2736304" cy="652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5148064" y="260648"/>
            <a:ext cx="0" cy="6192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Haven’t yet made the transition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Nominal compounding</a:t>
            </a:r>
          </a:p>
          <a:p>
            <a:r>
              <a:rPr lang="en-US" dirty="0" smtClean="0"/>
              <a:t>Chunking</a:t>
            </a:r>
          </a:p>
          <a:p>
            <a:r>
              <a:rPr lang="en-US" dirty="0" smtClean="0"/>
              <a:t>“Careful mode”</a:t>
            </a:r>
          </a:p>
          <a:p>
            <a:r>
              <a:rPr lang="en-US" dirty="0" smtClean="0"/>
              <a:t>Generation: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sentence</a:t>
            </a:r>
            <a:endParaRPr lang="en-US" dirty="0" smtClean="0"/>
          </a:p>
          <a:p>
            <a:r>
              <a:rPr lang="en-US" dirty="0" smtClean="0"/>
              <a:t>Mapping: lang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lang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sem</a:t>
            </a:r>
            <a:endParaRPr lang="en-US" dirty="0" smtClean="0"/>
          </a:p>
          <a:p>
            <a:r>
              <a:rPr lang="en-US" dirty="0" smtClean="0"/>
              <a:t>Discourse/dialogue processing</a:t>
            </a:r>
          </a:p>
          <a:p>
            <a:r>
              <a:rPr lang="en-US" dirty="0" err="1" smtClean="0"/>
              <a:t>SimTime</a:t>
            </a:r>
            <a:r>
              <a:rPr lang="en-US" dirty="0" smtClean="0"/>
              <a:t>: buffered input</a:t>
            </a:r>
          </a:p>
          <a:p>
            <a:r>
              <a:rPr lang="en-US" dirty="0" smtClean="0"/>
              <a:t>French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Participle/gerund 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75191"/>
            <a:ext cx="8820472" cy="462560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My favorite cousin was singing. (participle)</a:t>
            </a:r>
          </a:p>
          <a:p>
            <a:r>
              <a:rPr lang="en-US" dirty="0" smtClean="0"/>
              <a:t>My favorite activity was singing. (gerund)</a:t>
            </a:r>
          </a:p>
          <a:p>
            <a:r>
              <a:rPr lang="en-US" dirty="0" smtClean="0"/>
              <a:t>His business is advertising. (both possible)</a:t>
            </a:r>
          </a:p>
          <a:p>
            <a:endParaRPr lang="en-US" dirty="0" smtClean="0"/>
          </a:p>
          <a:p>
            <a:r>
              <a:rPr lang="en-US" dirty="0" smtClean="0"/>
              <a:t>Corpus-based evaluation of several strategies:</a:t>
            </a:r>
          </a:p>
          <a:p>
            <a:pPr lvl="1"/>
            <a:r>
              <a:rPr lang="en-US" dirty="0" smtClean="0"/>
              <a:t>Force verb or noun</a:t>
            </a:r>
          </a:p>
          <a:p>
            <a:pPr lvl="1"/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Smem</a:t>
            </a:r>
            <a:endParaRPr lang="en-US" dirty="0" smtClean="0"/>
          </a:p>
          <a:p>
            <a:pPr lvl="1"/>
            <a:r>
              <a:rPr lang="en-US" dirty="0" smtClean="0"/>
              <a:t>Use analogy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sem</a:t>
            </a:r>
            <a:r>
              <a:rPr lang="en-US" dirty="0" smtClean="0"/>
              <a:t> relatedness metric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4861" t="3825"/>
          <a:stretch>
            <a:fillRect/>
          </a:stretch>
        </p:blipFill>
        <p:spPr bwMode="auto">
          <a:xfrm>
            <a:off x="5564531" y="3861048"/>
            <a:ext cx="3579469" cy="2299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2305" y="0"/>
            <a:ext cx="928630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syntactic snips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686800" cy="5082809"/>
          </a:xfrm>
        </p:spPr>
        <p:txBody>
          <a:bodyPr>
            <a:normAutofit/>
          </a:bodyPr>
          <a:lstStyle/>
          <a:p>
            <a:r>
              <a:rPr lang="en-US" dirty="0" smtClean="0"/>
              <a:t>He was </a:t>
            </a:r>
            <a:r>
              <a:rPr lang="en-US" dirty="0" smtClean="0"/>
              <a:t>ugly</a:t>
            </a:r>
            <a:r>
              <a:rPr lang="en-US" dirty="0" smtClean="0"/>
              <a:t>. 		ok: main verb “be”</a:t>
            </a:r>
          </a:p>
          <a:p>
            <a:r>
              <a:rPr lang="en-US" dirty="0" smtClean="0"/>
              <a:t>He was | singing.  	snip: main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prog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He was | </a:t>
            </a:r>
            <a:r>
              <a:rPr lang="en-US" dirty="0" smtClean="0">
                <a:sym typeface="Wingdings" pitchFamily="2" charset="2"/>
              </a:rPr>
              <a:t>tricked.</a:t>
            </a:r>
            <a:r>
              <a:rPr lang="en-US" dirty="0" smtClean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snip</a:t>
            </a:r>
            <a:r>
              <a:rPr lang="en-US" dirty="0" smtClean="0">
                <a:sym typeface="Wingdings" pitchFamily="2" charset="2"/>
              </a:rPr>
              <a:t>: main  pass</a:t>
            </a:r>
            <a:br>
              <a:rPr lang="en-US" dirty="0" smtClean="0">
                <a:sym typeface="Wingdings" pitchFamily="2" charset="2"/>
              </a:rPr>
            </a:b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He has </a:t>
            </a:r>
            <a:r>
              <a:rPr lang="en-US" dirty="0" smtClean="0">
                <a:sym typeface="Wingdings" pitchFamily="2" charset="2"/>
              </a:rPr>
              <a:t>a </a:t>
            </a:r>
            <a:r>
              <a:rPr lang="en-US" dirty="0" smtClean="0">
                <a:sym typeface="Wingdings" pitchFamily="2" charset="2"/>
              </a:rPr>
              <a:t>cold.		ok: main verb “have”</a:t>
            </a:r>
          </a:p>
          <a:p>
            <a:r>
              <a:rPr lang="en-US" dirty="0" smtClean="0">
                <a:sym typeface="Wingdings" pitchFamily="2" charset="2"/>
              </a:rPr>
              <a:t>He has | died.		snip: main  </a:t>
            </a:r>
            <a:r>
              <a:rPr lang="en-US" dirty="0" err="1" smtClean="0">
                <a:sym typeface="Wingdings" pitchFamily="2" charset="2"/>
              </a:rPr>
              <a:t>perf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He had | been | singing.	2 snips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He </a:t>
            </a:r>
            <a:r>
              <a:rPr lang="en-US" dirty="0" smtClean="0">
                <a:sym typeface="Wingdings" pitchFamily="2" charset="2"/>
              </a:rPr>
              <a:t>sent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the man.</a:t>
            </a:r>
          </a:p>
          <a:p>
            <a:r>
              <a:rPr lang="en-US" dirty="0" smtClean="0">
                <a:sym typeface="Wingdings" pitchFamily="2" charset="2"/>
              </a:rPr>
              <a:t>He </a:t>
            </a:r>
            <a:r>
              <a:rPr lang="en-US" dirty="0" smtClean="0">
                <a:sym typeface="Wingdings" pitchFamily="2" charset="2"/>
              </a:rPr>
              <a:t>sent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the man | </a:t>
            </a:r>
            <a:r>
              <a:rPr lang="en-US" dirty="0" smtClean="0">
                <a:sym typeface="Wingdings" pitchFamily="2" charset="2"/>
              </a:rPr>
              <a:t>an email.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syntactic snips   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6868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Lawyers suspected the man | was guilty.</a:t>
            </a:r>
          </a:p>
          <a:p>
            <a:endParaRPr lang="en-US" dirty="0" smtClean="0"/>
          </a:p>
          <a:p>
            <a:r>
              <a:rPr lang="en-US" dirty="0" smtClean="0"/>
              <a:t>He eats spaghetti | and meatballs.</a:t>
            </a:r>
          </a:p>
          <a:p>
            <a:endParaRPr lang="en-US" dirty="0" smtClean="0"/>
          </a:p>
          <a:p>
            <a:r>
              <a:rPr lang="en-US" dirty="0" smtClean="0"/>
              <a:t>I like green | vegetables.</a:t>
            </a:r>
          </a:p>
          <a:p>
            <a:endParaRPr lang="en-US" dirty="0" smtClean="0"/>
          </a:p>
          <a:p>
            <a:r>
              <a:rPr lang="en-US" dirty="0" smtClean="0"/>
              <a:t>She believes the man | burped.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507288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Items mentioned above in “Haven’t yet…”</a:t>
            </a:r>
          </a:p>
          <a:p>
            <a:endParaRPr lang="en-US" dirty="0" smtClean="0"/>
          </a:p>
          <a:p>
            <a:r>
              <a:rPr lang="en-US" dirty="0" smtClean="0"/>
              <a:t>Massively ambiguous parses</a:t>
            </a:r>
          </a:p>
          <a:p>
            <a:r>
              <a:rPr lang="en-US" dirty="0" smtClean="0"/>
              <a:t>Finish semantics</a:t>
            </a:r>
          </a:p>
          <a:p>
            <a:r>
              <a:rPr lang="en-US" dirty="0" err="1" smtClean="0"/>
              <a:t>Semsnips</a:t>
            </a:r>
            <a:r>
              <a:rPr lang="en-US" dirty="0" smtClean="0"/>
              <a:t>: semantic snips</a:t>
            </a:r>
          </a:p>
          <a:p>
            <a:endParaRPr lang="en-US" dirty="0" smtClean="0"/>
          </a:p>
          <a:p>
            <a:r>
              <a:rPr lang="en-US" dirty="0" err="1" smtClean="0"/>
              <a:t>Epmem</a:t>
            </a:r>
            <a:r>
              <a:rPr lang="en-US" dirty="0" smtClean="0"/>
              <a:t> and language</a:t>
            </a:r>
          </a:p>
          <a:p>
            <a:endParaRPr lang="en-US" dirty="0" smtClean="0"/>
          </a:p>
          <a:p>
            <a:r>
              <a:rPr lang="en-US" dirty="0" smtClean="0"/>
              <a:t>Project codebase recovery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 the road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</a:t>
            </a:r>
            <a:r>
              <a:rPr lang="en-US" dirty="0" err="1" smtClean="0"/>
              <a:t>morpho</a:t>
            </a:r>
            <a:r>
              <a:rPr lang="en-US" dirty="0" smtClean="0"/>
              <a:t>-syntax-</a:t>
            </a:r>
            <a:r>
              <a:rPr lang="en-US" dirty="0" err="1" smtClean="0"/>
              <a:t>synsem</a:t>
            </a:r>
            <a:r>
              <a:rPr lang="en-US" dirty="0" smtClean="0"/>
              <a:t> know-ledge (e.g. </a:t>
            </a:r>
            <a:r>
              <a:rPr lang="en-US" dirty="0" err="1" smtClean="0"/>
              <a:t>VerbNet</a:t>
            </a:r>
            <a:r>
              <a:rPr lang="en-US" dirty="0" smtClean="0"/>
              <a:t> interface)</a:t>
            </a:r>
          </a:p>
          <a:p>
            <a:r>
              <a:rPr lang="en-US" dirty="0" smtClean="0"/>
              <a:t>Interface with Sphinx</a:t>
            </a:r>
          </a:p>
          <a:p>
            <a:pPr lvl="1"/>
            <a:r>
              <a:rPr lang="en-US" dirty="0" smtClean="0"/>
              <a:t>Modeling spoken language</a:t>
            </a:r>
          </a:p>
          <a:p>
            <a:r>
              <a:rPr lang="en-US" dirty="0" smtClean="0"/>
              <a:t>Multilingual agent</a:t>
            </a:r>
          </a:p>
          <a:p>
            <a:pPr lvl="1"/>
            <a:r>
              <a:rPr lang="en-US" dirty="0" smtClean="0"/>
              <a:t>Language control</a:t>
            </a:r>
          </a:p>
          <a:p>
            <a:r>
              <a:rPr lang="en-US" dirty="0" smtClean="0"/>
              <a:t>Language acquisition modeling</a:t>
            </a:r>
          </a:p>
          <a:p>
            <a:r>
              <a:rPr lang="en-US" dirty="0" smtClean="0"/>
              <a:t>Task integrations (again)</a:t>
            </a:r>
          </a:p>
          <a:p>
            <a:r>
              <a:rPr lang="en-US" dirty="0" smtClean="0"/>
              <a:t>Careful reading (e.g. of web content)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XNL-Soar?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174089"/>
          </a:xfrm>
        </p:spPr>
        <p:txBody>
          <a:bodyPr>
            <a:normAutofit/>
          </a:bodyPr>
          <a:lstStyle/>
          <a:p>
            <a:r>
              <a:rPr lang="en-US" dirty="0" smtClean="0"/>
              <a:t>Update of NL-Soar</a:t>
            </a:r>
          </a:p>
          <a:p>
            <a:r>
              <a:rPr lang="en-US" dirty="0" smtClean="0"/>
              <a:t>Incremental language processor built on Soar</a:t>
            </a:r>
          </a:p>
          <a:p>
            <a:r>
              <a:rPr lang="en-US" dirty="0" smtClean="0"/>
              <a:t>Intended to help in language modeling tasks</a:t>
            </a:r>
          </a:p>
          <a:p>
            <a:pPr lvl="1"/>
            <a:r>
              <a:rPr lang="en-US" dirty="0" smtClean="0"/>
              <a:t>Language/task integrations</a:t>
            </a:r>
          </a:p>
          <a:p>
            <a:pPr lvl="1"/>
            <a:r>
              <a:rPr lang="en-US" dirty="0" smtClean="0"/>
              <a:t>Interfaces, ambiguity, parsing, lexicon, etc.</a:t>
            </a:r>
          </a:p>
          <a:p>
            <a:r>
              <a:rPr lang="en-US" dirty="0" smtClean="0"/>
              <a:t>More detail last year (and prior)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Nuggets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88024" y="2420888"/>
            <a:ext cx="4040188" cy="3951288"/>
          </a:xfrm>
        </p:spPr>
        <p:txBody>
          <a:bodyPr/>
          <a:lstStyle/>
          <a:p>
            <a:r>
              <a:rPr lang="en-US" dirty="0" smtClean="0"/>
              <a:t>Still not public-ready</a:t>
            </a:r>
          </a:p>
          <a:p>
            <a:r>
              <a:rPr lang="en-US" dirty="0" smtClean="0"/>
              <a:t>Juggling lots of </a:t>
            </a:r>
            <a:r>
              <a:rPr lang="en-US" dirty="0" err="1" smtClean="0"/>
              <a:t>func-tionality</a:t>
            </a:r>
            <a:r>
              <a:rPr lang="en-US" dirty="0" smtClean="0"/>
              <a:t> increments simultaneously</a:t>
            </a:r>
          </a:p>
          <a:p>
            <a:r>
              <a:rPr lang="en-US" dirty="0" smtClean="0"/>
              <a:t>Difficulty reaching “big data”-oriented </a:t>
            </a:r>
            <a:r>
              <a:rPr lang="en-US" dirty="0" err="1" smtClean="0"/>
              <a:t>compu-tational</a:t>
            </a:r>
            <a:r>
              <a:rPr lang="en-US" dirty="0" smtClean="0"/>
              <a:t> community</a:t>
            </a:r>
          </a:p>
          <a:p>
            <a:r>
              <a:rPr lang="en-US" dirty="0" smtClean="0"/>
              <a:t>Temporary repo setback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Coal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3528" y="2492896"/>
            <a:ext cx="4041775" cy="3951288"/>
          </a:xfrm>
        </p:spPr>
        <p:txBody>
          <a:bodyPr/>
          <a:lstStyle/>
          <a:p>
            <a:r>
              <a:rPr lang="en-US" dirty="0" smtClean="0"/>
              <a:t>Hundreds (more) sentences parsed</a:t>
            </a:r>
          </a:p>
          <a:p>
            <a:r>
              <a:rPr lang="en-US" dirty="0" smtClean="0"/>
              <a:t>Development/testing tools, IDE</a:t>
            </a:r>
          </a:p>
          <a:p>
            <a:r>
              <a:rPr lang="en-US" dirty="0" smtClean="0"/>
              <a:t>Interest despite hiatus</a:t>
            </a:r>
          </a:p>
          <a:p>
            <a:r>
              <a:rPr lang="en-US" dirty="0" smtClean="0"/>
              <a:t>Quantitative </a:t>
            </a:r>
            <a:r>
              <a:rPr lang="en-US" dirty="0" err="1" smtClean="0"/>
              <a:t>evalua-tions</a:t>
            </a:r>
            <a:r>
              <a:rPr lang="en-US" dirty="0" smtClean="0"/>
              <a:t> now possible (on a small scale)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Soar 7.2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smtClean="0">
                <a:sym typeface="Wingdings" pitchFamily="2" charset="2"/>
              </a:rPr>
              <a:t>Soar 9.3.1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C  </a:t>
            </a:r>
            <a:r>
              <a:rPr lang="en-US" dirty="0" err="1" smtClean="0">
                <a:sym typeface="Wingdings" pitchFamily="2" charset="2"/>
              </a:rPr>
              <a:t>Tcl</a:t>
            </a:r>
            <a:r>
              <a:rPr lang="en-US" dirty="0" smtClean="0">
                <a:sym typeface="Wingdings" pitchFamily="2" charset="2"/>
              </a:rPr>
              <a:t>  Java</a:t>
            </a:r>
          </a:p>
          <a:p>
            <a:r>
              <a:rPr lang="en-US" dirty="0" smtClean="0">
                <a:sym typeface="Wingdings" pitchFamily="2" charset="2"/>
              </a:rPr>
              <a:t>Hand-coded sparse lexicon  </a:t>
            </a:r>
            <a:r>
              <a:rPr lang="en-US" dirty="0" err="1" smtClean="0">
                <a:sym typeface="Wingdings" pitchFamily="2" charset="2"/>
              </a:rPr>
              <a:t>WordNet</a:t>
            </a:r>
            <a:r>
              <a:rPr lang="en-US" dirty="0" smtClean="0">
                <a:sym typeface="Wingdings" pitchFamily="2" charset="2"/>
              </a:rPr>
              <a:t> 3.1</a:t>
            </a:r>
          </a:p>
          <a:p>
            <a:r>
              <a:rPr lang="en-US" dirty="0" smtClean="0"/>
              <a:t>P&amp;P syntax </a:t>
            </a:r>
            <a:r>
              <a:rPr lang="en-US" dirty="0" smtClean="0">
                <a:sym typeface="Wingdings" pitchFamily="2" charset="2"/>
              </a:rPr>
              <a:t> Minimalist Program</a:t>
            </a:r>
          </a:p>
          <a:p>
            <a:r>
              <a:rPr lang="en-US" dirty="0" err="1" smtClean="0">
                <a:sym typeface="Wingdings" pitchFamily="2" charset="2"/>
              </a:rPr>
              <a:t>Xwindows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Clig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GraphViz</a:t>
            </a:r>
            <a:endParaRPr lang="en-US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linguistic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363272" cy="4750153"/>
          </a:xfrm>
        </p:spPr>
        <p:txBody>
          <a:bodyPr>
            <a:normAutofit/>
          </a:bodyPr>
          <a:lstStyle/>
          <a:p>
            <a:r>
              <a:rPr lang="en-US" dirty="0" smtClean="0"/>
              <a:t>Lexical input: word enters IO link</a:t>
            </a:r>
          </a:p>
          <a:p>
            <a:r>
              <a:rPr lang="en-US" dirty="0" smtClean="0"/>
              <a:t>Lexical access: retrieve all lexical, </a:t>
            </a:r>
            <a:r>
              <a:rPr lang="en-US" dirty="0" err="1" smtClean="0"/>
              <a:t>morphosyntactic</a:t>
            </a:r>
            <a:r>
              <a:rPr lang="en-US" dirty="0" smtClean="0"/>
              <a:t>, semantic info</a:t>
            </a:r>
          </a:p>
          <a:p>
            <a:r>
              <a:rPr lang="en-US" dirty="0" smtClean="0"/>
              <a:t>Incrementally build </a:t>
            </a:r>
            <a:r>
              <a:rPr lang="en-US" dirty="0" err="1" smtClean="0"/>
              <a:t>syn</a:t>
            </a:r>
            <a:r>
              <a:rPr lang="en-US" dirty="0" smtClean="0"/>
              <a:t> structure (parse trees) and </a:t>
            </a:r>
            <a:r>
              <a:rPr lang="en-US" dirty="0" err="1" smtClean="0"/>
              <a:t>sem</a:t>
            </a:r>
            <a:r>
              <a:rPr lang="en-US" dirty="0" smtClean="0"/>
              <a:t> structure (LCS)</a:t>
            </a:r>
          </a:p>
          <a:p>
            <a:r>
              <a:rPr lang="en-US" dirty="0" smtClean="0"/>
              <a:t>Snip operator when current hypothesis untenable</a:t>
            </a:r>
          </a:p>
          <a:p>
            <a:r>
              <a:rPr lang="en-US" dirty="0" err="1" smtClean="0"/>
              <a:t>Subcategorization</a:t>
            </a:r>
            <a:r>
              <a:rPr lang="en-US" dirty="0" smtClean="0"/>
              <a:t>, adjunction</a:t>
            </a:r>
          </a:p>
          <a:p>
            <a:r>
              <a:rPr lang="en-US" dirty="0" smtClean="0"/>
              <a:t>Empty categories, movements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functionality via transition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itchFamily="2" charset="2"/>
              </a:rPr>
              <a:t>SVN repository</a:t>
            </a:r>
          </a:p>
          <a:p>
            <a:r>
              <a:rPr lang="en-US" dirty="0" smtClean="0">
                <a:sym typeface="Wingdings" pitchFamily="2" charset="2"/>
              </a:rPr>
              <a:t>Eclipse IDE</a:t>
            </a:r>
            <a:endParaRPr lang="en-US" dirty="0" smtClean="0"/>
          </a:p>
          <a:p>
            <a:r>
              <a:rPr lang="en-US" dirty="0" smtClean="0"/>
              <a:t>A/R set graphing</a:t>
            </a:r>
          </a:p>
          <a:p>
            <a:r>
              <a:rPr lang="en-US" dirty="0" err="1" smtClean="0"/>
              <a:t>Smem</a:t>
            </a:r>
            <a:r>
              <a:rPr lang="en-US" dirty="0" smtClean="0"/>
              <a:t>, </a:t>
            </a:r>
            <a:r>
              <a:rPr lang="en-US" dirty="0" err="1" smtClean="0"/>
              <a:t>Epmem</a:t>
            </a:r>
            <a:r>
              <a:rPr lang="en-US" dirty="0" smtClean="0"/>
              <a:t>, RL (only </a:t>
            </a:r>
            <a:r>
              <a:rPr lang="en-US" dirty="0" err="1" smtClean="0"/>
              <a:t>Smem</a:t>
            </a:r>
            <a:r>
              <a:rPr lang="en-US" dirty="0" smtClean="0"/>
              <a:t> so far)</a:t>
            </a:r>
          </a:p>
          <a:p>
            <a:r>
              <a:rPr lang="en-US" dirty="0" smtClean="0"/>
              <a:t>Batch tester</a:t>
            </a:r>
          </a:p>
          <a:p>
            <a:r>
              <a:rPr lang="en-US" dirty="0" smtClean="0"/>
              <a:t>Various parsing strategies</a:t>
            </a:r>
          </a:p>
          <a:p>
            <a:r>
              <a:rPr lang="en-US" dirty="0" smtClean="0"/>
              <a:t>Japanese syntax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functionality via transition</a:t>
            </a:r>
            <a:endParaRPr lang="en-US" dirty="0"/>
          </a:p>
        </p:txBody>
      </p:sp>
      <p:pic>
        <p:nvPicPr>
          <p:cNvPr id="4" name="Picture 2" descr="C:\temp\4448DEBUG\arset\241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696" y="2348880"/>
            <a:ext cx="4271304" cy="2918724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1628800"/>
            <a:ext cx="2592288" cy="5108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C:\Users\dwl8\AppData\Local\Microsoft\Windows\Temporary Internet Files\Content.IE5\7C7FZEGG\traces-better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575264"/>
            <a:ext cx="6661590" cy="52827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Noteworthy milestones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75191"/>
            <a:ext cx="8686800" cy="4625609"/>
          </a:xfrm>
        </p:spPr>
        <p:txBody>
          <a:bodyPr/>
          <a:lstStyle/>
          <a:p>
            <a:r>
              <a:rPr lang="en-US" dirty="0" smtClean="0"/>
              <a:t>Research award lecture</a:t>
            </a:r>
          </a:p>
          <a:p>
            <a:pPr lvl="1"/>
            <a:r>
              <a:rPr lang="en-US" dirty="0" smtClean="0"/>
              <a:t>45-minute-long live demo in front of whole college</a:t>
            </a:r>
          </a:p>
          <a:p>
            <a:pPr lvl="1"/>
            <a:r>
              <a:rPr lang="en-US" dirty="0" smtClean="0"/>
              <a:t>English and Japanese sentences (syntax only)</a:t>
            </a:r>
          </a:p>
          <a:p>
            <a:pPr lvl="1"/>
            <a:r>
              <a:rPr lang="en-US" dirty="0" smtClean="0"/>
              <a:t>Wide array of structural types, moderate complexity</a:t>
            </a:r>
          </a:p>
          <a:p>
            <a:r>
              <a:rPr lang="en-US" dirty="0" smtClean="0"/>
              <a:t>Japanese parsing</a:t>
            </a:r>
          </a:p>
          <a:p>
            <a:r>
              <a:rPr lang="en-US" dirty="0" smtClean="0"/>
              <a:t>Snip operators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demo sentences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62560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 wicked demon casts spells on disobedient children .#en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our resolution for redevelopment should not be underestimated .#en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we say a prayer of gratitude to the salmon .#en</a:t>
            </a:r>
          </a:p>
          <a:p>
            <a:pPr>
              <a:buNone/>
            </a:pPr>
            <a:r>
              <a:rPr lang="zh-CN" altLang="en-US" sz="1400" dirty="0" smtClean="0">
                <a:latin typeface="Courier New" pitchFamily="49" charset="0"/>
                <a:cs typeface="Courier New" pitchFamily="49" charset="0"/>
              </a:rPr>
              <a:t>猫</a:t>
            </a:r>
            <a:r>
              <a:rPr lang="ja-JP" altLang="en-US" sz="1400" smtClean="0">
                <a:latin typeface="Courier New" pitchFamily="49" charset="0"/>
                <a:cs typeface="Courier New" pitchFamily="49" charset="0"/>
              </a:rPr>
              <a:t>が</a:t>
            </a:r>
            <a:r>
              <a:rPr lang="zh-CN" altLang="en-US" sz="1400" dirty="0" smtClean="0">
                <a:latin typeface="Courier New" pitchFamily="49" charset="0"/>
                <a:cs typeface="Courier New" pitchFamily="49" charset="0"/>
              </a:rPr>
              <a:t>鼠</a:t>
            </a:r>
            <a:r>
              <a:rPr lang="ja-JP" altLang="en-US" sz="1400" smtClean="0">
                <a:latin typeface="Courier New" pitchFamily="49" charset="0"/>
                <a:cs typeface="Courier New" pitchFamily="49" charset="0"/>
              </a:rPr>
              <a:t>を</a:t>
            </a:r>
            <a:r>
              <a:rPr lang="zh-CN" altLang="en-US" sz="1400" dirty="0" smtClean="0">
                <a:latin typeface="Courier New" pitchFamily="49" charset="0"/>
                <a:cs typeface="Courier New" pitchFamily="49" charset="0"/>
              </a:rPr>
              <a:t>食</a:t>
            </a:r>
            <a:r>
              <a:rPr lang="ja-JP" altLang="en-US" sz="1400" smtClean="0">
                <a:latin typeface="Courier New" pitchFamily="49" charset="0"/>
                <a:cs typeface="Courier New" pitchFamily="49" charset="0"/>
              </a:rPr>
              <a:t>べた。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JP</a:t>
            </a:r>
          </a:p>
          <a:p>
            <a:pPr>
              <a:buNone/>
            </a:pPr>
            <a:r>
              <a:rPr lang="ja-JP" altLang="en-US" sz="1400" smtClean="0">
                <a:latin typeface="Courier New" pitchFamily="49" charset="0"/>
                <a:cs typeface="Courier New" pitchFamily="49" charset="0"/>
              </a:rPr>
              <a:t>さわやかな</a:t>
            </a:r>
            <a:r>
              <a:rPr lang="zh-CN" altLang="en-US" sz="1400" dirty="0" smtClean="0">
                <a:latin typeface="Courier New" pitchFamily="49" charset="0"/>
                <a:cs typeface="Courier New" pitchFamily="49" charset="0"/>
              </a:rPr>
              <a:t>川</a:t>
            </a:r>
            <a:r>
              <a:rPr lang="ja-JP" altLang="en-US" sz="1400" smtClean="0">
                <a:latin typeface="Courier New" pitchFamily="49" charset="0"/>
                <a:cs typeface="Courier New" pitchFamily="49" charset="0"/>
              </a:rPr>
              <a:t>が</a:t>
            </a:r>
            <a:r>
              <a:rPr lang="zh-CN" altLang="en-US" sz="1400" dirty="0" smtClean="0">
                <a:latin typeface="Courier New" pitchFamily="49" charset="0"/>
                <a:cs typeface="Courier New" pitchFamily="49" charset="0"/>
              </a:rPr>
              <a:t>流</a:t>
            </a:r>
            <a:r>
              <a:rPr lang="ja-JP" altLang="en-US" sz="1400" smtClean="0">
                <a:latin typeface="Courier New" pitchFamily="49" charset="0"/>
                <a:cs typeface="Courier New" pitchFamily="49" charset="0"/>
              </a:rPr>
              <a:t>れていた。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JP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seagulls are gluttonous creatures .#en</a:t>
            </a:r>
          </a:p>
          <a:p>
            <a:pPr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Lushootseed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tribes have been displaced .#en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revitalization is a component of our strategic direction .#en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the Salish respect matriarchal lineage .#en</a:t>
            </a:r>
          </a:p>
          <a:p>
            <a:pPr>
              <a:buNone/>
            </a:pPr>
            <a:r>
              <a:rPr lang="ja-JP" altLang="en-US" sz="1400" smtClean="0">
                <a:latin typeface="Courier New" pitchFamily="49" charset="0"/>
                <a:cs typeface="Courier New" pitchFamily="49" charset="0"/>
              </a:rPr>
              <a:t>ガールフレンドが</a:t>
            </a:r>
            <a:r>
              <a:rPr lang="zh-CN" altLang="en-US" sz="1400" dirty="0" smtClean="0">
                <a:latin typeface="Courier New" pitchFamily="49" charset="0"/>
                <a:cs typeface="Courier New" pitchFamily="49" charset="0"/>
              </a:rPr>
              <a:t>新</a:t>
            </a:r>
            <a:r>
              <a:rPr lang="ja-JP" altLang="en-US" sz="1400" smtClean="0">
                <a:latin typeface="Courier New" pitchFamily="49" charset="0"/>
                <a:cs typeface="Courier New" pitchFamily="49" charset="0"/>
              </a:rPr>
              <a:t>しい</a:t>
            </a:r>
            <a:r>
              <a:rPr lang="zh-CN" altLang="en-US" sz="1400" dirty="0" smtClean="0">
                <a:latin typeface="Courier New" pitchFamily="49" charset="0"/>
                <a:cs typeface="Courier New" pitchFamily="49" charset="0"/>
              </a:rPr>
              <a:t>彼氏</a:t>
            </a:r>
            <a:r>
              <a:rPr lang="ja-JP" altLang="en-US" sz="1400" smtClean="0">
                <a:latin typeface="Courier New" pitchFamily="49" charset="0"/>
                <a:cs typeface="Courier New" pitchFamily="49" charset="0"/>
              </a:rPr>
              <a:t>を</a:t>
            </a:r>
            <a:r>
              <a:rPr lang="zh-CN" altLang="en-US" sz="1400" dirty="0" smtClean="0">
                <a:latin typeface="Courier New" pitchFamily="49" charset="0"/>
                <a:cs typeface="Courier New" pitchFamily="49" charset="0"/>
              </a:rPr>
              <a:t>見</a:t>
            </a:r>
            <a:r>
              <a:rPr lang="ja-JP" altLang="en-US" sz="1400" smtClean="0">
                <a:latin typeface="Courier New" pitchFamily="49" charset="0"/>
                <a:cs typeface="Courier New" pitchFamily="49" charset="0"/>
              </a:rPr>
              <a:t>つけていた。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JP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the pebbles retain memories of important events .#en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the president has been orchestrating a political process .#en</a:t>
            </a:r>
          </a:p>
          <a:p>
            <a:pPr>
              <a:buNone/>
            </a:pPr>
            <a:r>
              <a:rPr lang="zh-CN" altLang="en-US" sz="1400" dirty="0" smtClean="0">
                <a:latin typeface="Courier New" pitchFamily="49" charset="0"/>
                <a:cs typeface="Courier New" pitchFamily="49" charset="0"/>
              </a:rPr>
              <a:t>宣教師</a:t>
            </a:r>
            <a:r>
              <a:rPr lang="ja-JP" altLang="en-US" sz="1400" smtClean="0">
                <a:latin typeface="Courier New" pitchFamily="49" charset="0"/>
                <a:cs typeface="Courier New" pitchFamily="49" charset="0"/>
              </a:rPr>
              <a:t>は</a:t>
            </a:r>
            <a:r>
              <a:rPr lang="zh-CN" altLang="en-US" sz="1400" dirty="0" smtClean="0">
                <a:latin typeface="Courier New" pitchFamily="49" charset="0"/>
                <a:cs typeface="Courier New" pitchFamily="49" charset="0"/>
              </a:rPr>
              <a:t>新</a:t>
            </a:r>
            <a:r>
              <a:rPr lang="ja-JP" altLang="en-US" sz="1400" smtClean="0">
                <a:latin typeface="Courier New" pitchFamily="49" charset="0"/>
                <a:cs typeface="Courier New" pitchFamily="49" charset="0"/>
              </a:rPr>
              <a:t>しいガールフレンドを</a:t>
            </a:r>
            <a:r>
              <a:rPr lang="zh-CN" altLang="en-US" sz="1400" dirty="0" smtClean="0">
                <a:latin typeface="Courier New" pitchFamily="49" charset="0"/>
                <a:cs typeface="Courier New" pitchFamily="49" charset="0"/>
              </a:rPr>
              <a:t>見</a:t>
            </a:r>
            <a:r>
              <a:rPr lang="ja-JP" altLang="en-US" sz="1400" smtClean="0">
                <a:latin typeface="Courier New" pitchFamily="49" charset="0"/>
                <a:cs typeface="Courier New" pitchFamily="49" charset="0"/>
              </a:rPr>
              <a:t>つけなかった。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JP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they ceded their territories in the treaty of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PointElliott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.#en</a:t>
            </a:r>
          </a:p>
          <a:p>
            <a:pPr>
              <a:buNone/>
            </a:pPr>
            <a:r>
              <a:rPr lang="ja-JP" altLang="en-US" sz="1400" smtClean="0">
                <a:latin typeface="Courier New" pitchFamily="49" charset="0"/>
                <a:cs typeface="Courier New" pitchFamily="49" charset="0"/>
              </a:rPr>
              <a:t>お</a:t>
            </a:r>
            <a:r>
              <a:rPr lang="zh-CN" altLang="en-US" sz="1400" dirty="0" smtClean="0">
                <a:latin typeface="Courier New" pitchFamily="49" charset="0"/>
                <a:cs typeface="Courier New" pitchFamily="49" charset="0"/>
              </a:rPr>
              <a:t>母</a:t>
            </a:r>
            <a:r>
              <a:rPr lang="ja-JP" altLang="en-US" sz="1400" smtClean="0">
                <a:latin typeface="Courier New" pitchFamily="49" charset="0"/>
                <a:cs typeface="Courier New" pitchFamily="49" charset="0"/>
              </a:rPr>
              <a:t>さんが</a:t>
            </a:r>
            <a:r>
              <a:rPr lang="zh-CN" altLang="en-US" sz="1400" dirty="0" smtClean="0">
                <a:latin typeface="Courier New" pitchFamily="49" charset="0"/>
                <a:cs typeface="Courier New" pitchFamily="49" charset="0"/>
              </a:rPr>
              <a:t>薬</a:t>
            </a:r>
            <a:r>
              <a:rPr lang="ja-JP" altLang="en-US" sz="1400" smtClean="0">
                <a:latin typeface="Courier New" pitchFamily="49" charset="0"/>
                <a:cs typeface="Courier New" pitchFamily="49" charset="0"/>
              </a:rPr>
              <a:t>を</a:t>
            </a:r>
            <a:r>
              <a:rPr lang="zh-CN" altLang="en-US" sz="1400" dirty="0" smtClean="0">
                <a:latin typeface="Courier New" pitchFamily="49" charset="0"/>
                <a:cs typeface="Courier New" pitchFamily="49" charset="0"/>
              </a:rPr>
              <a:t>飲</a:t>
            </a:r>
            <a:r>
              <a:rPr lang="ja-JP" altLang="en-US" sz="1400" smtClean="0">
                <a:latin typeface="Courier New" pitchFamily="49" charset="0"/>
                <a:cs typeface="Courier New" pitchFamily="49" charset="0"/>
              </a:rPr>
              <a:t>んだ。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JP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revitalization is important to our community .#en</a:t>
            </a:r>
          </a:p>
          <a:p>
            <a:pPr>
              <a:buNone/>
            </a:pPr>
            <a:r>
              <a:rPr lang="ja-JP" altLang="en-US" sz="1400" smtClean="0">
                <a:latin typeface="Courier New" pitchFamily="49" charset="0"/>
                <a:cs typeface="Courier New" pitchFamily="49" charset="0"/>
              </a:rPr>
              <a:t>新しい彼氏は逃げた。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#JP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outlandish stories frightened naughty children .#en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nobody should question our determination .#en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the reservation represents rural life .#en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she wanted to skin a deer .#en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the bureau maintains educational facilities on the reservation .#en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332</TotalTime>
  <Words>675</Words>
  <Application>Microsoft Office PowerPoint</Application>
  <PresentationFormat>On-screen Show (4:3)</PresentationFormat>
  <Paragraphs>135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Module</vt:lpstr>
      <vt:lpstr>XNL-Soar: where we are and where we’re headed</vt:lpstr>
      <vt:lpstr>What is XNL-Soar?</vt:lpstr>
      <vt:lpstr>Updated how?</vt:lpstr>
      <vt:lpstr>Basic linguistic functionality</vt:lpstr>
      <vt:lpstr>New functionality via transition</vt:lpstr>
      <vt:lpstr>New functionality via transition</vt:lpstr>
      <vt:lpstr>Slide 7</vt:lpstr>
      <vt:lpstr>Noteworthy milestones</vt:lpstr>
      <vt:lpstr>Sample demo sentences</vt:lpstr>
      <vt:lpstr>Dealing with greater complexity</vt:lpstr>
      <vt:lpstr>Slide 11</vt:lpstr>
      <vt:lpstr>Slide 12</vt:lpstr>
      <vt:lpstr>Haven’t yet made the transition</vt:lpstr>
      <vt:lpstr>Participle/gerund ambiguity</vt:lpstr>
      <vt:lpstr>Slide 15</vt:lpstr>
      <vt:lpstr>Sample syntactic snips</vt:lpstr>
      <vt:lpstr>Sample syntactic snips    (2)</vt:lpstr>
      <vt:lpstr>Underway</vt:lpstr>
      <vt:lpstr>Down the road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cp:lastModifiedBy>dwl8</cp:lastModifiedBy>
  <cp:revision>330</cp:revision>
  <dcterms:modified xsi:type="dcterms:W3CDTF">2012-06-21T17:16:58Z</dcterms:modified>
</cp:coreProperties>
</file>