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56" r:id="rId2"/>
    <p:sldId id="257" r:id="rId3"/>
    <p:sldId id="264" r:id="rId4"/>
    <p:sldId id="262" r:id="rId5"/>
    <p:sldId id="271" r:id="rId6"/>
    <p:sldId id="272" r:id="rId7"/>
    <p:sldId id="258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52D86-6E2B-4DDE-93F2-688A4A0246CE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7D46B-720E-4D36-8677-6752620588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69779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7D46B-720E-4D36-8677-67526205883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7D46B-720E-4D36-8677-67526205883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CA8F3-C77A-483A-9CB0-5F418C40B86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7D46B-720E-4D36-8677-67526205883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7D46B-720E-4D36-8677-67526205883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7D46B-720E-4D36-8677-67526205883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7D46B-720E-4D36-8677-67526205883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CA8F3-C77A-483A-9CB0-5F418C40B86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D87C0F1-02FE-49E1-82C4-0A3F48AA4A1D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AC7B852-E2C6-40D7-8F94-AB0D3DCF87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87C0F1-02FE-49E1-82C4-0A3F48AA4A1D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C7B852-E2C6-40D7-8F94-AB0D3DCF87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87C0F1-02FE-49E1-82C4-0A3F48AA4A1D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C7B852-E2C6-40D7-8F94-AB0D3DCF87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87C0F1-02FE-49E1-82C4-0A3F48AA4A1D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C7B852-E2C6-40D7-8F94-AB0D3DCF87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87C0F1-02FE-49E1-82C4-0A3F48AA4A1D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C7B852-E2C6-40D7-8F94-AB0D3DCF87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87C0F1-02FE-49E1-82C4-0A3F48AA4A1D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C7B852-E2C6-40D7-8F94-AB0D3DCF87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87C0F1-02FE-49E1-82C4-0A3F48AA4A1D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C7B852-E2C6-40D7-8F94-AB0D3DCF87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87C0F1-02FE-49E1-82C4-0A3F48AA4A1D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C7B852-E2C6-40D7-8F94-AB0D3DCF87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87C0F1-02FE-49E1-82C4-0A3F48AA4A1D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C7B852-E2C6-40D7-8F94-AB0D3DCF87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D87C0F1-02FE-49E1-82C4-0A3F48AA4A1D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C7B852-E2C6-40D7-8F94-AB0D3DCF87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D87C0F1-02FE-49E1-82C4-0A3F48AA4A1D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AC7B852-E2C6-40D7-8F94-AB0D3DCF87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D87C0F1-02FE-49E1-82C4-0A3F48AA4A1D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AC7B852-E2C6-40D7-8F94-AB0D3DCF87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 and JXNL-Soar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Nathan Glenn</a:t>
            </a:r>
          </a:p>
          <a:p>
            <a:r>
              <a:rPr lang="en-US" dirty="0" smtClean="0"/>
              <a:t>Nathan.g.glenn@gmail.com</a:t>
            </a:r>
          </a:p>
          <a:p>
            <a:r>
              <a:rPr lang="en-US" dirty="0" smtClean="0"/>
              <a:t>BYU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method of predicting linguistic or other behavior using ranked violable constraints</a:t>
            </a:r>
          </a:p>
          <a:p>
            <a:r>
              <a:rPr lang="en-US" dirty="0" smtClean="0"/>
              <a:t>Good for predicting linguistic phenomena, cross-linguistic and dialectic variation</a:t>
            </a:r>
          </a:p>
          <a:p>
            <a:r>
              <a:rPr lang="en-US" dirty="0" smtClean="0"/>
              <a:t>Currently biggest use is in phonology</a:t>
            </a:r>
          </a:p>
          <a:p>
            <a:pPr lvl="1"/>
            <a:r>
              <a:rPr lang="en-US" dirty="0" smtClean="0"/>
              <a:t>Also used for morphology, syntax, etc.</a:t>
            </a:r>
          </a:p>
          <a:p>
            <a:r>
              <a:rPr lang="en-US" dirty="0" smtClean="0"/>
              <a:t>Can be combined with other frameworks (Minimalist syntax, Analogical Modeling)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Optimality Theory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Case assignment in Japanese</a:t>
            </a:r>
          </a:p>
          <a:p>
            <a:r>
              <a:rPr lang="en-US" dirty="0" smtClean="0"/>
              <a:t>Possible assignments:</a:t>
            </a:r>
          </a:p>
          <a:p>
            <a:pPr lvl="1"/>
            <a:r>
              <a:rPr lang="ja-JP" altLang="en-US" smtClean="0"/>
              <a:t>は・が</a:t>
            </a:r>
            <a:r>
              <a:rPr lang="en-US" altLang="ja-JP" dirty="0" smtClean="0"/>
              <a:t>-topic/subject</a:t>
            </a:r>
          </a:p>
          <a:p>
            <a:pPr lvl="1"/>
            <a:r>
              <a:rPr lang="ja-JP" altLang="en-US" smtClean="0"/>
              <a:t>を</a:t>
            </a:r>
            <a:r>
              <a:rPr lang="en-US" altLang="ja-JP" dirty="0" smtClean="0"/>
              <a:t>-object</a:t>
            </a:r>
          </a:p>
          <a:p>
            <a:pPr lvl="1"/>
            <a:r>
              <a:rPr lang="ja-JP" altLang="en-US" smtClean="0"/>
              <a:t>に</a:t>
            </a:r>
            <a:r>
              <a:rPr lang="en-US" altLang="ja-JP" dirty="0" smtClean="0"/>
              <a:t>-dative</a:t>
            </a:r>
          </a:p>
          <a:p>
            <a:r>
              <a:rPr lang="en-US" altLang="ja-JP" dirty="0" smtClean="0"/>
              <a:t>Usually straightforward, but there are exceptions!</a:t>
            </a:r>
          </a:p>
          <a:p>
            <a:r>
              <a:rPr lang="en-US" altLang="ja-JP" dirty="0" smtClean="0"/>
              <a:t>Quirky case verbs allo</a:t>
            </a:r>
            <a:r>
              <a:rPr lang="en-US" altLang="ja-JP" dirty="0" smtClean="0"/>
              <a:t>w dative marking on the subject</a:t>
            </a:r>
            <a:endParaRPr lang="en-US" altLang="ja-JP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Application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Tableau shows violable </a:t>
            </a:r>
            <a:r>
              <a:rPr lang="en-US" dirty="0" smtClean="0"/>
              <a:t>constraints </a:t>
            </a:r>
            <a:r>
              <a:rPr lang="en-US" dirty="0" smtClean="0"/>
              <a:t>and possible behavior</a:t>
            </a:r>
          </a:p>
          <a:p>
            <a:r>
              <a:rPr lang="en-US" dirty="0" smtClean="0"/>
              <a:t>Compare and rule out cells on a column-by-column basis</a:t>
            </a:r>
          </a:p>
          <a:p>
            <a:r>
              <a:rPr lang="en-US" dirty="0" smtClean="0"/>
              <a:t>Index points to outcome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OT</a:t>
            </a:r>
            <a:r>
              <a:rPr lang="en-US" dirty="0" smtClean="0"/>
              <a:t> </a:t>
            </a:r>
            <a:r>
              <a:rPr lang="en-US" dirty="0" smtClean="0"/>
              <a:t>Works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5380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Approach from </a:t>
            </a:r>
            <a:r>
              <a:rPr lang="en-US" dirty="0" err="1" smtClean="0"/>
              <a:t>Woolford’s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“Case </a:t>
            </a:r>
            <a:r>
              <a:rPr lang="en-US" dirty="0" smtClean="0"/>
              <a:t>Patterns”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2590800"/>
          <a:ext cx="7010400" cy="2713653"/>
        </p:xfrm>
        <a:graphic>
          <a:graphicData uri="http://schemas.openxmlformats.org/drawingml/2006/table">
            <a:tbl>
              <a:tblPr/>
              <a:tblGrid>
                <a:gridCol w="2111481"/>
                <a:gridCol w="1393719"/>
                <a:gridCol w="757881"/>
                <a:gridCol w="1042087"/>
                <a:gridCol w="757881"/>
                <a:gridCol w="947351"/>
              </a:tblGrid>
              <a:tr h="13073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Calibri"/>
                          <a:ea typeface="MS Mincho"/>
                          <a:cs typeface="Arial"/>
                        </a:rPr>
                        <a:t>input: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900">
                          <a:latin typeface="Calibri"/>
                          <a:ea typeface="MS Mincho"/>
                          <a:cs typeface="Arial"/>
                        </a:rPr>
                        <a:t>思える</a:t>
                      </a:r>
                      <a:r>
                        <a:rPr lang="en-US" sz="1900" dirty="0">
                          <a:latin typeface="Calibri"/>
                          <a:ea typeface="MS Mincho"/>
                          <a:cs typeface="Arial"/>
                        </a:rPr>
                        <a:t> (intransitive, quirky case)</a:t>
                      </a:r>
                    </a:p>
                  </a:txBody>
                  <a:tcPr marL="110271" marR="1102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Calibri"/>
                          <a:ea typeface="MS Mincho"/>
                          <a:cs typeface="Arial"/>
                        </a:rPr>
                        <a:t>Faith-</a:t>
                      </a:r>
                      <a:r>
                        <a:rPr lang="en-US" sz="1900" dirty="0" err="1">
                          <a:latin typeface="Calibri"/>
                          <a:ea typeface="MS Mincho"/>
                          <a:cs typeface="Arial"/>
                        </a:rPr>
                        <a:t>lex</a:t>
                      </a:r>
                      <a:r>
                        <a:rPr lang="en-US" sz="1900" baseline="-25000" dirty="0" err="1">
                          <a:latin typeface="Calibri"/>
                          <a:ea typeface="MS Mincho"/>
                          <a:cs typeface="Arial"/>
                        </a:rPr>
                        <a:t>trans</a:t>
                      </a:r>
                      <a:endParaRPr lang="en-US" sz="1900" dirty="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110271" marR="1102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latin typeface="Calibri"/>
                          <a:ea typeface="MS Mincho"/>
                          <a:cs typeface="Arial"/>
                        </a:rPr>
                        <a:t>*dat</a:t>
                      </a:r>
                    </a:p>
                  </a:txBody>
                  <a:tcPr marL="110271" marR="1102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latin typeface="Calibri"/>
                          <a:ea typeface="MS Mincho"/>
                          <a:cs typeface="Arial"/>
                        </a:rPr>
                        <a:t>Faith-lex</a:t>
                      </a:r>
                    </a:p>
                  </a:txBody>
                  <a:tcPr marL="110271" marR="1102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latin typeface="Calibri"/>
                          <a:ea typeface="MS Mincho"/>
                          <a:cs typeface="Arial"/>
                        </a:rPr>
                        <a:t>*acc</a:t>
                      </a:r>
                    </a:p>
                  </a:txBody>
                  <a:tcPr marL="110271" marR="1102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latin typeface="Calibri"/>
                          <a:ea typeface="MS Mincho"/>
                          <a:cs typeface="Arial"/>
                        </a:rPr>
                        <a:t>*nom</a:t>
                      </a:r>
                    </a:p>
                  </a:txBody>
                  <a:tcPr marL="110271" marR="1102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6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latin typeface="Calibri"/>
                          <a:ea typeface="MS Mincho"/>
                          <a:cs typeface="Arial"/>
                        </a:rPr>
                        <a:t>subj-dat obj-nom</a:t>
                      </a:r>
                    </a:p>
                  </a:txBody>
                  <a:tcPr marL="110271" marR="1102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9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110271" marR="1102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latin typeface="Calibri"/>
                          <a:ea typeface="MS Mincho"/>
                          <a:cs typeface="Arial"/>
                        </a:rPr>
                        <a:t>*!</a:t>
                      </a:r>
                    </a:p>
                  </a:txBody>
                  <a:tcPr marL="110271" marR="1102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9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110271" marR="1102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9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110271" marR="1102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Calibri"/>
                          <a:ea typeface="MS Mincho"/>
                          <a:cs typeface="Arial"/>
                        </a:rPr>
                        <a:t>*</a:t>
                      </a:r>
                    </a:p>
                  </a:txBody>
                  <a:tcPr marL="110271" marR="1102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268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latin typeface="Calibri"/>
                          <a:ea typeface="MS Mincho"/>
                          <a:cs typeface="Arial"/>
                        </a:rPr>
                        <a:t>subj-dat obj-acc</a:t>
                      </a:r>
                    </a:p>
                  </a:txBody>
                  <a:tcPr marL="110271" marR="1102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9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110271" marR="1102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Calibri"/>
                          <a:ea typeface="MS Mincho"/>
                          <a:cs typeface="Arial"/>
                        </a:rPr>
                        <a:t>*!</a:t>
                      </a:r>
                    </a:p>
                  </a:txBody>
                  <a:tcPr marL="110271" marR="1102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9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110271" marR="1102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latin typeface="Calibri"/>
                          <a:ea typeface="MS Mincho"/>
                          <a:cs typeface="Arial"/>
                        </a:rPr>
                        <a:t>*</a:t>
                      </a:r>
                    </a:p>
                  </a:txBody>
                  <a:tcPr marL="110271" marR="1102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9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110271" marR="1102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268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700" b="1">
                          <a:solidFill>
                            <a:srgbClr val="000000"/>
                          </a:solidFill>
                          <a:latin typeface="Calibri"/>
                          <a:ea typeface="MS Gothic"/>
                          <a:cs typeface="MS Gothic"/>
                        </a:rPr>
                        <a:t>☞</a:t>
                      </a:r>
                      <a:r>
                        <a:rPr lang="en-US" sz="1900">
                          <a:latin typeface="Calibri"/>
                          <a:ea typeface="MS Mincho"/>
                          <a:cs typeface="Arial"/>
                        </a:rPr>
                        <a:t>subj-nom obj-acc</a:t>
                      </a:r>
                    </a:p>
                  </a:txBody>
                  <a:tcPr marL="110271" marR="1102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9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110271" marR="1102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900" dirty="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110271" marR="1102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Calibri"/>
                          <a:ea typeface="MS Mincho"/>
                          <a:cs typeface="Arial"/>
                        </a:rPr>
                        <a:t>*</a:t>
                      </a:r>
                    </a:p>
                  </a:txBody>
                  <a:tcPr marL="110271" marR="1102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Calibri"/>
                          <a:ea typeface="MS Mincho"/>
                          <a:cs typeface="Arial"/>
                        </a:rPr>
                        <a:t>*</a:t>
                      </a:r>
                    </a:p>
                  </a:txBody>
                  <a:tcPr marL="110271" marR="1102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900" dirty="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110271" marR="1102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1295400"/>
            <a:ext cx="632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Generalized approach accounting for case patterns in Japanese, Icelandic, and other quirky case languages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2133600"/>
          <a:ext cx="7678334" cy="2514601"/>
        </p:xfrm>
        <a:graphic>
          <a:graphicData uri="http://schemas.openxmlformats.org/drawingml/2006/table">
            <a:tbl>
              <a:tblPr/>
              <a:tblGrid>
                <a:gridCol w="2268849"/>
                <a:gridCol w="1538193"/>
                <a:gridCol w="780932"/>
                <a:gridCol w="1464247"/>
                <a:gridCol w="780932"/>
                <a:gridCol w="845181"/>
              </a:tblGrid>
              <a:tr h="1077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MS Mincho"/>
                          <a:cs typeface="Arial"/>
                        </a:rPr>
                        <a:t>input: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000">
                          <a:latin typeface="Calibri"/>
                          <a:ea typeface="MS Mincho"/>
                          <a:cs typeface="Arial"/>
                        </a:rPr>
                        <a:t>分かる</a:t>
                      </a:r>
                      <a:r>
                        <a:rPr lang="en-US" sz="2000" dirty="0">
                          <a:latin typeface="Calibri"/>
                          <a:ea typeface="MS Mincho"/>
                          <a:cs typeface="Arial"/>
                        </a:rPr>
                        <a:t> (transitive, quirky case)</a:t>
                      </a:r>
                    </a:p>
                  </a:txBody>
                  <a:tcPr marL="118489" marR="1184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MS Mincho"/>
                          <a:cs typeface="Arial"/>
                        </a:rPr>
                        <a:t>Faith-lex</a:t>
                      </a:r>
                      <a:r>
                        <a:rPr lang="en-US" sz="2000" baseline="-25000">
                          <a:latin typeface="Calibri"/>
                          <a:ea typeface="MS Mincho"/>
                          <a:cs typeface="Arial"/>
                        </a:rPr>
                        <a:t>trans</a:t>
                      </a:r>
                      <a:endParaRPr lang="en-US" sz="20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118489" marR="1184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MS Mincho"/>
                          <a:cs typeface="Arial"/>
                        </a:rPr>
                        <a:t>*dat</a:t>
                      </a:r>
                    </a:p>
                  </a:txBody>
                  <a:tcPr marL="118489" marR="1184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MS Mincho"/>
                          <a:cs typeface="Arial"/>
                        </a:rPr>
                        <a:t>Faith-lex</a:t>
                      </a:r>
                    </a:p>
                  </a:txBody>
                  <a:tcPr marL="118489" marR="1184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MS Mincho"/>
                          <a:cs typeface="Arial"/>
                        </a:rPr>
                        <a:t>*acc</a:t>
                      </a:r>
                    </a:p>
                  </a:txBody>
                  <a:tcPr marL="118489" marR="1184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MS Mincho"/>
                          <a:cs typeface="Arial"/>
                        </a:rPr>
                        <a:t>*nom</a:t>
                      </a:r>
                    </a:p>
                  </a:txBody>
                  <a:tcPr marL="118489" marR="1184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84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800" b="1">
                          <a:solidFill>
                            <a:srgbClr val="000000"/>
                          </a:solidFill>
                          <a:latin typeface="Calibri"/>
                          <a:ea typeface="MS Gothic"/>
                          <a:cs typeface="MS Gothic"/>
                        </a:rPr>
                        <a:t>☞</a:t>
                      </a:r>
                      <a:r>
                        <a:rPr lang="en-US" sz="2000">
                          <a:latin typeface="Calibri"/>
                          <a:ea typeface="MS Mincho"/>
                          <a:cs typeface="Arial"/>
                        </a:rPr>
                        <a:t> subj-dat obj-nom</a:t>
                      </a:r>
                    </a:p>
                  </a:txBody>
                  <a:tcPr marL="118489" marR="1184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118489" marR="1184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MS Mincho"/>
                          <a:cs typeface="Arial"/>
                        </a:rPr>
                        <a:t>*</a:t>
                      </a:r>
                    </a:p>
                  </a:txBody>
                  <a:tcPr marL="118489" marR="1184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118489" marR="1184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118489" marR="1184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MS Mincho"/>
                          <a:cs typeface="Arial"/>
                        </a:rPr>
                        <a:t>*</a:t>
                      </a:r>
                    </a:p>
                  </a:txBody>
                  <a:tcPr marL="118489" marR="1184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592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MS Mincho"/>
                          <a:cs typeface="Arial"/>
                        </a:rPr>
                        <a:t>subj-dat obj-acc</a:t>
                      </a:r>
                    </a:p>
                  </a:txBody>
                  <a:tcPr marL="118489" marR="1184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118489" marR="1184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MS Mincho"/>
                          <a:cs typeface="Arial"/>
                        </a:rPr>
                        <a:t>*</a:t>
                      </a:r>
                    </a:p>
                  </a:txBody>
                  <a:tcPr marL="118489" marR="1184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118489" marR="1184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MS Mincho"/>
                          <a:cs typeface="Arial"/>
                        </a:rPr>
                        <a:t>*!</a:t>
                      </a:r>
                    </a:p>
                  </a:txBody>
                  <a:tcPr marL="118489" marR="1184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118489" marR="1184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592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MS Mincho"/>
                          <a:cs typeface="Arial"/>
                        </a:rPr>
                        <a:t>subj-nom obj-acc</a:t>
                      </a:r>
                    </a:p>
                  </a:txBody>
                  <a:tcPr marL="118489" marR="1184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MS Mincho"/>
                          <a:cs typeface="Arial"/>
                        </a:rPr>
                        <a:t>*!</a:t>
                      </a:r>
                    </a:p>
                  </a:txBody>
                  <a:tcPr marL="118489" marR="1184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118489" marR="1184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MS Mincho"/>
                          <a:cs typeface="Arial"/>
                        </a:rPr>
                        <a:t>*</a:t>
                      </a:r>
                    </a:p>
                  </a:txBody>
                  <a:tcPr marL="118489" marR="1184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MS Mincho"/>
                          <a:cs typeface="Arial"/>
                        </a:rPr>
                        <a:t>*</a:t>
                      </a:r>
                    </a:p>
                  </a:txBody>
                  <a:tcPr marL="118489" marR="1184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118489" marR="1184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Initialize s1 ^</a:t>
            </a:r>
            <a:r>
              <a:rPr lang="en-US" dirty="0" err="1" smtClean="0"/>
              <a:t>tableau.constraint</a:t>
            </a:r>
            <a:endParaRPr lang="en-US" dirty="0" smtClean="0"/>
          </a:p>
          <a:p>
            <a:pPr lvl="1"/>
            <a:r>
              <a:rPr lang="en-US" dirty="0" smtClean="0"/>
              <a:t>Each constraint has a ^</a:t>
            </a:r>
            <a:r>
              <a:rPr lang="en-US" dirty="0" smtClean="0"/>
              <a:t>badness integer value</a:t>
            </a:r>
          </a:p>
          <a:p>
            <a:r>
              <a:rPr lang="en-US" dirty="0" smtClean="0"/>
              <a:t>Match violations and mark operator with ^violation pointing to </a:t>
            </a:r>
            <a:r>
              <a:rPr lang="en-US" dirty="0" err="1" smtClean="0"/>
              <a:t>tableau.constraint</a:t>
            </a:r>
            <a:endParaRPr lang="en-US" dirty="0" smtClean="0"/>
          </a:p>
          <a:p>
            <a:r>
              <a:rPr lang="en-US" dirty="0" smtClean="0"/>
              <a:t>1 production does all the logic</a:t>
            </a:r>
          </a:p>
          <a:p>
            <a:pPr lvl="1"/>
            <a:r>
              <a:rPr lang="en-US" dirty="0" smtClean="0"/>
              <a:t>Find highest violation that &lt;o1&gt; violates which &lt;o2&gt; doesn’t</a:t>
            </a:r>
          </a:p>
          <a:p>
            <a:pPr lvl="1"/>
            <a:r>
              <a:rPr lang="en-US" dirty="0" smtClean="0"/>
              <a:t>If &lt;o2&gt; doesn’t violate anything with higher badness, prefer &lt;o2</a:t>
            </a:r>
            <a:r>
              <a:rPr lang="en-US" dirty="0" smtClean="0"/>
              <a:t>&gt;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Soar Implementation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</a:t>
            </a:r>
            <a:r>
              <a:rPr lang="en-US" dirty="0" smtClean="0"/>
              <a:t>OT implementation</a:t>
            </a:r>
          </a:p>
          <a:p>
            <a:r>
              <a:rPr lang="en-US" dirty="0" smtClean="0"/>
              <a:t>Natural use in Soar</a:t>
            </a:r>
            <a:endParaRPr lang="en-US" dirty="0"/>
          </a:p>
          <a:p>
            <a:r>
              <a:rPr lang="en-US" dirty="0" smtClean="0"/>
              <a:t>Good account for Japanese case assignment</a:t>
            </a:r>
          </a:p>
          <a:p>
            <a:r>
              <a:rPr lang="en-US" dirty="0" smtClean="0"/>
              <a:t>Use of OT is non-exclusive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integrated into JXNL-Soar yet</a:t>
            </a:r>
          </a:p>
          <a:p>
            <a:r>
              <a:rPr lang="en-US" dirty="0" smtClean="0"/>
              <a:t>Japanese </a:t>
            </a:r>
            <a:r>
              <a:rPr lang="en-US" dirty="0" err="1" smtClean="0"/>
              <a:t>WordNet</a:t>
            </a:r>
            <a:r>
              <a:rPr lang="en-US" dirty="0" smtClean="0"/>
              <a:t> </a:t>
            </a:r>
            <a:r>
              <a:rPr lang="en-US" dirty="0" smtClean="0"/>
              <a:t>has no </a:t>
            </a:r>
            <a:r>
              <a:rPr lang="en-US" dirty="0" smtClean="0"/>
              <a:t>verb</a:t>
            </a:r>
            <a:r>
              <a:rPr lang="en-US" dirty="0" smtClean="0"/>
              <a:t> frames (</a:t>
            </a:r>
            <a:r>
              <a:rPr lang="en-US" dirty="0" err="1" smtClean="0"/>
              <a:t>argh</a:t>
            </a:r>
            <a:r>
              <a:rPr lang="en-US" dirty="0" smtClean="0"/>
              <a:t>!)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57200"/>
            <a:ext cx="32004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Nuggets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5029200" y="457200"/>
            <a:ext cx="3200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Coal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2585</TotalTime>
  <Words>305</Words>
  <Application>Microsoft Office PowerPoint</Application>
  <PresentationFormat>On-screen Show (4:3)</PresentationFormat>
  <Paragraphs>80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OT and JXNL-Soar</vt:lpstr>
      <vt:lpstr>Optimality Theory</vt:lpstr>
      <vt:lpstr>Desired Application</vt:lpstr>
      <vt:lpstr>How OT Works</vt:lpstr>
      <vt:lpstr>Approach from Woolford’s “Case Patterns”</vt:lpstr>
      <vt:lpstr>Slide 6</vt:lpstr>
      <vt:lpstr>Soar Implementation</vt:lpstr>
      <vt:lpstr>Nuggets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JXNL-Soar and OT</dc:title>
  <dc:creator>nate</dc:creator>
  <cp:lastModifiedBy>nate</cp:lastModifiedBy>
  <cp:revision>109</cp:revision>
  <dcterms:created xsi:type="dcterms:W3CDTF">2012-06-13T22:46:44Z</dcterms:created>
  <dcterms:modified xsi:type="dcterms:W3CDTF">2012-06-21T02:58:39Z</dcterms:modified>
</cp:coreProperties>
</file>