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3" r:id="rId3"/>
    <p:sldId id="284" r:id="rId4"/>
    <p:sldId id="285" r:id="rId5"/>
    <p:sldId id="286" r:id="rId6"/>
    <p:sldId id="288" r:id="rId7"/>
    <p:sldId id="293" r:id="rId8"/>
    <p:sldId id="287" r:id="rId9"/>
    <p:sldId id="294" r:id="rId10"/>
    <p:sldId id="289" r:id="rId11"/>
    <p:sldId id="290" r:id="rId12"/>
    <p:sldId id="29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EB3"/>
    <a:srgbClr val="007891"/>
    <a:srgbClr val="00D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798" autoAdjust="0"/>
  </p:normalViewPr>
  <p:slideViewPr>
    <p:cSldViewPr snapToGrid="0" snapToObjects="1">
      <p:cViewPr varScale="1">
        <p:scale>
          <a:sx n="85" d="100"/>
          <a:sy n="85" d="100"/>
        </p:scale>
        <p:origin x="-12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9E776-BEAC-5141-9C51-5E1D70FA8857}" type="datetimeFigureOut">
              <a:rPr lang="en-US" smtClean="0"/>
              <a:t>6/20/14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C4423-A148-934D-B419-88225D88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5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A8D6F-6DF4-EA41-9CC6-E4E55976F732}" type="datetimeFigureOut">
              <a:rPr lang="en-US" smtClean="0"/>
              <a:t>6/20/14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16914-05AE-8549-8C2A-2634C53E9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9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16914-05AE-8549-8C2A-2634C53E9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16914-05AE-8549-8C2A-2634C53E97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4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Likely to scale less well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May not do well in more</a:t>
            </a:r>
            <a:r>
              <a:rPr lang="en-US" baseline="0" dirty="0" smtClean="0"/>
              <a:t> continuous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16914-05AE-8549-8C2A-2634C53E97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16914-05AE-8549-8C2A-2634C53E97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89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5078"/>
            <a:ext cx="5562600" cy="1470025"/>
          </a:xfrm>
        </p:spPr>
        <p:txBody>
          <a:bodyPr>
            <a:normAutofit/>
          </a:bodyPr>
          <a:lstStyle>
            <a:lvl1pPr algn="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27663"/>
            <a:ext cx="5562600" cy="930853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517388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fld id="{7F51EAA6-38CE-43F4-8A3F-280AC27F52F7}" type="datetime1">
              <a:rPr lang="en-US" smtClean="0"/>
              <a:pPr/>
              <a:t>6/20/14</a:t>
            </a:fld>
            <a:endParaRPr lang="en-US" dirty="0"/>
          </a:p>
        </p:txBody>
      </p:sp>
      <p:pic>
        <p:nvPicPr>
          <p:cNvPr id="8" name="Picture 12" descr="soartech_logo_stack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604772"/>
            <a:ext cx="18859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patter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721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10" descr="logo-horizontal-one_color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28600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81686" y="2666749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2037B1C-AEFD-4BA1-BA21-932C6DED663E}" type="datetime1"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</a:rPr>
              <a:t>6/20/14</a:t>
            </a:fld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Neue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3003" y="6481178"/>
            <a:ext cx="44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88F9EED-BFD1-CD47-9D21-16C1F15C1ED1}" type="slidenum">
              <a:rPr lang="en-US" sz="1600" smtClean="0">
                <a:solidFill>
                  <a:schemeClr val="bg1"/>
                </a:solidFill>
                <a:latin typeface="Helvetica Neue Ligh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09600" y="1062025"/>
            <a:ext cx="8229600" cy="55509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0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033" y="22818"/>
            <a:ext cx="8229600" cy="929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33" y="1096559"/>
            <a:ext cx="8229600" cy="541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4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 Medium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7059"/>
            <a:ext cx="5562600" cy="1982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Preliminary </a:t>
            </a:r>
            <a:r>
              <a:rPr lang="en-US" dirty="0"/>
              <a:t>look at comparing Soar to other modeling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942" y="4127663"/>
            <a:ext cx="5242858" cy="13557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Jacob Crossman (</a:t>
            </a:r>
            <a:r>
              <a:rPr lang="en-US" dirty="0" err="1" smtClean="0"/>
              <a:t>jcrossman@soartech.com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Bob </a:t>
            </a:r>
            <a:r>
              <a:rPr lang="en-US" dirty="0" err="1" smtClean="0"/>
              <a:t>Marinier</a:t>
            </a:r>
            <a:r>
              <a:rPr lang="en-US" dirty="0" smtClean="0"/>
              <a:t>, Alex Pritchard, Mike Quist, Matt Hollingsworth</a:t>
            </a:r>
          </a:p>
        </p:txBody>
      </p:sp>
    </p:spTree>
    <p:extLst>
      <p:ext uri="{BB962C8B-B14F-4D97-AF65-F5344CB8AC3E}">
        <p14:creationId xmlns:p14="http://schemas.microsoft.com/office/powerpoint/2010/main" val="189594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Structure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712182" y="822590"/>
            <a:ext cx="8148312" cy="5824395"/>
            <a:chOff x="712182" y="822590"/>
            <a:chExt cx="8148312" cy="58243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6665" y="1326720"/>
              <a:ext cx="687445" cy="457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182" y="1326720"/>
              <a:ext cx="1276532" cy="4572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40239" y="82259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Java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0129" y="83150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Helvetica Neue Light"/>
                  <a:cs typeface="Helvetica Neue Light"/>
                </a:rPr>
                <a:t>Bejave</a:t>
              </a:r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30646" y="82557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 Neue Light"/>
                  <a:cs typeface="Helvetica Neue Light"/>
                </a:rPr>
                <a:t>Soar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99641" y="1278823"/>
              <a:ext cx="12475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Sequence encodes</a:t>
              </a:r>
            </a:p>
            <a:p>
              <a:r>
                <a:rPr lang="en-US" sz="1400" dirty="0" smtClean="0">
                  <a:latin typeface="Helvetica Neue Light"/>
                  <a:cs typeface="Helvetica Neue Light"/>
                </a:rPr>
                <a:t>decision cycle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7965" y="1326720"/>
              <a:ext cx="718694" cy="4572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799139" y="1325375"/>
              <a:ext cx="14260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Architecture encodes decision cycle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98244" y="1280388"/>
              <a:ext cx="778416" cy="1624450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98243" y="2904838"/>
              <a:ext cx="778416" cy="2382078"/>
            </a:xfrm>
            <a:prstGeom prst="rect">
              <a:avLst/>
            </a:prstGeom>
            <a:solidFill>
              <a:srgbClr val="92D050">
                <a:alpha val="21000"/>
              </a:srgb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98243" y="5286916"/>
              <a:ext cx="778416" cy="566530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38249" y="1280388"/>
              <a:ext cx="104511" cy="4627694"/>
            </a:xfrm>
            <a:prstGeom prst="rect">
              <a:avLst/>
            </a:prstGeom>
            <a:solidFill>
              <a:srgbClr val="92D050">
                <a:alpha val="21000"/>
              </a:srgb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9641" y="5140055"/>
              <a:ext cx="16261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Behavior execution: separate function for each goal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94386" y="5076262"/>
              <a:ext cx="12475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Behavior execution: separate file for each goal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9139" y="2974704"/>
              <a:ext cx="13074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Behavior execution and goal selection intermixed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488" y="4920452"/>
              <a:ext cx="1165546" cy="978268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6488" y="4831986"/>
              <a:ext cx="1165547" cy="88466"/>
            </a:xfrm>
            <a:prstGeom prst="rect">
              <a:avLst/>
            </a:prstGeom>
            <a:solidFill>
              <a:schemeClr val="accent5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99641" y="4337598"/>
              <a:ext cx="18084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Goal Selection: In middle of code (call to separate function)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4386" y="4397271"/>
              <a:ext cx="14661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Goal Selection: Architectural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96665" y="1278823"/>
              <a:ext cx="637398" cy="770435"/>
            </a:xfrm>
            <a:prstGeom prst="rect">
              <a:avLst/>
            </a:prstGeom>
            <a:solidFill>
              <a:schemeClr val="accent5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6489" y="1280388"/>
              <a:ext cx="1165546" cy="1573859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6489" y="2854246"/>
              <a:ext cx="1165545" cy="1977739"/>
            </a:xfrm>
            <a:prstGeom prst="rect">
              <a:avLst/>
            </a:prstGeom>
            <a:solidFill>
              <a:srgbClr val="92D050">
                <a:alpha val="21000"/>
              </a:srgb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96665" y="2616918"/>
              <a:ext cx="637398" cy="256032"/>
            </a:xfrm>
            <a:prstGeom prst="rect">
              <a:avLst/>
            </a:prstGeom>
            <a:solidFill>
              <a:schemeClr val="accent5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96665" y="2049259"/>
              <a:ext cx="637398" cy="567660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96665" y="2868694"/>
              <a:ext cx="637398" cy="813148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96665" y="3685638"/>
              <a:ext cx="637398" cy="415366"/>
            </a:xfrm>
            <a:prstGeom prst="rect">
              <a:avLst/>
            </a:prstGeom>
            <a:solidFill>
              <a:schemeClr val="accent5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96665" y="4102756"/>
              <a:ext cx="637398" cy="45719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96665" y="4148475"/>
              <a:ext cx="637398" cy="159358"/>
            </a:xfrm>
            <a:prstGeom prst="rect">
              <a:avLst/>
            </a:prstGeom>
            <a:solidFill>
              <a:schemeClr val="accent5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96665" y="4307833"/>
              <a:ext cx="637398" cy="78542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96665" y="4386375"/>
              <a:ext cx="637398" cy="87514"/>
            </a:xfrm>
            <a:prstGeom prst="rect">
              <a:avLst/>
            </a:prstGeom>
            <a:solidFill>
              <a:schemeClr val="accent5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996665" y="4483251"/>
              <a:ext cx="637398" cy="134704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96665" y="5772454"/>
              <a:ext cx="637398" cy="135628"/>
            </a:xfrm>
            <a:prstGeom prst="rect">
              <a:avLst/>
            </a:prstGeom>
            <a:solidFill>
              <a:schemeClr val="accent5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96665" y="4707531"/>
              <a:ext cx="637398" cy="146126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96665" y="4858550"/>
              <a:ext cx="637398" cy="271632"/>
            </a:xfrm>
            <a:prstGeom prst="rect">
              <a:avLst/>
            </a:prstGeom>
            <a:solidFill>
              <a:schemeClr val="accent5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6665" y="4615124"/>
              <a:ext cx="637398" cy="87514"/>
            </a:xfrm>
            <a:prstGeom prst="rect">
              <a:avLst/>
            </a:prstGeom>
            <a:solidFill>
              <a:schemeClr val="accent5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96665" y="5132936"/>
              <a:ext cx="637398" cy="639518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9378" y="6272902"/>
              <a:ext cx="1165546" cy="374082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Inferences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346371" y="6272902"/>
              <a:ext cx="1176522" cy="374083"/>
            </a:xfrm>
            <a:prstGeom prst="rect">
              <a:avLst/>
            </a:prstGeom>
            <a:solidFill>
              <a:srgbClr val="92D050">
                <a:alpha val="21000"/>
              </a:srgb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Goal Preferences</a:t>
              </a:r>
              <a:endParaRPr lang="en-US" dirty="0" smtClean="0">
                <a:solidFill>
                  <a:schemeClr val="tx1"/>
                </a:solidFill>
                <a:latin typeface="Helvetica Neue Light"/>
                <a:cs typeface="Helvetica Neue Light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634340" y="6260018"/>
              <a:ext cx="1262326" cy="386967"/>
            </a:xfrm>
            <a:prstGeom prst="rect">
              <a:avLst/>
            </a:prstGeom>
            <a:solidFill>
              <a:schemeClr val="accent6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Behavior Execution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008113" y="6240814"/>
              <a:ext cx="1257837" cy="396425"/>
            </a:xfrm>
            <a:prstGeom prst="rect">
              <a:avLst/>
            </a:prstGeom>
            <a:solidFill>
              <a:schemeClr val="accent5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Goal Selection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94386" y="1215770"/>
              <a:ext cx="14260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Architecture encodes decision cycle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99139" y="4109129"/>
              <a:ext cx="1307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Sequence encodes preferences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77398" y="6240814"/>
              <a:ext cx="1257837" cy="396425"/>
            </a:xfrm>
            <a:prstGeom prst="rect">
              <a:avLst/>
            </a:prstGeom>
            <a:solidFill>
              <a:schemeClr val="accent4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Helvetica Neue Light"/>
                  <a:cs typeface="Helvetica Neue Light"/>
                </a:rPr>
                <a:t>Decision Cycle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78073" y="1280388"/>
              <a:ext cx="100584" cy="4618332"/>
            </a:xfrm>
            <a:prstGeom prst="rect">
              <a:avLst/>
            </a:prstGeom>
            <a:solidFill>
              <a:schemeClr val="accent4">
                <a:alpha val="21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Helvetica Neue Light"/>
                <a:cs typeface="Helvetica Neue Ligh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99139" y="2263138"/>
              <a:ext cx="1307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No inferences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89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Resulting (Post-hoc) Hypotheses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10033" y="1185964"/>
            <a:ext cx="8229600" cy="5192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 smtClean="0"/>
              <a:t>Real-time </a:t>
            </a:r>
            <a:r>
              <a:rPr lang="en-US" dirty="0" smtClean="0"/>
              <a:t>decision-making agents </a:t>
            </a:r>
            <a:r>
              <a:rPr lang="en-US" dirty="0" smtClean="0"/>
              <a:t>are easier to implement in Soar due to its general, prebuilt architectural mechanism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Implementing decision-making agents requires duplicating at least some of the functionality in Soar</a:t>
            </a:r>
          </a:p>
          <a:p>
            <a:pPr lvl="1">
              <a:spcBef>
                <a:spcPts val="1000"/>
              </a:spcBef>
            </a:pPr>
            <a:r>
              <a:rPr lang="en-US" dirty="0" smtClean="0"/>
              <a:t>Decision-making agents need a decision cycle</a:t>
            </a:r>
          </a:p>
          <a:p>
            <a:pPr lvl="1">
              <a:spcBef>
                <a:spcPts val="1000"/>
              </a:spcBef>
            </a:pPr>
            <a:r>
              <a:rPr lang="en-US" dirty="0" smtClean="0"/>
              <a:t>Decision-making agents need a decision procedure</a:t>
            </a:r>
          </a:p>
          <a:p>
            <a:pPr lvl="1">
              <a:spcBef>
                <a:spcPts val="1000"/>
              </a:spcBef>
            </a:pPr>
            <a:r>
              <a:rPr lang="en-US" dirty="0" smtClean="0"/>
              <a:t>Decision-making agents need to be scalable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Robust decision making requires hierarchical perception and decisions that Soar makes easier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It is easier to integrate learning and decision making into a Soar system than to comparison systems</a:t>
            </a:r>
          </a:p>
        </p:txBody>
      </p:sp>
    </p:spTree>
    <p:extLst>
      <p:ext uri="{BB962C8B-B14F-4D97-AF65-F5344CB8AC3E}">
        <p14:creationId xmlns:p14="http://schemas.microsoft.com/office/powerpoint/2010/main" val="67541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Nuggets/Coal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1822823"/>
            <a:ext cx="4022165" cy="479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Derived some hypotheses that we can further test</a:t>
            </a:r>
          </a:p>
          <a:p>
            <a:r>
              <a:rPr lang="en-US" dirty="0" smtClean="0"/>
              <a:t>Created a study structure from which we can gather more data</a:t>
            </a:r>
          </a:p>
          <a:p>
            <a:r>
              <a:rPr lang="en-US" smtClean="0"/>
              <a:t>Valuable </a:t>
            </a:r>
            <a:r>
              <a:rPr lang="en-US" dirty="0" smtClean="0"/>
              <a:t>for new developers to try on their own 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820457" y="1822823"/>
            <a:ext cx="4022165" cy="479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enough data to make important conclusions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need to increase behavior complexity</a:t>
            </a:r>
          </a:p>
          <a:p>
            <a:r>
              <a:rPr lang="en-US" dirty="0" smtClean="0"/>
              <a:t>Larger </a:t>
            </a:r>
            <a:r>
              <a:rPr lang="en-US" dirty="0" smtClean="0"/>
              <a:t>scale tests are expensive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8823" y="1075765"/>
            <a:ext cx="17809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 Neue Medium"/>
                <a:cs typeface="Helvetica Neue Medium"/>
              </a:rPr>
              <a:t>Nuggets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3694" y="1075765"/>
            <a:ext cx="10513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 Neue Medium"/>
                <a:cs typeface="Helvetica Neue Medium"/>
              </a:rPr>
              <a:t>Coal</a:t>
            </a:r>
          </a:p>
        </p:txBody>
      </p:sp>
    </p:spTree>
    <p:extLst>
      <p:ext uri="{BB962C8B-B14F-4D97-AF65-F5344CB8AC3E}">
        <p14:creationId xmlns:p14="http://schemas.microsoft.com/office/powerpoint/2010/main" val="348423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Introduction: What/Why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2450353"/>
            <a:ext cx="8229600" cy="4162670"/>
          </a:xfrm>
        </p:spPr>
        <p:txBody>
          <a:bodyPr/>
          <a:lstStyle/>
          <a:p>
            <a:r>
              <a:rPr lang="en-US" dirty="0" smtClean="0"/>
              <a:t>Help understand Soar’s benefits and limitations at a concrete level</a:t>
            </a:r>
          </a:p>
          <a:p>
            <a:r>
              <a:rPr lang="en-US" dirty="0" smtClean="0"/>
              <a:t>Help with arguments to customers – why use Soar as an engineering solution?</a:t>
            </a:r>
          </a:p>
          <a:p>
            <a:r>
              <a:rPr lang="en-US" dirty="0" smtClean="0"/>
              <a:t>Help provide a concrete understanding of Soar’s design patterns (learning to use Soar well)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33" y="1135530"/>
            <a:ext cx="822916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 Light"/>
                <a:cs typeface="Helvetica Neue Light"/>
              </a:rPr>
              <a:t>Empirically compare behavior development in Soar v. other approaches</a:t>
            </a:r>
          </a:p>
        </p:txBody>
      </p:sp>
    </p:spTree>
    <p:extLst>
      <p:ext uri="{BB962C8B-B14F-4D97-AF65-F5344CB8AC3E}">
        <p14:creationId xmlns:p14="http://schemas.microsoft.com/office/powerpoint/2010/main" val="332703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Comparative Study Options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41755"/>
              </p:ext>
            </p:extLst>
          </p:nvPr>
        </p:nvGraphicFramePr>
        <p:xfrm>
          <a:off x="609600" y="2129118"/>
          <a:ext cx="8229600" cy="276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6908"/>
                <a:gridCol w="2761346"/>
                <a:gridCol w="27613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Medium"/>
                          <a:cs typeface="Helvetica Neue Medium"/>
                        </a:rPr>
                        <a:t>Dimension</a:t>
                      </a:r>
                      <a:endParaRPr lang="en-US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Medium"/>
                          <a:cs typeface="Helvetica Neue Medium"/>
                        </a:rPr>
                        <a:t>One extreme</a:t>
                      </a:r>
                      <a:endParaRPr lang="en-US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 Medium"/>
                          <a:cs typeface="Helvetica Neue Medium"/>
                        </a:rPr>
                        <a:t>Other extreme</a:t>
                      </a:r>
                      <a:endParaRPr lang="en-US" dirty="0">
                        <a:latin typeface="Helvetica Neue Medium"/>
                        <a:cs typeface="Helvetica Neue Medium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Problem Type</a:t>
                      </a:r>
                      <a:endParaRPr lang="en-US" dirty="0"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Turn Based</a:t>
                      </a:r>
                      <a:endParaRPr lang="en-US" dirty="0"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Real-time</a:t>
                      </a:r>
                      <a:endParaRPr lang="en-US" dirty="0"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Problem</a:t>
                      </a:r>
                      <a:r>
                        <a:rPr lang="en-US" baseline="0" dirty="0" smtClean="0">
                          <a:latin typeface="Helvetica Neue Light"/>
                          <a:cs typeface="Helvetica Neue Light"/>
                        </a:rPr>
                        <a:t> Complexity</a:t>
                      </a:r>
                      <a:endParaRPr lang="en-US" dirty="0"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Simple</a:t>
                      </a:r>
                      <a:endParaRPr lang="en-US" dirty="0"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Complex</a:t>
                      </a:r>
                      <a:endParaRPr lang="en-US" dirty="0"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Design Constraints</a:t>
                      </a:r>
                      <a:endParaRPr lang="en-US" dirty="0"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Rigid (same strategies, data structures, </a:t>
                      </a:r>
                      <a:r>
                        <a:rPr lang="en-US" dirty="0" err="1" smtClean="0">
                          <a:latin typeface="Helvetica Neue Light"/>
                          <a:cs typeface="Helvetica Neue Light"/>
                        </a:rPr>
                        <a:t>etc</a:t>
                      </a:r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)</a:t>
                      </a:r>
                      <a:endParaRPr lang="en-US" dirty="0"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Free (each developer choses own strategy, </a:t>
                      </a:r>
                      <a:r>
                        <a:rPr lang="en-US" dirty="0" err="1" smtClean="0">
                          <a:latin typeface="Helvetica Neue Light"/>
                          <a:cs typeface="Helvetica Neue Light"/>
                        </a:rPr>
                        <a:t>etc</a:t>
                      </a:r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)</a:t>
                      </a:r>
                      <a:endParaRPr lang="en-US" dirty="0"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Comparison Architecture</a:t>
                      </a:r>
                      <a:endParaRPr lang="en-US" dirty="0"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Other CAs (e.g. ACT-R)</a:t>
                      </a:r>
                      <a:endParaRPr lang="en-US" dirty="0"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Other</a:t>
                      </a:r>
                      <a:r>
                        <a:rPr lang="en-US" baseline="0" dirty="0" smtClean="0">
                          <a:latin typeface="Helvetica Neue Light"/>
                          <a:cs typeface="Helvetica Neue Light"/>
                        </a:rPr>
                        <a:t> architectures</a:t>
                      </a:r>
                    </a:p>
                    <a:p>
                      <a:pPr algn="r"/>
                      <a:r>
                        <a:rPr lang="en-US" baseline="0" dirty="0" smtClean="0">
                          <a:latin typeface="Helvetica Neue Light"/>
                          <a:cs typeface="Helvetica Neue Light"/>
                        </a:rPr>
                        <a:t>(von Neumann, FSM) </a:t>
                      </a:r>
                      <a:endParaRPr lang="en-US" dirty="0"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Developer Distribution</a:t>
                      </a:r>
                      <a:endParaRPr lang="en-US" dirty="0"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One </a:t>
                      </a:r>
                      <a:r>
                        <a:rPr lang="en-US" dirty="0" err="1" smtClean="0">
                          <a:latin typeface="Helvetica Neue Light"/>
                          <a:cs typeface="Helvetica Neue Light"/>
                        </a:rPr>
                        <a:t>dev</a:t>
                      </a:r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 does everything</a:t>
                      </a:r>
                      <a:endParaRPr lang="en-US" dirty="0"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Each </a:t>
                      </a:r>
                      <a:r>
                        <a:rPr lang="en-US" dirty="0" err="1" smtClean="0">
                          <a:latin typeface="Helvetica Neue Light"/>
                          <a:cs typeface="Helvetica Neue Light"/>
                        </a:rPr>
                        <a:t>dev</a:t>
                      </a:r>
                      <a:r>
                        <a:rPr lang="en-US" dirty="0" smtClean="0">
                          <a:latin typeface="Helvetica Neue Light"/>
                          <a:cs typeface="Helvetica Neue Light"/>
                        </a:rPr>
                        <a:t> does</a:t>
                      </a:r>
                      <a:r>
                        <a:rPr lang="en-US" baseline="0" dirty="0" smtClean="0">
                          <a:latin typeface="Helvetica Neue Light"/>
                          <a:cs typeface="Helvetica Neue Light"/>
                        </a:rPr>
                        <a:t> one thing</a:t>
                      </a:r>
                      <a:endParaRPr lang="en-US" dirty="0"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5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8777" y="1062025"/>
            <a:ext cx="6487459" cy="55509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Development Effort</a:t>
            </a:r>
          </a:p>
          <a:p>
            <a:pPr lvl="1"/>
            <a:r>
              <a:rPr lang="en-US" dirty="0" smtClean="0"/>
              <a:t>Time (to build, modify)</a:t>
            </a:r>
          </a:p>
          <a:p>
            <a:pPr lvl="1"/>
            <a:r>
              <a:rPr lang="en-US" dirty="0" smtClean="0"/>
              <a:t>Lines </a:t>
            </a:r>
            <a:r>
              <a:rPr lang="en-US" dirty="0"/>
              <a:t>of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Logic </a:t>
            </a:r>
          </a:p>
          <a:p>
            <a:pPr lvl="1"/>
            <a:r>
              <a:rPr lang="en-US" dirty="0" smtClean="0"/>
              <a:t>Completed functions</a:t>
            </a:r>
          </a:p>
          <a:p>
            <a:r>
              <a:rPr lang="en-US" dirty="0" smtClean="0"/>
              <a:t>Execution</a:t>
            </a:r>
            <a:endParaRPr lang="en-US" dirty="0" smtClean="0"/>
          </a:p>
          <a:p>
            <a:pPr lvl="1"/>
            <a:r>
              <a:rPr lang="en-US" dirty="0" smtClean="0"/>
              <a:t>Success rates</a:t>
            </a:r>
          </a:p>
          <a:p>
            <a:pPr lvl="1"/>
            <a:r>
              <a:rPr lang="en-US" dirty="0" smtClean="0"/>
              <a:t>Computational time</a:t>
            </a:r>
          </a:p>
          <a:p>
            <a:r>
              <a:rPr lang="en-US" dirty="0" smtClean="0"/>
              <a:t>Patterns</a:t>
            </a:r>
            <a:endParaRPr lang="en-US" dirty="0" smtClean="0"/>
          </a:p>
          <a:p>
            <a:pPr lvl="1"/>
            <a:r>
              <a:rPr lang="en-US" dirty="0" smtClean="0"/>
              <a:t>Infrastructure developed/reused</a:t>
            </a:r>
            <a:endParaRPr lang="en-US" dirty="0"/>
          </a:p>
          <a:p>
            <a:pPr lvl="1"/>
            <a:r>
              <a:rPr lang="en-US" dirty="0" smtClean="0"/>
              <a:t>Type of designs </a:t>
            </a:r>
            <a:r>
              <a:rPr lang="en-US" dirty="0"/>
              <a:t>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2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Pilot Study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10033" y="917386"/>
            <a:ext cx="8229600" cy="24652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Helvetica Neue Medium"/>
                <a:cs typeface="Helvetica Neue Medium"/>
              </a:rPr>
              <a:t>Our Configuration Choices</a:t>
            </a:r>
          </a:p>
          <a:p>
            <a:pPr lvl="1"/>
            <a:r>
              <a:rPr lang="en-US" dirty="0" smtClean="0">
                <a:latin typeface="Helvetica Neue Medium"/>
                <a:cs typeface="Helvetica Neue Medium"/>
              </a:rPr>
              <a:t>Domain: </a:t>
            </a:r>
            <a:r>
              <a:rPr lang="en-US" dirty="0" err="1" smtClean="0"/>
              <a:t>TankSoar</a:t>
            </a:r>
            <a:r>
              <a:rPr lang="en-US" dirty="0" smtClean="0"/>
              <a:t>, fine granularity turn based</a:t>
            </a:r>
          </a:p>
          <a:p>
            <a:pPr lvl="1"/>
            <a:r>
              <a:rPr lang="en-US" dirty="0" smtClean="0">
                <a:latin typeface="Helvetica Neue Medium"/>
                <a:cs typeface="Helvetica Neue Medium"/>
              </a:rPr>
              <a:t>Complexity</a:t>
            </a:r>
            <a:r>
              <a:rPr lang="en-US" dirty="0" smtClean="0"/>
              <a:t>: Closer to simple</a:t>
            </a:r>
          </a:p>
          <a:p>
            <a:pPr lvl="1"/>
            <a:r>
              <a:rPr lang="en-US" dirty="0" smtClean="0">
                <a:latin typeface="Helvetica Neue Medium"/>
                <a:cs typeface="Helvetica Neue Medium"/>
              </a:rPr>
              <a:t>Design Constraints</a:t>
            </a:r>
            <a:r>
              <a:rPr lang="en-US" dirty="0" smtClean="0"/>
              <a:t>: Closer to free</a:t>
            </a:r>
          </a:p>
          <a:p>
            <a:pPr lvl="1"/>
            <a:r>
              <a:rPr lang="en-US" dirty="0" smtClean="0">
                <a:latin typeface="Helvetica Neue Medium"/>
                <a:cs typeface="Helvetica Neue Medium"/>
              </a:rPr>
              <a:t>Comparison Architecture</a:t>
            </a:r>
            <a:r>
              <a:rPr lang="en-US" dirty="0" smtClean="0"/>
              <a:t>: Other architectures – JVM with Java, FSM (using a </a:t>
            </a:r>
            <a:r>
              <a:rPr lang="en-US" dirty="0" err="1" smtClean="0"/>
              <a:t>Javascript</a:t>
            </a:r>
            <a:r>
              <a:rPr lang="en-US" dirty="0" smtClean="0"/>
              <a:t> library we developed), </a:t>
            </a:r>
            <a:r>
              <a:rPr lang="en-US" dirty="0" err="1" smtClean="0"/>
              <a:t>CSoar</a:t>
            </a:r>
            <a:endParaRPr lang="en-US" dirty="0" smtClean="0"/>
          </a:p>
          <a:p>
            <a:pPr lvl="1"/>
            <a:r>
              <a:rPr lang="en-US" dirty="0" smtClean="0">
                <a:latin typeface="Helvetica Neue Medium"/>
                <a:cs typeface="Helvetica Neue Medium"/>
              </a:rPr>
              <a:t>Developer Distribution</a:t>
            </a:r>
            <a:r>
              <a:rPr lang="en-US" dirty="0" smtClean="0"/>
              <a:t>: Each </a:t>
            </a:r>
            <a:r>
              <a:rPr lang="en-US" dirty="0" err="1" smtClean="0"/>
              <a:t>dev</a:t>
            </a:r>
            <a:r>
              <a:rPr lang="en-US" dirty="0" smtClean="0"/>
              <a:t> does one method</a:t>
            </a:r>
          </a:p>
          <a:p>
            <a:pPr lvl="1"/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0033" y="3293020"/>
            <a:ext cx="8229600" cy="2507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>
                <a:latin typeface="Helvetica Neue Medium"/>
                <a:cs typeface="Helvetica Neue Medium"/>
              </a:rPr>
              <a:t>Tasks: </a:t>
            </a:r>
            <a:r>
              <a:rPr lang="en-US" sz="2400" dirty="0" smtClean="0">
                <a:cs typeface="Helvetica Neue Light"/>
              </a:rPr>
              <a:t>Developers were asked to develop the following, where there were some constraints on each</a:t>
            </a:r>
          </a:p>
          <a:p>
            <a:pPr lvl="1"/>
            <a:r>
              <a:rPr lang="en-US" sz="2000" dirty="0" smtClean="0"/>
              <a:t>Explore, Attach, Defend, Retreat</a:t>
            </a:r>
          </a:p>
          <a:p>
            <a:pPr lvl="1"/>
            <a:r>
              <a:rPr lang="en-US" sz="2000" dirty="0" smtClean="0"/>
              <a:t>Map</a:t>
            </a:r>
          </a:p>
          <a:p>
            <a:pPr lvl="1"/>
            <a:r>
              <a:rPr lang="en-US" sz="2000" dirty="0" smtClean="0"/>
              <a:t>Obtain resources</a:t>
            </a:r>
          </a:p>
          <a:p>
            <a:pPr lvl="1"/>
            <a:r>
              <a:rPr lang="en-US" sz="2000" dirty="0" smtClean="0"/>
              <a:t>(Options) Chase, Ambush, Predict opponent next move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10033" y="5662836"/>
            <a:ext cx="8229600" cy="9413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 smtClean="0">
                <a:latin typeface="Helvetica Neue Medium"/>
                <a:cs typeface="Helvetica Neue Medium"/>
              </a:rPr>
              <a:t>Each developer given 40 total hours for design, implementation, test, log (24 for implement/test)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9970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Measure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34" y="526626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 smtClean="0">
                <a:latin typeface="Helvetica Neue Medium"/>
                <a:cs typeface="Helvetica Neue Medium"/>
              </a:rPr>
              <a:t>Soar performed best – believe this is due to its strong defend strategy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Helvetica Neue Light"/>
                <a:cs typeface="Helvetica Neue Light"/>
              </a:rPr>
              <a:t>Bejave</a:t>
            </a:r>
            <a:r>
              <a:rPr lang="en-US" dirty="0" smtClean="0">
                <a:latin typeface="Helvetica Neue Light"/>
                <a:cs typeface="Helvetica Neue Light"/>
              </a:rPr>
              <a:t> could not handle sound and smell well.  Lacked the sophisticated higher-level decision process of the Java and Soar agent – less well tested.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267" y="2056831"/>
            <a:ext cx="2805392" cy="2805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188" y="2052690"/>
            <a:ext cx="2809533" cy="2809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34" y="2056831"/>
            <a:ext cx="2805392" cy="28053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0033" y="1135530"/>
            <a:ext cx="822916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 Light"/>
                <a:cs typeface="Helvetica Neue Light"/>
              </a:rPr>
              <a:t>All evaluation against the tutorial’s obfuscated agent</a:t>
            </a:r>
          </a:p>
        </p:txBody>
      </p:sp>
    </p:spTree>
    <p:extLst>
      <p:ext uri="{BB962C8B-B14F-4D97-AF65-F5344CB8AC3E}">
        <p14:creationId xmlns:p14="http://schemas.microsoft.com/office/powerpoint/2010/main" val="11439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235" y="5523201"/>
            <a:ext cx="828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 err="1" smtClean="0">
                <a:latin typeface="Helvetica Neue Medium"/>
                <a:cs typeface="Helvetica Neue Medium"/>
              </a:rPr>
              <a:t>JavaBot</a:t>
            </a:r>
            <a:r>
              <a:rPr lang="en-US" dirty="0" smtClean="0">
                <a:latin typeface="Helvetica Neue Medium"/>
                <a:cs typeface="Helvetica Neue Medium"/>
              </a:rPr>
              <a:t> performs best, but </a:t>
            </a:r>
            <a:r>
              <a:rPr lang="en-US" dirty="0" err="1" smtClean="0">
                <a:latin typeface="Helvetica Neue Medium"/>
                <a:cs typeface="Helvetica Neue Medium"/>
              </a:rPr>
              <a:t>ObscureBot</a:t>
            </a:r>
            <a:r>
              <a:rPr lang="en-US" dirty="0" smtClean="0">
                <a:latin typeface="Helvetica Neue Medium"/>
                <a:cs typeface="Helvetica Neue Medium"/>
              </a:rPr>
              <a:t> (Soar) is also fast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Helvetica Neue Light"/>
                <a:cs typeface="Helvetica Neue Light"/>
              </a:rPr>
              <a:t>All bots had rare very slow decisions relative to median</a:t>
            </a:r>
          </a:p>
          <a:p>
            <a:pPr marL="800100" lvl="1" indent="-342900">
              <a:buAutoNum type="arabicPeriod"/>
            </a:pPr>
            <a:r>
              <a:rPr lang="en-US" dirty="0" err="1" smtClean="0">
                <a:latin typeface="Helvetica Neue Light"/>
                <a:cs typeface="Helvetica Neue Light"/>
              </a:rPr>
              <a:t>SoarBot</a:t>
            </a:r>
            <a:r>
              <a:rPr lang="en-US" dirty="0" smtClean="0">
                <a:latin typeface="Helvetica Neue Light"/>
                <a:cs typeface="Helvetica Neue Light"/>
              </a:rPr>
              <a:t>: 100x, </a:t>
            </a:r>
            <a:r>
              <a:rPr lang="en-US" dirty="0" err="1" smtClean="0">
                <a:latin typeface="Helvetica Neue Light"/>
                <a:cs typeface="Helvetica Neue Light"/>
              </a:rPr>
              <a:t>BejaveBot</a:t>
            </a:r>
            <a:r>
              <a:rPr lang="en-US" dirty="0" smtClean="0">
                <a:latin typeface="Helvetica Neue Light"/>
                <a:cs typeface="Helvetica Neue Light"/>
              </a:rPr>
              <a:t>: 100x, </a:t>
            </a:r>
            <a:r>
              <a:rPr lang="en-US" dirty="0" err="1" smtClean="0">
                <a:latin typeface="Helvetica Neue Light"/>
                <a:cs typeface="Helvetica Neue Light"/>
              </a:rPr>
              <a:t>JavaBot</a:t>
            </a:r>
            <a:r>
              <a:rPr lang="en-US" dirty="0" smtClean="0">
                <a:latin typeface="Helvetica Neue Light"/>
                <a:cs typeface="Helvetica Neue Light"/>
              </a:rPr>
              <a:t>: 375x, </a:t>
            </a:r>
            <a:r>
              <a:rPr lang="en-US" dirty="0" err="1" smtClean="0">
                <a:latin typeface="Helvetica Neue Light"/>
                <a:cs typeface="Helvetica Neue Light"/>
              </a:rPr>
              <a:t>ObscureBot</a:t>
            </a:r>
            <a:r>
              <a:rPr lang="en-US" dirty="0" smtClean="0">
                <a:latin typeface="Helvetica Neue Light"/>
                <a:cs typeface="Helvetica Neue Light"/>
              </a:rPr>
              <a:t>: 60x 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Helvetica Neue Light"/>
                <a:cs typeface="Helvetica Neue Light"/>
              </a:rPr>
              <a:t>SoarBot</a:t>
            </a:r>
            <a:r>
              <a:rPr lang="en-US" dirty="0" smtClean="0">
                <a:latin typeface="Helvetica Neue Light"/>
                <a:cs typeface="Helvetica Neue Light"/>
              </a:rPr>
              <a:t> may have had a few slow rules (inductive rules for comp. distances?)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37" y="952537"/>
            <a:ext cx="4423933" cy="44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2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Spent by Task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261"/>
          <a:stretch/>
        </p:blipFill>
        <p:spPr>
          <a:xfrm>
            <a:off x="1262576" y="1479173"/>
            <a:ext cx="6677440" cy="3661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034" y="5148248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>
                <a:latin typeface="Helvetica Neue Medium"/>
                <a:cs typeface="Helvetica Neue Medium"/>
              </a:rPr>
              <a:t>Differences probably reflect developer’s </a:t>
            </a:r>
            <a:r>
              <a:rPr lang="en-US" dirty="0" smtClean="0">
                <a:latin typeface="Helvetica Neue Medium"/>
                <a:cs typeface="Helvetica Neue Medium"/>
              </a:rPr>
              <a:t>strategy, not architecture</a:t>
            </a:r>
            <a:endParaRPr lang="en-US" dirty="0">
              <a:latin typeface="Helvetica Neue Medium"/>
              <a:cs typeface="Helvetica Neue Medium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Helvetica Neue Medium"/>
                <a:cs typeface="Helvetica Neue Medium"/>
              </a:rPr>
              <a:t>Exception</a:t>
            </a:r>
            <a:r>
              <a:rPr lang="en-US" dirty="0" smtClean="0">
                <a:latin typeface="Helvetica Neue Light"/>
                <a:cs typeface="Helvetica Neue Light"/>
              </a:rPr>
              <a:t>: </a:t>
            </a:r>
            <a:r>
              <a:rPr lang="en-US" dirty="0" err="1" smtClean="0">
                <a:latin typeface="Helvetica Neue Light"/>
                <a:cs typeface="Helvetica Neue Light"/>
              </a:rPr>
              <a:t>Bejave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smtClean="0">
                <a:latin typeface="Helvetica Neue Light"/>
                <a:cs typeface="Helvetica Neue Light"/>
              </a:rPr>
              <a:t>- spent lots of time on basic infrastructure – logged to mapping task – for example path finding and graph construction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Helvetica Neue Medium"/>
                <a:cs typeface="Helvetica Neue Medium"/>
              </a:rPr>
              <a:t>Other time</a:t>
            </a:r>
            <a:r>
              <a:rPr lang="en-US" dirty="0" smtClean="0">
                <a:latin typeface="Helvetica Neue Light"/>
                <a:cs typeface="Helvetica Neue Light"/>
              </a:rPr>
              <a:t>: is mostly used for the “top level” goal – choosing which of the sub-goals to execute – consists mainly of understanding the situation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467" y="1024225"/>
            <a:ext cx="822916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 Neue Light"/>
                <a:cs typeface="Helvetica Neue Light"/>
              </a:rPr>
              <a:t>Time on “other” may be a factor in success rate</a:t>
            </a:r>
          </a:p>
        </p:txBody>
      </p:sp>
    </p:spTree>
    <p:extLst>
      <p:ext uri="{BB962C8B-B14F-4D97-AF65-F5344CB8AC3E}">
        <p14:creationId xmlns:p14="http://schemas.microsoft.com/office/powerpoint/2010/main" val="2244113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Subjective Design Thoughts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065084"/>
              </p:ext>
            </p:extLst>
          </p:nvPr>
        </p:nvGraphicFramePr>
        <p:xfrm>
          <a:off x="655954" y="989891"/>
          <a:ext cx="8229600" cy="512063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88673"/>
                <a:gridCol w="3361765"/>
                <a:gridCol w="3879162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Helvetica Neue Medium"/>
                        <a:cs typeface="Helvetica Neue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Helvetica Neue Medium"/>
                          <a:cs typeface="Helvetica Neue Medium"/>
                        </a:rPr>
                        <a:t>Nuggets</a:t>
                      </a:r>
                      <a:endParaRPr lang="en-US" sz="2400" dirty="0">
                        <a:latin typeface="Helvetica Neue Medium"/>
                        <a:cs typeface="Helvetica Neue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Helvetica Neue Medium"/>
                          <a:cs typeface="Helvetica Neue Medium"/>
                        </a:rPr>
                        <a:t>Coal</a:t>
                      </a:r>
                      <a:endParaRPr lang="en-US" sz="2400" dirty="0">
                        <a:latin typeface="Helvetica Neue Medium"/>
                        <a:cs typeface="Helvetica Neue Medium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Helvetica Neue Light"/>
                          <a:cs typeface="Helvetica Neue Light"/>
                        </a:rPr>
                        <a:t>Bejave</a:t>
                      </a:r>
                      <a:r>
                        <a:rPr lang="en-US" sz="2000" baseline="0" dirty="0" smtClean="0">
                          <a:latin typeface="Helvetica Neue Light"/>
                          <a:cs typeface="Helvetica Neue Light"/>
                        </a:rPr>
                        <a:t> (FSM)</a:t>
                      </a:r>
                      <a:endParaRPr lang="en-US" sz="2000" dirty="0">
                        <a:latin typeface="Helvetica Neue Light"/>
                        <a:cs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Mapping behaviors to states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Good at selecting state</a:t>
                      </a:r>
                      <a:endParaRPr lang="en-US" sz="2400" dirty="0">
                        <a:latin typeface="Helvetica Neue Light"/>
                        <a:cs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Limited to core JavaScript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Extraneous code to handle trivial behavior mappings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Vague dependency management / poor IDE support made using unfamiliar API challenging</a:t>
                      </a:r>
                      <a:endParaRPr lang="en-US" sz="2400" dirty="0">
                        <a:latin typeface="Helvetica Neue Light"/>
                        <a:cs typeface="Helvetica Neue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Helvetica Neue Light"/>
                          <a:cs typeface="Helvetica Neue Light"/>
                        </a:rPr>
                        <a:t>Java</a:t>
                      </a:r>
                      <a:endParaRPr lang="en-US" sz="2000" dirty="0">
                        <a:latin typeface="Helvetica Neue Light"/>
                        <a:cs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Good core library support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Compiled, fast performance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Strong IDE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helped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with unfamiliar API</a:t>
                      </a:r>
                      <a:endParaRPr lang="en-US" sz="2400" dirty="0">
                        <a:latin typeface="Helvetica Neue Light"/>
                        <a:cs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Goal selection required additional programming overhead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Large amount of sensor data resulted in complex code</a:t>
                      </a:r>
                      <a:endParaRPr lang="en-US" sz="2400" dirty="0">
                        <a:latin typeface="Helvetica Neue Light"/>
                        <a:cs typeface="Helvetica Neue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Helvetica Neue Light"/>
                          <a:cs typeface="Helvetica Neue Light"/>
                        </a:rPr>
                        <a:t>Soar</a:t>
                      </a:r>
                      <a:endParaRPr lang="en-US" sz="2000" dirty="0">
                        <a:latin typeface="Helvetica Neue Light"/>
                        <a:cs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Good at making complex decisions with disparate information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Group productions based on logical connection without dependency limitations</a:t>
                      </a:r>
                      <a:endParaRPr lang="en-US" sz="2400" dirty="0">
                        <a:latin typeface="Helvetica Neue Light"/>
                        <a:cs typeface="Helvetica Neu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Poor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pathfinding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 performance (easy to write, inefficient to execute algorithm)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Non-linear logic can be hard to debug</a:t>
                      </a:r>
                      <a:endParaRPr lang="en-US" sz="2400" dirty="0">
                        <a:latin typeface="Helvetica Neue Light"/>
                        <a:cs typeface="Helvetica Neue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0466" y="6248698"/>
            <a:ext cx="8229167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 Light"/>
                <a:cs typeface="Helvetica Neue Light"/>
              </a:rPr>
              <a:t>Note: Quantity of code essentially the same for all</a:t>
            </a:r>
          </a:p>
        </p:txBody>
      </p:sp>
    </p:spTree>
    <p:extLst>
      <p:ext uri="{BB962C8B-B14F-4D97-AF65-F5344CB8AC3E}">
        <p14:creationId xmlns:p14="http://schemas.microsoft.com/office/powerpoint/2010/main" val="192098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Helvetica Neue Light"/>
            <a:cs typeface="Helvetica Neue Light"/>
          </a:defRPr>
        </a:defPPr>
      </a:lstStyle>
      <a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Helvetica Neue Light"/>
            <a:cs typeface="Helvetica Neue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arTech PowerPoint Template 2014.potx" id="{CF90BF79-71F2-4816-A25A-9C649049FA90}" vid="{699B7ACC-EF66-4CFA-9093-95EC352263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SoarTech PowerPoint Template 2014</Template>
  <TotalTime>8401</TotalTime>
  <Words>839</Words>
  <Application>Microsoft Macintosh PowerPoint</Application>
  <PresentationFormat>On-screen Show (4:3)</PresentationFormat>
  <Paragraphs>133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Preliminary look at comparing Soar to other modeling method</vt:lpstr>
      <vt:lpstr>Introduction: What/Why</vt:lpstr>
      <vt:lpstr>Major Comparative Study Options</vt:lpstr>
      <vt:lpstr>Measuring Results</vt:lpstr>
      <vt:lpstr>Our Pilot Study</vt:lpstr>
      <vt:lpstr>Effectiveness Measure</vt:lpstr>
      <vt:lpstr>Computation Time</vt:lpstr>
      <vt:lpstr>Time Spent by Task</vt:lpstr>
      <vt:lpstr>Subjective Design Thoughts</vt:lpstr>
      <vt:lpstr>Code Structure</vt:lpstr>
      <vt:lpstr>Resulting (Post-hoc) Hypotheses</vt:lpstr>
      <vt:lpstr>Nuggets/Coal</vt:lpstr>
    </vt:vector>
  </TitlesOfParts>
  <Company>Soar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TankSoar Agent IRAD</dc:title>
  <dc:creator>bob.marinier</dc:creator>
  <cp:lastModifiedBy>JACOB CROSSMAN</cp:lastModifiedBy>
  <cp:revision>134</cp:revision>
  <dcterms:created xsi:type="dcterms:W3CDTF">2014-03-19T13:49:49Z</dcterms:created>
  <dcterms:modified xsi:type="dcterms:W3CDTF">2014-06-20T17:29:14Z</dcterms:modified>
</cp:coreProperties>
</file>