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0" r:id="rId5"/>
    <p:sldId id="274" r:id="rId6"/>
    <p:sldId id="263" r:id="rId7"/>
    <p:sldId id="272" r:id="rId8"/>
    <p:sldId id="264" r:id="rId9"/>
    <p:sldId id="265" r:id="rId10"/>
    <p:sldId id="266" r:id="rId11"/>
    <p:sldId id="268" r:id="rId12"/>
    <p:sldId id="275" r:id="rId13"/>
    <p:sldId id="273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-15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21C3C1-89E3-6149-8BD8-741F1360FF9F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5C522-EF58-E341-B449-CC7A814030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829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11647E-B181-A947-A97E-74AC7210F239}" type="datetimeFigureOut">
              <a:rPr lang="en-US" smtClean="0"/>
              <a:t>6/9/11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EFB0A-F3FB-AD46-8EC8-99CEF6F10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107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2009: </a:t>
            </a:r>
            <a:r>
              <a:rPr lang="en-US" dirty="0" err="1" smtClean="0"/>
              <a:t>iSoar</a:t>
            </a:r>
            <a:r>
              <a:rPr lang="en-US" dirty="0" smtClean="0"/>
              <a:t> (</a:t>
            </a:r>
            <a:r>
              <a:rPr lang="en-US" dirty="0" err="1" smtClean="0"/>
              <a:t>TestSoarPerformance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EFB0A-F3FB-AD46-8EC8-99CEF6F101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49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Mention performance via CLI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EFB0A-F3FB-AD46-8EC8-99CEF6F1019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2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5FFE-0BB9-CB49-ABCE-477E8BA050F5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4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64EC7-3B14-734C-9DDF-D4F566184B9F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05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632E9-418C-2E4C-9BD5-E9FBAEB831A8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2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B9F45-85AC-2C44-8476-E77386F1ACDC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66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AB84E-278F-514F-BC64-023B2F5D3C44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834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01FB-228A-F645-9D7B-4C9524639460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5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E1C53-D7B2-DA48-917D-1E2E44BB90C4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7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2CEB38-B164-FE4A-9EEC-2074CA908D44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944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FA983-6838-0248-87B7-AE59FCDB9F3F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5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896E-DA08-6143-8F3F-E31D63834438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84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B26BA-ACF5-A64E-9C63-8AA338CFCED1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6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006A2-0BBA-AD4C-9BF0-34025C34680B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8E8F4-F487-2242-AD85-5EF004C88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3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7.gif"/><Relationship Id="rId7" Type="http://schemas.openxmlformats.org/officeDocument/2006/relationships/image" Target="../media/image8.png"/><Relationship Id="rId8" Type="http://schemas.openxmlformats.org/officeDocument/2006/relationships/image" Target="../media/image9.tiff"/><Relationship Id="rId9" Type="http://schemas.openxmlformats.org/officeDocument/2006/relationships/image" Target="../media/image10.tiff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Soaring to New Platforms</a:t>
            </a:r>
            <a:br>
              <a:rPr lang="en-US" b="1" dirty="0" smtClean="0"/>
            </a:br>
            <a:r>
              <a:rPr lang="en-US" sz="3600" i="1" dirty="0" smtClean="0"/>
              <a:t>2011 Update</a:t>
            </a:r>
            <a:endParaRPr lang="en-US" sz="3600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Nate Derbinsky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15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Integrating Soar &amp; </a:t>
            </a:r>
            <a:r>
              <a:rPr lang="en-US" dirty="0" err="1" smtClean="0"/>
              <a:t>urMus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Each region </a:t>
            </a:r>
            <a:r>
              <a:rPr lang="en-US" i="1" dirty="0" smtClean="0"/>
              <a:t>can</a:t>
            </a:r>
            <a:r>
              <a:rPr lang="en-US" dirty="0" smtClean="0"/>
              <a:t> have an instance of Soar</a:t>
            </a:r>
          </a:p>
          <a:p>
            <a:r>
              <a:rPr lang="en-US" dirty="0" smtClean="0"/>
              <a:t>Minimal </a:t>
            </a:r>
            <a:r>
              <a:rPr lang="en-US" dirty="0" err="1" smtClean="0"/>
              <a:t>Lua</a:t>
            </a:r>
            <a:r>
              <a:rPr lang="en-US" dirty="0" smtClean="0"/>
              <a:t> interface to C++ SML</a:t>
            </a:r>
          </a:p>
          <a:p>
            <a:r>
              <a:rPr lang="en-US" dirty="0" smtClean="0"/>
              <a:t>Poor man’s callback via visual update calls</a:t>
            </a:r>
            <a:endParaRPr lang="en-US" dirty="0"/>
          </a:p>
        </p:txBody>
      </p:sp>
      <p:pic>
        <p:nvPicPr>
          <p:cNvPr id="8" name="Content Placeholder 7" descr="code.png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976" b="-2976"/>
          <a:stretch>
            <a:fillRect/>
          </a:stretch>
        </p:blipFill>
        <p:spPr/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B7215-4D8C-894B-A988-227540113CBA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211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urMus</a:t>
            </a:r>
            <a:r>
              <a:rPr lang="en-US" dirty="0" smtClean="0"/>
              <a:t> Demo Applications (1)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1D48-EA4C-294F-9FEF-D26094655962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11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6891118" y="2102568"/>
            <a:ext cx="1795682" cy="3730841"/>
            <a:chOff x="6891118" y="2102568"/>
            <a:chExt cx="1795682" cy="373084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91118" y="2102568"/>
              <a:ext cx="1795682" cy="2693523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sp>
          <p:nvSpPr>
            <p:cNvPr id="16" name="TextBox 15"/>
            <p:cNvSpPr txBox="1"/>
            <p:nvPr/>
          </p:nvSpPr>
          <p:spPr>
            <a:xfrm>
              <a:off x="6891118" y="4910079"/>
              <a:ext cx="17956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1/2-Player       Tic-Tac-Toe</a:t>
              </a:r>
              <a:endParaRPr lang="en-US" b="1" dirty="0"/>
            </a:p>
            <a:p>
              <a:pPr algn="ctr"/>
              <a:r>
                <a:rPr lang="en-US" b="1" i="1" dirty="0" smtClean="0"/>
                <a:t>270 </a:t>
              </a:r>
              <a:r>
                <a:rPr lang="en-US" b="1" i="1" dirty="0"/>
                <a:t>lines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746478" y="2102569"/>
            <a:ext cx="1795682" cy="3730839"/>
            <a:chOff x="4914981" y="2102569"/>
            <a:chExt cx="1795682" cy="3730839"/>
          </a:xfrm>
        </p:grpSpPr>
        <p:sp>
          <p:nvSpPr>
            <p:cNvPr id="19" name="TextBox 18"/>
            <p:cNvSpPr txBox="1"/>
            <p:nvPr/>
          </p:nvSpPr>
          <p:spPr>
            <a:xfrm>
              <a:off x="4914982" y="4910078"/>
              <a:ext cx="17956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Multi-Agent Food Gathering</a:t>
              </a:r>
            </a:p>
            <a:p>
              <a:pPr algn="ctr"/>
              <a:r>
                <a:rPr lang="en-US" b="1" i="1" dirty="0"/>
                <a:t>266 lines</a:t>
              </a:r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4981" y="2102569"/>
              <a:ext cx="1795682" cy="2693522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  <p:grpSp>
        <p:nvGrpSpPr>
          <p:cNvPr id="8" name="Group 7"/>
          <p:cNvGrpSpPr/>
          <p:nvPr/>
        </p:nvGrpSpPr>
        <p:grpSpPr>
          <a:xfrm>
            <a:off x="2601840" y="2102569"/>
            <a:ext cx="1795681" cy="3730840"/>
            <a:chOff x="2938846" y="2102569"/>
            <a:chExt cx="1795681" cy="3730840"/>
          </a:xfrm>
        </p:grpSpPr>
        <p:sp>
          <p:nvSpPr>
            <p:cNvPr id="18" name="TextBox 17"/>
            <p:cNvSpPr txBox="1"/>
            <p:nvPr/>
          </p:nvSpPr>
          <p:spPr>
            <a:xfrm>
              <a:off x="2938848" y="4910079"/>
              <a:ext cx="17956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(A)Synch </a:t>
              </a:r>
              <a:r>
                <a:rPr lang="en-US" b="1" dirty="0"/>
                <a:t>Counting</a:t>
              </a:r>
            </a:p>
            <a:p>
              <a:pPr algn="ctr"/>
              <a:r>
                <a:rPr lang="en-US" b="1" i="1" dirty="0"/>
                <a:t>125 lines</a:t>
              </a:r>
            </a:p>
          </p:txBody>
        </p:sp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38846" y="2102569"/>
              <a:ext cx="1795681" cy="2693522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  <p:grpSp>
        <p:nvGrpSpPr>
          <p:cNvPr id="4" name="Group 3"/>
          <p:cNvGrpSpPr/>
          <p:nvPr/>
        </p:nvGrpSpPr>
        <p:grpSpPr>
          <a:xfrm>
            <a:off x="457200" y="2102569"/>
            <a:ext cx="1795683" cy="3453841"/>
            <a:chOff x="962709" y="2102569"/>
            <a:chExt cx="1795683" cy="3453841"/>
          </a:xfrm>
        </p:grpSpPr>
        <p:sp>
          <p:nvSpPr>
            <p:cNvPr id="17" name="TextBox 16"/>
            <p:cNvSpPr txBox="1"/>
            <p:nvPr/>
          </p:nvSpPr>
          <p:spPr>
            <a:xfrm>
              <a:off x="962709" y="4910079"/>
              <a:ext cx="179568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Soar Version</a:t>
              </a:r>
            </a:p>
            <a:p>
              <a:pPr algn="ctr"/>
              <a:r>
                <a:rPr lang="en-US" b="1" i="1" dirty="0" smtClean="0"/>
                <a:t>26 lines</a:t>
              </a:r>
              <a:endParaRPr lang="en-US" b="1" i="1" dirty="0"/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2710" y="2102569"/>
              <a:ext cx="1795682" cy="2693523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5153852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urMus</a:t>
            </a:r>
            <a:r>
              <a:rPr lang="en-US" dirty="0" smtClean="0"/>
              <a:t> Demo Applications (2)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1D48-EA4C-294F-9FEF-D26094655962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12</a:t>
            </a:fld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6525309" y="1553856"/>
            <a:ext cx="2161491" cy="4279553"/>
            <a:chOff x="6525309" y="1553856"/>
            <a:chExt cx="2161491" cy="4279553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25309" y="1553856"/>
              <a:ext cx="2161491" cy="3242236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  <p:sp>
          <p:nvSpPr>
            <p:cNvPr id="19" name="TextBox 18"/>
            <p:cNvSpPr txBox="1"/>
            <p:nvPr/>
          </p:nvSpPr>
          <p:spPr>
            <a:xfrm>
              <a:off x="6525309" y="4910079"/>
              <a:ext cx="21614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Interactive RL Music Generation</a:t>
              </a:r>
            </a:p>
            <a:p>
              <a:pPr algn="ctr"/>
              <a:r>
                <a:rPr lang="en-US" b="1" i="1" dirty="0" smtClean="0"/>
                <a:t>528 lines</a:t>
              </a:r>
              <a:endParaRPr lang="en-US" b="1" i="1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44009" y="1553856"/>
            <a:ext cx="2161490" cy="4279553"/>
            <a:chOff x="3744009" y="1553856"/>
            <a:chExt cx="2161490" cy="4279553"/>
          </a:xfrm>
        </p:grpSpPr>
        <p:sp>
          <p:nvSpPr>
            <p:cNvPr id="18" name="TextBox 17"/>
            <p:cNvSpPr txBox="1"/>
            <p:nvPr/>
          </p:nvSpPr>
          <p:spPr>
            <a:xfrm>
              <a:off x="3744010" y="4910079"/>
              <a:ext cx="21614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Interactive Sequence Learning</a:t>
              </a:r>
            </a:p>
            <a:p>
              <a:pPr algn="ctr"/>
              <a:r>
                <a:rPr lang="en-US" b="1" i="1" dirty="0" smtClean="0"/>
                <a:t>370 lines</a:t>
              </a:r>
              <a:endParaRPr lang="en-US" b="1" i="1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44009" y="1553856"/>
              <a:ext cx="2161490" cy="3242236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  <p:sp>
        <p:nvSpPr>
          <p:cNvPr id="8" name="TextBox 7"/>
          <p:cNvSpPr txBox="1"/>
          <p:nvPr/>
        </p:nvSpPr>
        <p:spPr>
          <a:xfrm>
            <a:off x="3744010" y="5833409"/>
            <a:ext cx="4942788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Maximum decision 1msec, 3g iPod Touch</a:t>
            </a:r>
          </a:p>
          <a:p>
            <a:pPr algn="ctr"/>
            <a:r>
              <a:rPr lang="en-US" dirty="0" smtClean="0"/>
              <a:t>6 agents, 2 interfaces, </a:t>
            </a:r>
            <a:r>
              <a:rPr lang="en-US" dirty="0" err="1" smtClean="0"/>
              <a:t>Rules+RL+SMem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962709" y="1553856"/>
            <a:ext cx="2161491" cy="4279553"/>
            <a:chOff x="962709" y="1553856"/>
            <a:chExt cx="2161491" cy="4279553"/>
          </a:xfrm>
        </p:grpSpPr>
        <p:sp>
          <p:nvSpPr>
            <p:cNvPr id="17" name="TextBox 16"/>
            <p:cNvSpPr txBox="1"/>
            <p:nvPr/>
          </p:nvSpPr>
          <p:spPr>
            <a:xfrm>
              <a:off x="962709" y="4910079"/>
              <a:ext cx="216148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Water-Jug RL Comparison</a:t>
              </a:r>
            </a:p>
            <a:p>
              <a:pPr algn="ctr"/>
              <a:r>
                <a:rPr lang="en-US" b="1" i="1" dirty="0" smtClean="0"/>
                <a:t>370 lines</a:t>
              </a:r>
              <a:endParaRPr lang="en-US" b="1" i="1" dirty="0"/>
            </a:p>
          </p:txBody>
        </p: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62917" y="1553856"/>
              <a:ext cx="2161283" cy="3241925"/>
            </a:xfrm>
            <a:prstGeom prst="rect">
              <a:avLst/>
            </a:prstGeom>
            <a:ln>
              <a:noFill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ContrastingLeftFacing">
                <a:rot lat="300000" lon="19800000" rev="0"/>
              </a:camera>
              <a:lightRig rig="threePt" dir="t">
                <a:rot lat="0" lon="0" rev="2700000"/>
              </a:lightRig>
            </a:scene3d>
            <a:sp3d>
              <a:bevelT w="63500" h="50800"/>
            </a:sp3d>
          </p:spPr>
        </p:pic>
      </p:grpSp>
    </p:spTree>
    <p:extLst>
      <p:ext uri="{BB962C8B-B14F-4D97-AF65-F5344CB8AC3E}">
        <p14:creationId xmlns:p14="http://schemas.microsoft.com/office/powerpoint/2010/main" val="42416284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B098B-4C96-FE4B-B056-E601C9350C0E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13</a:t>
            </a:fld>
            <a:endParaRPr lang="en-US"/>
          </a:p>
        </p:txBody>
      </p:sp>
      <p:sp>
        <p:nvSpPr>
          <p:cNvPr id="11" name="Cloud 10"/>
          <p:cNvSpPr/>
          <p:nvPr/>
        </p:nvSpPr>
        <p:spPr>
          <a:xfrm>
            <a:off x="1786965" y="2226263"/>
            <a:ext cx="5562600" cy="3338203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index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124" y="3198830"/>
            <a:ext cx="1371752" cy="137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181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Preliminary PHP Support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heckout, make</a:t>
            </a:r>
          </a:p>
          <a:p>
            <a:r>
              <a:rPr lang="en-US" dirty="0" smtClean="0"/>
              <a:t>CLI + Apache documentation</a:t>
            </a:r>
          </a:p>
          <a:p>
            <a:r>
              <a:rPr lang="en-US" dirty="0" smtClean="0"/>
              <a:t>Examples</a:t>
            </a:r>
          </a:p>
          <a:p>
            <a:pPr lvl="1"/>
            <a:r>
              <a:rPr lang="en-US" dirty="0" smtClean="0"/>
              <a:t>Lightweight CLI</a:t>
            </a:r>
          </a:p>
          <a:p>
            <a:pPr lvl="1"/>
            <a:r>
              <a:rPr lang="en-US" dirty="0" smtClean="0"/>
              <a:t>RL Unit Tests</a:t>
            </a:r>
          </a:p>
          <a:p>
            <a:pPr lvl="1"/>
            <a:r>
              <a:rPr lang="en-US" dirty="0" smtClean="0"/>
              <a:t>Web Learning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Select callbacks implemented</a:t>
            </a:r>
          </a:p>
          <a:p>
            <a:r>
              <a:rPr lang="en-US" dirty="0"/>
              <a:t>Callbacks supply agent name (vs. reference)</a:t>
            </a:r>
          </a:p>
          <a:p>
            <a:r>
              <a:rPr lang="en-US" dirty="0"/>
              <a:t>Limited use (i.e. more issues to come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CAD0B-DFE6-1340-879F-E432830E992E}" type="datetime3">
              <a:rPr lang="en-US" smtClean="0"/>
              <a:t>9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135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Water Jug: Server-side Learning Demo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A8647-7483-3A4B-8483-695E907157F6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15</a:t>
            </a:fld>
            <a:endParaRPr lang="en-US"/>
          </a:p>
        </p:txBody>
      </p:sp>
      <p:pic>
        <p:nvPicPr>
          <p:cNvPr id="9" name="Content Placeholder 8" descr="wj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" r="-481"/>
          <a:stretch>
            <a:fillRect/>
          </a:stretch>
        </p:blipFill>
        <p:spPr>
          <a:prstGeom prst="rect">
            <a:avLst/>
          </a:prstGeom>
          <a:noFill/>
          <a:ln w="3175" cmpd="sng">
            <a:solidFill>
              <a:schemeClr val="tx1"/>
            </a:solidFill>
            <a:prstDash val="dot"/>
          </a:ln>
        </p:spPr>
      </p:pic>
    </p:spTree>
    <p:extLst>
      <p:ext uri="{BB962C8B-B14F-4D97-AF65-F5344CB8AC3E}">
        <p14:creationId xmlns:p14="http://schemas.microsoft.com/office/powerpoint/2010/main" val="25605808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Significant progress in supporting Soar on mobile and web platforms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Limited performance and efficacy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1A8D-DC58-7B46-9F29-E3DD2B7566E8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958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2009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-35764" r="-35764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Soar on </a:t>
            </a:r>
            <a:r>
              <a:rPr lang="en-US" dirty="0" err="1" smtClean="0"/>
              <a:t>iOS</a:t>
            </a:r>
            <a:endParaRPr lang="en-US" dirty="0" smtClean="0"/>
          </a:p>
          <a:p>
            <a:pPr lvl="1"/>
            <a:r>
              <a:rPr lang="en-US" dirty="0" smtClean="0"/>
              <a:t>One-off compilation</a:t>
            </a:r>
          </a:p>
          <a:p>
            <a:endParaRPr lang="en-US" dirty="0" smtClean="0"/>
          </a:p>
          <a:p>
            <a:r>
              <a:rPr lang="en-US" dirty="0" smtClean="0"/>
              <a:t>Preliminary performance evaluation</a:t>
            </a:r>
          </a:p>
          <a:p>
            <a:pPr lvl="1"/>
            <a:r>
              <a:rPr lang="en-US" dirty="0" smtClean="0"/>
              <a:t>Counting: ~20x slower on iPod Touch 2g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62644-69C7-3A48-B5CC-805ABE734D33}" type="datetime3">
              <a:rPr lang="en-US" smtClean="0"/>
              <a:t>9 June 2011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77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2010 (Mobile)</a:t>
            </a:r>
            <a:endParaRPr lang="en-US" dirty="0"/>
          </a:p>
        </p:txBody>
      </p:sp>
      <p:pic>
        <p:nvPicPr>
          <p:cNvPr id="18" name="Content Placeholder 7" descr="n-1.tiff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35764" r="-35764"/>
          <a:stretch>
            <a:fillRect/>
          </a:stretch>
        </p:blipFill>
        <p:spPr/>
      </p:pic>
      <p:sp>
        <p:nvSpPr>
          <p:cNvPr id="17" name="Content Placeholder 1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Demonstration of mobile learning on </a:t>
            </a:r>
            <a:r>
              <a:rPr lang="en-US" dirty="0" err="1" smtClean="0"/>
              <a:t>iOS</a:t>
            </a:r>
            <a:endParaRPr lang="en-US" dirty="0"/>
          </a:p>
          <a:p>
            <a:pPr lvl="1"/>
            <a:r>
              <a:rPr lang="en-US" dirty="0" err="1" smtClean="0"/>
              <a:t>tictactoe</a:t>
            </a:r>
            <a:r>
              <a:rPr lang="en-US" dirty="0" smtClean="0"/>
              <a:t> with RL</a:t>
            </a:r>
          </a:p>
          <a:p>
            <a:endParaRPr lang="en-US" dirty="0"/>
          </a:p>
          <a:p>
            <a:r>
              <a:rPr lang="en-US" dirty="0" smtClean="0"/>
              <a:t>UI and functionality limited by foreign language (Objective-C) and tools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21438-E703-CB42-AEA9-2972E9981648}" type="datetime3">
              <a:rPr lang="en-US" smtClean="0"/>
              <a:t>9 June 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26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Progress: 2010 (Web)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Soar as HTTP client via Java SML</a:t>
            </a:r>
          </a:p>
          <a:p>
            <a:endParaRPr lang="en-US" dirty="0"/>
          </a:p>
          <a:p>
            <a:r>
              <a:rPr lang="en-US" dirty="0" smtClean="0"/>
              <a:t>Web-based Liar’s Dice</a:t>
            </a:r>
          </a:p>
          <a:p>
            <a:pPr lvl="1"/>
            <a:r>
              <a:rPr lang="en-US" dirty="0" smtClean="0"/>
              <a:t>Humans vs. Soar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54D8-8093-0546-A870-FB610FB6A034}" type="datetime3">
              <a:rPr lang="en-US" smtClean="0"/>
              <a:t>9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4</a:t>
            </a:fld>
            <a:endParaRPr lang="en-US"/>
          </a:p>
        </p:txBody>
      </p:sp>
      <p:pic>
        <p:nvPicPr>
          <p:cNvPr id="8" name="Content Placeholder 7" descr="dice.jpe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24912" b="-2491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9955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3643900" y="467104"/>
            <a:ext cx="5120602" cy="2630808"/>
            <a:chOff x="3643900" y="467104"/>
            <a:chExt cx="5120602" cy="2630808"/>
          </a:xfrm>
        </p:grpSpPr>
        <p:sp>
          <p:nvSpPr>
            <p:cNvPr id="28" name="Round Single Corner Rectangle 27"/>
            <p:cNvSpPr/>
            <p:nvPr/>
          </p:nvSpPr>
          <p:spPr>
            <a:xfrm>
              <a:off x="3643900" y="836436"/>
              <a:ext cx="5120602" cy="2261476"/>
            </a:xfrm>
            <a:prstGeom prst="round1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643900" y="467104"/>
              <a:ext cx="51206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Resource (View)</a:t>
              </a:r>
              <a:endParaRPr lang="en-US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57200" y="1720755"/>
            <a:ext cx="1564362" cy="1850098"/>
            <a:chOff x="457199" y="4506252"/>
            <a:chExt cx="1564362" cy="1850098"/>
          </a:xfrm>
        </p:grpSpPr>
        <p:pic>
          <p:nvPicPr>
            <p:cNvPr id="8" name="Picture 7" descr="PNG-Others-Web_Database.png-256x256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200" y="4791989"/>
              <a:ext cx="1564361" cy="15643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457199" y="4506252"/>
              <a:ext cx="1564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Game State</a:t>
              </a:r>
              <a:endParaRPr lang="en-US" dirty="0"/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57200" y="4607323"/>
            <a:ext cx="1979854" cy="1749027"/>
            <a:chOff x="457199" y="2034354"/>
            <a:chExt cx="1979854" cy="1749027"/>
          </a:xfrm>
        </p:grpSpPr>
        <p:pic>
          <p:nvPicPr>
            <p:cNvPr id="10" name="Picture 9" descr="dice.jpe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7199" y="2302615"/>
              <a:ext cx="1979854" cy="148076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457199" y="2034354"/>
              <a:ext cx="1979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Rules (Model)</a:t>
              </a:r>
              <a:endParaRPr lang="en-US" dirty="0"/>
            </a:p>
          </p:txBody>
        </p:sp>
      </p:grpSp>
      <p:sp>
        <p:nvSpPr>
          <p:cNvPr id="17" name="Up-Down Arrow 16"/>
          <p:cNvSpPr/>
          <p:nvPr/>
        </p:nvSpPr>
        <p:spPr>
          <a:xfrm>
            <a:off x="1270054" y="3689320"/>
            <a:ext cx="340746" cy="72287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3566199" y="4603138"/>
            <a:ext cx="1994948" cy="1756037"/>
            <a:chOff x="3566199" y="1933283"/>
            <a:chExt cx="1994948" cy="1756037"/>
          </a:xfrm>
        </p:grpSpPr>
        <p:pic>
          <p:nvPicPr>
            <p:cNvPr id="18" name="Picture 17" descr="06xserve_rack.jpe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6199" y="2403687"/>
              <a:ext cx="1994948" cy="128563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3566199" y="1933283"/>
              <a:ext cx="19949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Server (Controller)</a:t>
              </a:r>
              <a:endParaRPr lang="en-US" dirty="0"/>
            </a:p>
          </p:txBody>
        </p:sp>
      </p:grpSp>
      <p:sp>
        <p:nvSpPr>
          <p:cNvPr id="21" name="Up-Down Arrow 20"/>
          <p:cNvSpPr/>
          <p:nvPr/>
        </p:nvSpPr>
        <p:spPr>
          <a:xfrm rot="16200000">
            <a:off x="2756732" y="5305263"/>
            <a:ext cx="340746" cy="72287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3643900" y="3097912"/>
            <a:ext cx="5120602" cy="42994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 smtClean="0">
                <a:latin typeface="Courier"/>
                <a:cs typeface="Courier"/>
              </a:rPr>
              <a:t>HTTP REQUEST: GAME 5</a:t>
            </a:r>
            <a:endParaRPr lang="en-US" sz="1500" dirty="0">
              <a:latin typeface="Courier"/>
              <a:cs typeface="Courier"/>
            </a:endParaRPr>
          </a:p>
        </p:txBody>
      </p:sp>
      <p:sp>
        <p:nvSpPr>
          <p:cNvPr id="50" name="Up-Down Arrow 49"/>
          <p:cNvSpPr/>
          <p:nvPr/>
        </p:nvSpPr>
        <p:spPr>
          <a:xfrm>
            <a:off x="4509566" y="3689320"/>
            <a:ext cx="340746" cy="72287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902399" y="3527853"/>
            <a:ext cx="650801" cy="2309219"/>
            <a:chOff x="5902399" y="3527853"/>
            <a:chExt cx="650801" cy="2309219"/>
          </a:xfrm>
        </p:grpSpPr>
        <p:sp>
          <p:nvSpPr>
            <p:cNvPr id="12" name="Isosceles Triangle 6"/>
            <p:cNvSpPr/>
            <p:nvPr/>
          </p:nvSpPr>
          <p:spPr>
            <a:xfrm rot="16200000" flipH="1">
              <a:off x="5881563" y="5165434"/>
              <a:ext cx="692474" cy="650801"/>
            </a:xfrm>
            <a:prstGeom prst="triangl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3" name="Straight Arrow Connector 52"/>
            <p:cNvCxnSpPr>
              <a:stCxn id="12" idx="1"/>
              <a:endCxn id="36" idx="2"/>
            </p:cNvCxnSpPr>
            <p:nvPr/>
          </p:nvCxnSpPr>
          <p:spPr>
            <a:xfrm rot="16200000" flipV="1">
              <a:off x="5321069" y="4410985"/>
              <a:ext cx="1789864" cy="2360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204201" y="3527853"/>
            <a:ext cx="1630307" cy="2309219"/>
            <a:chOff x="6204201" y="3527853"/>
            <a:chExt cx="1630307" cy="2309219"/>
          </a:xfrm>
        </p:grpSpPr>
        <p:pic>
          <p:nvPicPr>
            <p:cNvPr id="13" name="Picture 12" descr="20imac1__61196.jpe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4857" y="5147421"/>
              <a:ext cx="689651" cy="689651"/>
            </a:xfrm>
            <a:prstGeom prst="rect">
              <a:avLst/>
            </a:prstGeom>
          </p:spPr>
        </p:pic>
        <p:cxnSp>
          <p:nvCxnSpPr>
            <p:cNvPr id="55" name="Straight Arrow Connector 54"/>
            <p:cNvCxnSpPr>
              <a:stCxn id="13" idx="0"/>
              <a:endCxn id="36" idx="2"/>
            </p:cNvCxnSpPr>
            <p:nvPr/>
          </p:nvCxnSpPr>
          <p:spPr>
            <a:xfrm rot="16200000" flipV="1">
              <a:off x="6037158" y="3694896"/>
              <a:ext cx="1619568" cy="1285482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6204201" y="3527853"/>
            <a:ext cx="2560301" cy="2306393"/>
            <a:chOff x="6204201" y="3527853"/>
            <a:chExt cx="2560301" cy="2306393"/>
          </a:xfrm>
        </p:grpSpPr>
        <p:pic>
          <p:nvPicPr>
            <p:cNvPr id="14" name="Picture 13" descr="iphone_home.gif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46532" y="5144595"/>
              <a:ext cx="417970" cy="689651"/>
            </a:xfrm>
            <a:prstGeom prst="rect">
              <a:avLst/>
            </a:prstGeom>
          </p:spPr>
        </p:pic>
        <p:cxnSp>
          <p:nvCxnSpPr>
            <p:cNvPr id="57" name="Straight Arrow Connector 56"/>
            <p:cNvCxnSpPr>
              <a:stCxn id="14" idx="0"/>
              <a:endCxn id="36" idx="2"/>
            </p:cNvCxnSpPr>
            <p:nvPr/>
          </p:nvCxnSpPr>
          <p:spPr>
            <a:xfrm rot="16200000" flipV="1">
              <a:off x="6571488" y="3160566"/>
              <a:ext cx="1616742" cy="2351316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8" name="Content Placeholder 6" descr="full.png"/>
          <p:cNvPicPr>
            <a:picLocks noChangeAspect="1"/>
          </p:cNvPicPr>
          <p:nvPr/>
        </p:nvPicPr>
        <p:blipFill>
          <a:blip r:embed="rId7"/>
          <a:srcRect l="-15095" r="-15095"/>
          <a:stretch>
            <a:fillRect/>
          </a:stretch>
        </p:blipFill>
        <p:spPr>
          <a:xfrm>
            <a:off x="3799013" y="1052588"/>
            <a:ext cx="3345844" cy="184008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4" name="TextBox 73"/>
          <p:cNvSpPr txBox="1"/>
          <p:nvPr/>
        </p:nvSpPr>
        <p:spPr>
          <a:xfrm>
            <a:off x="5902398" y="5989843"/>
            <a:ext cx="2862103" cy="366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Clients</a:t>
            </a:r>
            <a:endParaRPr lang="en-US" dirty="0"/>
          </a:p>
        </p:txBody>
      </p:sp>
      <p:pic>
        <p:nvPicPr>
          <p:cNvPr id="31" name="Picture 30" descr="iphone.tif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138" y="1228133"/>
            <a:ext cx="826006" cy="1587342"/>
          </a:xfrm>
          <a:prstGeom prst="rect">
            <a:avLst/>
          </a:prstGeom>
        </p:spPr>
      </p:pic>
      <p:pic>
        <p:nvPicPr>
          <p:cNvPr id="32" name="Picture 31" descr="desktop.tif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9219" y="1052588"/>
            <a:ext cx="2781161" cy="1854107"/>
          </a:xfrm>
          <a:prstGeom prst="rect">
            <a:avLst/>
          </a:prstGeom>
        </p:spPr>
      </p:pic>
      <p:sp>
        <p:nvSpPr>
          <p:cNvPr id="29" name="Date Placeholder 2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AE8AE-E47C-ED4A-9A04-5A4C5A1E5CBE}" type="datetime3">
              <a:rPr lang="en-US" smtClean="0"/>
              <a:t>9 June 2011</a:t>
            </a:fld>
            <a:endParaRPr lang="en-US"/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6E9BC-ED70-9842-9161-D9B78B48B28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61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2011 Update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Mobile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Easy </a:t>
            </a:r>
            <a:r>
              <a:rPr lang="en-US" dirty="0" err="1" smtClean="0"/>
              <a:t>iOS</a:t>
            </a:r>
            <a:r>
              <a:rPr lang="en-US" dirty="0" smtClean="0"/>
              <a:t> compilation</a:t>
            </a:r>
          </a:p>
          <a:p>
            <a:r>
              <a:rPr lang="en-US" dirty="0" smtClean="0"/>
              <a:t>Preliminary </a:t>
            </a:r>
            <a:r>
              <a:rPr lang="en-US" dirty="0" err="1" smtClean="0"/>
              <a:t>urMus</a:t>
            </a:r>
            <a:r>
              <a:rPr lang="en-US" dirty="0" smtClean="0"/>
              <a:t> integration + demos</a:t>
            </a:r>
            <a:endParaRPr lang="en-US" baseline="30000" dirty="0" smtClean="0"/>
          </a:p>
          <a:p>
            <a:pPr marL="457200" lvl="1" indent="0">
              <a:buNone/>
            </a:pPr>
            <a:r>
              <a:rPr lang="en-US" dirty="0" smtClean="0"/>
              <a:t>(Derbinsky &amp; </a:t>
            </a:r>
            <a:r>
              <a:rPr lang="en-US" dirty="0" err="1" smtClean="0"/>
              <a:t>Essl</a:t>
            </a:r>
            <a:r>
              <a:rPr lang="en-US" dirty="0" smtClean="0"/>
              <a:t>, 2011)</a:t>
            </a:r>
          </a:p>
          <a:p>
            <a:pPr lvl="1"/>
            <a:endParaRPr lang="en-US" baseline="300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Preliminary PHP SML bindings</a:t>
            </a:r>
          </a:p>
          <a:p>
            <a:r>
              <a:rPr lang="en-US" dirty="0" smtClean="0"/>
              <a:t>Server-side learning demo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BD94-E572-224A-B9C8-8E625C96FBF3}" type="datetime3">
              <a:rPr lang="en-US" smtClean="0"/>
              <a:t>9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10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D8E89-94B2-2642-9046-6FD712966832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7</a:t>
            </a:fld>
            <a:endParaRPr lang="en-US"/>
          </a:p>
        </p:txBody>
      </p:sp>
      <p:pic>
        <p:nvPicPr>
          <p:cNvPr id="12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rcRect l="-124765" r="-12476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06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iOS</a:t>
            </a:r>
            <a:r>
              <a:rPr lang="en-US" dirty="0" smtClean="0"/>
              <a:t> Compilation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 smtClean="0"/>
              <a:t>http://</a:t>
            </a:r>
            <a:r>
              <a:rPr lang="en-US" sz="2800" dirty="0" err="1" smtClean="0"/>
              <a:t>code.google.com</a:t>
            </a:r>
            <a:r>
              <a:rPr lang="en-US" sz="2800" dirty="0" smtClean="0"/>
              <a:t>/p/soar/wiki/</a:t>
            </a:r>
            <a:r>
              <a:rPr lang="en-US" sz="2800" dirty="0" err="1" smtClean="0"/>
              <a:t>SoarOniPhone</a:t>
            </a:r>
            <a:endParaRPr lang="en-US" sz="2800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Preview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Checkout </a:t>
            </a:r>
            <a:r>
              <a:rPr lang="en-US" dirty="0" err="1" smtClean="0"/>
              <a:t>SoarSuite+Core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>
                <a:cs typeface="Courier New"/>
              </a:rPr>
              <a:t> </a:t>
            </a:r>
            <a:r>
              <a:rPr lang="en-US" b="1" dirty="0" smtClean="0">
                <a:latin typeface="Courier New"/>
                <a:cs typeface="Courier New"/>
              </a:rPr>
              <a:t>make </a:t>
            </a:r>
            <a:r>
              <a:rPr lang="en-US" b="1" dirty="0" err="1" smtClean="0">
                <a:latin typeface="Courier New"/>
                <a:cs typeface="Courier New"/>
              </a:rPr>
              <a:t>ios</a:t>
            </a:r>
            <a:r>
              <a:rPr lang="en-US" b="1" dirty="0" smtClean="0">
                <a:latin typeface="Courier New"/>
                <a:cs typeface="Courier New"/>
              </a:rPr>
              <a:t>-simulation</a:t>
            </a:r>
            <a:r>
              <a:rPr lang="en-US" b="1" dirty="0"/>
              <a:t> </a:t>
            </a:r>
            <a:r>
              <a:rPr lang="en-US" b="1" dirty="0" smtClean="0"/>
              <a:t>                                                    		    </a:t>
            </a:r>
            <a:r>
              <a:rPr lang="en-US" b="1" dirty="0" smtClean="0">
                <a:latin typeface="Courier New"/>
                <a:cs typeface="Courier New"/>
              </a:rPr>
              <a:t>ios-armv6</a:t>
            </a:r>
            <a:r>
              <a:rPr lang="en-US" b="1" dirty="0" smtClean="0"/>
              <a:t> </a:t>
            </a:r>
            <a:r>
              <a:rPr lang="en-US" dirty="0" smtClean="0"/>
              <a:t>|</a:t>
            </a:r>
            <a:r>
              <a:rPr lang="en-US" b="1" dirty="0" smtClean="0"/>
              <a:t> </a:t>
            </a:r>
            <a:r>
              <a:rPr lang="en-US" b="1" dirty="0" smtClean="0">
                <a:latin typeface="Courier New"/>
                <a:cs typeface="Courier New"/>
              </a:rPr>
              <a:t>ios-armv7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XCode</a:t>
            </a:r>
            <a:r>
              <a:rPr lang="en-US" dirty="0" smtClean="0"/>
              <a:t> settings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62FE1-17EF-3A48-AF9C-4597EC0C8DB2}" type="datetime3">
              <a:rPr lang="en-US" smtClean="0"/>
              <a:t>9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Soaring to New Platforms: 2011 Update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3507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urMus</a:t>
            </a:r>
            <a:r>
              <a:rPr lang="en-US" dirty="0" smtClean="0"/>
              <a:t> (</a:t>
            </a:r>
            <a:r>
              <a:rPr lang="en-US" dirty="0" err="1" smtClean="0"/>
              <a:t>Essl</a:t>
            </a:r>
            <a:r>
              <a:rPr lang="en-US" dirty="0" smtClean="0"/>
              <a:t>, 2010)</a:t>
            </a:r>
            <a:br>
              <a:rPr lang="en-US" dirty="0" smtClean="0"/>
            </a:br>
            <a:r>
              <a:rPr lang="en-US" sz="3600" i="1" dirty="0" err="1" smtClean="0"/>
              <a:t>urmus.eecs.umich.edu</a:t>
            </a:r>
            <a:endParaRPr lang="en-US" sz="3600" i="1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l="-16924" r="-16924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A7AC-687F-4041-B527-FED728D1E138}" type="datetime3">
              <a:rPr lang="en-US" smtClean="0"/>
              <a:t>9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Soaring to New Platforms: 2011 Update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8E8F4-F487-2242-AD85-5EF004C88FF7}" type="slidenum">
              <a:rPr lang="en-US" smtClean="0"/>
              <a:t>9</a:t>
            </a:fld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Open-source meta-environment for live and interactive application design and programming on and for multi-touch mobile devices</a:t>
            </a:r>
          </a:p>
          <a:p>
            <a:pPr lvl="1"/>
            <a:r>
              <a:rPr lang="en-US" dirty="0" err="1" smtClean="0"/>
              <a:t>iOS</a:t>
            </a:r>
            <a:r>
              <a:rPr lang="en-US" dirty="0" smtClean="0"/>
              <a:t>, Android</a:t>
            </a:r>
            <a:r>
              <a:rPr lang="en-US" baseline="30000" dirty="0" smtClean="0"/>
              <a:t>*</a:t>
            </a:r>
            <a:r>
              <a:rPr lang="en-US" dirty="0" smtClean="0"/>
              <a:t> support</a:t>
            </a:r>
          </a:p>
          <a:p>
            <a:pPr lvl="1"/>
            <a:r>
              <a:rPr lang="en-US" dirty="0" smtClean="0"/>
              <a:t>A/V primitives</a:t>
            </a:r>
          </a:p>
          <a:p>
            <a:pPr lvl="1"/>
            <a:r>
              <a:rPr lang="en-US" dirty="0" err="1" smtClean="0"/>
              <a:t>Lua</a:t>
            </a:r>
            <a:r>
              <a:rPr lang="en-US" dirty="0" smtClean="0"/>
              <a:t> front, C++ back</a:t>
            </a:r>
          </a:p>
          <a:p>
            <a:pPr lvl="1"/>
            <a:r>
              <a:rPr lang="en-US" dirty="0" smtClean="0"/>
              <a:t>Interfaces decomposed into event-driven </a:t>
            </a:r>
            <a:r>
              <a:rPr lang="en-US" b="1" i="1" dirty="0" smtClean="0"/>
              <a:t>regions</a:t>
            </a:r>
            <a:endParaRPr lang="en-US" i="1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915191" y="5171309"/>
            <a:ext cx="2390587" cy="705555"/>
            <a:chOff x="2915191" y="5171309"/>
            <a:chExt cx="2390587" cy="705555"/>
          </a:xfrm>
        </p:grpSpPr>
        <p:sp>
          <p:nvSpPr>
            <p:cNvPr id="11" name="Rectangle 10"/>
            <p:cNvSpPr/>
            <p:nvPr/>
          </p:nvSpPr>
          <p:spPr>
            <a:xfrm>
              <a:off x="2915191" y="5171309"/>
              <a:ext cx="461515" cy="705555"/>
            </a:xfrm>
            <a:prstGeom prst="rect">
              <a:avLst/>
            </a:prstGeom>
            <a:noFill/>
            <a:ln w="571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H="1">
              <a:off x="3376706" y="5817927"/>
              <a:ext cx="1929072" cy="0"/>
            </a:xfrm>
            <a:prstGeom prst="straightConnector1">
              <a:avLst/>
            </a:prstGeom>
            <a:ln w="28575" cmpd="sng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48589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528</Words>
  <Application>Microsoft Macintosh PowerPoint</Application>
  <PresentationFormat>On-screen Show (4:3)</PresentationFormat>
  <Paragraphs>138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Soaring to New Platforms 2011 Update</vt:lpstr>
      <vt:lpstr>Progress: 2009</vt:lpstr>
      <vt:lpstr>Progress: 2010 (Mobile)</vt:lpstr>
      <vt:lpstr>Progress: 2010 (Web)</vt:lpstr>
      <vt:lpstr>PowerPoint Presentation</vt:lpstr>
      <vt:lpstr>2011 Update</vt:lpstr>
      <vt:lpstr>Mobile </vt:lpstr>
      <vt:lpstr>iOS Compilation</vt:lpstr>
      <vt:lpstr>urMus (Essl, 2010) urmus.eecs.umich.edu</vt:lpstr>
      <vt:lpstr>Integrating Soar &amp; urMus</vt:lpstr>
      <vt:lpstr>urMus Demo Applications (1)</vt:lpstr>
      <vt:lpstr>urMus Demo Applications (2)</vt:lpstr>
      <vt:lpstr>Web</vt:lpstr>
      <vt:lpstr>Preliminary PHP Support</vt:lpstr>
      <vt:lpstr>Water Jug: Server-side Learning Demo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Soaring to New Platforms 2011 Update</dc:title>
  <dc:creator>Nate Derbinsky</dc:creator>
  <cp:lastModifiedBy>Nate Derbinsky</cp:lastModifiedBy>
  <cp:revision>139</cp:revision>
  <dcterms:created xsi:type="dcterms:W3CDTF">2011-05-31T07:20:56Z</dcterms:created>
  <dcterms:modified xsi:type="dcterms:W3CDTF">2011-06-09T21:33:47Z</dcterms:modified>
</cp:coreProperties>
</file>